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28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5" r:id="rId12"/>
    <p:sldId id="274" r:id="rId13"/>
    <p:sldId id="277" r:id="rId14"/>
    <p:sldId id="275" r:id="rId15"/>
    <p:sldId id="278" r:id="rId16"/>
    <p:sldId id="279" r:id="rId17"/>
    <p:sldId id="280" r:id="rId18"/>
    <p:sldId id="281" r:id="rId19"/>
    <p:sldId id="282" r:id="rId20"/>
    <p:sldId id="283" r:id="rId21"/>
    <p:sldId id="267" r:id="rId22"/>
    <p:sldId id="284" r:id="rId23"/>
    <p:sldId id="286" r:id="rId24"/>
    <p:sldId id="288" r:id="rId25"/>
    <p:sldId id="290" r:id="rId26"/>
    <p:sldId id="289" r:id="rId27"/>
    <p:sldId id="25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8" autoAdjust="0"/>
    <p:restoredTop sz="94660"/>
  </p:normalViewPr>
  <p:slideViewPr>
    <p:cSldViewPr>
      <p:cViewPr varScale="1">
        <p:scale>
          <a:sx n="56" d="100"/>
          <a:sy n="56" d="100"/>
        </p:scale>
        <p:origin x="82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EE2D5-7ABA-4D69-8981-BAD82F287C04}" type="datetimeFigureOut">
              <a:rPr lang="en-NZ" smtClean="0"/>
              <a:t>12/06/2014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98C86-D43D-474B-85E7-A508ADFEBB3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247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98C86-D43D-474B-85E7-A508ADFEBB32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242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98C86-D43D-474B-85E7-A508ADFEBB32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599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052736"/>
            <a:ext cx="7772400" cy="16170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Talk title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24944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Name, Employer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06" y="4797152"/>
            <a:ext cx="2782239" cy="12689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F02C-A709-4FBB-AB7D-13A4D9D46143}" type="datetimeFigureOut">
              <a:rPr lang="en-NZ" smtClean="0"/>
              <a:t>12/06/2014</a:t>
            </a:fld>
            <a:endParaRPr lang="en-N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FB82-DA7B-4E61-B837-0EF687D600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825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0" i="0" baseline="0">
                <a:latin typeface="Whitney HTF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F02C-A709-4FBB-AB7D-13A4D9D46143}" type="datetimeFigureOut">
              <a:rPr lang="en-NZ" smtClean="0"/>
              <a:t>12/06/2014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FB82-DA7B-4E61-B837-0EF687D600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6049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F02C-A709-4FBB-AB7D-13A4D9D46143}" type="datetimeFigureOut">
              <a:rPr lang="en-NZ" smtClean="0"/>
              <a:t>12/06/2014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FB82-DA7B-4E61-B837-0EF687D600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9990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F02C-A709-4FBB-AB7D-13A4D9D46143}" type="datetimeFigureOut">
              <a:rPr lang="en-NZ" smtClean="0"/>
              <a:t>12/06/2014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FB82-DA7B-4E61-B837-0EF687D600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1298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1820416"/>
            <a:ext cx="6400800" cy="1752600"/>
          </a:xfrm>
        </p:spPr>
        <p:txBody>
          <a:bodyPr/>
          <a:lstStyle>
            <a:lvl1pPr marL="0" indent="0" algn="ctr">
              <a:spcBef>
                <a:spcPts val="268"/>
              </a:spcBef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Title Name</a:t>
            </a:r>
          </a:p>
          <a:p>
            <a:r>
              <a:rPr lang="en-US" dirty="0" smtClean="0"/>
              <a:t>Email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881" y="4365104"/>
            <a:ext cx="2782239" cy="1268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3708" y="861392"/>
            <a:ext cx="525658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4400" dirty="0" smtClean="0"/>
              <a:t>Questions &amp; Answers</a:t>
            </a:r>
            <a:endParaRPr lang="en-NZ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1979712" y="5518393"/>
            <a:ext cx="525658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2200" dirty="0" smtClean="0">
                <a:solidFill>
                  <a:schemeClr val="tx2"/>
                </a:solidFill>
              </a:rPr>
              <a:t>www.nesi.org.nz</a:t>
            </a:r>
            <a:endParaRPr lang="en-NZ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51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F02C-A709-4FBB-AB7D-13A4D9D46143}" type="datetimeFigureOut">
              <a:rPr lang="en-NZ" smtClean="0"/>
              <a:t>12/06/2014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FB82-DA7B-4E61-B837-0EF687D600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3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36912"/>
            <a:ext cx="7772400" cy="1362075"/>
          </a:xfrm>
        </p:spPr>
        <p:txBody>
          <a:bodyPr anchor="b"/>
          <a:lstStyle>
            <a:lvl1pPr algn="l"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05064"/>
            <a:ext cx="7772400" cy="936104"/>
          </a:xfrm>
        </p:spPr>
        <p:txBody>
          <a:bodyPr anchor="t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F02C-A709-4FBB-AB7D-13A4D9D46143}" type="datetimeFigureOut">
              <a:rPr lang="en-NZ" smtClean="0"/>
              <a:t>12/06/2014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FB82-DA7B-4E61-B837-0EF687D600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9403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F02C-A709-4FBB-AB7D-13A4D9D46143}" type="datetimeFigureOut">
              <a:rPr lang="en-NZ" smtClean="0"/>
              <a:t>12/06/2014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FB82-DA7B-4E61-B837-0EF687D600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794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41759"/>
          </a:xfrm>
        </p:spPr>
        <p:txBody>
          <a:bodyPr anchor="b">
            <a:noAutofit/>
          </a:bodyPr>
          <a:lstStyle>
            <a:lvl1pPr marL="0" indent="0">
              <a:buNone/>
              <a:defRPr sz="26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276872"/>
            <a:ext cx="4040188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741759"/>
          </a:xfrm>
        </p:spPr>
        <p:txBody>
          <a:bodyPr anchor="b"/>
          <a:lstStyle>
            <a:lvl1pPr marL="0" indent="0">
              <a:buNone/>
              <a:defRPr sz="24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76872"/>
            <a:ext cx="4041775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F02C-A709-4FBB-AB7D-13A4D9D46143}" type="datetimeFigureOut">
              <a:rPr lang="en-NZ" smtClean="0"/>
              <a:t>12/06/2014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FB82-DA7B-4E61-B837-0EF687D600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842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F02C-A709-4FBB-AB7D-13A4D9D46143}" type="datetimeFigureOut">
              <a:rPr lang="en-NZ" smtClean="0"/>
              <a:t>12/06/2014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FB82-DA7B-4E61-B837-0EF687D600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273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F02C-A709-4FBB-AB7D-13A4D9D46143}" type="datetimeFigureOut">
              <a:rPr lang="en-NZ" smtClean="0"/>
              <a:t>12/06/2014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FB82-DA7B-4E61-B837-0EF687D600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4323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400" b="0" i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F02C-A709-4FBB-AB7D-13A4D9D46143}" type="datetimeFigureOut">
              <a:rPr lang="en-NZ" smtClean="0"/>
              <a:t>12/06/2014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FB82-DA7B-4E61-B837-0EF687D600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7664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EF02C-A709-4FBB-AB7D-13A4D9D46143}" type="datetimeFigureOut">
              <a:rPr lang="en-NZ" smtClean="0"/>
              <a:t>12/06/2014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BFB82-DA7B-4E61-B837-0EF687D600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830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Matrix Multiplication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faster parallel algorithm for HPC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0325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Sung </a:t>
            </a:r>
            <a:r>
              <a:rPr lang="en-US" sz="2400" dirty="0" err="1" smtClean="0"/>
              <a:t>Eun</a:t>
            </a:r>
            <a:r>
              <a:rPr lang="en-US" sz="2400" dirty="0" smtClean="0"/>
              <a:t> </a:t>
            </a:r>
            <a:r>
              <a:rPr lang="en-US" sz="2400" dirty="0" err="1" smtClean="0"/>
              <a:t>Bae</a:t>
            </a:r>
            <a:endParaRPr lang="en-US" sz="2400" dirty="0" smtClean="0"/>
          </a:p>
          <a:p>
            <a:r>
              <a:rPr lang="en-US" sz="2400" dirty="0" smtClean="0"/>
              <a:t>sung.bae@canterbury.ac.nz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94702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 + GPU = </a:t>
            </a:r>
            <a:r>
              <a:rPr lang="en-US" dirty="0" err="1" smtClean="0"/>
              <a:t>cuBLAS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3705225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0032" y="371703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err="1" smtClean="0">
                <a:solidFill>
                  <a:srgbClr val="FF0000"/>
                </a:solidFill>
              </a:rPr>
              <a:t>complete..will</a:t>
            </a:r>
            <a:r>
              <a:rPr lang="en-US" dirty="0" smtClean="0">
                <a:solidFill>
                  <a:srgbClr val="FF0000"/>
                </a:solidFill>
              </a:rPr>
              <a:t> add more info here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parallel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Multi-threads and </a:t>
            </a:r>
            <a:r>
              <a:rPr lang="en-US" dirty="0" smtClean="0"/>
              <a:t>GPU </a:t>
            </a:r>
            <a:r>
              <a:rPr lang="en-US" dirty="0" smtClean="0"/>
              <a:t>may be sufficient for many applications</a:t>
            </a:r>
          </a:p>
          <a:p>
            <a:r>
              <a:rPr lang="en-US" dirty="0" smtClean="0"/>
              <a:t>But what if you need more?</a:t>
            </a:r>
          </a:p>
          <a:p>
            <a:endParaRPr lang="en-US" dirty="0" smtClean="0"/>
          </a:p>
          <a:p>
            <a:r>
              <a:rPr lang="en-US" dirty="0" smtClean="0"/>
              <a:t>Are </a:t>
            </a:r>
            <a:r>
              <a:rPr lang="en-US" dirty="0" smtClean="0"/>
              <a:t>there </a:t>
            </a:r>
            <a:r>
              <a:rPr lang="en-US" dirty="0" smtClean="0"/>
              <a:t>parallel </a:t>
            </a:r>
            <a:r>
              <a:rPr lang="en-US" dirty="0" smtClean="0"/>
              <a:t>algorithms? </a:t>
            </a:r>
            <a:endParaRPr lang="en-US" dirty="0"/>
          </a:p>
          <a:p>
            <a:pPr lvl="1"/>
            <a:r>
              <a:rPr lang="en-US" dirty="0" smtClean="0"/>
              <a:t>Cannon’s algorithm (1969</a:t>
            </a:r>
            <a:r>
              <a:rPr lang="en-US" dirty="0" smtClean="0"/>
              <a:t>)…</a:t>
            </a:r>
          </a:p>
          <a:p>
            <a:pPr lvl="1"/>
            <a:r>
              <a:rPr lang="en-US" dirty="0" smtClean="0"/>
              <a:t>(quiet)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85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Cannon’s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417638"/>
            <a:ext cx="4543425" cy="71437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039451"/>
              </p:ext>
            </p:extLst>
          </p:nvPr>
        </p:nvGraphicFramePr>
        <p:xfrm>
          <a:off x="1691680" y="1988841"/>
          <a:ext cx="6408712" cy="458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089"/>
                <a:gridCol w="801089"/>
                <a:gridCol w="801089"/>
                <a:gridCol w="801089"/>
                <a:gridCol w="801089"/>
                <a:gridCol w="801089"/>
                <a:gridCol w="801089"/>
                <a:gridCol w="801089"/>
              </a:tblGrid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 smtClean="0">
                          <a:solidFill>
                            <a:srgbClr val="0070C0"/>
                          </a:solidFill>
                        </a:rPr>
                        <a:t>r</a:t>
                      </a:r>
                      <a:endParaRPr lang="en-US" sz="10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STEP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q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p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n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l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9611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j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330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93045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1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Cannon’s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417638"/>
            <a:ext cx="4543425" cy="71437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256011"/>
              </p:ext>
            </p:extLst>
          </p:nvPr>
        </p:nvGraphicFramePr>
        <p:xfrm>
          <a:off x="1691680" y="1988841"/>
          <a:ext cx="6408712" cy="4536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089"/>
                <a:gridCol w="801089"/>
                <a:gridCol w="801089"/>
                <a:gridCol w="801089"/>
                <a:gridCol w="801089"/>
                <a:gridCol w="801089"/>
                <a:gridCol w="801089"/>
                <a:gridCol w="801089"/>
              </a:tblGrid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STEP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q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p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n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l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9611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330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a,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j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93045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aj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1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Cannon’s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417638"/>
            <a:ext cx="4543425" cy="71437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886634"/>
              </p:ext>
            </p:extLst>
          </p:nvPr>
        </p:nvGraphicFramePr>
        <p:xfrm>
          <a:off x="1691680" y="1988841"/>
          <a:ext cx="6408712" cy="4536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089"/>
                <a:gridCol w="801089"/>
                <a:gridCol w="801089"/>
                <a:gridCol w="801089"/>
                <a:gridCol w="801089"/>
                <a:gridCol w="801089"/>
                <a:gridCol w="801089"/>
                <a:gridCol w="801089"/>
              </a:tblGrid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STEP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2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q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9611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p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n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l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330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b,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a,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93045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aj+bm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ak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d,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j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dj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2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Cannon’s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417638"/>
            <a:ext cx="4543425" cy="71437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5103"/>
              </p:ext>
            </p:extLst>
          </p:nvPr>
        </p:nvGraphicFramePr>
        <p:xfrm>
          <a:off x="1691680" y="1988841"/>
          <a:ext cx="6408712" cy="4536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089"/>
                <a:gridCol w="801089"/>
                <a:gridCol w="801089"/>
                <a:gridCol w="801089"/>
                <a:gridCol w="801089"/>
                <a:gridCol w="801089"/>
                <a:gridCol w="801089"/>
                <a:gridCol w="801089"/>
              </a:tblGrid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STEP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3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9611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q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330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c,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p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b,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n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a,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l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93045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aj+bm+cp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ak+bn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al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e,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d,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dj+em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g,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j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gj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2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Cannon’s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417638"/>
            <a:ext cx="4543425" cy="71437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969176"/>
              </p:ext>
            </p:extLst>
          </p:nvPr>
        </p:nvGraphicFramePr>
        <p:xfrm>
          <a:off x="1691680" y="1988841"/>
          <a:ext cx="6408712" cy="4536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089"/>
                <a:gridCol w="801089"/>
                <a:gridCol w="801089"/>
                <a:gridCol w="801089"/>
                <a:gridCol w="801089"/>
                <a:gridCol w="801089"/>
                <a:gridCol w="801089"/>
                <a:gridCol w="801089"/>
              </a:tblGrid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STEP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4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9611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330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c,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q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b,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93045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aj+bm+cp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ak+bn+cq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al+bo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f,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p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e,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n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d,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l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dj+em+fp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dk+en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dl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h,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g,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gj+hm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gk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3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Cannon’s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417638"/>
            <a:ext cx="4543425" cy="71437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240988"/>
              </p:ext>
            </p:extLst>
          </p:nvPr>
        </p:nvGraphicFramePr>
        <p:xfrm>
          <a:off x="1691680" y="1988841"/>
          <a:ext cx="6408712" cy="4536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089"/>
                <a:gridCol w="801089"/>
                <a:gridCol w="801089"/>
                <a:gridCol w="801089"/>
                <a:gridCol w="801089"/>
                <a:gridCol w="801089"/>
                <a:gridCol w="801089"/>
                <a:gridCol w="801089"/>
              </a:tblGrid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STEP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9611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330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c,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93045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aj+bm+cp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ak+bn+cq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al+bo+cr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f,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q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e,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dj+em+fp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dk+en+fq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dl+eo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i,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p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h,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n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g,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l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gj+hm+ip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gk+hn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gl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9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Cannon’s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417638"/>
            <a:ext cx="4543425" cy="71437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377389"/>
              </p:ext>
            </p:extLst>
          </p:nvPr>
        </p:nvGraphicFramePr>
        <p:xfrm>
          <a:off x="1691680" y="1988841"/>
          <a:ext cx="6408712" cy="4536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089"/>
                <a:gridCol w="801089"/>
                <a:gridCol w="801089"/>
                <a:gridCol w="801089"/>
                <a:gridCol w="801089"/>
                <a:gridCol w="801089"/>
                <a:gridCol w="801089"/>
                <a:gridCol w="801089"/>
              </a:tblGrid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STEP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6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9611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330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93045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aj+bm+cp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ak+bn+cq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al+bo+cr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f,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dj+em+fp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dk+en+fq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dl+eo+fr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i,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q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h,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gj+hm+ip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gk+hn+iq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gl+ho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4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Cannon’s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417638"/>
            <a:ext cx="4543425" cy="71437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99267"/>
              </p:ext>
            </p:extLst>
          </p:nvPr>
        </p:nvGraphicFramePr>
        <p:xfrm>
          <a:off x="1691680" y="1988841"/>
          <a:ext cx="6408712" cy="4536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089"/>
                <a:gridCol w="801089"/>
                <a:gridCol w="801089"/>
                <a:gridCol w="801089"/>
                <a:gridCol w="801089"/>
                <a:gridCol w="801089"/>
                <a:gridCol w="801089"/>
                <a:gridCol w="801089"/>
              </a:tblGrid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STEP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7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9611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330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93045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aj+bm+cp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ak+bn+cq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al+bo+cr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dj+em+fp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dk+en+fq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dl+eo+fr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i,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gj+hm+ip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gk+hn+iq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gl+ho+ir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5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9552" y="1556792"/>
            <a:ext cx="8147248" cy="4569372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Fundamental computation: physics, computer graphics, statistics, applied mathematics, engineering…</a:t>
            </a:r>
          </a:p>
          <a:p>
            <a:r>
              <a:rPr lang="en-US" dirty="0" smtClean="0"/>
              <a:t>Data size is ever growing</a:t>
            </a:r>
          </a:p>
          <a:p>
            <a:endParaRPr lang="en-US" dirty="0" smtClean="0"/>
          </a:p>
          <a:p>
            <a:r>
              <a:rPr lang="en-US" dirty="0" smtClean="0"/>
              <a:t>Review currently available technology to be </a:t>
            </a:r>
            <a:r>
              <a:rPr lang="en-US" i="1" dirty="0" err="1" smtClean="0"/>
              <a:t>exa</a:t>
            </a:r>
            <a:r>
              <a:rPr lang="en-US" i="1" dirty="0" smtClean="0"/>
              <a:t>-scale</a:t>
            </a:r>
            <a:r>
              <a:rPr lang="en-US" dirty="0" smtClean="0"/>
              <a:t> ready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2420888"/>
            <a:ext cx="4543425" cy="714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00286" y="2420888"/>
            <a:ext cx="759545" cy="216024"/>
          </a:xfrm>
          <a:prstGeom prst="rect">
            <a:avLst/>
          </a:prstGeom>
          <a:noFill/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75856" y="2420888"/>
            <a:ext cx="216024" cy="714375"/>
          </a:xfrm>
          <a:prstGeom prst="rect">
            <a:avLst/>
          </a:prstGeom>
          <a:noFill/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2574" y="2422581"/>
            <a:ext cx="975569" cy="214331"/>
          </a:xfrm>
          <a:prstGeom prst="rect">
            <a:avLst/>
          </a:prstGeom>
          <a:noFill/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1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Cannon’s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417638"/>
            <a:ext cx="4543425" cy="71437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691680" y="1988841"/>
          <a:ext cx="6408712" cy="458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089"/>
                <a:gridCol w="801089"/>
                <a:gridCol w="801089"/>
                <a:gridCol w="801089"/>
                <a:gridCol w="801089"/>
                <a:gridCol w="801089"/>
                <a:gridCol w="801089"/>
                <a:gridCol w="801089"/>
              </a:tblGrid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 smtClean="0">
                          <a:solidFill>
                            <a:srgbClr val="0070C0"/>
                          </a:solidFill>
                        </a:rPr>
                        <a:t>r</a:t>
                      </a:r>
                      <a:endParaRPr lang="en-US" sz="10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STEP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0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q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p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n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l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299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9611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j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330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93045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2195736" y="5949280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rved Up Arrow 5"/>
          <p:cNvSpPr/>
          <p:nvPr/>
        </p:nvSpPr>
        <p:spPr>
          <a:xfrm>
            <a:off x="2411760" y="6453336"/>
            <a:ext cx="792088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3203848" y="6453336"/>
            <a:ext cx="792088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3995936" y="6453336"/>
            <a:ext cx="792088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>
            <a:off x="4788024" y="6453336"/>
            <a:ext cx="792088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>
            <a:off x="5580112" y="6458748"/>
            <a:ext cx="792088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>
            <a:off x="6375498" y="6453336"/>
            <a:ext cx="792088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>
            <a:off x="7164288" y="6453336"/>
            <a:ext cx="792088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76356" y="1951993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5400000" flipV="1">
            <a:off x="6299771" y="4076650"/>
            <a:ext cx="4177309" cy="288034"/>
            <a:chOff x="2915816" y="3215553"/>
            <a:chExt cx="5544616" cy="221436"/>
          </a:xfrm>
        </p:grpSpPr>
        <p:sp>
          <p:nvSpPr>
            <p:cNvPr id="14" name="Curved Up Arrow 13"/>
            <p:cNvSpPr/>
            <p:nvPr/>
          </p:nvSpPr>
          <p:spPr>
            <a:xfrm>
              <a:off x="2915816" y="3215553"/>
              <a:ext cx="792088" cy="216024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urved Up Arrow 14"/>
            <p:cNvSpPr/>
            <p:nvPr/>
          </p:nvSpPr>
          <p:spPr>
            <a:xfrm>
              <a:off x="3707904" y="3215553"/>
              <a:ext cx="792088" cy="216024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urved Up Arrow 15"/>
            <p:cNvSpPr/>
            <p:nvPr/>
          </p:nvSpPr>
          <p:spPr>
            <a:xfrm>
              <a:off x="4499992" y="3215553"/>
              <a:ext cx="792088" cy="216024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urved Up Arrow 16"/>
            <p:cNvSpPr/>
            <p:nvPr/>
          </p:nvSpPr>
          <p:spPr>
            <a:xfrm>
              <a:off x="5292080" y="3215553"/>
              <a:ext cx="792088" cy="216024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urved Up Arrow 17"/>
            <p:cNvSpPr/>
            <p:nvPr/>
          </p:nvSpPr>
          <p:spPr>
            <a:xfrm>
              <a:off x="6084168" y="3220965"/>
              <a:ext cx="792088" cy="216024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Curved Up Arrow 18"/>
            <p:cNvSpPr/>
            <p:nvPr/>
          </p:nvSpPr>
          <p:spPr>
            <a:xfrm>
              <a:off x="6879554" y="3215553"/>
              <a:ext cx="792088" cy="216024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urved Up Arrow 19"/>
            <p:cNvSpPr/>
            <p:nvPr/>
          </p:nvSpPr>
          <p:spPr>
            <a:xfrm>
              <a:off x="7668344" y="3215553"/>
              <a:ext cx="792088" cy="216024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59832" y="3325529"/>
            <a:ext cx="235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Total 3n-2 steps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7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Room for improvement?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2403267" cy="181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089"/>
                <a:gridCol w="801089"/>
                <a:gridCol w="801089"/>
              </a:tblGrid>
              <a:tr h="285036"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a,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j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930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aj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1889"/>
              </p:ext>
            </p:extLst>
          </p:nvPr>
        </p:nvGraphicFramePr>
        <p:xfrm>
          <a:off x="3347864" y="1612319"/>
          <a:ext cx="2403267" cy="181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089"/>
                <a:gridCol w="801089"/>
                <a:gridCol w="801089"/>
              </a:tblGrid>
              <a:tr h="285036"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b,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a,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930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aj+bm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ak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d,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j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dj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44893"/>
              </p:ext>
            </p:extLst>
          </p:nvPr>
        </p:nvGraphicFramePr>
        <p:xfrm>
          <a:off x="6372200" y="1607534"/>
          <a:ext cx="2403267" cy="181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089"/>
                <a:gridCol w="801089"/>
                <a:gridCol w="801089"/>
              </a:tblGrid>
              <a:tr h="285036"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c,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p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b,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n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a,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l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930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aj+bm+cp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ak+bn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al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e,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d,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dj+em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g,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j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gj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28407"/>
              </p:ext>
            </p:extLst>
          </p:nvPr>
        </p:nvGraphicFramePr>
        <p:xfrm>
          <a:off x="457200" y="4293096"/>
          <a:ext cx="2403267" cy="181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089"/>
                <a:gridCol w="801089"/>
                <a:gridCol w="801089"/>
              </a:tblGrid>
              <a:tr h="285036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c,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q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b,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930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aj+bm+cp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ak+bn+cq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al+bo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f,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p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e,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n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d,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l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dj+em+fp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dk+en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dl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h,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m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g,</a:t>
                      </a:r>
                      <a:r>
                        <a:rPr lang="en-US" sz="1000" dirty="0" err="1" smtClean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503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gj+hm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accent4"/>
                          </a:solidFill>
                        </a:rPr>
                        <a:t>gk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126374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Step 1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126374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Step 2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0192" y="126374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Step 3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9177" y="393305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Step 4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228184" y="3817634"/>
            <a:ext cx="2304256" cy="2046759"/>
          </a:xfrm>
          <a:prstGeom prst="wedgeRoundRectCallout">
            <a:avLst>
              <a:gd name="adj1" fmla="val -90646"/>
              <a:gd name="adj2" fmla="val -1059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WE NEED BETTER MANAGEMENT!</a:t>
            </a:r>
            <a:endParaRPr lang="en-US" dirty="0">
              <a:solidFill>
                <a:schemeClr val="accent4"/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4266361"/>
            <a:ext cx="14859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0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NEW: Duplex Cannon’s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8065"/>
            <a:ext cx="8229600" cy="4525963"/>
          </a:xfrm>
        </p:spPr>
        <p:txBody>
          <a:bodyPr/>
          <a:lstStyle/>
          <a:p>
            <a:r>
              <a:rPr lang="en-US" dirty="0" smtClean="0"/>
              <a:t>Data loaded from top-left AND bottom-right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7664" y="3068960"/>
            <a:ext cx="2376264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403648" y="2653643"/>
            <a:ext cx="1139803" cy="232201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5400000">
            <a:off x="565418" y="3364034"/>
            <a:ext cx="1185718" cy="22933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29156" y="3068960"/>
            <a:ext cx="2376264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385140" y="2653643"/>
            <a:ext cx="1139804" cy="232201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4546910" y="3364035"/>
            <a:ext cx="1185718" cy="22933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H="1">
            <a:off x="6907624" y="5267746"/>
            <a:ext cx="1069803" cy="24948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 flipH="1">
            <a:off x="7665257" y="4494775"/>
            <a:ext cx="1106276" cy="25985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73910" y="551723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4725" y="5517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 rot="18881780">
            <a:off x="1083872" y="2971676"/>
            <a:ext cx="1419314" cy="70559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8881780">
            <a:off x="5065365" y="2966169"/>
            <a:ext cx="1419314" cy="70559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8113136">
            <a:off x="6950197" y="4469065"/>
            <a:ext cx="1419314" cy="70559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32845" y="586603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3n-2 steps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56948" y="586180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1.5n-2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on </a:t>
            </a:r>
            <a:r>
              <a:rPr lang="en-US" dirty="0" err="1" smtClean="0"/>
              <a:t>BlueGene</a:t>
            </a:r>
            <a:r>
              <a:rPr lang="en-US" dirty="0" smtClean="0"/>
              <a:t>/P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46908"/>
            <a:ext cx="8229600" cy="18792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Q: Why </a:t>
            </a:r>
            <a:r>
              <a:rPr lang="en-US" sz="2400" dirty="0" err="1" smtClean="0"/>
              <a:t>BlueGene</a:t>
            </a:r>
            <a:r>
              <a:rPr lang="en-US" sz="2400" dirty="0" smtClean="0"/>
              <a:t>/P? </a:t>
            </a:r>
            <a:endParaRPr lang="en-US" sz="2400" dirty="0" smtClean="0"/>
          </a:p>
          <a:p>
            <a:r>
              <a:rPr lang="en-US" sz="2400" dirty="0" smtClean="0"/>
              <a:t>A: 8192 </a:t>
            </a:r>
            <a:r>
              <a:rPr lang="en-US" sz="2400" dirty="0" smtClean="0"/>
              <a:t>cores connected in 3d torus topology with very fast </a:t>
            </a:r>
            <a:r>
              <a:rPr lang="en-US" sz="2400" dirty="0" smtClean="0"/>
              <a:t>interconnect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1026" name="Picture 2" descr="https://computing.llnl.gov/tutorials/bgp/images/torus3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24" y="1377117"/>
            <a:ext cx="2458803" cy="266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271406"/>
            <a:ext cx="1916751" cy="28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: Single core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88143"/>
              </p:ext>
            </p:extLst>
          </p:nvPr>
        </p:nvGraphicFramePr>
        <p:xfrm>
          <a:off x="457200" y="2204864"/>
          <a:ext cx="8229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155576"/>
                <a:gridCol w="433082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Time (s)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(-O2)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16.75s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-O2 -</a:t>
                      </a:r>
                      <a:r>
                        <a:rPr lang="en-US" dirty="0" err="1" smtClean="0"/>
                        <a:t>qtune</a:t>
                      </a:r>
                      <a:r>
                        <a:rPr lang="en-US" dirty="0" smtClean="0"/>
                        <a:t>=450 -</a:t>
                      </a:r>
                      <a:r>
                        <a:rPr lang="en-US" dirty="0" err="1" smtClean="0"/>
                        <a:t>qarch</a:t>
                      </a:r>
                      <a:r>
                        <a:rPr lang="en-US" dirty="0" smtClean="0"/>
                        <a:t>=450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(-O3)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-O3 –</a:t>
                      </a:r>
                      <a:r>
                        <a:rPr lang="en-US" dirty="0" err="1" smtClean="0"/>
                        <a:t>qstrict</a:t>
                      </a:r>
                      <a:r>
                        <a:rPr lang="en-US" dirty="0" smtClean="0"/>
                        <a:t> –</a:t>
                      </a:r>
                      <a:r>
                        <a:rPr lang="en-US" dirty="0" err="1" smtClean="0"/>
                        <a:t>qtune</a:t>
                      </a:r>
                      <a:r>
                        <a:rPr lang="en-US" dirty="0" smtClean="0"/>
                        <a:t>=450 –</a:t>
                      </a:r>
                      <a:r>
                        <a:rPr lang="en-US" dirty="0" err="1" smtClean="0"/>
                        <a:t>qarch</a:t>
                      </a:r>
                      <a:r>
                        <a:rPr lang="en-US" dirty="0" smtClean="0"/>
                        <a:t>=450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(-O3 with Double</a:t>
                      </a:r>
                      <a:r>
                        <a:rPr lang="en-US" baseline="0" dirty="0" smtClean="0"/>
                        <a:t> Hummer :SIMD code for double FPUs)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3.46s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-O3 –</a:t>
                      </a:r>
                      <a:r>
                        <a:rPr lang="en-US" dirty="0" err="1" smtClean="0"/>
                        <a:t>qstrict</a:t>
                      </a:r>
                      <a:r>
                        <a:rPr lang="en-US" dirty="0" smtClean="0"/>
                        <a:t> –</a:t>
                      </a:r>
                      <a:r>
                        <a:rPr lang="en-US" dirty="0" err="1" smtClean="0"/>
                        <a:t>qtune</a:t>
                      </a:r>
                      <a:r>
                        <a:rPr lang="en-US" dirty="0" smtClean="0"/>
                        <a:t>=450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qarch</a:t>
                      </a:r>
                      <a:r>
                        <a:rPr lang="en-US" dirty="0" smtClean="0"/>
                        <a:t>=450d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Strassen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Winograd</a:t>
                      </a:r>
                      <a:r>
                        <a:rPr lang="en-US" dirty="0" smtClean="0"/>
                        <a:t> (IBM ESSL DGEMM)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-O3 –</a:t>
                      </a:r>
                      <a:r>
                        <a:rPr lang="en-US" dirty="0" err="1" smtClean="0"/>
                        <a:t>qhot</a:t>
                      </a:r>
                      <a:r>
                        <a:rPr lang="en-US" dirty="0" smtClean="0"/>
                        <a:t> –</a:t>
                      </a:r>
                      <a:r>
                        <a:rPr lang="en-US" dirty="0" err="1" smtClean="0"/>
                        <a:t>qtune</a:t>
                      </a:r>
                      <a:r>
                        <a:rPr lang="en-US" dirty="0" smtClean="0"/>
                        <a:t>=450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qarch</a:t>
                      </a:r>
                      <a:r>
                        <a:rPr lang="en-US" dirty="0" smtClean="0"/>
                        <a:t>=450d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7008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1024x1024 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smtClean="0"/>
              <a:t>: Single </a:t>
            </a:r>
            <a:r>
              <a:rPr lang="en-US" dirty="0" smtClean="0"/>
              <a:t>core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285828"/>
              </p:ext>
            </p:extLst>
          </p:nvPr>
        </p:nvGraphicFramePr>
        <p:xfrm>
          <a:off x="457200" y="2204864"/>
          <a:ext cx="8229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155576"/>
                <a:gridCol w="433082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Time (s)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(-O2)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-O2 -</a:t>
                      </a:r>
                      <a:r>
                        <a:rPr lang="en-US" dirty="0" err="1" smtClean="0"/>
                        <a:t>qtune</a:t>
                      </a:r>
                      <a:r>
                        <a:rPr lang="en-US" dirty="0" smtClean="0"/>
                        <a:t>=450 -</a:t>
                      </a:r>
                      <a:r>
                        <a:rPr lang="en-US" dirty="0" err="1" smtClean="0"/>
                        <a:t>qarch</a:t>
                      </a:r>
                      <a:r>
                        <a:rPr lang="en-US" dirty="0" smtClean="0"/>
                        <a:t>=450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(-O3)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-O3 –</a:t>
                      </a:r>
                      <a:r>
                        <a:rPr lang="en-US" dirty="0" err="1" smtClean="0"/>
                        <a:t>qstrict</a:t>
                      </a:r>
                      <a:r>
                        <a:rPr lang="en-US" dirty="0" smtClean="0"/>
                        <a:t> –</a:t>
                      </a:r>
                      <a:r>
                        <a:rPr lang="en-US" dirty="0" err="1" smtClean="0"/>
                        <a:t>qtune</a:t>
                      </a:r>
                      <a:r>
                        <a:rPr lang="en-US" dirty="0" smtClean="0"/>
                        <a:t>=450 –</a:t>
                      </a:r>
                      <a:r>
                        <a:rPr lang="en-US" dirty="0" err="1" smtClean="0"/>
                        <a:t>qarch</a:t>
                      </a:r>
                      <a:r>
                        <a:rPr lang="en-US" dirty="0" smtClean="0"/>
                        <a:t>=450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(-O3 with Double</a:t>
                      </a:r>
                      <a:r>
                        <a:rPr lang="en-US" baseline="0" dirty="0" smtClean="0"/>
                        <a:t> Hummer :SIMD code for double FPUs)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-O3 –</a:t>
                      </a:r>
                      <a:r>
                        <a:rPr lang="en-US" dirty="0" err="1" smtClean="0"/>
                        <a:t>qstrict</a:t>
                      </a:r>
                      <a:r>
                        <a:rPr lang="en-US" dirty="0" smtClean="0"/>
                        <a:t> –</a:t>
                      </a:r>
                      <a:r>
                        <a:rPr lang="en-US" dirty="0" err="1" smtClean="0"/>
                        <a:t>qtune</a:t>
                      </a:r>
                      <a:r>
                        <a:rPr lang="en-US" dirty="0" smtClean="0"/>
                        <a:t>=450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qarch</a:t>
                      </a:r>
                      <a:r>
                        <a:rPr lang="en-US" dirty="0" smtClean="0"/>
                        <a:t>=450d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Strassen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Winograd</a:t>
                      </a:r>
                      <a:r>
                        <a:rPr lang="en-US" dirty="0" smtClean="0"/>
                        <a:t> (IBM ESSL DGEMM)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-O3 –</a:t>
                      </a:r>
                      <a:r>
                        <a:rPr lang="en-US" dirty="0" err="1" smtClean="0"/>
                        <a:t>qhot</a:t>
                      </a:r>
                      <a:r>
                        <a:rPr lang="en-US" dirty="0" smtClean="0"/>
                        <a:t> –</a:t>
                      </a:r>
                      <a:r>
                        <a:rPr lang="en-US" dirty="0" err="1" smtClean="0"/>
                        <a:t>qtune</a:t>
                      </a:r>
                      <a:r>
                        <a:rPr lang="en-US" dirty="0" smtClean="0"/>
                        <a:t>=450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qarch</a:t>
                      </a:r>
                      <a:r>
                        <a:rPr lang="en-US" dirty="0" smtClean="0"/>
                        <a:t>=450d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7008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8192x8192 matrices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18819" y="5157192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complete.to be updated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: Parallel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034932"/>
              </p:ext>
            </p:extLst>
          </p:nvPr>
        </p:nvGraphicFramePr>
        <p:xfrm>
          <a:off x="457200" y="2204864"/>
          <a:ext cx="82296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8192x8192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16384x16384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131072x131072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262144x262144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Cannon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11.4s (256)</a:t>
                      </a:r>
                    </a:p>
                    <a:p>
                      <a:r>
                        <a:rPr lang="en-US" sz="1400" dirty="0" smtClean="0"/>
                        <a:t>2.89s(1024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89.8s(256</a:t>
                      </a:r>
                      <a:r>
                        <a:rPr lang="en-US" sz="1400" baseline="0" dirty="0" smtClean="0"/>
                        <a:t>)</a:t>
                      </a:r>
                    </a:p>
                    <a:p>
                      <a:r>
                        <a:rPr lang="en-US" sz="1400" baseline="0" dirty="0" smtClean="0"/>
                        <a:t>23.2s(1024)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Cannon+ESSL</a:t>
                      </a:r>
                      <a:r>
                        <a:rPr lang="en-US" sz="1400" dirty="0" smtClean="0"/>
                        <a:t> DGEMM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0.69s (256)</a:t>
                      </a:r>
                    </a:p>
                    <a:p>
                      <a:r>
                        <a:rPr lang="en-US" sz="1400" dirty="0" smtClean="0"/>
                        <a:t>0.36s(1024)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4.24s(256)</a:t>
                      </a:r>
                    </a:p>
                    <a:p>
                      <a:r>
                        <a:rPr lang="en-US" sz="1400" dirty="0" smtClean="0"/>
                        <a:t>1.79s(1024)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466.39s(1024)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3511.05s(1024)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(to be completed)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New+ESSL</a:t>
                      </a:r>
                      <a:r>
                        <a:rPr lang="en-US" sz="1400" dirty="0" smtClean="0"/>
                        <a:t> DGEMM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(to be completed)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983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6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9552" y="1556792"/>
            <a:ext cx="8147248" cy="4569372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n*n matrix, each element takes n multiplications and n additions.</a:t>
            </a:r>
          </a:p>
          <a:p>
            <a:r>
              <a:rPr lang="en-US" dirty="0" smtClean="0"/>
              <a:t>Naïve algorithm will require n</a:t>
            </a:r>
            <a:r>
              <a:rPr lang="en-US" baseline="30000" dirty="0" smtClean="0"/>
              <a:t>3</a:t>
            </a:r>
            <a:r>
              <a:rPr lang="en-US" dirty="0" smtClean="0"/>
              <a:t> multiplications and n</a:t>
            </a:r>
            <a:r>
              <a:rPr lang="en-US" baseline="30000" dirty="0" smtClean="0"/>
              <a:t>3</a:t>
            </a:r>
            <a:r>
              <a:rPr lang="en-US" dirty="0" smtClean="0"/>
              <a:t> additions. </a:t>
            </a:r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. O(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 smtClean="0"/>
              <a:t>) time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2420888"/>
            <a:ext cx="4543425" cy="714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00286" y="2420888"/>
            <a:ext cx="759545" cy="216024"/>
          </a:xfrm>
          <a:prstGeom prst="rect">
            <a:avLst/>
          </a:prstGeom>
          <a:noFill/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75856" y="2420888"/>
            <a:ext cx="216024" cy="714375"/>
          </a:xfrm>
          <a:prstGeom prst="rect">
            <a:avLst/>
          </a:prstGeom>
          <a:noFill/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2574" y="2422581"/>
            <a:ext cx="975569" cy="214331"/>
          </a:xfrm>
          <a:prstGeom prst="rect">
            <a:avLst/>
          </a:prstGeom>
          <a:noFill/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 smtClean="0"/>
              <a:t>)</a:t>
            </a:r>
            <a:r>
              <a:rPr lang="en-NZ" dirty="0" smtClean="0"/>
              <a:t> ????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1"/>
                <a:ext cx="8219256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Big-O notation: measure for algorithm efficiency (time complexity)</a:t>
                </a:r>
              </a:p>
              <a:p>
                <a:pPr lvl="1"/>
                <a:r>
                  <a:rPr lang="en-US" dirty="0" smtClean="0"/>
                  <a:t>More elements, more computations</a:t>
                </a:r>
              </a:p>
              <a:p>
                <a:pPr lvl="1"/>
                <a:r>
                  <a:rPr lang="en-US" dirty="0" smtClean="0"/>
                  <a:t>How much more computations as input size n grows? </a:t>
                </a:r>
              </a:p>
              <a:p>
                <a:pPr lvl="1"/>
                <a:r>
                  <a:rPr lang="en-US" dirty="0" smtClean="0"/>
                  <a:t>From a polynomial, take </a:t>
                </a:r>
                <a:r>
                  <a:rPr lang="en-US" dirty="0"/>
                  <a:t>the highest ordered term and ignore the coefficient.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NZ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1"/>
                <a:ext cx="8219256" cy="4525963"/>
              </a:xfrm>
              <a:blipFill rotWithShape="0">
                <a:blip r:embed="rId2"/>
                <a:stretch>
                  <a:fillRect l="-1335" t="-1482" r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131840" y="4869160"/>
            <a:ext cx="518457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7704" y="4869160"/>
            <a:ext cx="23527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O(n</a:t>
            </a:r>
            <a:r>
              <a:rPr lang="en-US" baseline="30000" dirty="0" smtClean="0"/>
              <a:t>3</a:t>
            </a:r>
            <a:r>
              <a:rPr lang="en-US" dirty="0" smtClean="0"/>
              <a:t>) fast then?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Naïve algorithm measured</a:t>
            </a:r>
          </a:p>
          <a:p>
            <a:r>
              <a:rPr lang="en-US" sz="1600" dirty="0" smtClean="0"/>
              <a:t>(Core i7 3520M @ 2.90Ghz, </a:t>
            </a:r>
            <a:r>
              <a:rPr lang="en-US" sz="1600" dirty="0" err="1" smtClean="0"/>
              <a:t>gcc</a:t>
            </a:r>
            <a:r>
              <a:rPr lang="en-US" sz="1600" dirty="0" smtClean="0"/>
              <a:t> 4.8.2)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When n doubles, the time increases by 7~10 times. (2</a:t>
            </a:r>
            <a:r>
              <a:rPr lang="en-US" sz="1600" baseline="30000" dirty="0" smtClean="0"/>
              <a:t>3</a:t>
            </a:r>
            <a:r>
              <a:rPr lang="en-US" sz="1600" dirty="0" smtClean="0"/>
              <a:t> times in theory)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2000" dirty="0" smtClean="0"/>
              <a:t>Not efficient for a large matrix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7306"/>
            <a:ext cx="4038600" cy="3091751"/>
          </a:xfrm>
        </p:spPr>
      </p:pic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916755"/>
              </p:ext>
            </p:extLst>
          </p:nvPr>
        </p:nvGraphicFramePr>
        <p:xfrm>
          <a:off x="4644008" y="3284984"/>
          <a:ext cx="40386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256</a:t>
                      </a:r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512</a:t>
                      </a:r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1024</a:t>
                      </a:r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2048</a:t>
                      </a:r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4096</a:t>
                      </a:r>
                      <a:endParaRPr lang="en-NZ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secs</a:t>
                      </a:r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0.0526</a:t>
                      </a:r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0.342</a:t>
                      </a:r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3.16</a:t>
                      </a:r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32.5</a:t>
                      </a:r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 smtClean="0"/>
                        <a:t>320</a:t>
                      </a:r>
                      <a:endParaRPr lang="en-NZ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2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we do better than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400" dirty="0" err="1" smtClean="0"/>
              <a:t>Strassen</a:t>
            </a:r>
            <a:r>
              <a:rPr lang="en-US" sz="2400" dirty="0" smtClean="0"/>
              <a:t> </a:t>
            </a:r>
            <a:r>
              <a:rPr lang="en-US" sz="2400" dirty="0"/>
              <a:t>algorithm (1969)</a:t>
            </a:r>
          </a:p>
          <a:p>
            <a:r>
              <a:rPr lang="en-US" sz="2000" dirty="0" smtClean="0"/>
              <a:t>Define new matrices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52" y="1675475"/>
            <a:ext cx="46101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199" y="2073857"/>
            <a:ext cx="21336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74" y="1678677"/>
            <a:ext cx="2133600" cy="19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199" y="1869839"/>
            <a:ext cx="2143125" cy="19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74" y="2264357"/>
            <a:ext cx="2143125" cy="190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53857" y="246502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8 multiplications, 4 additions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53" y="4005064"/>
            <a:ext cx="2657475" cy="209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24" y="4188360"/>
            <a:ext cx="1343025" cy="19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53" y="4442040"/>
            <a:ext cx="1943100" cy="209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53" y="4665242"/>
            <a:ext cx="1943100" cy="209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14" y="5358255"/>
            <a:ext cx="2657475" cy="209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53" y="5130233"/>
            <a:ext cx="2657475" cy="209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24" y="4421318"/>
            <a:ext cx="1343025" cy="190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23" y="4676027"/>
            <a:ext cx="2371725" cy="190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53" y="4899364"/>
            <a:ext cx="1962150" cy="209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24" y="3933056"/>
            <a:ext cx="2371725" cy="190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56" y="4218092"/>
            <a:ext cx="1952625" cy="2095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99649" y="55449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7</a:t>
            </a:r>
            <a:r>
              <a:rPr lang="en-US" dirty="0" smtClean="0">
                <a:solidFill>
                  <a:schemeClr val="tx2"/>
                </a:solidFill>
              </a:rPr>
              <a:t> multiplications, 10 additions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8144" y="486652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8 additions only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98482" y="5265768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7 multiplications, 18 additions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O(n</a:t>
            </a:r>
            <a:r>
              <a:rPr lang="en-US" sz="2400" b="1" baseline="30000" dirty="0" smtClean="0">
                <a:solidFill>
                  <a:schemeClr val="tx2"/>
                </a:solidFill>
              </a:rPr>
              <a:t>2.807</a:t>
            </a:r>
            <a:r>
              <a:rPr lang="en-US" sz="2400" b="1" dirty="0" smtClean="0">
                <a:solidFill>
                  <a:schemeClr val="tx2"/>
                </a:solidFill>
              </a:rPr>
              <a:t>) !!!!</a:t>
            </a:r>
            <a:endParaRPr lang="en-GB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History of faster matrix multiplications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 – Naïve</a:t>
            </a:r>
          </a:p>
          <a:p>
            <a:pPr marL="0" indent="0" algn="ctr">
              <a:buNone/>
            </a:pPr>
            <a:r>
              <a:rPr lang="en-US" dirty="0" smtClean="0"/>
              <a:t>O(n</a:t>
            </a:r>
            <a:r>
              <a:rPr lang="en-US" baseline="30000" dirty="0" smtClean="0"/>
              <a:t>2.807</a:t>
            </a:r>
            <a:r>
              <a:rPr lang="en-US" dirty="0" smtClean="0"/>
              <a:t>) – </a:t>
            </a:r>
            <a:r>
              <a:rPr lang="en-US" dirty="0" err="1" smtClean="0"/>
              <a:t>Strassen</a:t>
            </a:r>
            <a:r>
              <a:rPr lang="en-US" dirty="0" smtClean="0"/>
              <a:t> (1969)</a:t>
            </a:r>
          </a:p>
          <a:p>
            <a:pPr marL="0" indent="0" algn="ctr">
              <a:buNone/>
            </a:pPr>
            <a:r>
              <a:rPr lang="en-US" dirty="0" smtClean="0"/>
              <a:t>O(n</a:t>
            </a:r>
            <a:r>
              <a:rPr lang="en-US" baseline="30000" dirty="0" smtClean="0"/>
              <a:t>2.37</a:t>
            </a:r>
            <a:r>
              <a:rPr lang="en-US" baseline="30000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) – Coppersmith &amp; </a:t>
            </a:r>
            <a:r>
              <a:rPr lang="en-US" dirty="0" err="1" smtClean="0"/>
              <a:t>Winograd</a:t>
            </a:r>
            <a:r>
              <a:rPr lang="en-US" dirty="0" smtClean="0"/>
              <a:t> (1987)</a:t>
            </a:r>
          </a:p>
          <a:p>
            <a:pPr marL="0" indent="0" algn="ctr">
              <a:buNone/>
            </a:pPr>
            <a:r>
              <a:rPr lang="en-US" dirty="0" smtClean="0"/>
              <a:t>O(n</a:t>
            </a:r>
            <a:r>
              <a:rPr lang="en-US" baseline="30000" dirty="0" smtClean="0"/>
              <a:t>2.37</a:t>
            </a:r>
            <a:r>
              <a:rPr lang="en-US" baseline="30000" dirty="0" smtClean="0">
                <a:solidFill>
                  <a:srgbClr val="FF0000"/>
                </a:solidFill>
              </a:rPr>
              <a:t>37</a:t>
            </a:r>
            <a:r>
              <a:rPr lang="en-US" dirty="0" smtClean="0"/>
              <a:t>) – </a:t>
            </a:r>
            <a:r>
              <a:rPr lang="en-US" dirty="0" err="1" smtClean="0"/>
              <a:t>Stother</a:t>
            </a:r>
            <a:r>
              <a:rPr lang="en-US" dirty="0" smtClean="0"/>
              <a:t> (2010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O(n</a:t>
            </a:r>
            <a:r>
              <a:rPr lang="en-US" baseline="30000" dirty="0" smtClean="0"/>
              <a:t>2.37</a:t>
            </a:r>
            <a:r>
              <a:rPr lang="en-US" baseline="30000" dirty="0" smtClean="0">
                <a:solidFill>
                  <a:srgbClr val="FF0000"/>
                </a:solidFill>
              </a:rPr>
              <a:t>27</a:t>
            </a:r>
            <a:r>
              <a:rPr lang="en-US" dirty="0" smtClean="0"/>
              <a:t>) – Williams (2011)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5" y="1615410"/>
            <a:ext cx="3455889" cy="220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1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you need matrix multiplication…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GB" dirty="0" smtClean="0"/>
              <a:t>Don’t implement, use BLAS (Basic Linear Algebra Subprograms)</a:t>
            </a:r>
          </a:p>
          <a:p>
            <a:pPr lvl="1"/>
            <a:r>
              <a:rPr lang="en-US" dirty="0" smtClean="0"/>
              <a:t>Many implementations – BLAS (</a:t>
            </a:r>
            <a:r>
              <a:rPr lang="en-US" dirty="0" err="1" smtClean="0"/>
              <a:t>NetLib</a:t>
            </a:r>
            <a:r>
              <a:rPr lang="en-US" dirty="0" smtClean="0"/>
              <a:t>), ATLAS, gotoBLAS2, ESSL(IBM), MKL(Intel), ACML(AMD) etc.</a:t>
            </a:r>
          </a:p>
          <a:p>
            <a:pPr lvl="1"/>
            <a:r>
              <a:rPr lang="en-US" dirty="0" smtClean="0"/>
              <a:t>Original BLAS: Not well-tuned</a:t>
            </a:r>
          </a:p>
          <a:p>
            <a:pPr lvl="1"/>
            <a:r>
              <a:rPr lang="en-US" dirty="0" smtClean="0"/>
              <a:t>ATLAS, MKL, ESSL, gotoBLAS2: highly tuned, but </a:t>
            </a:r>
            <a:r>
              <a:rPr lang="en-US" dirty="0"/>
              <a:t>not necessarily </a:t>
            </a:r>
            <a:r>
              <a:rPr lang="en-US" dirty="0" smtClean="0"/>
              <a:t>employing better algorithms</a:t>
            </a:r>
          </a:p>
          <a:p>
            <a:pPr lvl="1"/>
            <a:r>
              <a:rPr lang="en-US" dirty="0"/>
              <a:t>Supports multithreaded computation (free </a:t>
            </a:r>
            <a:r>
              <a:rPr lang="en-US" dirty="0" smtClean="0"/>
              <a:t>parallelism with </a:t>
            </a:r>
            <a:r>
              <a:rPr lang="en-US" dirty="0"/>
              <a:t>multicore)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542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Multithreads: utilize multi-core CPUs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very simple, but scale-up is limited by number of maximum number of threads supported by CPU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2420888"/>
            <a:ext cx="4543425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17826"/>
            <a:ext cx="1988840" cy="19888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23928" y="2420888"/>
            <a:ext cx="936104" cy="79208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98682" y="2420888"/>
            <a:ext cx="936104" cy="79208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35321" y="2420888"/>
            <a:ext cx="936104" cy="79208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endCxn id="6" idx="2"/>
          </p:cNvCxnSpPr>
          <p:nvPr/>
        </p:nvCxnSpPr>
        <p:spPr>
          <a:xfrm flipV="1">
            <a:off x="2783066" y="3212976"/>
            <a:ext cx="1608914" cy="742974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7" idx="2"/>
          </p:cNvCxnSpPr>
          <p:nvPr/>
        </p:nvCxnSpPr>
        <p:spPr>
          <a:xfrm flipV="1">
            <a:off x="2744416" y="3212976"/>
            <a:ext cx="2622318" cy="1099270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8" idx="2"/>
          </p:cNvCxnSpPr>
          <p:nvPr/>
        </p:nvCxnSpPr>
        <p:spPr>
          <a:xfrm flipV="1">
            <a:off x="2726494" y="3212976"/>
            <a:ext cx="3576879" cy="1418794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42147" y="349385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79270" y="392744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19260" y="428734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SI Presentations v201306">
  <a:themeElements>
    <a:clrScheme name="NeSI Colours">
      <a:dk1>
        <a:sysClr val="windowText" lastClr="000000"/>
      </a:dk1>
      <a:lt1>
        <a:sysClr val="window" lastClr="FFFFFF"/>
      </a:lt1>
      <a:dk2>
        <a:srgbClr val="2A5A69"/>
      </a:dk2>
      <a:lt2>
        <a:srgbClr val="CED9E1"/>
      </a:lt2>
      <a:accent1>
        <a:srgbClr val="CED9E1"/>
      </a:accent1>
      <a:accent2>
        <a:srgbClr val="2A5A69"/>
      </a:accent2>
      <a:accent3>
        <a:srgbClr val="CED9E1"/>
      </a:accent3>
      <a:accent4>
        <a:srgbClr val="2A5A69"/>
      </a:accent4>
      <a:accent5>
        <a:srgbClr val="CED9E1"/>
      </a:accent5>
      <a:accent6>
        <a:srgbClr val="2A5A69"/>
      </a:accent6>
      <a:hlink>
        <a:srgbClr val="262626"/>
      </a:hlink>
      <a:folHlink>
        <a:srgbClr val="262626"/>
      </a:folHlink>
    </a:clrScheme>
    <a:fontScheme name="NeSI">
      <a:majorFont>
        <a:latin typeface="Whitney HTF"/>
        <a:ea typeface=""/>
        <a:cs typeface=""/>
      </a:majorFont>
      <a:minorFont>
        <a:latin typeface="Whitney HT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NeSI Presentations v201306</Template>
  <TotalTime>7121</TotalTime>
  <Words>840</Words>
  <Application>Microsoft Office PowerPoint</Application>
  <PresentationFormat>On-screen Show (4:3)</PresentationFormat>
  <Paragraphs>384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Whitney HTF</vt:lpstr>
      <vt:lpstr>Arial</vt:lpstr>
      <vt:lpstr>Calibri</vt:lpstr>
      <vt:lpstr>Cambria Math</vt:lpstr>
      <vt:lpstr>Comic Sans MS</vt:lpstr>
      <vt:lpstr>NeSI Presentations v201306</vt:lpstr>
      <vt:lpstr>Matrix Multiplication  and  faster parallel algorithm for HPC</vt:lpstr>
      <vt:lpstr>Matrix multiplication</vt:lpstr>
      <vt:lpstr>Matrix multiplication</vt:lpstr>
      <vt:lpstr>O(n3) ????</vt:lpstr>
      <vt:lpstr>Is O(n3) fast then?</vt:lpstr>
      <vt:lpstr>Can we do better than O(n3)?</vt:lpstr>
      <vt:lpstr>History of faster matrix multiplications</vt:lpstr>
      <vt:lpstr>When you need matrix multiplication…</vt:lpstr>
      <vt:lpstr>Parallel computation</vt:lpstr>
      <vt:lpstr>BLAS + GPU = cuBLAS</vt:lpstr>
      <vt:lpstr>A parallel algorithm</vt:lpstr>
      <vt:lpstr>Cannon’s algorithm</vt:lpstr>
      <vt:lpstr>Cannon’s algorithm</vt:lpstr>
      <vt:lpstr>Cannon’s algorithm</vt:lpstr>
      <vt:lpstr>Cannon’s algorithm</vt:lpstr>
      <vt:lpstr>Cannon’s algorithm</vt:lpstr>
      <vt:lpstr>Cannon’s algorithm</vt:lpstr>
      <vt:lpstr>Cannon’s algorithm</vt:lpstr>
      <vt:lpstr>Cannon’s algorithm</vt:lpstr>
      <vt:lpstr>Cannon’s algorithm</vt:lpstr>
      <vt:lpstr>Room for improvement?</vt:lpstr>
      <vt:lpstr> NEW: Duplex Cannon’s Algorithm</vt:lpstr>
      <vt:lpstr>Experiment on BlueGene/P</vt:lpstr>
      <vt:lpstr>Results : Single core</vt:lpstr>
      <vt:lpstr>Results : Single core</vt:lpstr>
      <vt:lpstr>Results : Parallel</vt:lpstr>
      <vt:lpstr>PowerPoint Presentation</vt:lpstr>
    </vt:vector>
  </TitlesOfParts>
  <Company>University of Canterbury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Multiplication  and  faster parallel algorithm for HPC</dc:title>
  <dc:creator>Administrator</dc:creator>
  <cp:lastModifiedBy>Sung Eun Bae</cp:lastModifiedBy>
  <cp:revision>82</cp:revision>
  <dcterms:created xsi:type="dcterms:W3CDTF">2014-05-29T02:05:10Z</dcterms:created>
  <dcterms:modified xsi:type="dcterms:W3CDTF">2014-06-12T02:00:41Z</dcterms:modified>
</cp:coreProperties>
</file>