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66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1" autoAdjust="0"/>
  </p:normalViewPr>
  <p:slideViewPr>
    <p:cSldViewPr snapToGrid="0" showGuides="1">
      <p:cViewPr varScale="1">
        <p:scale>
          <a:sx n="104" d="100"/>
          <a:sy n="104" d="100"/>
        </p:scale>
        <p:origin x="-280" y="-112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8E02-D6ED-C74A-B267-DCBD1F5BCC55}" type="datetime1">
              <a:rPr lang="en-NZ" smtClean="0"/>
              <a:t>24/03/15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863EB-014E-EA45-958A-2E7D6F94880C}" type="datetime1">
              <a:rPr lang="en-NZ" smtClean="0"/>
              <a:t>24/03/15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eResearch NZ 2015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9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8027988" y="5443710"/>
            <a:ext cx="609600" cy="129828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95765" y="5443710"/>
            <a:ext cx="231284" cy="129828"/>
          </a:xfrm>
          <a:prstGeom prst="rect">
            <a:avLst/>
          </a:prstGeom>
        </p:spPr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723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/>
          <a:stretch/>
        </p:blipFill>
        <p:spPr>
          <a:xfrm>
            <a:off x="205436" y="4293052"/>
            <a:ext cx="8938563" cy="674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upport@nesi.org.n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9038" y="2451100"/>
            <a:ext cx="6523037" cy="1493853"/>
          </a:xfrm>
        </p:spPr>
        <p:txBody>
          <a:bodyPr/>
          <a:lstStyle/>
          <a:p>
            <a:r>
              <a:rPr lang="en-GB" sz="2800" b="1" dirty="0"/>
              <a:t>NeSI,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I </a:t>
            </a:r>
            <a:r>
              <a:rPr lang="en-GB" sz="2800" b="1" dirty="0"/>
              <a:t>have a problem </a:t>
            </a:r>
            <a:r>
              <a:rPr lang="en-GB" sz="2800" b="1" dirty="0" smtClean="0"/>
              <a:t>and </a:t>
            </a:r>
            <a:r>
              <a:rPr lang="en-GB" sz="2800" b="1" dirty="0"/>
              <a:t>I need support</a:t>
            </a:r>
            <a:r>
              <a:rPr lang="en-NZ" sz="2800" dirty="0"/>
              <a:t> </a:t>
            </a:r>
            <a:br>
              <a:rPr lang="en-NZ" sz="2800" dirty="0"/>
            </a:br>
            <a:r>
              <a:rPr lang="en-NZ" sz="1600" i="1" dirty="0" smtClean="0"/>
              <a:t>Dan Sun – Computational Science Team Lead</a:t>
            </a:r>
            <a:endParaRPr lang="en-NZ" sz="1600" i="1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Email: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>
                <a:hlinkClick r:id="rId3"/>
              </a:rPr>
              <a:t>support@nesi.org.nz</a:t>
            </a: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Web: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http://support.nesi.org.nz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Feedback tabs on NeSI’s website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NeSI Staff member’s personal contacts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dirty="0" smtClean="0"/>
              <a:t>Any of the above results in a ticket in NeSI’s Service Desk</a:t>
            </a:r>
            <a:endParaRPr lang="en-NZ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Support Channels</a:t>
            </a:r>
            <a:endParaRPr lang="en-NZ" dirty="0"/>
          </a:p>
        </p:txBody>
      </p:sp>
      <p:sp>
        <p:nvSpPr>
          <p:cNvPr id="12" name="Cloud Callout 11"/>
          <p:cNvSpPr/>
          <p:nvPr/>
        </p:nvSpPr>
        <p:spPr>
          <a:xfrm>
            <a:off x="5202294" y="1326444"/>
            <a:ext cx="3499557" cy="1900297"/>
          </a:xfrm>
          <a:prstGeom prst="cloudCallout">
            <a:avLst>
              <a:gd name="adj1" fmla="val -42712"/>
              <a:gd name="adj2" fmla="val 8573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track all support requests, so we can actively monitor our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 used a web based application, Zendesk, to manage its Service Desk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NeSI’s Service Desk is staffed by all NeSI staff members around the country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One staff member is responsible for triaging newly created tickets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All tickets are resolved by domain experts directly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Most of our users have unique needs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We don’t use predefined scripts in general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Our service desk procedures are designed to make sure user requests reach a domain expert quickly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National Service 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Support Ticket’s Lifecycle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5177" y="2283549"/>
            <a:ext cx="897952" cy="538771"/>
            <a:chOff x="2371" y="2153932"/>
            <a:chExt cx="897952" cy="538771"/>
          </a:xfrm>
          <a:solidFill>
            <a:srgbClr val="008000"/>
          </a:solidFill>
        </p:grpSpPr>
        <p:sp>
          <p:nvSpPr>
            <p:cNvPr id="25" name="Rounded Rectangle 24"/>
            <p:cNvSpPr/>
            <p:nvPr/>
          </p:nvSpPr>
          <p:spPr>
            <a:xfrm>
              <a:off x="237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815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Lodgement</a:t>
              </a:r>
              <a:endParaRPr lang="en-NZ" sz="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61720" y="2283549"/>
            <a:ext cx="897952" cy="538771"/>
            <a:chOff x="1259505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3" name="Rounded Rectangle 22"/>
            <p:cNvSpPr/>
            <p:nvPr/>
          </p:nvSpPr>
          <p:spPr>
            <a:xfrm>
              <a:off x="125950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/>
            <p:cNvSpPr/>
            <p:nvPr/>
          </p:nvSpPr>
          <p:spPr>
            <a:xfrm>
              <a:off x="127528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Triage</a:t>
              </a:r>
              <a:endParaRPr lang="en-NZ" sz="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9446" y="2283549"/>
            <a:ext cx="897952" cy="538771"/>
            <a:chOff x="2516639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2516639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8"/>
            <p:cNvSpPr/>
            <p:nvPr/>
          </p:nvSpPr>
          <p:spPr>
            <a:xfrm>
              <a:off x="2532419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Categorisation</a:t>
              </a:r>
              <a:endParaRPr lang="en-NZ" sz="9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5395" y="2283549"/>
            <a:ext cx="897952" cy="538771"/>
            <a:chOff x="3773773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773773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3789553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Prioritisation</a:t>
              </a:r>
              <a:endParaRPr lang="en-NZ" sz="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4306" y="2283549"/>
            <a:ext cx="897952" cy="538771"/>
            <a:chOff x="5030907" y="2153932"/>
            <a:chExt cx="897952" cy="53877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5030907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5046687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dirty="0"/>
                <a:t>Investigation &amp; Diagnosis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2626" y="2283548"/>
            <a:ext cx="897952" cy="538771"/>
            <a:chOff x="6288041" y="2153932"/>
            <a:chExt cx="897952" cy="53877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628804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Rounded Rectangle 14"/>
            <p:cNvSpPr/>
            <p:nvPr/>
          </p:nvSpPr>
          <p:spPr>
            <a:xfrm>
              <a:off x="630382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Resolution</a:t>
              </a:r>
              <a:endParaRPr lang="en-NZ" sz="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0352" y="2283550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Closure</a:t>
              </a:r>
              <a:endParaRPr lang="en-NZ" sz="9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20753" y="1260027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28" name="Rounded Rectangle 27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Escalation</a:t>
              </a:r>
              <a:endParaRPr lang="en-NZ" sz="900" kern="12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1204151" y="2427118"/>
            <a:ext cx="366889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66615" y="2419593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729090" y="2421474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980274" y="2430882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212645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454424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18039618">
            <a:off x="5614409" y="1873709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3528841">
            <a:off x="6566436" y="1866181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 depends on a ticket’s </a:t>
            </a:r>
            <a:r>
              <a:rPr lang="en-US" i="1" dirty="0" smtClean="0"/>
              <a:t>urgency</a:t>
            </a:r>
            <a:r>
              <a:rPr lang="en-US" dirty="0" smtClean="0"/>
              <a:t> and </a:t>
            </a:r>
            <a:r>
              <a:rPr lang="en-US" i="1" dirty="0" smtClean="0"/>
              <a:t>impact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</a:t>
            </a:r>
            <a:r>
              <a:rPr lang="en-US" dirty="0" err="1" smtClean="0"/>
              <a:t>prioritised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34483"/>
              </p:ext>
            </p:extLst>
          </p:nvPr>
        </p:nvGraphicFramePr>
        <p:xfrm>
          <a:off x="1087764" y="1842156"/>
          <a:ext cx="6696632" cy="2821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58"/>
                <a:gridCol w="1674158"/>
                <a:gridCol w="1674158"/>
                <a:gridCol w="1674158"/>
              </a:tblGrid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Urgency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b="1" i="1" dirty="0" smtClean="0"/>
                        <a:t> Impact </a:t>
                      </a:r>
                      <a:r>
                        <a:rPr lang="en-US" b="1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</a:t>
                      </a:r>
                      <a:endParaRPr lang="en-US" b="1" i="1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 (single User)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 (group)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 (everyone)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2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A ticket is owned by a domain expert.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Ticket requesters are usually contacted by a domain expert to gather</a:t>
            </a:r>
            <a:br>
              <a:rPr lang="en-US" sz="4400" dirty="0" smtClean="0"/>
            </a:br>
            <a:r>
              <a:rPr lang="en-US" sz="4400" dirty="0" smtClean="0"/>
              <a:t>more detail.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Domain experts may seek additional support from other colleagues</a:t>
            </a:r>
            <a:br>
              <a:rPr lang="en-US" sz="4400" dirty="0" smtClean="0"/>
            </a:br>
            <a:r>
              <a:rPr lang="en-US" sz="4400" dirty="0" smtClean="0"/>
              <a:t>or assign a ticket to someone who has more knowledge of the ticket’s domain.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For non-routine requests, ticket requesters are typically asked about the</a:t>
            </a:r>
            <a:br>
              <a:rPr lang="en-US" sz="4400" dirty="0" smtClean="0"/>
            </a:br>
            <a:r>
              <a:rPr lang="en-US" sz="4400" dirty="0" smtClean="0"/>
              <a:t>effectiveness of the proposed resolution before the ticket is marked as solved.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The Service Desk aims to connect the user directly to a domain expert.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processed?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484530" y="943687"/>
            <a:ext cx="2549559" cy="2113634"/>
          </a:xfrm>
          <a:prstGeom prst="cloudCallout">
            <a:avLst>
              <a:gd name="adj1" fmla="val -47988"/>
              <a:gd name="adj2" fmla="val 94899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multi-tiered support model or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7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ticket closure survey is sent to the ticket’s requester when it is closed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Positive feedback encourages people who contribute to the Service Desk and helps us to monitor our performance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Negative feedback helps us to improve the quality of our services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 is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569832-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861" y="354203"/>
            <a:ext cx="473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“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Better Call NeSI</a:t>
            </a:r>
            <a:r>
              <a:rPr lang="en-US" sz="4800" dirty="0" smtClean="0">
                <a:latin typeface="Brush Script MT Italic"/>
                <a:cs typeface="Brush Script MT Italic"/>
              </a:rPr>
              <a:t>”</a:t>
            </a:r>
            <a:endParaRPr lang="en-US" sz="4800" dirty="0">
              <a:latin typeface="Brush Script MT Italic"/>
              <a:cs typeface="Brush Script MT Ital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18" y="1632627"/>
            <a:ext cx="5514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/>
                <a:cs typeface="Calibri"/>
              </a:rPr>
              <a:t>WE CAN MAKE IT WORK!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672" r="3231" b="-5579"/>
          <a:stretch/>
        </p:blipFill>
        <p:spPr>
          <a:xfrm>
            <a:off x="1382431" y="2923634"/>
            <a:ext cx="2792057" cy="1312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490" y="4354315"/>
            <a:ext cx="880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/>
                <a:cs typeface="Calibri"/>
              </a:rPr>
              <a:t>SUPPORT@NESI.ORG.NZ or SUPPORT.NESI.ORG.NZ NOW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28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10664</TotalTime>
  <Words>287</Words>
  <Application>Microsoft Macintosh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NeSI MASTER</vt:lpstr>
      <vt:lpstr>NeSI,  I have a problem and I need support  Dan Sun – Computational Science Team Lead</vt:lpstr>
      <vt:lpstr>Main Support Channels</vt:lpstr>
      <vt:lpstr>One National Service Desk</vt:lpstr>
      <vt:lpstr>A Support Ticket’s Lifecycle</vt:lpstr>
      <vt:lpstr>How are tickets prioritised?</vt:lpstr>
      <vt:lpstr>How are tickets processed?</vt:lpstr>
      <vt:lpstr>User Feedback is Essential</vt:lpstr>
      <vt:lpstr>PowerPoint Presentation</vt:lpstr>
    </vt:vector>
  </TitlesOfParts>
  <Manager/>
  <Company>New Zealand eScience Infrastructure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NeSI, I have a problem and I need support</dc:title>
  <dc:subject>NeSI Support</dc:subject>
  <dc:creator>Dan Sun</dc:creator>
  <cp:keywords/>
  <dc:description/>
  <cp:lastModifiedBy>Dan Sun</cp:lastModifiedBy>
  <cp:revision>98</cp:revision>
  <dcterms:created xsi:type="dcterms:W3CDTF">2014-06-16T02:17:23Z</dcterms:created>
  <dcterms:modified xsi:type="dcterms:W3CDTF">2015-03-24T19:20:45Z</dcterms:modified>
  <cp:category/>
</cp:coreProperties>
</file>