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8" r:id="rId2"/>
    <p:sldId id="266" r:id="rId3"/>
    <p:sldId id="279" r:id="rId4"/>
    <p:sldId id="280" r:id="rId5"/>
    <p:sldId id="281" r:id="rId6"/>
    <p:sldId id="282" r:id="rId7"/>
    <p:sldId id="283" r:id="rId8"/>
    <p:sldId id="284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61" autoAdjust="0"/>
  </p:normalViewPr>
  <p:slideViewPr>
    <p:cSldViewPr snapToGrid="0" showGuides="1">
      <p:cViewPr varScale="1">
        <p:scale>
          <a:sx n="104" d="100"/>
          <a:sy n="104" d="100"/>
        </p:scale>
        <p:origin x="-280" y="-48"/>
      </p:cViewPr>
      <p:guideLst>
        <p:guide orient="horz" pos="3026"/>
        <p:guide orient="horz" pos="667"/>
        <p:guide orient="horz" pos="1620"/>
        <p:guide orient="horz" pos="142"/>
        <p:guide orient="horz" pos="885"/>
        <p:guide orient="horz" pos="272"/>
        <p:guide orient="horz" pos="2907"/>
        <p:guide pos="2950"/>
        <p:guide pos="5631"/>
        <p:guide pos="4357"/>
        <p:guide pos="1411"/>
        <p:guide pos="133"/>
        <p:guide pos="1274"/>
        <p:guide pos="2109"/>
        <p:guide pos="2258"/>
        <p:guide pos="2814"/>
        <p:guide pos="3656"/>
        <p:guide pos="4212"/>
        <p:guide pos="4926"/>
        <p:guide pos="5064"/>
        <p:guide pos="3520"/>
        <p:guide pos="15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119895" cy="11989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B8E02-D6ED-C74A-B267-DCBD1F5BCC55}" type="datetime1">
              <a:rPr lang="en-NZ" smtClean="0"/>
              <a:t>20/03/15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NZ" smtClean="0"/>
              <a:t>eResearch NZ 2015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04EFC-E5D0-4D5D-AD0C-85E7A0EAD9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857420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863EB-014E-EA45-958A-2E7D6F94880C}" type="datetime1">
              <a:rPr lang="en-NZ" smtClean="0"/>
              <a:t>20/03/15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NZ" smtClean="0"/>
              <a:t>eResearch NZ 2015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16B89-44B6-4BF9-8F43-9DCACC136F8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79635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16B89-44B6-4BF9-8F43-9DCACC136F8D}" type="slidenum">
              <a:rPr lang="en-NZ" smtClean="0"/>
              <a:t>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eResearch NZ 2015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595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 userDrawn="1"/>
        </p:nvPicPr>
        <p:blipFill rotWithShape="1">
          <a:blip r:embed="rId2"/>
          <a:srcRect l="5672" r="3231" b="-5579"/>
          <a:stretch/>
        </p:blipFill>
        <p:spPr>
          <a:xfrm>
            <a:off x="220663" y="3120515"/>
            <a:ext cx="1835056" cy="86253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>
          <a:xfrm>
            <a:off x="8027988" y="5443710"/>
            <a:ext cx="609600" cy="129828"/>
          </a:xfrm>
          <a:prstGeom prst="rect">
            <a:avLst/>
          </a:prstGeom>
        </p:spPr>
        <p:txBody>
          <a:bodyPr/>
          <a:lstStyle/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8695765" y="5443710"/>
            <a:ext cx="231284" cy="129828"/>
          </a:xfrm>
          <a:prstGeom prst="rect">
            <a:avLst/>
          </a:prstGeom>
        </p:spPr>
        <p:txBody>
          <a:bodyPr/>
          <a:lstStyle/>
          <a:p>
            <a:fld id="{CC2341E0-2A5D-464C-855A-DD777202BE4C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111125" y="4803774"/>
            <a:ext cx="9032875" cy="337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0064"/>
            <a:ext cx="9144000" cy="67437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4466590"/>
            <a:ext cx="9144000" cy="674370"/>
          </a:xfrm>
          <a:prstGeom prst="rect">
            <a:avLst/>
          </a:prstGeom>
        </p:spPr>
      </p:pic>
      <p:sp>
        <p:nvSpPr>
          <p:cNvPr id="83" name="Rectangle 82"/>
          <p:cNvSpPr/>
          <p:nvPr userDrawn="1"/>
        </p:nvSpPr>
        <p:spPr>
          <a:xfrm>
            <a:off x="2459037" y="3942873"/>
            <a:ext cx="3640099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dirty="0"/>
              <a:t>New Zealand </a:t>
            </a:r>
            <a:r>
              <a:rPr lang="en-US" dirty="0" err="1" smtClean="0"/>
              <a:t>eScience</a:t>
            </a:r>
            <a:r>
              <a:rPr lang="en-US" dirty="0" smtClean="0"/>
              <a:t> Infrastructure</a:t>
            </a:r>
            <a:endParaRPr lang="en-NZ" dirty="0"/>
          </a:p>
        </p:txBody>
      </p:sp>
      <p:sp>
        <p:nvSpPr>
          <p:cNvPr id="84" name="Title 83"/>
          <p:cNvSpPr>
            <a:spLocks noGrp="1"/>
          </p:cNvSpPr>
          <p:nvPr>
            <p:ph type="title" hasCustomPrompt="1"/>
          </p:nvPr>
        </p:nvSpPr>
        <p:spPr>
          <a:xfrm>
            <a:off x="2459038" y="2844692"/>
            <a:ext cx="6523037" cy="1100261"/>
          </a:xfrm>
        </p:spPr>
        <p:txBody>
          <a:bodyPr/>
          <a:lstStyle>
            <a:lvl1pPr>
              <a:lnSpc>
                <a:spcPts val="3800"/>
              </a:lnSpc>
              <a:defRPr sz="4000" baseline="0">
                <a:latin typeface="Lato Light" panose="020F0302020204030203" pitchFamily="34" charset="0"/>
              </a:defRPr>
            </a:lvl1pPr>
          </a:lstStyle>
          <a:p>
            <a:r>
              <a:rPr lang="en-US" dirty="0" smtClean="0"/>
              <a:t>PowerPoint Title</a:t>
            </a:r>
            <a:br>
              <a:rPr lang="en-US" dirty="0" smtClean="0"/>
            </a:br>
            <a:r>
              <a:rPr lang="en-US" dirty="0" smtClean="0"/>
              <a:t>(Two Lines If Needed)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67012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9723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0" name="Footer Placeholder 3"/>
          <p:cNvSpPr txBox="1">
            <a:spLocks/>
          </p:cNvSpPr>
          <p:nvPr userDrawn="1"/>
        </p:nvSpPr>
        <p:spPr>
          <a:xfrm>
            <a:off x="8027988" y="4875694"/>
            <a:ext cx="904762" cy="129828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02/22/2014</a:t>
            </a:r>
          </a:p>
          <a:p>
            <a:endParaRPr lang="en-NZ" dirty="0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205437" y="2601473"/>
            <a:ext cx="8721612" cy="0"/>
            <a:chOff x="211138" y="202563"/>
            <a:chExt cx="8721612" cy="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 Placeholder 2"/>
          <p:cNvSpPr>
            <a:spLocks noGrp="1"/>
          </p:cNvSpPr>
          <p:nvPr>
            <p:ph idx="12" hasCustomPrompt="1"/>
          </p:nvPr>
        </p:nvSpPr>
        <p:spPr>
          <a:xfrm>
            <a:off x="2424762" y="3475611"/>
            <a:ext cx="6486456" cy="55447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lnSpc>
                <a:spcPts val="4000"/>
              </a:lnSpc>
              <a:buNone/>
              <a:defRPr sz="400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Section Divider </a:t>
            </a:r>
            <a:endParaRPr lang="en-NZ" dirty="0"/>
          </a:p>
        </p:txBody>
      </p:sp>
      <p:sp>
        <p:nvSpPr>
          <p:cNvPr id="28" name="Oval 27"/>
          <p:cNvSpPr/>
          <p:nvPr userDrawn="1"/>
        </p:nvSpPr>
        <p:spPr>
          <a:xfrm>
            <a:off x="211138" y="2824957"/>
            <a:ext cx="1789906" cy="1789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2"/>
          <a:srcRect l="5672" r="3231" b="-5579"/>
          <a:stretch/>
        </p:blipFill>
        <p:spPr>
          <a:xfrm>
            <a:off x="320743" y="3431668"/>
            <a:ext cx="1565208" cy="73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87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0" name="Footer Placeholder 3"/>
          <p:cNvSpPr txBox="1">
            <a:spLocks/>
          </p:cNvSpPr>
          <p:nvPr userDrawn="1"/>
        </p:nvSpPr>
        <p:spPr>
          <a:xfrm>
            <a:off x="8027988" y="4875694"/>
            <a:ext cx="904762" cy="129828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02/22/2014</a:t>
            </a:r>
          </a:p>
          <a:p>
            <a:endParaRPr lang="en-NZ" dirty="0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205437" y="2563373"/>
            <a:ext cx="8721612" cy="0"/>
            <a:chOff x="211138" y="202563"/>
            <a:chExt cx="8721612" cy="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 Placeholder 2"/>
          <p:cNvSpPr>
            <a:spLocks noGrp="1"/>
          </p:cNvSpPr>
          <p:nvPr>
            <p:ph idx="12" hasCustomPrompt="1"/>
          </p:nvPr>
        </p:nvSpPr>
        <p:spPr>
          <a:xfrm>
            <a:off x="2424762" y="3475611"/>
            <a:ext cx="6486456" cy="55447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lnSpc>
                <a:spcPts val="4000"/>
              </a:lnSpc>
              <a:buNone/>
              <a:defRPr sz="400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Section Divider </a:t>
            </a:r>
            <a:endParaRPr lang="en-NZ" dirty="0"/>
          </a:p>
        </p:txBody>
      </p:sp>
      <p:sp>
        <p:nvSpPr>
          <p:cNvPr id="29" name="Oval 28"/>
          <p:cNvSpPr/>
          <p:nvPr userDrawn="1"/>
        </p:nvSpPr>
        <p:spPr>
          <a:xfrm>
            <a:off x="211138" y="2824957"/>
            <a:ext cx="1789906" cy="1789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 rotWithShape="1">
          <a:blip r:embed="rId2"/>
          <a:srcRect l="5672" r="3231" b="-5579"/>
          <a:stretch/>
        </p:blipFill>
        <p:spPr>
          <a:xfrm>
            <a:off x="320743" y="3431668"/>
            <a:ext cx="1565208" cy="73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9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0" name="Footer Placeholder 3"/>
          <p:cNvSpPr txBox="1">
            <a:spLocks/>
          </p:cNvSpPr>
          <p:nvPr userDrawn="1"/>
        </p:nvSpPr>
        <p:spPr>
          <a:xfrm>
            <a:off x="8027988" y="4875694"/>
            <a:ext cx="904762" cy="129828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02/22/2014</a:t>
            </a:r>
          </a:p>
          <a:p>
            <a:endParaRPr lang="en-NZ" dirty="0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205437" y="2571750"/>
            <a:ext cx="8721612" cy="0"/>
            <a:chOff x="211138" y="202563"/>
            <a:chExt cx="8721612" cy="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 Placeholder 2"/>
          <p:cNvSpPr>
            <a:spLocks noGrp="1"/>
          </p:cNvSpPr>
          <p:nvPr>
            <p:ph idx="12" hasCustomPrompt="1"/>
          </p:nvPr>
        </p:nvSpPr>
        <p:spPr>
          <a:xfrm>
            <a:off x="2424762" y="3475611"/>
            <a:ext cx="6486456" cy="55447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lnSpc>
                <a:spcPts val="4000"/>
              </a:lnSpc>
              <a:buNone/>
              <a:defRPr sz="400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Section Divider </a:t>
            </a:r>
            <a:endParaRPr lang="en-NZ" dirty="0"/>
          </a:p>
        </p:txBody>
      </p:sp>
      <p:sp>
        <p:nvSpPr>
          <p:cNvPr id="30" name="Oval 29"/>
          <p:cNvSpPr/>
          <p:nvPr userDrawn="1"/>
        </p:nvSpPr>
        <p:spPr>
          <a:xfrm>
            <a:off x="211138" y="2824957"/>
            <a:ext cx="1789906" cy="1789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/>
          <a:srcRect l="5672" r="3231" b="-5579"/>
          <a:stretch/>
        </p:blipFill>
        <p:spPr>
          <a:xfrm>
            <a:off x="320743" y="3431668"/>
            <a:ext cx="1565208" cy="73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67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0" name="Footer Placeholder 3"/>
          <p:cNvSpPr txBox="1">
            <a:spLocks/>
          </p:cNvSpPr>
          <p:nvPr userDrawn="1"/>
        </p:nvSpPr>
        <p:spPr>
          <a:xfrm>
            <a:off x="8027988" y="4875694"/>
            <a:ext cx="904762" cy="129828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02/22/2014</a:t>
            </a:r>
          </a:p>
          <a:p>
            <a:endParaRPr lang="en-NZ" dirty="0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sp>
        <p:nvSpPr>
          <p:cNvPr id="48" name="Text Placeholder 2"/>
          <p:cNvSpPr>
            <a:spLocks noGrp="1"/>
          </p:cNvSpPr>
          <p:nvPr>
            <p:ph idx="12" hasCustomPrompt="1"/>
          </p:nvPr>
        </p:nvSpPr>
        <p:spPr>
          <a:xfrm>
            <a:off x="2424762" y="3475611"/>
            <a:ext cx="6486456" cy="55447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lnSpc>
                <a:spcPts val="4000"/>
              </a:lnSpc>
              <a:buNone/>
              <a:defRPr sz="400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Section Divider </a:t>
            </a:r>
            <a:endParaRPr lang="en-NZ" dirty="0"/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205437" y="2571750"/>
            <a:ext cx="8721612" cy="0"/>
            <a:chOff x="211138" y="202563"/>
            <a:chExt cx="8721612" cy="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 userDrawn="1"/>
        </p:nvSpPr>
        <p:spPr>
          <a:xfrm>
            <a:off x="211138" y="2824957"/>
            <a:ext cx="1789906" cy="1789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/>
          <a:srcRect l="5672" r="3231" b="-5579"/>
          <a:stretch/>
        </p:blipFill>
        <p:spPr>
          <a:xfrm>
            <a:off x="320743" y="3431668"/>
            <a:ext cx="1565208" cy="73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00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11137" y="1404939"/>
            <a:ext cx="7608887" cy="30226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lnSpc>
                <a:spcPts val="2400"/>
              </a:lnSpc>
              <a:spcBef>
                <a:spcPts val="1800"/>
              </a:spcBef>
              <a:buNone/>
              <a:defRPr sz="2200"/>
            </a:lvl1pPr>
            <a:lvl2pPr>
              <a:lnSpc>
                <a:spcPts val="2400"/>
              </a:lnSpc>
              <a:spcBef>
                <a:spcPts val="1800"/>
              </a:spcBef>
              <a:defRPr sz="2200"/>
            </a:lvl2pPr>
            <a:lvl3pPr>
              <a:lnSpc>
                <a:spcPts val="2400"/>
              </a:lnSpc>
              <a:spcBef>
                <a:spcPts val="1800"/>
              </a:spcBef>
              <a:defRPr sz="2200"/>
            </a:lvl3pPr>
            <a:lvl4pPr>
              <a:lnSpc>
                <a:spcPts val="2400"/>
              </a:lnSpc>
              <a:spcBef>
                <a:spcPts val="1800"/>
              </a:spcBef>
              <a:defRPr sz="2200"/>
            </a:lvl4pPr>
            <a:lvl5pPr>
              <a:lnSpc>
                <a:spcPts val="2400"/>
              </a:lnSpc>
              <a:spcBef>
                <a:spcPts val="1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/>
          <a:srcRect l="-1240" r="8051" b="-5579"/>
          <a:stretch/>
        </p:blipFill>
        <p:spPr>
          <a:xfrm>
            <a:off x="7988900" y="442137"/>
            <a:ext cx="900000" cy="413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94" y="480612"/>
            <a:ext cx="6694961" cy="33657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NZ" dirty="0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New Zealand  </a:t>
            </a:r>
            <a:r>
              <a:rPr lang="en-NZ" dirty="0" err="1" smtClean="0"/>
              <a:t>eScience</a:t>
            </a:r>
            <a:r>
              <a:rPr lang="en-NZ" dirty="0" smtClean="0"/>
              <a:t>  Infrastructure</a:t>
            </a:r>
          </a:p>
          <a:p>
            <a:endParaRPr lang="en-NZ" dirty="0"/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205437" y="198336"/>
            <a:ext cx="8721612" cy="0"/>
            <a:chOff x="211138" y="202563"/>
            <a:chExt cx="8721612" cy="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1576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01613" y="1404939"/>
            <a:ext cx="4258308" cy="30226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ts val="2400"/>
              </a:lnSpc>
              <a:spcBef>
                <a:spcPts val="1800"/>
              </a:spcBef>
              <a:defRPr sz="2200"/>
            </a:lvl1pPr>
            <a:lvl2pPr>
              <a:lnSpc>
                <a:spcPts val="2400"/>
              </a:lnSpc>
              <a:spcBef>
                <a:spcPts val="1800"/>
              </a:spcBef>
              <a:defRPr sz="2200"/>
            </a:lvl2pPr>
            <a:lvl3pPr>
              <a:lnSpc>
                <a:spcPts val="2400"/>
              </a:lnSpc>
              <a:spcBef>
                <a:spcPts val="1800"/>
              </a:spcBef>
              <a:defRPr sz="2200"/>
            </a:lvl3pPr>
            <a:lvl4pPr>
              <a:lnSpc>
                <a:spcPts val="2400"/>
              </a:lnSpc>
              <a:spcBef>
                <a:spcPts val="1800"/>
              </a:spcBef>
              <a:defRPr sz="2200"/>
            </a:lvl4pPr>
            <a:lvl5pPr>
              <a:lnSpc>
                <a:spcPts val="2400"/>
              </a:lnSpc>
              <a:spcBef>
                <a:spcPts val="1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/>
          <a:srcRect l="-1240" r="8051" b="-5579"/>
          <a:stretch/>
        </p:blipFill>
        <p:spPr>
          <a:xfrm>
            <a:off x="7988900" y="442137"/>
            <a:ext cx="900000" cy="413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438" y="480612"/>
            <a:ext cx="6726618" cy="578251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NZ" dirty="0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New Zealand  </a:t>
            </a:r>
            <a:r>
              <a:rPr lang="en-NZ" dirty="0" err="1" smtClean="0"/>
              <a:t>eScience</a:t>
            </a:r>
            <a:r>
              <a:rPr lang="en-NZ" dirty="0" smtClean="0"/>
              <a:t>  Infrastructure</a:t>
            </a:r>
          </a:p>
          <a:p>
            <a:endParaRPr lang="en-NZ" dirty="0"/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205437" y="198336"/>
            <a:ext cx="8721612" cy="0"/>
            <a:chOff x="211138" y="202563"/>
            <a:chExt cx="8721612" cy="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 Placeholder 2"/>
          <p:cNvSpPr>
            <a:spLocks noGrp="1"/>
          </p:cNvSpPr>
          <p:nvPr>
            <p:ph idx="12"/>
          </p:nvPr>
        </p:nvSpPr>
        <p:spPr>
          <a:xfrm>
            <a:off x="4684083" y="1404939"/>
            <a:ext cx="4258308" cy="30226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ts val="2400"/>
              </a:lnSpc>
              <a:spcBef>
                <a:spcPts val="1800"/>
              </a:spcBef>
              <a:defRPr sz="2200"/>
            </a:lvl1pPr>
            <a:lvl2pPr>
              <a:lnSpc>
                <a:spcPts val="2400"/>
              </a:lnSpc>
              <a:spcBef>
                <a:spcPts val="1800"/>
              </a:spcBef>
              <a:defRPr sz="2200"/>
            </a:lvl2pPr>
            <a:lvl3pPr>
              <a:lnSpc>
                <a:spcPts val="2400"/>
              </a:lnSpc>
              <a:spcBef>
                <a:spcPts val="1800"/>
              </a:spcBef>
              <a:defRPr sz="2200"/>
            </a:lvl3pPr>
            <a:lvl4pPr>
              <a:lnSpc>
                <a:spcPts val="2400"/>
              </a:lnSpc>
              <a:spcBef>
                <a:spcPts val="1800"/>
              </a:spcBef>
              <a:defRPr sz="2200"/>
            </a:lvl4pPr>
            <a:lvl5pPr>
              <a:lnSpc>
                <a:spcPts val="2400"/>
              </a:lnSpc>
              <a:spcBef>
                <a:spcPts val="1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61218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New Zealand  </a:t>
            </a:r>
            <a:r>
              <a:rPr lang="en-NZ" dirty="0" err="1" smtClean="0"/>
              <a:t>eScience</a:t>
            </a:r>
            <a:r>
              <a:rPr lang="en-NZ" dirty="0" smtClean="0"/>
              <a:t>  Infrastructure</a:t>
            </a:r>
          </a:p>
          <a:p>
            <a:endParaRPr lang="en-NZ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205437" y="207861"/>
            <a:ext cx="8721612" cy="0"/>
            <a:chOff x="211138" y="202563"/>
            <a:chExt cx="8721612" cy="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6159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New Zealand  </a:t>
            </a:r>
            <a:r>
              <a:rPr lang="en-NZ" dirty="0" err="1" smtClean="0"/>
              <a:t>eScience</a:t>
            </a:r>
            <a:r>
              <a:rPr lang="en-NZ" dirty="0" smtClean="0"/>
              <a:t>  Infrastructure</a:t>
            </a:r>
          </a:p>
          <a:p>
            <a:endParaRPr lang="en-NZ" dirty="0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16688" y="4772614"/>
            <a:ext cx="9117786" cy="103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205437" y="207861"/>
            <a:ext cx="8721612" cy="0"/>
            <a:chOff x="211138" y="202563"/>
            <a:chExt cx="8721612" cy="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 userDrawn="1"/>
        </p:nvSpPr>
        <p:spPr>
          <a:xfrm flipV="1">
            <a:off x="16688" y="157625"/>
            <a:ext cx="9117786" cy="100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"/>
          <a:stretch/>
        </p:blipFill>
        <p:spPr>
          <a:xfrm>
            <a:off x="205436" y="4293052"/>
            <a:ext cx="8938563" cy="67437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"/>
          <a:stretch/>
        </p:blipFill>
        <p:spPr>
          <a:xfrm flipV="1">
            <a:off x="205435" y="56821"/>
            <a:ext cx="8929039" cy="6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51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0"/>
            <a:ext cx="2239963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 </a:t>
            </a:r>
            <a:endParaRPr lang="en-NZ" dirty="0"/>
          </a:p>
        </p:txBody>
      </p:sp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450438" y="431800"/>
            <a:ext cx="6470650" cy="416458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9947" y="419100"/>
            <a:ext cx="1812528" cy="4008439"/>
          </a:xfrm>
        </p:spPr>
        <p:txBody>
          <a:bodyPr anchor="t" anchorCtr="0"/>
          <a:lstStyle>
            <a:lvl1pPr>
              <a:lnSpc>
                <a:spcPts val="24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</a:t>
            </a:r>
            <a:br>
              <a:rPr lang="en-US" dirty="0" smtClean="0"/>
            </a:br>
            <a:r>
              <a:rPr lang="en-US" dirty="0" smtClean="0"/>
              <a:t>to edit </a:t>
            </a:r>
            <a:br>
              <a:rPr lang="en-US" dirty="0" smtClean="0"/>
            </a:br>
            <a:r>
              <a:rPr lang="en-US" dirty="0" smtClean="0"/>
              <a:t>Master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NZ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Footer Placeholder 3"/>
          <p:cNvSpPr txBox="1">
            <a:spLocks/>
          </p:cNvSpPr>
          <p:nvPr userDrawn="1"/>
        </p:nvSpPr>
        <p:spPr>
          <a:xfrm>
            <a:off x="216077" y="4875493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75" name="Group 74"/>
          <p:cNvGrpSpPr/>
          <p:nvPr userDrawn="1"/>
        </p:nvGrpSpPr>
        <p:grpSpPr>
          <a:xfrm>
            <a:off x="211138" y="202563"/>
            <a:ext cx="8721612" cy="0"/>
            <a:chOff x="211138" y="202563"/>
            <a:chExt cx="8721612" cy="0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7452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0"/>
            <a:ext cx="223996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 </a:t>
            </a:r>
            <a:endParaRPr lang="en-NZ" dirty="0"/>
          </a:p>
        </p:txBody>
      </p:sp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450438" y="431800"/>
            <a:ext cx="6470650" cy="416458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9947" y="431800"/>
            <a:ext cx="1812528" cy="4176713"/>
          </a:xfrm>
        </p:spPr>
        <p:txBody>
          <a:bodyPr anchor="t" anchorCtr="0"/>
          <a:lstStyle>
            <a:lvl1pPr>
              <a:lnSpc>
                <a:spcPts val="24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</a:t>
            </a:r>
            <a:br>
              <a:rPr lang="en-US" dirty="0" smtClean="0"/>
            </a:br>
            <a:r>
              <a:rPr lang="en-US" dirty="0" smtClean="0"/>
              <a:t>to edit </a:t>
            </a:r>
            <a:br>
              <a:rPr lang="en-US" dirty="0" smtClean="0"/>
            </a:br>
            <a:r>
              <a:rPr lang="en-US" dirty="0" smtClean="0"/>
              <a:t>Master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NZ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Footer Placeholder 3"/>
          <p:cNvSpPr txBox="1">
            <a:spLocks/>
          </p:cNvSpPr>
          <p:nvPr userDrawn="1"/>
        </p:nvSpPr>
        <p:spPr>
          <a:xfrm>
            <a:off x="216077" y="4875493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75" name="Group 74"/>
          <p:cNvGrpSpPr/>
          <p:nvPr userDrawn="1"/>
        </p:nvGrpSpPr>
        <p:grpSpPr>
          <a:xfrm>
            <a:off x="211138" y="202563"/>
            <a:ext cx="8721612" cy="0"/>
            <a:chOff x="211138" y="202563"/>
            <a:chExt cx="8721612" cy="0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4251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0"/>
            <a:ext cx="223996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 </a:t>
            </a:r>
            <a:endParaRPr lang="en-NZ" dirty="0"/>
          </a:p>
        </p:txBody>
      </p:sp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450438" y="431800"/>
            <a:ext cx="6470650" cy="416458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9947" y="431800"/>
            <a:ext cx="1812528" cy="4176713"/>
          </a:xfrm>
        </p:spPr>
        <p:txBody>
          <a:bodyPr anchor="t" anchorCtr="0"/>
          <a:lstStyle>
            <a:lvl1pPr>
              <a:lnSpc>
                <a:spcPts val="24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</a:t>
            </a:r>
            <a:br>
              <a:rPr lang="en-US" dirty="0" smtClean="0"/>
            </a:br>
            <a:r>
              <a:rPr lang="en-US" dirty="0" smtClean="0"/>
              <a:t>to edit </a:t>
            </a:r>
            <a:br>
              <a:rPr lang="en-US" dirty="0" smtClean="0"/>
            </a:br>
            <a:r>
              <a:rPr lang="en-US" dirty="0" smtClean="0"/>
              <a:t>Master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NZ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Footer Placeholder 3"/>
          <p:cNvSpPr txBox="1">
            <a:spLocks/>
          </p:cNvSpPr>
          <p:nvPr userDrawn="1"/>
        </p:nvSpPr>
        <p:spPr>
          <a:xfrm>
            <a:off x="216077" y="4875493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75" name="Group 74"/>
          <p:cNvGrpSpPr/>
          <p:nvPr userDrawn="1"/>
        </p:nvGrpSpPr>
        <p:grpSpPr>
          <a:xfrm>
            <a:off x="211138" y="202563"/>
            <a:ext cx="8721612" cy="0"/>
            <a:chOff x="211138" y="202563"/>
            <a:chExt cx="8721612" cy="0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4251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0"/>
            <a:ext cx="2239963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 </a:t>
            </a:r>
            <a:endParaRPr lang="en-NZ" dirty="0"/>
          </a:p>
        </p:txBody>
      </p:sp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450438" y="431800"/>
            <a:ext cx="6470650" cy="416458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9947" y="431800"/>
            <a:ext cx="1812528" cy="4176713"/>
          </a:xfrm>
        </p:spPr>
        <p:txBody>
          <a:bodyPr anchor="t" anchorCtr="0"/>
          <a:lstStyle>
            <a:lvl1pPr>
              <a:lnSpc>
                <a:spcPts val="24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</a:t>
            </a:r>
            <a:br>
              <a:rPr lang="en-US" dirty="0" smtClean="0"/>
            </a:br>
            <a:r>
              <a:rPr lang="en-US" dirty="0" smtClean="0"/>
              <a:t>to edit </a:t>
            </a:r>
            <a:br>
              <a:rPr lang="en-US" dirty="0" smtClean="0"/>
            </a:br>
            <a:r>
              <a:rPr lang="en-US" dirty="0" smtClean="0"/>
              <a:t>Master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NZ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Footer Placeholder 3"/>
          <p:cNvSpPr txBox="1">
            <a:spLocks/>
          </p:cNvSpPr>
          <p:nvPr userDrawn="1"/>
        </p:nvSpPr>
        <p:spPr>
          <a:xfrm>
            <a:off x="216077" y="4875493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75" name="Group 74"/>
          <p:cNvGrpSpPr/>
          <p:nvPr userDrawn="1"/>
        </p:nvGrpSpPr>
        <p:grpSpPr>
          <a:xfrm>
            <a:off x="211138" y="202563"/>
            <a:ext cx="8721612" cy="0"/>
            <a:chOff x="211138" y="202563"/>
            <a:chExt cx="8721612" cy="0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4251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140" y="423368"/>
            <a:ext cx="7603897" cy="627063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NZ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5437" y="1404938"/>
            <a:ext cx="7603728" cy="32099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20" name="Footer Placeholder 3"/>
          <p:cNvSpPr txBox="1">
            <a:spLocks/>
          </p:cNvSpPr>
          <p:nvPr userDrawn="1"/>
        </p:nvSpPr>
        <p:spPr>
          <a:xfrm>
            <a:off x="216077" y="4875493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New Zealand  </a:t>
            </a:r>
            <a:r>
              <a:rPr lang="en-NZ" dirty="0" err="1" smtClean="0"/>
              <a:t>eScience</a:t>
            </a:r>
            <a:r>
              <a:rPr lang="en-NZ" dirty="0" smtClean="0"/>
              <a:t>  Infrastructure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8383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5" r:id="rId3"/>
    <p:sldLayoutId id="2147483672" r:id="rId4"/>
    <p:sldLayoutId id="2147483676" r:id="rId5"/>
    <p:sldLayoutId id="2147483662" r:id="rId6"/>
    <p:sldLayoutId id="2147483663" r:id="rId7"/>
    <p:sldLayoutId id="2147483664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ct val="20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266700" algn="l" defTabSz="914400" rtl="0" eaLnBrk="1" latinLnBrk="0" hangingPunct="1">
        <a:lnSpc>
          <a:spcPts val="2400"/>
        </a:lnSpc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ts val="2400"/>
        </a:lnSpc>
        <a:spcBef>
          <a:spcPct val="20000"/>
        </a:spcBef>
        <a:buFont typeface="Arial" panose="020B0604020202020204" pitchFamily="34" charset="0"/>
        <a:buChar char="•"/>
        <a:tabLst>
          <a:tab pos="1162050" algn="l"/>
        </a:tabLst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266700" algn="l" defTabSz="914400" rtl="0" eaLnBrk="1" latinLnBrk="0" hangingPunct="1">
        <a:lnSpc>
          <a:spcPts val="2400"/>
        </a:lnSpc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162050" indent="-266700" algn="l" defTabSz="914400" rtl="0" eaLnBrk="1" latinLnBrk="0" hangingPunct="1">
        <a:lnSpc>
          <a:spcPts val="2400"/>
        </a:lnSpc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upport@nesi.org.nz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59038" y="2451100"/>
            <a:ext cx="6523037" cy="1493853"/>
          </a:xfrm>
        </p:spPr>
        <p:txBody>
          <a:bodyPr/>
          <a:lstStyle/>
          <a:p>
            <a:r>
              <a:rPr lang="en-GB" sz="2800" b="1" dirty="0"/>
              <a:t>NeSI, </a:t>
            </a:r>
            <a:r>
              <a:rPr lang="en-GB" sz="2800" b="1" dirty="0" smtClean="0"/>
              <a:t/>
            </a:r>
            <a:br>
              <a:rPr lang="en-GB" sz="2800" b="1" dirty="0" smtClean="0"/>
            </a:br>
            <a:r>
              <a:rPr lang="en-GB" sz="2800" b="1" dirty="0" smtClean="0"/>
              <a:t>I </a:t>
            </a:r>
            <a:r>
              <a:rPr lang="en-GB" sz="2800" b="1" dirty="0"/>
              <a:t>have a problem </a:t>
            </a:r>
            <a:r>
              <a:rPr lang="en-GB" sz="2800" b="1" dirty="0" smtClean="0"/>
              <a:t>and </a:t>
            </a:r>
            <a:r>
              <a:rPr lang="en-GB" sz="2800" b="1" dirty="0"/>
              <a:t>I need support</a:t>
            </a:r>
            <a:r>
              <a:rPr lang="en-NZ" sz="2800" dirty="0"/>
              <a:t> </a:t>
            </a:r>
            <a:br>
              <a:rPr lang="en-NZ" sz="2800" dirty="0"/>
            </a:br>
            <a:r>
              <a:rPr lang="en-NZ" sz="1600" i="1" dirty="0" smtClean="0"/>
              <a:t>Dan </a:t>
            </a:r>
            <a:r>
              <a:rPr lang="en-NZ" sz="1600" i="1" dirty="0" smtClean="0"/>
              <a:t>Sun – Computational Science Team Lead</a:t>
            </a:r>
            <a:endParaRPr lang="en-NZ" sz="1600" i="1" dirty="0"/>
          </a:p>
        </p:txBody>
      </p:sp>
    </p:spTree>
    <p:extLst>
      <p:ext uri="{BB962C8B-B14F-4D97-AF65-F5344CB8AC3E}">
        <p14:creationId xmlns:p14="http://schemas.microsoft.com/office/powerpoint/2010/main" val="2882814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NZ" sz="2000" dirty="0" smtClean="0"/>
              <a:t>Email:</a:t>
            </a:r>
          </a:p>
          <a:p>
            <a:pPr marL="790575" lvl="1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NZ" sz="2000" dirty="0" smtClean="0">
                <a:hlinkClick r:id="rId3"/>
              </a:rPr>
              <a:t>support@nesi.org.nz</a:t>
            </a:r>
            <a:endParaRPr lang="en-NZ" sz="2000" dirty="0" smtClean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endParaRPr lang="en-NZ" sz="2000" dirty="0" smtClean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NZ" sz="2000" dirty="0" smtClean="0"/>
              <a:t>Web:</a:t>
            </a:r>
          </a:p>
          <a:p>
            <a:pPr marL="790575" lvl="1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NZ" sz="2000" dirty="0" smtClean="0"/>
              <a:t>http://support.nesi.org.nz</a:t>
            </a:r>
          </a:p>
          <a:p>
            <a:pPr marL="790575" lvl="1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NZ" sz="2000" dirty="0" smtClean="0"/>
              <a:t>Feedback tabs on NeSI’s website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endParaRPr lang="en-NZ" sz="2000" dirty="0" smtClean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NZ" sz="2000" dirty="0" smtClean="0"/>
              <a:t>NeSI Staff member’s personal contacts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endParaRPr lang="en-NZ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dirty="0" smtClean="0"/>
              <a:t>Any of the above results in a ticket in NeSI’s Service Desk</a:t>
            </a:r>
            <a:endParaRPr lang="en-NZ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endParaRPr lang="en-NZ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Main Support Channels</a:t>
            </a:r>
            <a:endParaRPr lang="en-NZ" dirty="0"/>
          </a:p>
        </p:txBody>
      </p:sp>
      <p:sp>
        <p:nvSpPr>
          <p:cNvPr id="12" name="Cloud Callout 11"/>
          <p:cNvSpPr/>
          <p:nvPr/>
        </p:nvSpPr>
        <p:spPr>
          <a:xfrm>
            <a:off x="5202294" y="1326444"/>
            <a:ext cx="3499557" cy="1900297"/>
          </a:xfrm>
          <a:prstGeom prst="cloudCallout">
            <a:avLst>
              <a:gd name="adj1" fmla="val -42712"/>
              <a:gd name="adj2" fmla="val 8573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track all support requests, so we can actively monitor our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579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342900" indent="-342900">
              <a:lnSpc>
                <a:spcPts val="1600"/>
              </a:lnSpc>
              <a:buFont typeface="Arial"/>
              <a:buChar char="•"/>
            </a:pPr>
            <a:r>
              <a:rPr lang="en-US" sz="6400" dirty="0" smtClean="0"/>
              <a:t>NeSI used a web based application, Zendesk, to manage its Service Desk</a:t>
            </a:r>
          </a:p>
          <a:p>
            <a:pPr marL="342900" indent="-342900">
              <a:lnSpc>
                <a:spcPts val="1600"/>
              </a:lnSpc>
              <a:buFont typeface="Arial"/>
              <a:buChar char="•"/>
            </a:pPr>
            <a:r>
              <a:rPr lang="en-US" sz="6400" dirty="0" smtClean="0"/>
              <a:t>NeSI’s Service Desk is staffed by all NeSI staff members around the country</a:t>
            </a:r>
          </a:p>
          <a:p>
            <a:pPr marL="342900" indent="-342900">
              <a:lnSpc>
                <a:spcPts val="1600"/>
              </a:lnSpc>
              <a:buFont typeface="Arial"/>
              <a:buChar char="•"/>
            </a:pPr>
            <a:r>
              <a:rPr lang="en-US" sz="6400" dirty="0" smtClean="0"/>
              <a:t>One staff member is responsible for triaging newly created tickets</a:t>
            </a:r>
          </a:p>
          <a:p>
            <a:pPr marL="342900" indent="-342900">
              <a:lnSpc>
                <a:spcPts val="1600"/>
              </a:lnSpc>
              <a:buFont typeface="Arial"/>
              <a:buChar char="•"/>
            </a:pPr>
            <a:r>
              <a:rPr lang="en-US" sz="6400" dirty="0" smtClean="0"/>
              <a:t>All tickets are resolved by domain experts directly</a:t>
            </a:r>
          </a:p>
          <a:p>
            <a:pPr marL="790575" lvl="1" indent="-342900">
              <a:lnSpc>
                <a:spcPts val="1600"/>
              </a:lnSpc>
              <a:buFont typeface="Arial"/>
              <a:buChar char="•"/>
            </a:pPr>
            <a:r>
              <a:rPr lang="en-US" sz="6400" dirty="0" smtClean="0"/>
              <a:t>Most of our users have unique needs</a:t>
            </a:r>
          </a:p>
          <a:p>
            <a:pPr marL="790575" lvl="1" indent="-342900">
              <a:lnSpc>
                <a:spcPts val="1600"/>
              </a:lnSpc>
              <a:buFont typeface="Arial"/>
              <a:buChar char="•"/>
            </a:pPr>
            <a:r>
              <a:rPr lang="en-US" sz="6400" dirty="0" smtClean="0"/>
              <a:t>We don’t use predefined scripts in general</a:t>
            </a:r>
          </a:p>
          <a:p>
            <a:pPr marL="790575" lvl="1" indent="-342900">
              <a:lnSpc>
                <a:spcPts val="1600"/>
              </a:lnSpc>
              <a:buFont typeface="Arial"/>
              <a:buChar char="•"/>
            </a:pPr>
            <a:r>
              <a:rPr lang="en-US" sz="6400" dirty="0" smtClean="0"/>
              <a:t>Our service desk procedures are designed to make sure user requests reach a domain expert quickly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National Service Desk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76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Support Ticket’s Lifecycle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95177" y="2283549"/>
            <a:ext cx="897952" cy="538771"/>
            <a:chOff x="2371" y="2153932"/>
            <a:chExt cx="897952" cy="538771"/>
          </a:xfrm>
          <a:solidFill>
            <a:srgbClr val="008000"/>
          </a:solidFill>
        </p:grpSpPr>
        <p:sp>
          <p:nvSpPr>
            <p:cNvPr id="25" name="Rounded Rectangle 24"/>
            <p:cNvSpPr/>
            <p:nvPr/>
          </p:nvSpPr>
          <p:spPr>
            <a:xfrm>
              <a:off x="2371" y="2153932"/>
              <a:ext cx="897952" cy="53877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18151" y="2169712"/>
              <a:ext cx="866392" cy="5072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900" kern="1200" dirty="0" smtClean="0"/>
                <a:t>Lodgement</a:t>
              </a:r>
              <a:endParaRPr lang="en-NZ" sz="9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561720" y="2283549"/>
            <a:ext cx="897952" cy="538771"/>
            <a:chOff x="1259505" y="2153932"/>
            <a:chExt cx="897952" cy="538771"/>
          </a:xfrm>
          <a:solidFill>
            <a:schemeClr val="accent6">
              <a:lumMod val="75000"/>
            </a:schemeClr>
          </a:solidFill>
        </p:grpSpPr>
        <p:sp>
          <p:nvSpPr>
            <p:cNvPr id="23" name="Rounded Rectangle 22"/>
            <p:cNvSpPr/>
            <p:nvPr/>
          </p:nvSpPr>
          <p:spPr>
            <a:xfrm>
              <a:off x="1259505" y="2153932"/>
              <a:ext cx="897952" cy="53877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6"/>
            <p:cNvSpPr/>
            <p:nvPr/>
          </p:nvSpPr>
          <p:spPr>
            <a:xfrm>
              <a:off x="1275285" y="2169712"/>
              <a:ext cx="866392" cy="5072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900" kern="1200" dirty="0" smtClean="0"/>
                <a:t>Triage</a:t>
              </a:r>
              <a:endParaRPr lang="en-NZ" sz="9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79446" y="2283549"/>
            <a:ext cx="897952" cy="538771"/>
            <a:chOff x="2516639" y="2153932"/>
            <a:chExt cx="897952" cy="538771"/>
          </a:xfrm>
          <a:solidFill>
            <a:schemeClr val="accent6">
              <a:lumMod val="75000"/>
            </a:schemeClr>
          </a:solidFill>
        </p:grpSpPr>
        <p:sp>
          <p:nvSpPr>
            <p:cNvPr id="21" name="Rounded Rectangle 20"/>
            <p:cNvSpPr/>
            <p:nvPr/>
          </p:nvSpPr>
          <p:spPr>
            <a:xfrm>
              <a:off x="2516639" y="2153932"/>
              <a:ext cx="897952" cy="53877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8"/>
            <p:cNvSpPr/>
            <p:nvPr/>
          </p:nvSpPr>
          <p:spPr>
            <a:xfrm>
              <a:off x="2532419" y="2169712"/>
              <a:ext cx="866392" cy="5072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900" kern="1200" dirty="0" smtClean="0"/>
                <a:t>Categorisation</a:t>
              </a:r>
              <a:endParaRPr lang="en-NZ" sz="9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15395" y="2283549"/>
            <a:ext cx="897952" cy="538771"/>
            <a:chOff x="3773773" y="2153932"/>
            <a:chExt cx="897952" cy="538771"/>
          </a:xfrm>
          <a:solidFill>
            <a:schemeClr val="accent6">
              <a:lumMod val="75000"/>
            </a:schemeClr>
          </a:solidFill>
        </p:grpSpPr>
        <p:sp>
          <p:nvSpPr>
            <p:cNvPr id="19" name="Rounded Rectangle 18"/>
            <p:cNvSpPr/>
            <p:nvPr/>
          </p:nvSpPr>
          <p:spPr>
            <a:xfrm>
              <a:off x="3773773" y="2153932"/>
              <a:ext cx="897952" cy="53877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10"/>
            <p:cNvSpPr/>
            <p:nvPr/>
          </p:nvSpPr>
          <p:spPr>
            <a:xfrm>
              <a:off x="3789553" y="2169712"/>
              <a:ext cx="866392" cy="5072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900" kern="1200" dirty="0" smtClean="0"/>
                <a:t>Prioritisation</a:t>
              </a:r>
              <a:endParaRPr lang="en-NZ" sz="9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14306" y="2283549"/>
            <a:ext cx="897952" cy="538771"/>
            <a:chOff x="5030907" y="2153932"/>
            <a:chExt cx="897952" cy="53877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7" name="Rounded Rectangle 16"/>
            <p:cNvSpPr/>
            <p:nvPr/>
          </p:nvSpPr>
          <p:spPr>
            <a:xfrm>
              <a:off x="5030907" y="2153932"/>
              <a:ext cx="897952" cy="53877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12"/>
            <p:cNvSpPr/>
            <p:nvPr/>
          </p:nvSpPr>
          <p:spPr>
            <a:xfrm>
              <a:off x="5046687" y="2169712"/>
              <a:ext cx="866392" cy="5072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900" dirty="0"/>
                <a:t>Investigation &amp; Diagnosis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552626" y="2283548"/>
            <a:ext cx="897952" cy="538771"/>
            <a:chOff x="6288041" y="2153932"/>
            <a:chExt cx="897952" cy="53877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" name="Rounded Rectangle 14"/>
            <p:cNvSpPr/>
            <p:nvPr/>
          </p:nvSpPr>
          <p:spPr>
            <a:xfrm>
              <a:off x="6288041" y="2153932"/>
              <a:ext cx="897952" cy="538771"/>
            </a:xfrm>
            <a:prstGeom prst="roundRect">
              <a:avLst>
                <a:gd name="adj" fmla="val 10000"/>
              </a:avLst>
            </a:prstGeom>
            <a:grpFill/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6" name="Rounded Rectangle 14"/>
            <p:cNvSpPr/>
            <p:nvPr/>
          </p:nvSpPr>
          <p:spPr>
            <a:xfrm>
              <a:off x="6303821" y="2169712"/>
              <a:ext cx="866392" cy="5072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900" kern="1200" dirty="0" smtClean="0"/>
                <a:t>Resolution</a:t>
              </a:r>
              <a:endParaRPr lang="en-NZ" sz="9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800352" y="2283550"/>
            <a:ext cx="897952" cy="538771"/>
            <a:chOff x="7545175" y="2153932"/>
            <a:chExt cx="897952" cy="538771"/>
          </a:xfrm>
          <a:solidFill>
            <a:srgbClr val="008000"/>
          </a:solidFill>
        </p:grpSpPr>
        <p:sp>
          <p:nvSpPr>
            <p:cNvPr id="13" name="Rounded Rectangle 12"/>
            <p:cNvSpPr/>
            <p:nvPr/>
          </p:nvSpPr>
          <p:spPr>
            <a:xfrm>
              <a:off x="7545175" y="2153932"/>
              <a:ext cx="897952" cy="53877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16"/>
            <p:cNvSpPr/>
            <p:nvPr/>
          </p:nvSpPr>
          <p:spPr>
            <a:xfrm>
              <a:off x="7560955" y="2169712"/>
              <a:ext cx="866392" cy="5072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900" kern="1200" dirty="0" smtClean="0"/>
                <a:t>Closure</a:t>
              </a:r>
              <a:endParaRPr lang="en-NZ" sz="900" kern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920753" y="1260027"/>
            <a:ext cx="897952" cy="538771"/>
            <a:chOff x="7545175" y="2153932"/>
            <a:chExt cx="897952" cy="538771"/>
          </a:xfrm>
          <a:solidFill>
            <a:srgbClr val="008000"/>
          </a:solidFill>
        </p:grpSpPr>
        <p:sp>
          <p:nvSpPr>
            <p:cNvPr id="28" name="Rounded Rectangle 27"/>
            <p:cNvSpPr/>
            <p:nvPr/>
          </p:nvSpPr>
          <p:spPr>
            <a:xfrm>
              <a:off x="7545175" y="2153932"/>
              <a:ext cx="897952" cy="53877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ounded Rectangle 16"/>
            <p:cNvSpPr/>
            <p:nvPr/>
          </p:nvSpPr>
          <p:spPr>
            <a:xfrm>
              <a:off x="7560955" y="2169712"/>
              <a:ext cx="866392" cy="507211"/>
            </a:xfrm>
            <a:prstGeom prst="rect">
              <a:avLst/>
            </a:prstGeom>
            <a:solidFill>
              <a:srgbClr val="FF660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900" kern="1200" dirty="0" smtClean="0"/>
                <a:t>Escalation</a:t>
              </a:r>
              <a:endParaRPr lang="en-NZ" sz="900" kern="1200" dirty="0"/>
            </a:p>
          </p:txBody>
        </p:sp>
      </p:grpSp>
      <p:sp>
        <p:nvSpPr>
          <p:cNvPr id="30" name="Right Arrow 29"/>
          <p:cNvSpPr/>
          <p:nvPr/>
        </p:nvSpPr>
        <p:spPr>
          <a:xfrm>
            <a:off x="1204151" y="2427118"/>
            <a:ext cx="366889" cy="2728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2466615" y="2419593"/>
            <a:ext cx="336791" cy="2728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3729090" y="2421474"/>
            <a:ext cx="336791" cy="2728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4980274" y="2430882"/>
            <a:ext cx="336791" cy="2728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6212645" y="2421475"/>
            <a:ext cx="336791" cy="2728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7454424" y="2421475"/>
            <a:ext cx="336791" cy="2728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-Right Arrow 36"/>
          <p:cNvSpPr/>
          <p:nvPr/>
        </p:nvSpPr>
        <p:spPr>
          <a:xfrm rot="18039618">
            <a:off x="5614409" y="1873709"/>
            <a:ext cx="553623" cy="310444"/>
          </a:xfrm>
          <a:prstGeom prst="leftRightArrow">
            <a:avLst>
              <a:gd name="adj1" fmla="val 46733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-Right Arrow 37"/>
          <p:cNvSpPr/>
          <p:nvPr/>
        </p:nvSpPr>
        <p:spPr>
          <a:xfrm rot="3528841">
            <a:off x="6566436" y="1866181"/>
            <a:ext cx="553623" cy="310444"/>
          </a:xfrm>
          <a:prstGeom prst="leftRightArrow">
            <a:avLst>
              <a:gd name="adj1" fmla="val 46733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29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It depends on a ticket’s </a:t>
            </a:r>
            <a:r>
              <a:rPr lang="en-US" i="1" dirty="0" smtClean="0"/>
              <a:t>urgency</a:t>
            </a:r>
            <a:r>
              <a:rPr lang="en-US" dirty="0" smtClean="0"/>
              <a:t> and </a:t>
            </a:r>
            <a:r>
              <a:rPr lang="en-US" i="1" dirty="0" smtClean="0"/>
              <a:t>impact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tickets </a:t>
            </a:r>
            <a:r>
              <a:rPr lang="en-US" dirty="0" err="1" smtClean="0"/>
              <a:t>prioritised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34483"/>
              </p:ext>
            </p:extLst>
          </p:nvPr>
        </p:nvGraphicFramePr>
        <p:xfrm>
          <a:off x="1087764" y="1842156"/>
          <a:ext cx="6696632" cy="28214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4158"/>
                <a:gridCol w="1674158"/>
                <a:gridCol w="1674158"/>
                <a:gridCol w="1674158"/>
              </a:tblGrid>
              <a:tr h="705353"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Urgency</a:t>
                      </a:r>
                      <a:r>
                        <a:rPr lang="en-US" b="1" i="1" baseline="0" dirty="0" smtClean="0"/>
                        <a:t> </a:t>
                      </a:r>
                      <a:r>
                        <a:rPr lang="en-US" b="1" i="0" baseline="0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</a:t>
                      </a:r>
                      <a:r>
                        <a:rPr lang="en-US" b="1" i="1" dirty="0" smtClean="0"/>
                        <a:t> Impact </a:t>
                      </a:r>
                      <a:r>
                        <a:rPr lang="en-US" b="1" i="0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Low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Medium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High</a:t>
                      </a:r>
                      <a:endParaRPr lang="en-US" b="1" i="1" dirty="0"/>
                    </a:p>
                  </a:txBody>
                  <a:tcPr/>
                </a:tc>
              </a:tr>
              <a:tr h="705353"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Low (single User)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</a:tr>
              <a:tr h="705353"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Medium (group)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705353"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High (everyone)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Urgent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421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342900" indent="-342900">
              <a:lnSpc>
                <a:spcPts val="1700"/>
              </a:lnSpc>
              <a:buFont typeface="Arial"/>
              <a:buChar char="•"/>
            </a:pPr>
            <a:r>
              <a:rPr lang="en-US" sz="4400" dirty="0" smtClean="0"/>
              <a:t>A ticket is owned by a domain expert.</a:t>
            </a:r>
          </a:p>
          <a:p>
            <a:pPr marL="342900" indent="-342900">
              <a:lnSpc>
                <a:spcPts val="1700"/>
              </a:lnSpc>
              <a:buFont typeface="Arial"/>
              <a:buChar char="•"/>
            </a:pPr>
            <a:r>
              <a:rPr lang="en-US" sz="4400" dirty="0" smtClean="0"/>
              <a:t>Ticket requesters are usually contacted by a domain expert to gather</a:t>
            </a:r>
            <a:br>
              <a:rPr lang="en-US" sz="4400" dirty="0" smtClean="0"/>
            </a:br>
            <a:r>
              <a:rPr lang="en-US" sz="4400" dirty="0" smtClean="0"/>
              <a:t>more detail.</a:t>
            </a:r>
          </a:p>
          <a:p>
            <a:pPr marL="342900" indent="-342900">
              <a:lnSpc>
                <a:spcPts val="1700"/>
              </a:lnSpc>
              <a:buFont typeface="Arial"/>
              <a:buChar char="•"/>
            </a:pPr>
            <a:r>
              <a:rPr lang="en-US" sz="4400" dirty="0" smtClean="0"/>
              <a:t>Domain experts may seek additional support from other colleagues</a:t>
            </a:r>
            <a:br>
              <a:rPr lang="en-US" sz="4400" dirty="0" smtClean="0"/>
            </a:br>
            <a:r>
              <a:rPr lang="en-US" sz="4400" dirty="0" smtClean="0"/>
              <a:t>or assign a ticket to someone who has more knowledge of the ticket’s domain.</a:t>
            </a:r>
          </a:p>
          <a:p>
            <a:pPr marL="342900" indent="-342900">
              <a:lnSpc>
                <a:spcPts val="1700"/>
              </a:lnSpc>
              <a:buFont typeface="Arial"/>
              <a:buChar char="•"/>
            </a:pPr>
            <a:r>
              <a:rPr lang="en-US" sz="4400" dirty="0" smtClean="0"/>
              <a:t>For non-routine requests, ticket requesters are typically asked about the</a:t>
            </a:r>
            <a:br>
              <a:rPr lang="en-US" sz="4400" dirty="0" smtClean="0"/>
            </a:br>
            <a:r>
              <a:rPr lang="en-US" sz="4400" dirty="0" smtClean="0"/>
              <a:t>effectiveness of the proposed resolution before the ticket is marked as solved.</a:t>
            </a:r>
          </a:p>
          <a:p>
            <a:pPr marL="342900" indent="-342900">
              <a:lnSpc>
                <a:spcPts val="1700"/>
              </a:lnSpc>
              <a:buFont typeface="Arial"/>
              <a:buChar char="•"/>
            </a:pPr>
            <a:r>
              <a:rPr lang="en-US" sz="4400" dirty="0" smtClean="0"/>
              <a:t>The Service Desk aims to connect the user directly to a domain expert.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tickets processed?</a:t>
            </a:r>
            <a:endParaRPr lang="en-US" dirty="0"/>
          </a:p>
        </p:txBody>
      </p:sp>
      <p:sp>
        <p:nvSpPr>
          <p:cNvPr id="5" name="Cloud Callout 4"/>
          <p:cNvSpPr/>
          <p:nvPr/>
        </p:nvSpPr>
        <p:spPr>
          <a:xfrm>
            <a:off x="6484530" y="943687"/>
            <a:ext cx="2549559" cy="2113634"/>
          </a:xfrm>
          <a:prstGeom prst="cloudCallout">
            <a:avLst>
              <a:gd name="adj1" fmla="val -47988"/>
              <a:gd name="adj2" fmla="val 94899"/>
            </a:avLst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multi-tiered support model or middleman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73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 ticket closure survey is sent to the ticket’s requester when it is closed</a:t>
            </a:r>
          </a:p>
          <a:p>
            <a:pPr marL="790575" lvl="1" indent="-342900">
              <a:buFont typeface="Arial"/>
              <a:buChar char="•"/>
            </a:pPr>
            <a:r>
              <a:rPr lang="en-US" dirty="0" smtClean="0"/>
              <a:t>Positive feedback encourages people who contribute to the Service Desk and helps us to monitor our performance</a:t>
            </a:r>
          </a:p>
          <a:p>
            <a:pPr marL="790575" lvl="1" indent="-342900">
              <a:buFont typeface="Arial"/>
              <a:buChar char="•"/>
            </a:pPr>
            <a:r>
              <a:rPr lang="en-US" dirty="0" smtClean="0"/>
              <a:t>Negative feedback helps us to improve the quality of our services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Feedback is Essential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1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569832-fix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2861" y="354203"/>
            <a:ext cx="4737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Brush Script MT Italic"/>
                <a:cs typeface="Brush Script MT Italic"/>
              </a:rPr>
              <a:t>“</a:t>
            </a:r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Brush Script MT Italic"/>
                <a:cs typeface="Brush Script MT Italic"/>
              </a:rPr>
              <a:t>Better Call NeSI</a:t>
            </a:r>
            <a:r>
              <a:rPr lang="en-US" sz="4800" dirty="0" smtClean="0">
                <a:latin typeface="Brush Script MT Italic"/>
                <a:cs typeface="Brush Script MT Italic"/>
              </a:rPr>
              <a:t>”</a:t>
            </a:r>
            <a:endParaRPr lang="en-US" sz="4800" dirty="0">
              <a:latin typeface="Brush Script MT Italic"/>
              <a:cs typeface="Brush Script MT Italic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4618" y="1632627"/>
            <a:ext cx="5514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Calibri"/>
                <a:cs typeface="Calibri"/>
              </a:rPr>
              <a:t>WE CAN MAKE IT WORK!</a:t>
            </a:r>
            <a:endParaRPr lang="en-US" sz="40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5672" r="3231" b="-5579"/>
          <a:stretch/>
        </p:blipFill>
        <p:spPr>
          <a:xfrm>
            <a:off x="1382431" y="2923634"/>
            <a:ext cx="2792057" cy="131236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9490" y="4354315"/>
            <a:ext cx="8808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alibri"/>
                <a:cs typeface="Calibri"/>
              </a:rPr>
              <a:t>SUPPORT@NESI.ORG.NZ or SUPPORT.NESI.ORG.NZ NOW</a:t>
            </a:r>
            <a:endParaRPr lang="en-US"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1283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SI MASTER">
  <a:themeElements>
    <a:clrScheme name="NeSI">
      <a:dk1>
        <a:sysClr val="windowText" lastClr="000000"/>
      </a:dk1>
      <a:lt1>
        <a:sysClr val="window" lastClr="FFFFFF"/>
      </a:lt1>
      <a:dk2>
        <a:srgbClr val="515C66"/>
      </a:dk2>
      <a:lt2>
        <a:srgbClr val="A4AEB6"/>
      </a:lt2>
      <a:accent1>
        <a:srgbClr val="C7B0D3"/>
      </a:accent1>
      <a:accent2>
        <a:srgbClr val="C9445B"/>
      </a:accent2>
      <a:accent3>
        <a:srgbClr val="D88632"/>
      </a:accent3>
      <a:accent4>
        <a:srgbClr val="F3CF11"/>
      </a:accent4>
      <a:accent5>
        <a:srgbClr val="DBDA22"/>
      </a:accent5>
      <a:accent6>
        <a:srgbClr val="69B1E5"/>
      </a:accent6>
      <a:hlink>
        <a:srgbClr val="C9445B"/>
      </a:hlink>
      <a:folHlink>
        <a:srgbClr val="C9445B"/>
      </a:folHlink>
    </a:clrScheme>
    <a:fontScheme name="NeSI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10151</TotalTime>
  <Words>287</Words>
  <Application>Microsoft Macintosh PowerPoint</Application>
  <PresentationFormat>On-screen Show (16:9)</PresentationFormat>
  <Paragraphs>64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NeSI MASTER</vt:lpstr>
      <vt:lpstr>NeSI,  I have a problem and I need support  Dan Sun – Computational Science Team Lead</vt:lpstr>
      <vt:lpstr>Main Support Channels</vt:lpstr>
      <vt:lpstr>One National Service Desk</vt:lpstr>
      <vt:lpstr>A Support Ticket’s Lifecycle</vt:lpstr>
      <vt:lpstr>How are tickets prioritised?</vt:lpstr>
      <vt:lpstr>How are tickets processed?</vt:lpstr>
      <vt:lpstr>User Feedback is Essential</vt:lpstr>
      <vt:lpstr>PowerPoint Presentation</vt:lpstr>
    </vt:vector>
  </TitlesOfParts>
  <Manager/>
  <Company>New Zealand eScience Infrastructure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NeSI, I have a problem and I need support</dc:title>
  <dc:subject>NeSI Support</dc:subject>
  <dc:creator>Dan Sun</dc:creator>
  <cp:keywords/>
  <dc:description/>
  <cp:lastModifiedBy>Dan Sun</cp:lastModifiedBy>
  <cp:revision>97</cp:revision>
  <dcterms:created xsi:type="dcterms:W3CDTF">2014-06-16T02:17:23Z</dcterms:created>
  <dcterms:modified xsi:type="dcterms:W3CDTF">2015-03-19T22:23:19Z</dcterms:modified>
  <cp:category/>
</cp:coreProperties>
</file>