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64" r:id="rId8"/>
    <p:sldId id="262"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F8B85F9A-3FAA-467A-9287-CE6E40C3BBA1}" type="datetimeFigureOut">
              <a:rPr lang="en-US" smtClean="0"/>
              <a:t>2023-05-11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1D4A7C-D01A-4F42-9FC3-B4FAACD1863E}" type="slidenum">
              <a:rPr lang="en-US" smtClean="0"/>
              <a:t>‹#›</a:t>
            </a:fld>
            <a:endParaRPr lang="en-US"/>
          </a:p>
        </p:txBody>
      </p:sp>
    </p:spTree>
    <p:extLst>
      <p:ext uri="{BB962C8B-B14F-4D97-AF65-F5344CB8AC3E}">
        <p14:creationId xmlns:p14="http://schemas.microsoft.com/office/powerpoint/2010/main" val="1979742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B85F9A-3FAA-467A-9287-CE6E40C3BBA1}" type="datetimeFigureOut">
              <a:rPr lang="en-US" smtClean="0"/>
              <a:t>2023-05-11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1D4A7C-D01A-4F42-9FC3-B4FAACD1863E}" type="slidenum">
              <a:rPr lang="en-US" smtClean="0"/>
              <a:t>‹#›</a:t>
            </a:fld>
            <a:endParaRPr lang="en-US"/>
          </a:p>
        </p:txBody>
      </p:sp>
    </p:spTree>
    <p:extLst>
      <p:ext uri="{BB962C8B-B14F-4D97-AF65-F5344CB8AC3E}">
        <p14:creationId xmlns:p14="http://schemas.microsoft.com/office/powerpoint/2010/main" val="190327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B85F9A-3FAA-467A-9287-CE6E40C3BBA1}" type="datetimeFigureOut">
              <a:rPr lang="en-US" smtClean="0"/>
              <a:t>2023-05-11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1D4A7C-D01A-4F42-9FC3-B4FAACD1863E}" type="slidenum">
              <a:rPr lang="en-US" smtClean="0"/>
              <a:t>‹#›</a:t>
            </a:fld>
            <a:endParaRPr lang="en-US"/>
          </a:p>
        </p:txBody>
      </p:sp>
    </p:spTree>
    <p:extLst>
      <p:ext uri="{BB962C8B-B14F-4D97-AF65-F5344CB8AC3E}">
        <p14:creationId xmlns:p14="http://schemas.microsoft.com/office/powerpoint/2010/main" val="47955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000"/>
            </a:lvl1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8B85F9A-3FAA-467A-9287-CE6E40C3BBA1}" type="datetimeFigureOut">
              <a:rPr lang="en-US" smtClean="0"/>
              <a:t>2023-05-11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1D4A7C-D01A-4F42-9FC3-B4FAACD1863E}" type="slidenum">
              <a:rPr lang="en-US" smtClean="0"/>
              <a:t>‹#›</a:t>
            </a:fld>
            <a:endParaRPr lang="en-US"/>
          </a:p>
        </p:txBody>
      </p:sp>
    </p:spTree>
    <p:extLst>
      <p:ext uri="{BB962C8B-B14F-4D97-AF65-F5344CB8AC3E}">
        <p14:creationId xmlns:p14="http://schemas.microsoft.com/office/powerpoint/2010/main" val="16746631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B85F9A-3FAA-467A-9287-CE6E40C3BBA1}" type="datetimeFigureOut">
              <a:rPr lang="en-US" smtClean="0"/>
              <a:t>2023-05-11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1D4A7C-D01A-4F42-9FC3-B4FAACD1863E}" type="slidenum">
              <a:rPr lang="en-US" smtClean="0"/>
              <a:t>‹#›</a:t>
            </a:fld>
            <a:endParaRPr lang="en-US"/>
          </a:p>
        </p:txBody>
      </p:sp>
    </p:spTree>
    <p:extLst>
      <p:ext uri="{BB962C8B-B14F-4D97-AF65-F5344CB8AC3E}">
        <p14:creationId xmlns:p14="http://schemas.microsoft.com/office/powerpoint/2010/main" val="23761632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B85F9A-3FAA-467A-9287-CE6E40C3BBA1}" type="datetimeFigureOut">
              <a:rPr lang="en-US" smtClean="0"/>
              <a:t>2023-05-11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1D4A7C-D01A-4F42-9FC3-B4FAACD1863E}" type="slidenum">
              <a:rPr lang="en-US" smtClean="0"/>
              <a:t>‹#›</a:t>
            </a:fld>
            <a:endParaRPr lang="en-US"/>
          </a:p>
        </p:txBody>
      </p:sp>
    </p:spTree>
    <p:extLst>
      <p:ext uri="{BB962C8B-B14F-4D97-AF65-F5344CB8AC3E}">
        <p14:creationId xmlns:p14="http://schemas.microsoft.com/office/powerpoint/2010/main" val="3858322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B85F9A-3FAA-467A-9287-CE6E40C3BBA1}" type="datetimeFigureOut">
              <a:rPr lang="en-US" smtClean="0"/>
              <a:t>2023-05-11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1D4A7C-D01A-4F42-9FC3-B4FAACD1863E}" type="slidenum">
              <a:rPr lang="en-US" smtClean="0"/>
              <a:t>‹#›</a:t>
            </a:fld>
            <a:endParaRPr lang="en-US"/>
          </a:p>
        </p:txBody>
      </p:sp>
    </p:spTree>
    <p:extLst>
      <p:ext uri="{BB962C8B-B14F-4D97-AF65-F5344CB8AC3E}">
        <p14:creationId xmlns:p14="http://schemas.microsoft.com/office/powerpoint/2010/main" val="3644259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B85F9A-3FAA-467A-9287-CE6E40C3BBA1}" type="datetimeFigureOut">
              <a:rPr lang="en-US" smtClean="0"/>
              <a:t>2023-05-11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1D4A7C-D01A-4F42-9FC3-B4FAACD1863E}" type="slidenum">
              <a:rPr lang="en-US" smtClean="0"/>
              <a:t>‹#›</a:t>
            </a:fld>
            <a:endParaRPr lang="en-US"/>
          </a:p>
        </p:txBody>
      </p:sp>
    </p:spTree>
    <p:extLst>
      <p:ext uri="{BB962C8B-B14F-4D97-AF65-F5344CB8AC3E}">
        <p14:creationId xmlns:p14="http://schemas.microsoft.com/office/powerpoint/2010/main" val="3627373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85F9A-3FAA-467A-9287-CE6E40C3BBA1}" type="datetimeFigureOut">
              <a:rPr lang="en-US" smtClean="0"/>
              <a:t>2023-05-11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1D4A7C-D01A-4F42-9FC3-B4FAACD1863E}" type="slidenum">
              <a:rPr lang="en-US" smtClean="0"/>
              <a:t>‹#›</a:t>
            </a:fld>
            <a:endParaRPr lang="en-US"/>
          </a:p>
        </p:txBody>
      </p:sp>
    </p:spTree>
    <p:extLst>
      <p:ext uri="{BB962C8B-B14F-4D97-AF65-F5344CB8AC3E}">
        <p14:creationId xmlns:p14="http://schemas.microsoft.com/office/powerpoint/2010/main" val="144394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B85F9A-3FAA-467A-9287-CE6E40C3BBA1}" type="datetimeFigureOut">
              <a:rPr lang="en-US" smtClean="0"/>
              <a:t>2023-05-11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1D4A7C-D01A-4F42-9FC3-B4FAACD1863E}" type="slidenum">
              <a:rPr lang="en-US" smtClean="0"/>
              <a:t>‹#›</a:t>
            </a:fld>
            <a:endParaRPr lang="en-US"/>
          </a:p>
        </p:txBody>
      </p:sp>
    </p:spTree>
    <p:extLst>
      <p:ext uri="{BB962C8B-B14F-4D97-AF65-F5344CB8AC3E}">
        <p14:creationId xmlns:p14="http://schemas.microsoft.com/office/powerpoint/2010/main" val="2501860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B85F9A-3FAA-467A-9287-CE6E40C3BBA1}" type="datetimeFigureOut">
              <a:rPr lang="en-US" smtClean="0"/>
              <a:t>2023-05-11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1D4A7C-D01A-4F42-9FC3-B4FAACD1863E}" type="slidenum">
              <a:rPr lang="en-US" smtClean="0"/>
              <a:t>‹#›</a:t>
            </a:fld>
            <a:endParaRPr lang="en-US"/>
          </a:p>
        </p:txBody>
      </p:sp>
    </p:spTree>
    <p:extLst>
      <p:ext uri="{BB962C8B-B14F-4D97-AF65-F5344CB8AC3E}">
        <p14:creationId xmlns:p14="http://schemas.microsoft.com/office/powerpoint/2010/main" val="325672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B85F9A-3FAA-467A-9287-CE6E40C3BBA1}" type="datetimeFigureOut">
              <a:rPr lang="en-US" smtClean="0"/>
              <a:t>2023-05-11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1D4A7C-D01A-4F42-9FC3-B4FAACD1863E}" type="slidenum">
              <a:rPr lang="en-US" smtClean="0"/>
              <a:t>‹#›</a:t>
            </a:fld>
            <a:endParaRPr lang="en-US"/>
          </a:p>
        </p:txBody>
      </p:sp>
    </p:spTree>
    <p:extLst>
      <p:ext uri="{BB962C8B-B14F-4D97-AF65-F5344CB8AC3E}">
        <p14:creationId xmlns:p14="http://schemas.microsoft.com/office/powerpoint/2010/main" val="2077485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200" b="1" kern="1200">
          <a:solidFill>
            <a:srgbClr val="C00000"/>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esibegl@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paperswithcode.com/dataset/eurosa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aperswithcode.com/dataset/eurosa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hangingPunct="0"/>
            <a:r>
              <a:rPr lang="tr-TR" b="1" dirty="0">
                <a:solidFill>
                  <a:srgbClr val="C00000"/>
                </a:solidFill>
              </a:rPr>
              <a:t>Arazi Örtüsü ve Kullanımı Görüntülerinin Sınıflandırılması</a:t>
            </a:r>
            <a:endParaRPr lang="en-US" b="1" dirty="0">
              <a:solidFill>
                <a:srgbClr val="C00000"/>
              </a:solidFill>
            </a:endParaRPr>
          </a:p>
        </p:txBody>
      </p:sp>
      <p:sp>
        <p:nvSpPr>
          <p:cNvPr id="3" name="Subtitle 2"/>
          <p:cNvSpPr>
            <a:spLocks noGrp="1"/>
          </p:cNvSpPr>
          <p:nvPr>
            <p:ph type="subTitle" idx="1"/>
          </p:nvPr>
        </p:nvSpPr>
        <p:spPr/>
        <p:txBody>
          <a:bodyPr>
            <a:normAutofit/>
          </a:bodyPr>
          <a:lstStyle/>
          <a:p>
            <a:pPr hangingPunct="0"/>
            <a:r>
              <a:rPr lang="tr-TR" dirty="0"/>
              <a:t>Nesibe GÜL, N22130752, </a:t>
            </a:r>
            <a:r>
              <a:rPr lang="tr-TR" dirty="0" smtClean="0">
                <a:hlinkClick r:id="rId2"/>
              </a:rPr>
              <a:t>nesibegl@gmail.com</a:t>
            </a:r>
            <a:endParaRPr lang="en-US" dirty="0"/>
          </a:p>
          <a:p>
            <a:pPr hangingPunct="0"/>
            <a:r>
              <a:rPr lang="tr-TR" dirty="0"/>
              <a:t>Hacettepe Üniversitesi, Bilişim Enstitüsü, Türkiye</a:t>
            </a:r>
            <a:endParaRPr lang="en-US" dirty="0"/>
          </a:p>
        </p:txBody>
      </p:sp>
    </p:spTree>
    <p:extLst>
      <p:ext uri="{BB962C8B-B14F-4D97-AF65-F5344CB8AC3E}">
        <p14:creationId xmlns:p14="http://schemas.microsoft.com/office/powerpoint/2010/main" val="3227950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a:t>
            </a:r>
            <a:r>
              <a:rPr lang="en-US" dirty="0" err="1" smtClean="0"/>
              <a:t>Sınıflandırma</a:t>
            </a:r>
            <a:r>
              <a:rPr lang="en-US" dirty="0" smtClean="0"/>
              <a:t> Yöntemleri-VGG19 fine-tuning </a:t>
            </a:r>
            <a:r>
              <a:rPr lang="en-US" dirty="0" err="1" smtClean="0"/>
              <a:t>Modeli</a:t>
            </a:r>
            <a:endParaRPr lang="en-US" dirty="0"/>
          </a:p>
        </p:txBody>
      </p:sp>
      <p:sp>
        <p:nvSpPr>
          <p:cNvPr id="3" name="Content Placeholder 2"/>
          <p:cNvSpPr>
            <a:spLocks noGrp="1"/>
          </p:cNvSpPr>
          <p:nvPr>
            <p:ph idx="1"/>
          </p:nvPr>
        </p:nvSpPr>
        <p:spPr>
          <a:xfrm>
            <a:off x="838200" y="1454727"/>
            <a:ext cx="10515600" cy="5328458"/>
          </a:xfrm>
        </p:spPr>
        <p:txBody>
          <a:bodyPr/>
          <a:lstStyle/>
          <a:p>
            <a:r>
              <a:rPr lang="tr-TR" dirty="0"/>
              <a:t>19 sayısı toplam </a:t>
            </a:r>
            <a:r>
              <a:rPr lang="tr-TR" dirty="0" err="1"/>
              <a:t>evrişimli</a:t>
            </a:r>
            <a:r>
              <a:rPr lang="tr-TR" dirty="0"/>
              <a:t> ve tam bağlantılı katman sayısını göstermektedir</a:t>
            </a:r>
            <a:r>
              <a:rPr lang="tr-TR" dirty="0" smtClean="0"/>
              <a:t>.</a:t>
            </a:r>
            <a:endParaRPr lang="en-US" dirty="0" smtClean="0"/>
          </a:p>
          <a:p>
            <a:r>
              <a:rPr lang="en-US" dirty="0" smtClean="0"/>
              <a:t>H</a:t>
            </a:r>
            <a:r>
              <a:rPr lang="tr-TR" dirty="0" smtClean="0"/>
              <a:t>er </a:t>
            </a:r>
            <a:r>
              <a:rPr lang="tr-TR" dirty="0"/>
              <a:t>bir </a:t>
            </a:r>
            <a:r>
              <a:rPr lang="tr-TR" dirty="0" err="1"/>
              <a:t>evrişimli</a:t>
            </a:r>
            <a:r>
              <a:rPr lang="tr-TR" dirty="0"/>
              <a:t> filtrenin boyutu </a:t>
            </a:r>
            <a:r>
              <a:rPr lang="tr-TR" dirty="0" smtClean="0"/>
              <a:t>3x3</a:t>
            </a:r>
            <a:r>
              <a:rPr lang="en-US" dirty="0" smtClean="0"/>
              <a:t>’</a:t>
            </a:r>
            <a:r>
              <a:rPr lang="en-US" dirty="0" err="1" smtClean="0"/>
              <a:t>dür</a:t>
            </a:r>
            <a:r>
              <a:rPr lang="en-US" dirty="0" smtClean="0"/>
              <a:t>.</a:t>
            </a:r>
            <a:r>
              <a:rPr lang="tr-TR" dirty="0"/>
              <a:t> </a:t>
            </a:r>
            <a:r>
              <a:rPr lang="tr-TR" dirty="0" err="1"/>
              <a:t>Evrişimli</a:t>
            </a:r>
            <a:r>
              <a:rPr lang="tr-TR" dirty="0"/>
              <a:t> katmanların derinlikleri 64, 128, 256 ve  512 olarak </a:t>
            </a:r>
            <a:r>
              <a:rPr lang="tr-TR" dirty="0" smtClean="0"/>
              <a:t>değişmektedir</a:t>
            </a:r>
            <a:endParaRPr lang="en-US" dirty="0" smtClean="0"/>
          </a:p>
          <a:p>
            <a:r>
              <a:rPr lang="en-US" dirty="0" smtClean="0"/>
              <a:t>M</a:t>
            </a:r>
            <a:r>
              <a:rPr lang="tr-TR" dirty="0" err="1" smtClean="0"/>
              <a:t>axpooling</a:t>
            </a:r>
            <a:r>
              <a:rPr lang="tr-TR" dirty="0" smtClean="0"/>
              <a:t> </a:t>
            </a:r>
            <a:r>
              <a:rPr lang="tr-TR" dirty="0"/>
              <a:t>boyutları ise </a:t>
            </a:r>
            <a:r>
              <a:rPr lang="tr-TR" dirty="0" smtClean="0"/>
              <a:t>2x2’dir</a:t>
            </a:r>
            <a:r>
              <a:rPr lang="en-US" dirty="0" smtClean="0"/>
              <a:t>.</a:t>
            </a:r>
          </a:p>
          <a:p>
            <a:r>
              <a:rPr lang="tr-TR" dirty="0"/>
              <a:t>Tam bağlantılı kısımda 2 adet 4096 kanallı ve son olarak 1000 kanallı katman kullanılmıştır. Gizli katmanlarda </a:t>
            </a:r>
            <a:r>
              <a:rPr lang="tr-TR" dirty="0" err="1"/>
              <a:t>relu</a:t>
            </a:r>
            <a:r>
              <a:rPr lang="tr-TR" dirty="0"/>
              <a:t>, çıktı katmanında ise </a:t>
            </a:r>
            <a:r>
              <a:rPr lang="tr-TR" dirty="0" err="1"/>
              <a:t>softmax</a:t>
            </a:r>
            <a:r>
              <a:rPr lang="tr-TR" dirty="0"/>
              <a:t> kullanılmıştır </a:t>
            </a:r>
            <a:r>
              <a:rPr lang="en-US" dirty="0"/>
              <a:t>[10].</a:t>
            </a:r>
          </a:p>
        </p:txBody>
      </p:sp>
      <p:pic>
        <p:nvPicPr>
          <p:cNvPr id="5" name="Picture 4" descr="https://production-media.paperswithcode.com/methods/vgg_7mT4DML.png"/>
          <p:cNvPicPr/>
          <p:nvPr/>
        </p:nvPicPr>
        <p:blipFill>
          <a:blip r:embed="rId2">
            <a:extLst>
              <a:ext uri="{28A0092B-C50C-407E-A947-70E740481C1C}">
                <a14:useLocalDpi xmlns:a14="http://schemas.microsoft.com/office/drawing/2010/main" val="0"/>
              </a:ext>
            </a:extLst>
          </a:blip>
          <a:srcRect/>
          <a:stretch>
            <a:fillRect/>
          </a:stretch>
        </p:blipFill>
        <p:spPr bwMode="auto">
          <a:xfrm>
            <a:off x="989216" y="3566159"/>
            <a:ext cx="5685904" cy="3117273"/>
          </a:xfrm>
          <a:prstGeom prst="rect">
            <a:avLst/>
          </a:prstGeom>
          <a:noFill/>
          <a:ln w="3175">
            <a:solidFill>
              <a:schemeClr val="tx1"/>
            </a:solidFill>
            <a:prstDash val="dash"/>
          </a:ln>
        </p:spPr>
      </p:pic>
      <p:sp>
        <p:nvSpPr>
          <p:cNvPr id="6" name="TextBox 5"/>
          <p:cNvSpPr txBox="1"/>
          <p:nvPr/>
        </p:nvSpPr>
        <p:spPr>
          <a:xfrm>
            <a:off x="989216" y="6660074"/>
            <a:ext cx="5243943" cy="246221"/>
          </a:xfrm>
          <a:prstGeom prst="rect">
            <a:avLst/>
          </a:prstGeom>
          <a:noFill/>
        </p:spPr>
        <p:txBody>
          <a:bodyPr wrap="square" rtlCol="0">
            <a:spAutoFit/>
          </a:bodyPr>
          <a:lstStyle/>
          <a:p>
            <a:r>
              <a:rPr lang="en-US" sz="1000" dirty="0" smtClean="0"/>
              <a:t>*</a:t>
            </a:r>
            <a:r>
              <a:rPr lang="tr-TR" sz="1000" dirty="0" smtClean="0"/>
              <a:t>VGG19 </a:t>
            </a:r>
            <a:r>
              <a:rPr lang="tr-TR" sz="1000" dirty="0"/>
              <a:t>modeline ait mimari (https://paperswithcode.com/method/vgg)</a:t>
            </a:r>
            <a:endParaRPr lang="en-US" sz="1000" dirty="0"/>
          </a:p>
        </p:txBody>
      </p:sp>
    </p:spTree>
    <p:extLst>
      <p:ext uri="{BB962C8B-B14F-4D97-AF65-F5344CB8AC3E}">
        <p14:creationId xmlns:p14="http://schemas.microsoft.com/office/powerpoint/2010/main" val="3649687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VGG19 fine-tuning </a:t>
            </a:r>
            <a:r>
              <a:rPr lang="en-US" dirty="0" err="1" smtClean="0"/>
              <a:t>Modeli</a:t>
            </a:r>
            <a:endParaRPr lang="en-US" dirty="0"/>
          </a:p>
        </p:txBody>
      </p:sp>
      <p:sp>
        <p:nvSpPr>
          <p:cNvPr id="3" name="Content Placeholder 2"/>
          <p:cNvSpPr>
            <a:spLocks noGrp="1"/>
          </p:cNvSpPr>
          <p:nvPr>
            <p:ph idx="1"/>
          </p:nvPr>
        </p:nvSpPr>
        <p:spPr>
          <a:xfrm>
            <a:off x="838200" y="1238596"/>
            <a:ext cx="10515600" cy="4938367"/>
          </a:xfrm>
        </p:spPr>
        <p:txBody>
          <a:bodyPr/>
          <a:lstStyle/>
          <a:p>
            <a:r>
              <a:rPr lang="tr-TR" dirty="0"/>
              <a:t>Biz VGG19 modelini eğitirken en sonda yer alan tam bağlantılı katmanı kaldırdık ve buradan önceki 6 katmanı açarak yeniden eğitime açtık. Böylece modelin yeni </a:t>
            </a:r>
            <a:r>
              <a:rPr lang="tr-TR" dirty="0" err="1"/>
              <a:t>verisetinden</a:t>
            </a:r>
            <a:r>
              <a:rPr lang="tr-TR" dirty="0"/>
              <a:t> öğrenmesini sağladık ve bu şekilde modelde transfer öğrenmeyi ince ayar yöntemi ile gerçekleştirdik</a:t>
            </a:r>
            <a:r>
              <a:rPr lang="tr-TR" dirty="0" smtClean="0"/>
              <a:t>.</a:t>
            </a:r>
            <a:endParaRPr lang="en-US" dirty="0" smtClean="0"/>
          </a:p>
          <a:p>
            <a:r>
              <a:rPr lang="tr-TR" dirty="0"/>
              <a:t>Öğrenme katsayısı </a:t>
            </a:r>
            <a:r>
              <a:rPr lang="tr-TR" dirty="0" err="1"/>
              <a:t>optimizer</a:t>
            </a:r>
            <a:r>
              <a:rPr lang="tr-TR" dirty="0"/>
              <a:t> olarak seçtiğimiz </a:t>
            </a:r>
            <a:r>
              <a:rPr lang="tr-TR" dirty="0" err="1"/>
              <a:t>sgd</a:t>
            </a:r>
            <a:r>
              <a:rPr lang="tr-TR" dirty="0"/>
              <a:t> yönteminin </a:t>
            </a:r>
            <a:r>
              <a:rPr lang="tr-TR" dirty="0" err="1"/>
              <a:t>varsayımsal</a:t>
            </a:r>
            <a:r>
              <a:rPr lang="tr-TR" dirty="0"/>
              <a:t> 0.001 değeridir. Parametre sayısını az tutmak amacıyla da tam bağlantılı katman olarak </a:t>
            </a:r>
            <a:r>
              <a:rPr lang="en-US" dirty="0" smtClean="0"/>
              <a:t>2</a:t>
            </a:r>
            <a:r>
              <a:rPr lang="tr-TR" dirty="0" smtClean="0"/>
              <a:t> </a:t>
            </a:r>
            <a:r>
              <a:rPr lang="tr-TR" dirty="0"/>
              <a:t>adet 1000 kanallı dense katmanı ve aralarda 0.5 oranında </a:t>
            </a:r>
            <a:r>
              <a:rPr lang="tr-TR" dirty="0" err="1"/>
              <a:t>dropout</a:t>
            </a:r>
            <a:r>
              <a:rPr lang="tr-TR" dirty="0"/>
              <a:t> kullandık. </a:t>
            </a:r>
            <a:r>
              <a:rPr lang="tr-TR" dirty="0" err="1"/>
              <a:t>Ayr</a:t>
            </a:r>
            <a:r>
              <a:rPr lang="en-US" dirty="0" err="1"/>
              <a:t>ıca</a:t>
            </a:r>
            <a:r>
              <a:rPr lang="en-US" dirty="0"/>
              <a:t> </a:t>
            </a:r>
            <a:r>
              <a:rPr lang="en-US" dirty="0" err="1"/>
              <a:t>geri</a:t>
            </a:r>
            <a:r>
              <a:rPr lang="en-US" dirty="0"/>
              <a:t> </a:t>
            </a:r>
            <a:r>
              <a:rPr lang="en-US" dirty="0" err="1"/>
              <a:t>çağırma</a:t>
            </a:r>
            <a:r>
              <a:rPr lang="en-US" dirty="0"/>
              <a:t> </a:t>
            </a:r>
            <a:r>
              <a:rPr lang="en-US" dirty="0" err="1"/>
              <a:t>yöntemleri</a:t>
            </a:r>
            <a:r>
              <a:rPr lang="en-US" dirty="0"/>
              <a:t> </a:t>
            </a:r>
            <a:r>
              <a:rPr lang="en-US" dirty="0" err="1"/>
              <a:t>olarak</a:t>
            </a:r>
            <a:r>
              <a:rPr lang="en-US" dirty="0"/>
              <a:t> </a:t>
            </a:r>
            <a:r>
              <a:rPr lang="en-US" dirty="0" err="1"/>
              <a:t>EarlyStopping</a:t>
            </a:r>
            <a:r>
              <a:rPr lang="en-US" dirty="0"/>
              <a:t> </a:t>
            </a:r>
            <a:r>
              <a:rPr lang="en-US" dirty="0" err="1"/>
              <a:t>ve</a:t>
            </a:r>
            <a:r>
              <a:rPr lang="en-US" dirty="0"/>
              <a:t> </a:t>
            </a:r>
            <a:r>
              <a:rPr lang="en-US" dirty="0" err="1"/>
              <a:t>Modelcheckpoint</a:t>
            </a:r>
            <a:r>
              <a:rPr lang="en-US" dirty="0"/>
              <a:t> </a:t>
            </a:r>
            <a:r>
              <a:rPr lang="en-US" dirty="0" err="1"/>
              <a:t>yöntemlerini</a:t>
            </a:r>
            <a:r>
              <a:rPr lang="en-US" dirty="0"/>
              <a:t> </a:t>
            </a:r>
            <a:r>
              <a:rPr lang="en-US" dirty="0" err="1"/>
              <a:t>kullandık</a:t>
            </a:r>
            <a:r>
              <a:rPr lang="en-US" dirty="0" smtClean="0"/>
              <a:t>.</a:t>
            </a:r>
          </a:p>
          <a:p>
            <a:endParaRPr lang="en-US" dirty="0"/>
          </a:p>
          <a:p>
            <a:endParaRPr lang="en-US" dirty="0" smtClean="0"/>
          </a:p>
          <a:p>
            <a:endParaRPr lang="en-US" dirty="0"/>
          </a:p>
        </p:txBody>
      </p:sp>
      <p:pic>
        <p:nvPicPr>
          <p:cNvPr id="4" name="Picture 3"/>
          <p:cNvPicPr/>
          <p:nvPr/>
        </p:nvPicPr>
        <p:blipFill>
          <a:blip r:embed="rId2"/>
          <a:stretch>
            <a:fillRect/>
          </a:stretch>
        </p:blipFill>
        <p:spPr>
          <a:xfrm>
            <a:off x="5145578" y="3747595"/>
            <a:ext cx="5818909" cy="3110405"/>
          </a:xfrm>
          <a:prstGeom prst="rect">
            <a:avLst/>
          </a:prstGeom>
        </p:spPr>
      </p:pic>
      <p:pic>
        <p:nvPicPr>
          <p:cNvPr id="5" name="Picture 4"/>
          <p:cNvPicPr>
            <a:picLocks noChangeAspect="1"/>
          </p:cNvPicPr>
          <p:nvPr/>
        </p:nvPicPr>
        <p:blipFill>
          <a:blip r:embed="rId3"/>
          <a:stretch>
            <a:fillRect/>
          </a:stretch>
        </p:blipFill>
        <p:spPr>
          <a:xfrm>
            <a:off x="838200" y="3707779"/>
            <a:ext cx="4042368" cy="3067094"/>
          </a:xfrm>
          <a:prstGeom prst="rect">
            <a:avLst/>
          </a:prstGeom>
        </p:spPr>
      </p:pic>
    </p:spTree>
    <p:extLst>
      <p:ext uri="{BB962C8B-B14F-4D97-AF65-F5344CB8AC3E}">
        <p14:creationId xmlns:p14="http://schemas.microsoft.com/office/powerpoint/2010/main" val="562797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VGG19 fine-tuning </a:t>
            </a:r>
            <a:r>
              <a:rPr lang="en-US" dirty="0" err="1" smtClean="0"/>
              <a:t>Modeli-Sonuçlar</a:t>
            </a:r>
            <a:endParaRPr lang="en-US" dirty="0"/>
          </a:p>
        </p:txBody>
      </p:sp>
      <p:sp>
        <p:nvSpPr>
          <p:cNvPr id="3" name="Content Placeholder 2"/>
          <p:cNvSpPr>
            <a:spLocks noGrp="1"/>
          </p:cNvSpPr>
          <p:nvPr>
            <p:ph idx="1"/>
          </p:nvPr>
        </p:nvSpPr>
        <p:spPr>
          <a:xfrm>
            <a:off x="838200" y="1825625"/>
            <a:ext cx="10515600" cy="4932622"/>
          </a:xfrm>
        </p:spPr>
        <p:txBody>
          <a:bodyPr/>
          <a:lstStyle/>
          <a:p>
            <a:pPr hangingPunct="0"/>
            <a:r>
              <a:rPr lang="tr-TR" dirty="0"/>
              <a:t>VGG-19 modeli üzerine tasarlanan bu model 20 döngüden oluşmakta ve </a:t>
            </a:r>
            <a:r>
              <a:rPr lang="tr-TR" dirty="0" err="1"/>
              <a:t>batch</a:t>
            </a:r>
            <a:r>
              <a:rPr lang="tr-TR" dirty="0"/>
              <a:t>  sayısı 32 olarak belirlenmiştir. </a:t>
            </a:r>
            <a:r>
              <a:rPr lang="tr-TR" dirty="0" err="1"/>
              <a:t>EarlyStopping</a:t>
            </a:r>
            <a:r>
              <a:rPr lang="tr-TR" dirty="0"/>
              <a:t> geri çağırma yöntemi kullanılarak </a:t>
            </a:r>
            <a:r>
              <a:rPr lang="tr-TR" dirty="0" err="1"/>
              <a:t>patience</a:t>
            </a:r>
            <a:r>
              <a:rPr lang="tr-TR" dirty="0"/>
              <a:t> parametresi 10, izlenen parametre ise “</a:t>
            </a:r>
            <a:r>
              <a:rPr lang="tr-TR" dirty="0" err="1"/>
              <a:t>val_accuracy</a:t>
            </a:r>
            <a:r>
              <a:rPr lang="tr-TR" dirty="0"/>
              <a:t>” olarak belirlenmiştir. Ayrıca en iyi modeli kaydetmek için </a:t>
            </a:r>
            <a:r>
              <a:rPr lang="tr-TR" dirty="0" err="1"/>
              <a:t>ModelCheckpoint</a:t>
            </a:r>
            <a:r>
              <a:rPr lang="tr-TR" dirty="0"/>
              <a:t> kullanılmıştır.</a:t>
            </a:r>
            <a:endParaRPr lang="en-US" dirty="0"/>
          </a:p>
          <a:p>
            <a:pPr hangingPunct="0"/>
            <a:r>
              <a:rPr lang="tr-TR" dirty="0"/>
              <a:t>En iyi model 20. döngü sonunda %84 olarak, test verisinde ise % 86 olarak gerçekleşmiştir.</a:t>
            </a:r>
            <a:endParaRPr lang="en-US" dirty="0"/>
          </a:p>
          <a:p>
            <a:endParaRPr lang="en-US" dirty="0"/>
          </a:p>
        </p:txBody>
      </p:sp>
      <p:pic>
        <p:nvPicPr>
          <p:cNvPr id="4" name="Picture 3"/>
          <p:cNvPicPr/>
          <p:nvPr/>
        </p:nvPicPr>
        <p:blipFill>
          <a:blip r:embed="rId2"/>
          <a:stretch>
            <a:fillRect/>
          </a:stretch>
        </p:blipFill>
        <p:spPr>
          <a:xfrm>
            <a:off x="939338" y="3593147"/>
            <a:ext cx="6970741" cy="2824278"/>
          </a:xfrm>
          <a:prstGeom prst="rect">
            <a:avLst/>
          </a:prstGeom>
        </p:spPr>
      </p:pic>
    </p:spTree>
    <p:extLst>
      <p:ext uri="{BB962C8B-B14F-4D97-AF65-F5344CB8AC3E}">
        <p14:creationId xmlns:p14="http://schemas.microsoft.com/office/powerpoint/2010/main" val="392560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VGG19 fine-tuning </a:t>
            </a:r>
            <a:r>
              <a:rPr lang="en-US" dirty="0" err="1" smtClean="0"/>
              <a:t>Modeli-Sonuçlar</a:t>
            </a:r>
            <a:endParaRPr lang="en-US" dirty="0"/>
          </a:p>
        </p:txBody>
      </p:sp>
      <p:sp>
        <p:nvSpPr>
          <p:cNvPr id="3" name="Content Placeholder 2"/>
          <p:cNvSpPr>
            <a:spLocks noGrp="1"/>
          </p:cNvSpPr>
          <p:nvPr>
            <p:ph idx="1"/>
          </p:nvPr>
        </p:nvSpPr>
        <p:spPr>
          <a:xfrm>
            <a:off x="224444" y="1213658"/>
            <a:ext cx="10291156" cy="4913428"/>
          </a:xfrm>
        </p:spPr>
        <p:txBody>
          <a:bodyPr/>
          <a:lstStyle/>
          <a:p>
            <a:r>
              <a:rPr lang="tr-TR" dirty="0"/>
              <a:t>Kesinlik modelin tahmin ettiği sınıfı ne kadar doğru tahmin ettiği, duyarlılık ise var olan sınıfın ne kadarının doğru şekilde tahmin edildiğini belirtir. f-1 skoru ise kesinlik ve duyarlılık skorlarının </a:t>
            </a:r>
            <a:r>
              <a:rPr lang="tr-TR" dirty="0" err="1"/>
              <a:t>harmonik</a:t>
            </a:r>
            <a:r>
              <a:rPr lang="tr-TR" dirty="0"/>
              <a:t> ortalamasıdır</a:t>
            </a:r>
            <a:endParaRPr lang="en-US" dirty="0" smtClean="0"/>
          </a:p>
          <a:p>
            <a:r>
              <a:rPr lang="tr-TR" dirty="0" smtClean="0"/>
              <a:t>Kesinlik </a:t>
            </a:r>
            <a:r>
              <a:rPr lang="tr-TR" dirty="0"/>
              <a:t>skoru en iyi sınıf deniz ve göllere ait, duyarlılık skoru en iyi sınıf ise yerleşim yerlerine aittir.</a:t>
            </a:r>
            <a:endParaRPr lang="en-US" dirty="0"/>
          </a:p>
          <a:p>
            <a:endParaRPr lang="en-US" dirty="0"/>
          </a:p>
        </p:txBody>
      </p:sp>
      <p:pic>
        <p:nvPicPr>
          <p:cNvPr id="4" name="Picture 3"/>
          <p:cNvPicPr/>
          <p:nvPr/>
        </p:nvPicPr>
        <p:blipFill>
          <a:blip r:embed="rId2"/>
          <a:stretch>
            <a:fillRect/>
          </a:stretch>
        </p:blipFill>
        <p:spPr>
          <a:xfrm>
            <a:off x="7297420" y="2842953"/>
            <a:ext cx="4977707" cy="4015047"/>
          </a:xfrm>
          <a:prstGeom prst="rect">
            <a:avLst/>
          </a:prstGeom>
          <a:ln w="3175">
            <a:solidFill>
              <a:schemeClr val="tx1"/>
            </a:solidFill>
          </a:ln>
        </p:spPr>
      </p:pic>
      <p:pic>
        <p:nvPicPr>
          <p:cNvPr id="5" name="Picture 4" descr="D:\TuikUser\43117073062\Desktop\download (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09949"/>
            <a:ext cx="7390015" cy="4472245"/>
          </a:xfrm>
          <a:prstGeom prst="rect">
            <a:avLst/>
          </a:prstGeom>
          <a:noFill/>
          <a:ln>
            <a:noFill/>
          </a:ln>
        </p:spPr>
      </p:pic>
    </p:spTree>
    <p:extLst>
      <p:ext uri="{BB962C8B-B14F-4D97-AF65-F5344CB8AC3E}">
        <p14:creationId xmlns:p14="http://schemas.microsoft.com/office/powerpoint/2010/main" val="1191809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3.4 </a:t>
            </a:r>
            <a:r>
              <a:rPr lang="en-US" dirty="0" err="1" smtClean="0"/>
              <a:t>Sınıflandırma</a:t>
            </a:r>
            <a:r>
              <a:rPr lang="en-US" dirty="0" smtClean="0"/>
              <a:t> </a:t>
            </a:r>
            <a:r>
              <a:rPr lang="en-US" dirty="0" err="1" smtClean="0"/>
              <a:t>Yöntemleri-Kurgulanmış</a:t>
            </a:r>
            <a:r>
              <a:rPr lang="en-US" dirty="0" smtClean="0"/>
              <a:t> CNN </a:t>
            </a:r>
            <a:r>
              <a:rPr lang="en-US" dirty="0" err="1" smtClean="0"/>
              <a:t>Modeli</a:t>
            </a:r>
            <a:endParaRPr lang="en-US" dirty="0"/>
          </a:p>
        </p:txBody>
      </p:sp>
      <p:sp>
        <p:nvSpPr>
          <p:cNvPr id="3" name="Content Placeholder 2"/>
          <p:cNvSpPr>
            <a:spLocks noGrp="1"/>
          </p:cNvSpPr>
          <p:nvPr>
            <p:ph idx="1"/>
          </p:nvPr>
        </p:nvSpPr>
        <p:spPr>
          <a:xfrm>
            <a:off x="838200" y="1263535"/>
            <a:ext cx="10515600" cy="4913428"/>
          </a:xfrm>
        </p:spPr>
        <p:txBody>
          <a:bodyPr/>
          <a:lstStyle/>
          <a:p>
            <a:pPr hangingPunct="0"/>
            <a:r>
              <a:rPr lang="en-US" sz="1800" dirty="0" err="1" smtClean="0"/>
              <a:t>Kurguladığımız</a:t>
            </a:r>
            <a:r>
              <a:rPr lang="en-US" sz="1800" dirty="0" smtClean="0"/>
              <a:t> e</a:t>
            </a:r>
            <a:r>
              <a:rPr lang="tr-TR" sz="1800" dirty="0" err="1" smtClean="0"/>
              <a:t>vrişimli</a:t>
            </a:r>
            <a:r>
              <a:rPr lang="tr-TR" sz="1800" dirty="0" smtClean="0"/>
              <a:t> </a:t>
            </a:r>
            <a:r>
              <a:rPr lang="tr-TR" sz="1800" dirty="0"/>
              <a:t>sinir ağı modelinde </a:t>
            </a:r>
            <a:r>
              <a:rPr lang="tr-TR" sz="1800" dirty="0" err="1"/>
              <a:t>evrişimli</a:t>
            </a:r>
            <a:r>
              <a:rPr lang="tr-TR" sz="1800" dirty="0"/>
              <a:t> (3,3) veya (4,4) boyutlarında filtreler kullanılmış ve işlem sonunda çıktı boyutunda değişiklik olmaması için </a:t>
            </a:r>
            <a:r>
              <a:rPr lang="tr-TR" sz="1800" dirty="0" err="1"/>
              <a:t>padding</a:t>
            </a:r>
            <a:r>
              <a:rPr lang="tr-TR" sz="1800" dirty="0"/>
              <a:t>=</a:t>
            </a:r>
            <a:r>
              <a:rPr lang="tr-TR" sz="1800" dirty="0" err="1"/>
              <a:t>same</a:t>
            </a:r>
            <a:r>
              <a:rPr lang="tr-TR" sz="1800" dirty="0"/>
              <a:t> olarak kullanılmıştır. </a:t>
            </a:r>
            <a:r>
              <a:rPr lang="tr-TR" sz="1800" dirty="0" err="1"/>
              <a:t>Maxpooling</a:t>
            </a:r>
            <a:r>
              <a:rPr lang="tr-TR" sz="1800" dirty="0"/>
              <a:t> tabakasında (2,2) boyutları kullanılmış, </a:t>
            </a:r>
            <a:r>
              <a:rPr lang="tr-TR" sz="1800" dirty="0" err="1"/>
              <a:t>padding</a:t>
            </a:r>
            <a:r>
              <a:rPr lang="tr-TR" sz="1800" dirty="0"/>
              <a:t> = </a:t>
            </a:r>
            <a:r>
              <a:rPr lang="tr-TR" sz="1800" dirty="0" err="1"/>
              <a:t>valid</a:t>
            </a:r>
            <a:r>
              <a:rPr lang="tr-TR" sz="1800" dirty="0"/>
              <a:t> kullanılarak verinin boyutu küçültülmüştür. </a:t>
            </a:r>
            <a:r>
              <a:rPr lang="tr-TR" sz="1800" dirty="0" err="1"/>
              <a:t>Dropout</a:t>
            </a:r>
            <a:r>
              <a:rPr lang="tr-TR" sz="1800" dirty="0"/>
              <a:t> oranı 0.2 oranında kullanılmıştır. </a:t>
            </a:r>
            <a:endParaRPr lang="en-US" sz="1800" dirty="0"/>
          </a:p>
          <a:p>
            <a:pPr hangingPunct="0"/>
            <a:r>
              <a:rPr lang="tr-TR" sz="1800" dirty="0"/>
              <a:t>Aktivasyon ara katmanlarda </a:t>
            </a:r>
            <a:r>
              <a:rPr lang="tr-TR" sz="1800" dirty="0" err="1"/>
              <a:t>relu</a:t>
            </a:r>
            <a:r>
              <a:rPr lang="tr-TR" sz="1800" dirty="0"/>
              <a:t>, son katmanda </a:t>
            </a:r>
            <a:r>
              <a:rPr lang="tr-TR" sz="1800" dirty="0" err="1"/>
              <a:t>sofmax</a:t>
            </a:r>
            <a:r>
              <a:rPr lang="tr-TR" sz="1800" dirty="0"/>
              <a:t>, </a:t>
            </a:r>
            <a:r>
              <a:rPr lang="tr-TR" sz="1800" dirty="0" err="1"/>
              <a:t>optimasyon</a:t>
            </a:r>
            <a:r>
              <a:rPr lang="tr-TR" sz="1800" dirty="0"/>
              <a:t> yöntemi adam, kayıp yöntemi </a:t>
            </a:r>
            <a:r>
              <a:rPr lang="tr-TR" sz="1800" dirty="0" err="1"/>
              <a:t>categorical_crossentropy</a:t>
            </a:r>
            <a:r>
              <a:rPr lang="tr-TR" sz="1800" dirty="0"/>
              <a:t> olarak seçilmiştir. Modelde toplam öğrenilecek parametre sayısı 90 bin 602’dir.</a:t>
            </a:r>
            <a:endParaRPr lang="en-US" sz="1800" dirty="0"/>
          </a:p>
          <a:p>
            <a:endParaRPr lang="en-US" dirty="0"/>
          </a:p>
        </p:txBody>
      </p:sp>
      <p:pic>
        <p:nvPicPr>
          <p:cNvPr id="4" name="Picture 3" descr="A picture containing diagram, line&#10;&#10;Description automatically generated"/>
          <p:cNvPicPr/>
          <p:nvPr/>
        </p:nvPicPr>
        <p:blipFill>
          <a:blip r:embed="rId2"/>
          <a:stretch>
            <a:fillRect/>
          </a:stretch>
        </p:blipFill>
        <p:spPr>
          <a:xfrm>
            <a:off x="6217920" y="3290165"/>
            <a:ext cx="4841528" cy="2753187"/>
          </a:xfrm>
          <a:prstGeom prst="rect">
            <a:avLst/>
          </a:prstGeom>
        </p:spPr>
      </p:pic>
      <p:sp>
        <p:nvSpPr>
          <p:cNvPr id="5" name="Rectangle 4"/>
          <p:cNvSpPr/>
          <p:nvPr/>
        </p:nvSpPr>
        <p:spPr>
          <a:xfrm>
            <a:off x="6001789" y="6043352"/>
            <a:ext cx="6190211" cy="630942"/>
          </a:xfrm>
          <a:prstGeom prst="rect">
            <a:avLst/>
          </a:prstGeom>
        </p:spPr>
        <p:txBody>
          <a:bodyPr wrap="square">
            <a:spAutoFit/>
          </a:bodyPr>
          <a:lstStyle/>
          <a:p>
            <a:pPr algn="just">
              <a:lnSpc>
                <a:spcPts val="1425"/>
              </a:lnSpc>
            </a:pPr>
            <a:r>
              <a:rPr lang="tr-TR" sz="1400" dirty="0" err="1" smtClean="0">
                <a:latin typeface="Times New Roman" panose="02020603050405020304" pitchFamily="18" charset="0"/>
                <a:ea typeface="Times New Roman" panose="02020603050405020304" pitchFamily="18" charset="0"/>
              </a:rPr>
              <a:t>Evrişimli</a:t>
            </a:r>
            <a:r>
              <a:rPr lang="tr-TR" sz="1400" dirty="0" smtClean="0">
                <a:latin typeface="Times New Roman" panose="02020603050405020304" pitchFamily="18" charset="0"/>
                <a:ea typeface="Times New Roman" panose="02020603050405020304" pitchFamily="18" charset="0"/>
              </a:rPr>
              <a:t> </a:t>
            </a:r>
            <a:r>
              <a:rPr lang="tr-TR" sz="1400" dirty="0">
                <a:latin typeface="Times New Roman" panose="02020603050405020304" pitchFamily="18" charset="0"/>
                <a:ea typeface="Times New Roman" panose="02020603050405020304" pitchFamily="18" charset="0"/>
              </a:rPr>
              <a:t>sinir ağı modelinde regülasyon yöntemleriyle beraber oluşan mimarinin basit gösterimi (Sarı renk: </a:t>
            </a:r>
            <a:r>
              <a:rPr lang="tr-TR" sz="1400" dirty="0" err="1">
                <a:latin typeface="Times New Roman" panose="02020603050405020304" pitchFamily="18" charset="0"/>
                <a:ea typeface="Times New Roman" panose="02020603050405020304" pitchFamily="18" charset="0"/>
              </a:rPr>
              <a:t>evrişim</a:t>
            </a:r>
            <a:r>
              <a:rPr lang="tr-TR" sz="1400" dirty="0">
                <a:latin typeface="Times New Roman" panose="02020603050405020304" pitchFamily="18" charset="0"/>
                <a:ea typeface="Times New Roman" panose="02020603050405020304" pitchFamily="18" charset="0"/>
              </a:rPr>
              <a:t>, kırmızı: </a:t>
            </a:r>
            <a:r>
              <a:rPr lang="tr-TR" sz="1400" dirty="0" err="1">
                <a:latin typeface="Times New Roman" panose="02020603050405020304" pitchFamily="18" charset="0"/>
                <a:ea typeface="Times New Roman" panose="02020603050405020304" pitchFamily="18" charset="0"/>
              </a:rPr>
              <a:t>maxpooling</a:t>
            </a:r>
            <a:r>
              <a:rPr lang="tr-TR" sz="1400" dirty="0">
                <a:latin typeface="Times New Roman" panose="02020603050405020304" pitchFamily="18" charset="0"/>
                <a:ea typeface="Times New Roman" panose="02020603050405020304" pitchFamily="18" charset="0"/>
              </a:rPr>
              <a:t>, yeşil: </a:t>
            </a:r>
            <a:r>
              <a:rPr lang="tr-TR" sz="1400" dirty="0" err="1">
                <a:latin typeface="Times New Roman" panose="02020603050405020304" pitchFamily="18" charset="0"/>
                <a:ea typeface="Times New Roman" panose="02020603050405020304" pitchFamily="18" charset="0"/>
              </a:rPr>
              <a:t>dropout</a:t>
            </a:r>
            <a:r>
              <a:rPr lang="tr-TR" sz="1400" dirty="0">
                <a:latin typeface="Times New Roman" panose="02020603050405020304" pitchFamily="18" charset="0"/>
                <a:ea typeface="Times New Roman" panose="02020603050405020304" pitchFamily="18" charset="0"/>
              </a:rPr>
              <a:t>, </a:t>
            </a:r>
            <a:r>
              <a:rPr lang="tr-TR" sz="1400" dirty="0" err="1">
                <a:latin typeface="Times New Roman" panose="02020603050405020304" pitchFamily="18" charset="0"/>
                <a:ea typeface="Times New Roman" panose="02020603050405020304" pitchFamily="18" charset="0"/>
              </a:rPr>
              <a:t>mavi:flatten</a:t>
            </a:r>
            <a:r>
              <a:rPr lang="tr-TR" sz="1400" dirty="0">
                <a:latin typeface="Times New Roman" panose="02020603050405020304" pitchFamily="18" charset="0"/>
                <a:ea typeface="Times New Roman" panose="02020603050405020304" pitchFamily="18" charset="0"/>
              </a:rPr>
              <a:t>, </a:t>
            </a:r>
            <a:r>
              <a:rPr lang="tr-TR" sz="1400" dirty="0" err="1">
                <a:latin typeface="Times New Roman" panose="02020603050405020304" pitchFamily="18" charset="0"/>
                <a:ea typeface="Times New Roman" panose="02020603050405020304" pitchFamily="18" charset="0"/>
              </a:rPr>
              <a:t>koyu-yeşil:dense</a:t>
            </a:r>
            <a:r>
              <a:rPr lang="tr-TR" sz="1400" dirty="0">
                <a:latin typeface="Times New Roman" panose="02020603050405020304" pitchFamily="18" charset="0"/>
                <a:ea typeface="Times New Roman" panose="02020603050405020304" pitchFamily="18" charset="0"/>
              </a:rPr>
              <a:t>  katmanlarını temsil etmektedir).</a:t>
            </a:r>
            <a:endParaRPr lang="en-US" sz="1400" dirty="0">
              <a:latin typeface="Times New Roman" panose="02020603050405020304" pitchFamily="18" charset="0"/>
              <a:ea typeface="Times New Roman" panose="02020603050405020304" pitchFamily="18" charset="0"/>
            </a:endParaRPr>
          </a:p>
        </p:txBody>
      </p:sp>
      <p:pic>
        <p:nvPicPr>
          <p:cNvPr id="6" name="Picture 5"/>
          <p:cNvPicPr>
            <a:picLocks noChangeAspect="1"/>
          </p:cNvPicPr>
          <p:nvPr/>
        </p:nvPicPr>
        <p:blipFill rotWithShape="1">
          <a:blip r:embed="rId3"/>
          <a:srcRect b="15057"/>
          <a:stretch/>
        </p:blipFill>
        <p:spPr>
          <a:xfrm>
            <a:off x="825748" y="3034145"/>
            <a:ext cx="4881689" cy="3707477"/>
          </a:xfrm>
          <a:prstGeom prst="rect">
            <a:avLst/>
          </a:prstGeom>
        </p:spPr>
      </p:pic>
    </p:spTree>
    <p:extLst>
      <p:ext uri="{BB962C8B-B14F-4D97-AF65-F5344CB8AC3E}">
        <p14:creationId xmlns:p14="http://schemas.microsoft.com/office/powerpoint/2010/main" val="1233745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3.4 </a:t>
            </a:r>
            <a:r>
              <a:rPr lang="en-US" dirty="0" err="1" smtClean="0"/>
              <a:t>Kurgulanmış-Önceden</a:t>
            </a:r>
            <a:r>
              <a:rPr lang="en-US" dirty="0" smtClean="0"/>
              <a:t> </a:t>
            </a:r>
            <a:r>
              <a:rPr lang="en-US" dirty="0" err="1" smtClean="0"/>
              <a:t>Eğitilmemiş</a:t>
            </a:r>
            <a:r>
              <a:rPr lang="en-US" dirty="0" smtClean="0"/>
              <a:t> CNN </a:t>
            </a:r>
            <a:r>
              <a:rPr lang="en-US" dirty="0" err="1" smtClean="0"/>
              <a:t>Modeli-Sonuçlar</a:t>
            </a:r>
            <a:endParaRPr lang="en-US" dirty="0"/>
          </a:p>
        </p:txBody>
      </p:sp>
      <p:sp>
        <p:nvSpPr>
          <p:cNvPr id="3" name="Content Placeholder 2"/>
          <p:cNvSpPr>
            <a:spLocks noGrp="1"/>
          </p:cNvSpPr>
          <p:nvPr>
            <p:ph idx="1"/>
          </p:nvPr>
        </p:nvSpPr>
        <p:spPr/>
        <p:txBody>
          <a:bodyPr/>
          <a:lstStyle/>
          <a:p>
            <a:r>
              <a:rPr lang="tr-TR" dirty="0"/>
              <a:t>Kendi kurguladığımız bu modelde </a:t>
            </a:r>
            <a:r>
              <a:rPr lang="tr-TR" dirty="0" err="1"/>
              <a:t>optimasyon</a:t>
            </a:r>
            <a:r>
              <a:rPr lang="tr-TR" dirty="0"/>
              <a:t> yöntemi “adam”, döngü sayısı 20 </a:t>
            </a:r>
            <a:r>
              <a:rPr lang="tr-TR" dirty="0" err="1"/>
              <a:t>batch</a:t>
            </a:r>
            <a:r>
              <a:rPr lang="tr-TR" dirty="0"/>
              <a:t> size ise 32 olarak karar verilmiştir. </a:t>
            </a:r>
            <a:endParaRPr lang="en-US" dirty="0" smtClean="0"/>
          </a:p>
          <a:p>
            <a:r>
              <a:rPr lang="tr-TR" dirty="0" smtClean="0"/>
              <a:t>20 </a:t>
            </a:r>
            <a:r>
              <a:rPr lang="tr-TR" dirty="0"/>
              <a:t>döngü sonunda elde edilen doğruluk oranı % 78, eğitilen modelin test verisi tahmininde elde edilen doğruluk oranı % 81’dir</a:t>
            </a:r>
            <a:r>
              <a:rPr lang="tr-TR" dirty="0" smtClean="0"/>
              <a:t>.</a:t>
            </a:r>
            <a:endParaRPr lang="en-US" dirty="0" smtClean="0"/>
          </a:p>
          <a:p>
            <a:endParaRPr lang="en-US" dirty="0"/>
          </a:p>
          <a:p>
            <a:endParaRPr lang="en-US" dirty="0"/>
          </a:p>
        </p:txBody>
      </p:sp>
      <p:pic>
        <p:nvPicPr>
          <p:cNvPr id="4" name="Picture 3"/>
          <p:cNvPicPr/>
          <p:nvPr/>
        </p:nvPicPr>
        <p:blipFill>
          <a:blip r:embed="rId2"/>
          <a:stretch>
            <a:fillRect/>
          </a:stretch>
        </p:blipFill>
        <p:spPr>
          <a:xfrm>
            <a:off x="2410691" y="3038446"/>
            <a:ext cx="7207885" cy="3273454"/>
          </a:xfrm>
          <a:prstGeom prst="rect">
            <a:avLst/>
          </a:prstGeom>
        </p:spPr>
      </p:pic>
    </p:spTree>
    <p:extLst>
      <p:ext uri="{BB962C8B-B14F-4D97-AF65-F5344CB8AC3E}">
        <p14:creationId xmlns:p14="http://schemas.microsoft.com/office/powerpoint/2010/main" val="3231496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3.4 CNN </a:t>
            </a:r>
            <a:r>
              <a:rPr lang="en-US" dirty="0" err="1" smtClean="0"/>
              <a:t>Modeli-Hata</a:t>
            </a:r>
            <a:r>
              <a:rPr lang="en-US" dirty="0" smtClean="0"/>
              <a:t> </a:t>
            </a:r>
            <a:r>
              <a:rPr lang="en-US" dirty="0" err="1" smtClean="0"/>
              <a:t>matrisi-Kesinlik-Duyarlılık</a:t>
            </a:r>
            <a:r>
              <a:rPr lang="en-US" dirty="0" smtClean="0"/>
              <a:t> </a:t>
            </a:r>
            <a:r>
              <a:rPr lang="en-US" dirty="0" err="1" smtClean="0"/>
              <a:t>Skorları</a:t>
            </a:r>
            <a:endParaRPr lang="en-US" dirty="0"/>
          </a:p>
        </p:txBody>
      </p:sp>
      <p:sp>
        <p:nvSpPr>
          <p:cNvPr id="3" name="Content Placeholder 2"/>
          <p:cNvSpPr>
            <a:spLocks noGrp="1"/>
          </p:cNvSpPr>
          <p:nvPr>
            <p:ph idx="1"/>
          </p:nvPr>
        </p:nvSpPr>
        <p:spPr>
          <a:xfrm>
            <a:off x="838200" y="1246909"/>
            <a:ext cx="10515600" cy="4930054"/>
          </a:xfrm>
        </p:spPr>
        <p:txBody>
          <a:bodyPr/>
          <a:lstStyle/>
          <a:p>
            <a:r>
              <a:rPr lang="tr-TR" dirty="0" err="1"/>
              <a:t>Evrişimli</a:t>
            </a:r>
            <a:r>
              <a:rPr lang="tr-TR" dirty="0"/>
              <a:t> modelde en yüksek kesinlik oranına sahip sınıf yıllık </a:t>
            </a:r>
            <a:r>
              <a:rPr lang="tr-TR" dirty="0" err="1"/>
              <a:t>mahsül</a:t>
            </a:r>
            <a:r>
              <a:rPr lang="tr-TR" dirty="0"/>
              <a:t> alanlarına, en yüksek duyarlılık oranına sahip sınıf ise yerleşim yerlerine aittir.</a:t>
            </a:r>
            <a:endParaRPr lang="en-US" dirty="0"/>
          </a:p>
          <a:p>
            <a:endParaRPr lang="en-US" dirty="0"/>
          </a:p>
        </p:txBody>
      </p:sp>
      <p:pic>
        <p:nvPicPr>
          <p:cNvPr id="5" name="Picture 4"/>
          <p:cNvPicPr/>
          <p:nvPr/>
        </p:nvPicPr>
        <p:blipFill>
          <a:blip r:embed="rId2"/>
          <a:stretch>
            <a:fillRect/>
          </a:stretch>
        </p:blipFill>
        <p:spPr>
          <a:xfrm>
            <a:off x="7255626" y="2572472"/>
            <a:ext cx="4331855" cy="3217025"/>
          </a:xfrm>
          <a:prstGeom prst="rect">
            <a:avLst/>
          </a:prstGeom>
        </p:spPr>
      </p:pic>
      <p:pic>
        <p:nvPicPr>
          <p:cNvPr id="6" name="Picture 5" descr="D:\TuikUser\43117073062\Desktop\download.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29" y="1870363"/>
            <a:ext cx="7240386" cy="5045826"/>
          </a:xfrm>
          <a:prstGeom prst="rect">
            <a:avLst/>
          </a:prstGeom>
          <a:noFill/>
          <a:ln>
            <a:noFill/>
          </a:ln>
        </p:spPr>
      </p:pic>
    </p:spTree>
    <p:extLst>
      <p:ext uri="{BB962C8B-B14F-4D97-AF65-F5344CB8AC3E}">
        <p14:creationId xmlns:p14="http://schemas.microsoft.com/office/powerpoint/2010/main" val="3992750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3.5 </a:t>
            </a:r>
            <a:r>
              <a:rPr lang="tr-TR" dirty="0"/>
              <a:t>Çok Katmanlı Algılayıcı </a:t>
            </a:r>
            <a:r>
              <a:rPr lang="tr-TR" dirty="0" smtClean="0"/>
              <a:t>Yöntemi</a:t>
            </a:r>
            <a:r>
              <a:rPr lang="en-US" dirty="0" smtClean="0"/>
              <a:t>-</a:t>
            </a:r>
            <a:r>
              <a:rPr lang="en-US" dirty="0" err="1" smtClean="0"/>
              <a:t>Regülasyon</a:t>
            </a:r>
            <a:r>
              <a:rPr lang="en-US" dirty="0" smtClean="0"/>
              <a:t> </a:t>
            </a:r>
            <a:r>
              <a:rPr lang="en-US" dirty="0" err="1" smtClean="0"/>
              <a:t>Yöntemleri</a:t>
            </a:r>
            <a:r>
              <a:rPr lang="en-US" dirty="0" smtClean="0"/>
              <a:t> </a:t>
            </a:r>
            <a:r>
              <a:rPr lang="en-US" dirty="0" err="1" smtClean="0"/>
              <a:t>ile</a:t>
            </a:r>
            <a:r>
              <a:rPr lang="en-US" dirty="0" smtClean="0"/>
              <a:t> </a:t>
            </a:r>
            <a:r>
              <a:rPr lang="en-US" dirty="0" err="1" smtClean="0"/>
              <a:t>Birlikte</a:t>
            </a:r>
            <a:endParaRPr lang="en-US" dirty="0"/>
          </a:p>
        </p:txBody>
      </p:sp>
      <p:sp>
        <p:nvSpPr>
          <p:cNvPr id="3" name="Content Placeholder 2"/>
          <p:cNvSpPr>
            <a:spLocks noGrp="1"/>
          </p:cNvSpPr>
          <p:nvPr>
            <p:ph idx="1"/>
          </p:nvPr>
        </p:nvSpPr>
        <p:spPr>
          <a:xfrm>
            <a:off x="838200" y="1438102"/>
            <a:ext cx="10515600" cy="4738861"/>
          </a:xfrm>
        </p:spPr>
        <p:txBody>
          <a:bodyPr/>
          <a:lstStyle/>
          <a:p>
            <a:r>
              <a:rPr lang="tr-TR" dirty="0" smtClean="0"/>
              <a:t>Çok katmanlı algılayıcılara ait yöntemde ağırlıklar için önce l1_l2 regülasyon yöntemi denenmiştir. Bu yöntemde bir çok </a:t>
            </a:r>
            <a:r>
              <a:rPr lang="tr-TR" dirty="0" err="1" smtClean="0"/>
              <a:t>learning_rate</a:t>
            </a:r>
            <a:r>
              <a:rPr lang="tr-TR" dirty="0" smtClean="0"/>
              <a:t> oranları denenmişse de doğruluk oranı oldukça düşük kalmıştır. En sonunda l2 regülasyon yönteminde 0.005 </a:t>
            </a:r>
            <a:r>
              <a:rPr lang="tr-TR" dirty="0" err="1" smtClean="0"/>
              <a:t>learning_rate</a:t>
            </a:r>
            <a:r>
              <a:rPr lang="tr-TR" dirty="0" smtClean="0"/>
              <a:t> değerine karar verilmiştir.</a:t>
            </a:r>
            <a:endParaRPr lang="en-US" dirty="0" smtClean="0"/>
          </a:p>
          <a:p>
            <a:r>
              <a:rPr lang="tr-TR" dirty="0" smtClean="0"/>
              <a:t>Farklı derinliklerde mimari oluşturulmuş, özellikle ilk dense katmandaki </a:t>
            </a:r>
            <a:r>
              <a:rPr lang="tr-TR" dirty="0" err="1" smtClean="0"/>
              <a:t>perceptron</a:t>
            </a:r>
            <a:r>
              <a:rPr lang="tr-TR" dirty="0" smtClean="0"/>
              <a:t> sayısında farklı değerler denenmiş en son 1000 adet olması kararlaştırılmıştır. Bu mimaride ikinci dense katmanından sonra 0.2 oranında </a:t>
            </a:r>
            <a:r>
              <a:rPr lang="tr-TR" dirty="0" err="1" smtClean="0"/>
              <a:t>dropout</a:t>
            </a:r>
            <a:r>
              <a:rPr lang="tr-TR" dirty="0" smtClean="0"/>
              <a:t> katmanı eklenerek regülasyon sağlanmak istenmiştir.</a:t>
            </a:r>
            <a:endParaRPr lang="en-US" dirty="0" smtClean="0"/>
          </a:p>
          <a:p>
            <a:r>
              <a:rPr lang="tr-TR" dirty="0" smtClean="0"/>
              <a:t>Ayrıca modelde üç farklı geri çağırma yöntemi kullanılmıştır: </a:t>
            </a:r>
            <a:r>
              <a:rPr lang="tr-TR" dirty="0" err="1" smtClean="0"/>
              <a:t>EarlyStopping</a:t>
            </a:r>
            <a:r>
              <a:rPr lang="tr-TR" dirty="0" smtClean="0"/>
              <a:t>, </a:t>
            </a:r>
            <a:r>
              <a:rPr lang="tr-TR" dirty="0" err="1" smtClean="0"/>
              <a:t>ReduceLROnPlateau</a:t>
            </a:r>
            <a:r>
              <a:rPr lang="tr-TR" dirty="0" smtClean="0"/>
              <a:t>, </a:t>
            </a:r>
            <a:r>
              <a:rPr lang="tr-TR" dirty="0" err="1" smtClean="0"/>
              <a:t>ModelCheckpoint</a:t>
            </a:r>
            <a:endParaRPr lang="en-US" dirty="0" smtClean="0"/>
          </a:p>
          <a:p>
            <a:endParaRPr lang="en-US" dirty="0"/>
          </a:p>
        </p:txBody>
      </p:sp>
      <p:pic>
        <p:nvPicPr>
          <p:cNvPr id="4" name="Picture 3"/>
          <p:cNvPicPr/>
          <p:nvPr/>
        </p:nvPicPr>
        <p:blipFill>
          <a:blip r:embed="rId2"/>
          <a:stretch>
            <a:fillRect/>
          </a:stretch>
        </p:blipFill>
        <p:spPr>
          <a:xfrm>
            <a:off x="7021483" y="4984357"/>
            <a:ext cx="4613564" cy="723218"/>
          </a:xfrm>
          <a:prstGeom prst="rect">
            <a:avLst/>
          </a:prstGeom>
        </p:spPr>
      </p:pic>
      <p:sp>
        <p:nvSpPr>
          <p:cNvPr id="5" name="TextBox 4"/>
          <p:cNvSpPr txBox="1"/>
          <p:nvPr/>
        </p:nvSpPr>
        <p:spPr>
          <a:xfrm>
            <a:off x="7021483" y="5796926"/>
            <a:ext cx="4613564" cy="830997"/>
          </a:xfrm>
          <a:prstGeom prst="rect">
            <a:avLst/>
          </a:prstGeom>
          <a:noFill/>
        </p:spPr>
        <p:txBody>
          <a:bodyPr wrap="square" rtlCol="0">
            <a:spAutoFit/>
          </a:bodyPr>
          <a:lstStyle/>
          <a:p>
            <a:r>
              <a:rPr lang="tr-TR" sz="1200" dirty="0" smtClean="0"/>
              <a:t>Çok katmanlı algılayıcı modelinde regülasyon yöntemleriyle beraber oluşan mimarinin basit gösterimi (Sarı renk: </a:t>
            </a:r>
            <a:r>
              <a:rPr lang="tr-TR" sz="1200" dirty="0" err="1" smtClean="0"/>
              <a:t>flatten</a:t>
            </a:r>
            <a:r>
              <a:rPr lang="tr-TR" sz="1200" dirty="0" smtClean="0"/>
              <a:t>, kırmızı: dense, yeşil: </a:t>
            </a:r>
            <a:r>
              <a:rPr lang="tr-TR" sz="1200" dirty="0" err="1" smtClean="0"/>
              <a:t>dropout</a:t>
            </a:r>
            <a:r>
              <a:rPr lang="tr-TR" sz="1200" dirty="0" smtClean="0"/>
              <a:t> katmanlarını temsil etmektedir.)</a:t>
            </a:r>
            <a:endParaRPr lang="en-US" sz="1200" dirty="0" smtClean="0"/>
          </a:p>
          <a:p>
            <a:endParaRPr lang="en-US" sz="1200" dirty="0"/>
          </a:p>
        </p:txBody>
      </p:sp>
      <p:pic>
        <p:nvPicPr>
          <p:cNvPr id="8" name="Picture 7"/>
          <p:cNvPicPr>
            <a:picLocks noChangeAspect="1"/>
          </p:cNvPicPr>
          <p:nvPr/>
        </p:nvPicPr>
        <p:blipFill>
          <a:blip r:embed="rId3"/>
          <a:stretch>
            <a:fillRect/>
          </a:stretch>
        </p:blipFill>
        <p:spPr>
          <a:xfrm>
            <a:off x="448887" y="3972748"/>
            <a:ext cx="5519651" cy="2788454"/>
          </a:xfrm>
          <a:prstGeom prst="rect">
            <a:avLst/>
          </a:prstGeom>
        </p:spPr>
      </p:pic>
    </p:spTree>
    <p:extLst>
      <p:ext uri="{BB962C8B-B14F-4D97-AF65-F5344CB8AC3E}">
        <p14:creationId xmlns:p14="http://schemas.microsoft.com/office/powerpoint/2010/main" val="849304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3.5 </a:t>
            </a:r>
            <a:r>
              <a:rPr lang="tr-TR" dirty="0" smtClean="0"/>
              <a:t>Çok Katmanlı Algılayıcı Yöntemi</a:t>
            </a:r>
            <a:r>
              <a:rPr lang="en-US" dirty="0" smtClean="0"/>
              <a:t>-</a:t>
            </a:r>
            <a:r>
              <a:rPr lang="en-US" dirty="0" err="1" smtClean="0"/>
              <a:t>Regülasyon</a:t>
            </a:r>
            <a:r>
              <a:rPr lang="en-US" dirty="0" smtClean="0"/>
              <a:t> </a:t>
            </a:r>
            <a:r>
              <a:rPr lang="en-US" dirty="0" err="1" smtClean="0"/>
              <a:t>Yöntemleri</a:t>
            </a:r>
            <a:r>
              <a:rPr lang="en-US" dirty="0" smtClean="0"/>
              <a:t> </a:t>
            </a:r>
            <a:r>
              <a:rPr lang="en-US" dirty="0" err="1" smtClean="0"/>
              <a:t>ile</a:t>
            </a:r>
            <a:r>
              <a:rPr lang="en-US" dirty="0" smtClean="0"/>
              <a:t> </a:t>
            </a:r>
            <a:r>
              <a:rPr lang="en-US" dirty="0" err="1" smtClean="0"/>
              <a:t>Birlikte</a:t>
            </a:r>
            <a:endParaRPr lang="en-US" dirty="0"/>
          </a:p>
        </p:txBody>
      </p:sp>
      <p:sp>
        <p:nvSpPr>
          <p:cNvPr id="3" name="Content Placeholder 2"/>
          <p:cNvSpPr>
            <a:spLocks noGrp="1"/>
          </p:cNvSpPr>
          <p:nvPr>
            <p:ph idx="1"/>
          </p:nvPr>
        </p:nvSpPr>
        <p:spPr>
          <a:xfrm>
            <a:off x="838200" y="1404851"/>
            <a:ext cx="10515600" cy="4772112"/>
          </a:xfrm>
        </p:spPr>
        <p:txBody>
          <a:bodyPr/>
          <a:lstStyle/>
          <a:p>
            <a:r>
              <a:rPr lang="tr-TR" dirty="0" err="1"/>
              <a:t>EarlyStopping</a:t>
            </a:r>
            <a:r>
              <a:rPr lang="tr-TR" dirty="0"/>
              <a:t> yöntemi </a:t>
            </a:r>
            <a:r>
              <a:rPr lang="tr-TR" dirty="0" err="1"/>
              <a:t>val_loss</a:t>
            </a:r>
            <a:r>
              <a:rPr lang="tr-TR" dirty="0"/>
              <a:t> skorunu gözlemleyerek 6 </a:t>
            </a:r>
            <a:r>
              <a:rPr lang="tr-TR" dirty="0" err="1"/>
              <a:t>epoch</a:t>
            </a:r>
            <a:r>
              <a:rPr lang="tr-TR" dirty="0"/>
              <a:t> iyileşme söz konusu değilse öğrenmeyi sonlandırmak için kullanılmıştır. </a:t>
            </a:r>
            <a:r>
              <a:rPr lang="tr-TR" dirty="0" err="1"/>
              <a:t>ReduceLROnPlateau</a:t>
            </a:r>
            <a:r>
              <a:rPr lang="tr-TR" dirty="0"/>
              <a:t> yöntemi de </a:t>
            </a:r>
            <a:r>
              <a:rPr lang="tr-TR" dirty="0" err="1"/>
              <a:t>val_loss</a:t>
            </a:r>
            <a:r>
              <a:rPr lang="tr-TR" dirty="0"/>
              <a:t> skorunu gözetleyerek 2 </a:t>
            </a:r>
            <a:r>
              <a:rPr lang="tr-TR" dirty="0" err="1"/>
              <a:t>epoch</a:t>
            </a:r>
            <a:r>
              <a:rPr lang="tr-TR" dirty="0"/>
              <a:t> arka arkaya bir gerileme söz konusu olursa 0.001 olan </a:t>
            </a:r>
            <a:r>
              <a:rPr lang="tr-TR" dirty="0" err="1"/>
              <a:t>learning_rate</a:t>
            </a:r>
            <a:r>
              <a:rPr lang="tr-TR" dirty="0"/>
              <a:t> değerini yarıya düşürmek fakat bu değerin 0.0005’ten küçük olmamasını garanti etmek için kullanılmıştır.  </a:t>
            </a:r>
            <a:endParaRPr lang="en-US" dirty="0" smtClean="0"/>
          </a:p>
          <a:p>
            <a:r>
              <a:rPr lang="tr-TR" dirty="0" err="1" smtClean="0"/>
              <a:t>ModelCheckpoint</a:t>
            </a:r>
            <a:r>
              <a:rPr lang="tr-TR" dirty="0" smtClean="0"/>
              <a:t> </a:t>
            </a:r>
            <a:r>
              <a:rPr lang="tr-TR" dirty="0"/>
              <a:t>en iyi modelin saklanmasını ve daha sonra tüm bir modelin yüklenmesini temin için kullanılmıştır. Toplamda 12 milyon 845 bin 160 parametrenin öğrenileceği bu model 40 </a:t>
            </a:r>
            <a:r>
              <a:rPr lang="tr-TR" dirty="0" err="1"/>
              <a:t>epoch</a:t>
            </a:r>
            <a:r>
              <a:rPr lang="tr-TR" dirty="0"/>
              <a:t> ile çalıştırılmıştır. </a:t>
            </a:r>
            <a:endParaRPr lang="en-US" dirty="0"/>
          </a:p>
          <a:p>
            <a:endParaRPr lang="en-US" dirty="0"/>
          </a:p>
        </p:txBody>
      </p:sp>
      <p:pic>
        <p:nvPicPr>
          <p:cNvPr id="4" name="Picture 3"/>
          <p:cNvPicPr/>
          <p:nvPr/>
        </p:nvPicPr>
        <p:blipFill>
          <a:blip r:embed="rId2"/>
          <a:stretch>
            <a:fillRect/>
          </a:stretch>
        </p:blipFill>
        <p:spPr>
          <a:xfrm>
            <a:off x="1015020" y="3582730"/>
            <a:ext cx="4392930" cy="2718551"/>
          </a:xfrm>
          <a:prstGeom prst="rect">
            <a:avLst/>
          </a:prstGeom>
        </p:spPr>
      </p:pic>
      <p:sp>
        <p:nvSpPr>
          <p:cNvPr id="5" name="TextBox 4"/>
          <p:cNvSpPr txBox="1"/>
          <p:nvPr/>
        </p:nvSpPr>
        <p:spPr>
          <a:xfrm>
            <a:off x="1015020" y="6301281"/>
            <a:ext cx="5900651" cy="461665"/>
          </a:xfrm>
          <a:prstGeom prst="rect">
            <a:avLst/>
          </a:prstGeom>
          <a:noFill/>
        </p:spPr>
        <p:txBody>
          <a:bodyPr wrap="square" rtlCol="0">
            <a:spAutoFit/>
          </a:bodyPr>
          <a:lstStyle/>
          <a:p>
            <a:r>
              <a:rPr lang="tr-TR" sz="1200" dirty="0"/>
              <a:t>Çok katmanlı algılayıcı </a:t>
            </a:r>
            <a:r>
              <a:rPr lang="en-US" sz="1200" dirty="0" err="1" smtClean="0"/>
              <a:t>metodunda</a:t>
            </a:r>
            <a:r>
              <a:rPr lang="tr-TR" sz="1200" dirty="0" smtClean="0"/>
              <a:t> regülasyon</a:t>
            </a:r>
            <a:r>
              <a:rPr lang="en-US" sz="1200" dirty="0" smtClean="0"/>
              <a:t> </a:t>
            </a:r>
            <a:r>
              <a:rPr lang="en-US" sz="1200" dirty="0" err="1" smtClean="0"/>
              <a:t>yöntemleriyle</a:t>
            </a:r>
            <a:r>
              <a:rPr lang="tr-TR" sz="1200" dirty="0" smtClean="0"/>
              <a:t> </a:t>
            </a:r>
            <a:r>
              <a:rPr lang="en-US" sz="1200" dirty="0" err="1" smtClean="0"/>
              <a:t>oluşan</a:t>
            </a:r>
            <a:r>
              <a:rPr lang="tr-TR" sz="1200" dirty="0" smtClean="0"/>
              <a:t> </a:t>
            </a:r>
            <a:r>
              <a:rPr lang="tr-TR" sz="1200" dirty="0"/>
              <a:t>katman ve parametre bilgisi</a:t>
            </a:r>
            <a:endParaRPr lang="en-US" sz="1200" dirty="0"/>
          </a:p>
        </p:txBody>
      </p:sp>
    </p:spTree>
    <p:extLst>
      <p:ext uri="{BB962C8B-B14F-4D97-AF65-F5344CB8AC3E}">
        <p14:creationId xmlns:p14="http://schemas.microsoft.com/office/powerpoint/2010/main" val="1696764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596"/>
            <a:ext cx="10515600" cy="1325563"/>
          </a:xfrm>
        </p:spPr>
        <p:txBody>
          <a:bodyPr/>
          <a:lstStyle/>
          <a:p>
            <a:r>
              <a:rPr lang="en-US" dirty="0" smtClean="0"/>
              <a:t>3.5 </a:t>
            </a:r>
            <a:r>
              <a:rPr lang="tr-TR" dirty="0" smtClean="0"/>
              <a:t>Çok Katmanlı Algılayıcı Yöntemi</a:t>
            </a:r>
            <a:r>
              <a:rPr lang="en-US" dirty="0" smtClean="0"/>
              <a:t>-</a:t>
            </a:r>
            <a:r>
              <a:rPr lang="en-US" dirty="0" err="1" smtClean="0"/>
              <a:t>Regülasyon</a:t>
            </a:r>
            <a:r>
              <a:rPr lang="en-US" dirty="0" smtClean="0"/>
              <a:t> </a:t>
            </a:r>
            <a:r>
              <a:rPr lang="en-US" dirty="0" err="1" smtClean="0"/>
              <a:t>Yöntemleri</a:t>
            </a:r>
            <a:r>
              <a:rPr lang="en-US" dirty="0" smtClean="0"/>
              <a:t> </a:t>
            </a:r>
            <a:r>
              <a:rPr lang="en-US" dirty="0" err="1" smtClean="0"/>
              <a:t>ile</a:t>
            </a:r>
            <a:r>
              <a:rPr lang="en-US" dirty="0" smtClean="0"/>
              <a:t> </a:t>
            </a:r>
            <a:r>
              <a:rPr lang="en-US" dirty="0" err="1" smtClean="0"/>
              <a:t>Birlikte-Sonuçlar</a:t>
            </a:r>
            <a:endParaRPr lang="en-US" dirty="0"/>
          </a:p>
        </p:txBody>
      </p:sp>
      <p:sp>
        <p:nvSpPr>
          <p:cNvPr id="3" name="Content Placeholder 2"/>
          <p:cNvSpPr>
            <a:spLocks noGrp="1"/>
          </p:cNvSpPr>
          <p:nvPr>
            <p:ph idx="1"/>
          </p:nvPr>
        </p:nvSpPr>
        <p:spPr>
          <a:xfrm>
            <a:off x="838200" y="1346662"/>
            <a:ext cx="10515600" cy="4830301"/>
          </a:xfrm>
        </p:spPr>
        <p:txBody>
          <a:bodyPr/>
          <a:lstStyle/>
          <a:p>
            <a:pPr hangingPunct="0"/>
            <a:r>
              <a:rPr lang="tr-TR" dirty="0"/>
              <a:t>Regülasyon yöntemlerinin uygulandığı çok katmanlı algılayıcı yöntemde 40 döngü ve 32 </a:t>
            </a:r>
            <a:r>
              <a:rPr lang="tr-TR" dirty="0" err="1"/>
              <a:t>batch</a:t>
            </a:r>
            <a:r>
              <a:rPr lang="tr-TR" dirty="0"/>
              <a:t> size parametreleriyle ile model çalıştırılmış, </a:t>
            </a:r>
            <a:r>
              <a:rPr lang="tr-TR" dirty="0" err="1"/>
              <a:t>val_loss</a:t>
            </a:r>
            <a:r>
              <a:rPr lang="tr-TR" dirty="0"/>
              <a:t> değeri 2 döngü üst üste 14. döngüde kötüleştiği için </a:t>
            </a:r>
            <a:r>
              <a:rPr lang="tr-TR" dirty="0" err="1"/>
              <a:t>ReduceLROnPlateau</a:t>
            </a:r>
            <a:r>
              <a:rPr lang="tr-TR" dirty="0"/>
              <a:t> regülasyon yöntemiyle </a:t>
            </a:r>
            <a:r>
              <a:rPr lang="tr-TR" dirty="0" err="1"/>
              <a:t>learning_rate</a:t>
            </a:r>
            <a:r>
              <a:rPr lang="tr-TR" dirty="0"/>
              <a:t> 0.001*0.5 olarak güncellenmiştir. </a:t>
            </a:r>
            <a:endParaRPr lang="en-US" dirty="0" smtClean="0"/>
          </a:p>
          <a:p>
            <a:pPr hangingPunct="0"/>
            <a:r>
              <a:rPr lang="en-US" dirty="0" err="1" smtClean="0"/>
              <a:t>Ayrıca</a:t>
            </a:r>
            <a:r>
              <a:rPr lang="en-US" dirty="0" smtClean="0"/>
              <a:t> </a:t>
            </a:r>
            <a:r>
              <a:rPr lang="tr-TR" dirty="0" err="1" smtClean="0"/>
              <a:t>EarlyStopping</a:t>
            </a:r>
            <a:r>
              <a:rPr lang="tr-TR" dirty="0" smtClean="0"/>
              <a:t> </a:t>
            </a:r>
            <a:r>
              <a:rPr lang="tr-TR" dirty="0"/>
              <a:t>regülasyon yöntemiyle </a:t>
            </a:r>
            <a:r>
              <a:rPr lang="tr-TR" dirty="0" err="1"/>
              <a:t>val_loss</a:t>
            </a:r>
            <a:r>
              <a:rPr lang="tr-TR" dirty="0"/>
              <a:t> değeri 6 döngü üst üste kötüleşmediğinden eğitim 40. döngü sonuna kadar devam etmiştir. Elde edilen en iyi doğruluk oranı 32. Döngüde % 52.5 olarak gerçekleşmiştir.</a:t>
            </a:r>
            <a:endParaRPr lang="en-US" dirty="0"/>
          </a:p>
          <a:p>
            <a:pPr hangingPunct="0"/>
            <a:r>
              <a:rPr lang="tr-TR" dirty="0"/>
              <a:t>32. </a:t>
            </a:r>
            <a:r>
              <a:rPr lang="tr-TR" dirty="0" err="1"/>
              <a:t>batch</a:t>
            </a:r>
            <a:r>
              <a:rPr lang="tr-TR" dirty="0"/>
              <a:t> sonunda elde edilen model geri çağrılarak test verisi tahmin edilmiş ve </a:t>
            </a:r>
            <a:r>
              <a:rPr lang="tr-TR" dirty="0" err="1"/>
              <a:t>validasyon</a:t>
            </a:r>
            <a:r>
              <a:rPr lang="tr-TR" dirty="0"/>
              <a:t> ve eğitim skoruna yakın olan % 54 doğruluk oranı elde edilmiştir.</a:t>
            </a:r>
            <a:endParaRPr lang="en-US" dirty="0"/>
          </a:p>
          <a:p>
            <a:endParaRPr lang="en-US" dirty="0"/>
          </a:p>
        </p:txBody>
      </p:sp>
      <p:pic>
        <p:nvPicPr>
          <p:cNvPr id="4" name="Picture 3" descr="A screenshot of a graph&#10;&#10;Description automatically generated with low confidence"/>
          <p:cNvPicPr/>
          <p:nvPr/>
        </p:nvPicPr>
        <p:blipFill>
          <a:blip r:embed="rId2"/>
          <a:stretch>
            <a:fillRect/>
          </a:stretch>
        </p:blipFill>
        <p:spPr>
          <a:xfrm>
            <a:off x="2510445" y="3832167"/>
            <a:ext cx="7082442" cy="2926080"/>
          </a:xfrm>
          <a:prstGeom prst="rect">
            <a:avLst/>
          </a:prstGeom>
        </p:spPr>
      </p:pic>
    </p:spTree>
    <p:extLst>
      <p:ext uri="{BB962C8B-B14F-4D97-AF65-F5344CB8AC3E}">
        <p14:creationId xmlns:p14="http://schemas.microsoft.com/office/powerpoint/2010/main" val="1167422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1. </a:t>
            </a:r>
            <a:r>
              <a:rPr lang="en-US" dirty="0" err="1" smtClean="0">
                <a:latin typeface="+mn-lt"/>
              </a:rPr>
              <a:t>Giriş</a:t>
            </a:r>
            <a:endParaRPr lang="en-US" dirty="0">
              <a:latin typeface="+mn-lt"/>
            </a:endParaRPr>
          </a:p>
        </p:txBody>
      </p:sp>
      <p:sp>
        <p:nvSpPr>
          <p:cNvPr id="3" name="Content Placeholder 2"/>
          <p:cNvSpPr>
            <a:spLocks noGrp="1"/>
          </p:cNvSpPr>
          <p:nvPr>
            <p:ph idx="1"/>
          </p:nvPr>
        </p:nvSpPr>
        <p:spPr/>
        <p:txBody>
          <a:bodyPr>
            <a:normAutofit/>
          </a:bodyPr>
          <a:lstStyle/>
          <a:p>
            <a:r>
              <a:rPr lang="tr-TR" dirty="0"/>
              <a:t>Arazilere ait uydu görüntülerinin elde edilmesinde meydana gelen kolaylık bu görüntülerin tarım arazileri, doğal felaket etkilerinin tespiti, iklim değişiklikleri, şehirleşme veya çevresel değişikliklerin gözlenmesi gibi farklı alanlarda kullanılmasını gündeme getirmiştir. </a:t>
            </a:r>
            <a:endParaRPr lang="en-US" dirty="0" smtClean="0"/>
          </a:p>
          <a:p>
            <a:r>
              <a:rPr lang="tr-TR" dirty="0"/>
              <a:t>İkiden fazla katmanı olan </a:t>
            </a:r>
            <a:r>
              <a:rPr lang="tr-TR" dirty="0" err="1"/>
              <a:t>nöral</a:t>
            </a:r>
            <a:r>
              <a:rPr lang="tr-TR" dirty="0"/>
              <a:t> ağlar olarak adlandırılan derin öğrenme yöntemleri arazi görüntülerinin etiketlenmesinde oldukça başarılı sonuçlar vermiştir [8]. Çok katmanlı algılayıcılarda (MLP) öğrenilmesi gereken parametre sayısının fazla olması ve aşırı öğrenme problemi, görüntülerin üzerinden filtrelerin kaydırılması ile öğrenen </a:t>
            </a:r>
            <a:r>
              <a:rPr lang="tr-TR" dirty="0" err="1"/>
              <a:t>evrişimli</a:t>
            </a:r>
            <a:r>
              <a:rPr lang="tr-TR" dirty="0"/>
              <a:t> sinir ağları arasında yer alan </a:t>
            </a:r>
            <a:r>
              <a:rPr lang="tr-TR" dirty="0" err="1"/>
              <a:t>AlexNet</a:t>
            </a:r>
            <a:r>
              <a:rPr lang="tr-TR" dirty="0"/>
              <a:t>, </a:t>
            </a:r>
            <a:r>
              <a:rPr lang="tr-TR" dirty="0" err="1"/>
              <a:t>VGGNet</a:t>
            </a:r>
            <a:r>
              <a:rPr lang="tr-TR" dirty="0"/>
              <a:t>, </a:t>
            </a:r>
            <a:r>
              <a:rPr lang="tr-TR" dirty="0" err="1"/>
              <a:t>ResNet</a:t>
            </a:r>
            <a:r>
              <a:rPr lang="tr-TR" dirty="0"/>
              <a:t> gibi farklı mimarilerin geliştirilmesinin önünü açmıştır. </a:t>
            </a:r>
            <a:endParaRPr lang="en-US" dirty="0" smtClean="0"/>
          </a:p>
          <a:p>
            <a:r>
              <a:rPr lang="tr-TR" dirty="0" smtClean="0"/>
              <a:t>Arazi örtüsü sınıflandırmasında kullanılan </a:t>
            </a:r>
            <a:r>
              <a:rPr lang="tr-TR" dirty="0" err="1" smtClean="0"/>
              <a:t>EuroSAT</a:t>
            </a:r>
            <a:r>
              <a:rPr lang="tr-TR" dirty="0" smtClean="0"/>
              <a:t> veri kümesinde 27,000 etiketli veri, 10 farklı kategori yer almaktadır. </a:t>
            </a:r>
            <a:r>
              <a:rPr lang="tr-TR" dirty="0" err="1" smtClean="0"/>
              <a:t>EuroSAT</a:t>
            </a:r>
            <a:r>
              <a:rPr lang="tr-TR" dirty="0" smtClean="0"/>
              <a:t> görüntüleri ilk defa </a:t>
            </a:r>
            <a:r>
              <a:rPr lang="tr-TR" dirty="0" err="1" smtClean="0"/>
              <a:t>Helber</a:t>
            </a:r>
            <a:r>
              <a:rPr lang="tr-TR" dirty="0" smtClean="0"/>
              <a:t> ve arkadaşları tarafından arazi örtüsü ve kullanımının sınıflandırmasına dair yapılan çalışmada [7] kullanılmıştır. Makalede bu yeni </a:t>
            </a:r>
            <a:r>
              <a:rPr lang="tr-TR" dirty="0" err="1" smtClean="0"/>
              <a:t>veriseti</a:t>
            </a:r>
            <a:r>
              <a:rPr lang="tr-TR" dirty="0" smtClean="0"/>
              <a:t> ile farklı eğitim/test oranları ve farklı sınıflandırma yöntemleri denenmiş, en iyi performans olan %98.57 doğruluk skoru  80/20 oranında bölünme ve ResNet-50 yöntemi ile elde edilmiştir</a:t>
            </a:r>
            <a:r>
              <a:rPr lang="en-US" dirty="0" smtClean="0"/>
              <a:t>.</a:t>
            </a:r>
          </a:p>
          <a:p>
            <a:endParaRPr lang="en-US" dirty="0"/>
          </a:p>
          <a:p>
            <a:endParaRPr lang="en-US" sz="1200" dirty="0" smtClean="0"/>
          </a:p>
          <a:p>
            <a:endParaRPr lang="en-US" sz="1100" dirty="0" smtClean="0"/>
          </a:p>
          <a:p>
            <a:endParaRPr lang="en-US" dirty="0"/>
          </a:p>
        </p:txBody>
      </p:sp>
      <p:sp>
        <p:nvSpPr>
          <p:cNvPr id="4" name="TextBox 3"/>
          <p:cNvSpPr txBox="1"/>
          <p:nvPr/>
        </p:nvSpPr>
        <p:spPr>
          <a:xfrm>
            <a:off x="1005840" y="6119336"/>
            <a:ext cx="10482349" cy="553998"/>
          </a:xfrm>
          <a:prstGeom prst="rect">
            <a:avLst/>
          </a:prstGeom>
          <a:noFill/>
        </p:spPr>
        <p:txBody>
          <a:bodyPr wrap="square" rtlCol="0">
            <a:spAutoFit/>
          </a:bodyPr>
          <a:lstStyle/>
          <a:p>
            <a:pPr lvl="0" hangingPunct="0"/>
            <a:r>
              <a:rPr lang="tr-TR" sz="1000" dirty="0"/>
              <a:t>[7] </a:t>
            </a:r>
            <a:r>
              <a:rPr lang="tr-TR" sz="1000" dirty="0" err="1"/>
              <a:t>Helber</a:t>
            </a:r>
            <a:r>
              <a:rPr lang="tr-TR" sz="1000" dirty="0"/>
              <a:t>, P., </a:t>
            </a:r>
            <a:r>
              <a:rPr lang="tr-TR" sz="1000" dirty="0" err="1"/>
              <a:t>Bischke</a:t>
            </a:r>
            <a:r>
              <a:rPr lang="tr-TR" sz="1000" dirty="0"/>
              <a:t>, B., </a:t>
            </a:r>
            <a:r>
              <a:rPr lang="tr-TR" sz="1000" dirty="0" err="1"/>
              <a:t>Dengel</a:t>
            </a:r>
            <a:r>
              <a:rPr lang="tr-TR" sz="1000" dirty="0"/>
              <a:t>, A., </a:t>
            </a:r>
            <a:r>
              <a:rPr lang="tr-TR" sz="1000" dirty="0" err="1"/>
              <a:t>Borth</a:t>
            </a:r>
            <a:r>
              <a:rPr lang="tr-TR" sz="1000" dirty="0"/>
              <a:t>, D. </a:t>
            </a:r>
            <a:r>
              <a:rPr lang="tr-TR" sz="1000" dirty="0" err="1"/>
              <a:t>Eurosat</a:t>
            </a:r>
            <a:r>
              <a:rPr lang="tr-TR" sz="1000" dirty="0"/>
              <a:t>: A </a:t>
            </a:r>
            <a:r>
              <a:rPr lang="tr-TR" sz="1000" dirty="0" err="1"/>
              <a:t>novel</a:t>
            </a:r>
            <a:r>
              <a:rPr lang="tr-TR" sz="1000" dirty="0"/>
              <a:t> </a:t>
            </a:r>
            <a:r>
              <a:rPr lang="tr-TR" sz="1000" dirty="0" err="1"/>
              <a:t>dataset</a:t>
            </a:r>
            <a:r>
              <a:rPr lang="tr-TR" sz="1000" dirty="0"/>
              <a:t> </a:t>
            </a:r>
            <a:r>
              <a:rPr lang="tr-TR" sz="1000" dirty="0" err="1"/>
              <a:t>and</a:t>
            </a:r>
            <a:r>
              <a:rPr lang="tr-TR" sz="1000" dirty="0"/>
              <a:t> </a:t>
            </a:r>
            <a:r>
              <a:rPr lang="tr-TR" sz="1000" dirty="0" err="1"/>
              <a:t>deep</a:t>
            </a:r>
            <a:r>
              <a:rPr lang="tr-TR" sz="1000" dirty="0"/>
              <a:t> </a:t>
            </a:r>
            <a:r>
              <a:rPr lang="tr-TR" sz="1000" dirty="0" err="1"/>
              <a:t>learning</a:t>
            </a:r>
            <a:r>
              <a:rPr lang="tr-TR" sz="1000" dirty="0"/>
              <a:t> </a:t>
            </a:r>
            <a:r>
              <a:rPr lang="tr-TR" sz="1000" dirty="0" err="1"/>
              <a:t>benchmark</a:t>
            </a:r>
            <a:r>
              <a:rPr lang="tr-TR" sz="1000" dirty="0"/>
              <a:t> </a:t>
            </a:r>
            <a:r>
              <a:rPr lang="tr-TR" sz="1000" dirty="0" err="1"/>
              <a:t>for</a:t>
            </a:r>
            <a:r>
              <a:rPr lang="tr-TR" sz="1000" dirty="0"/>
              <a:t> </a:t>
            </a:r>
            <a:r>
              <a:rPr lang="tr-TR" sz="1000" dirty="0" err="1"/>
              <a:t>land</a:t>
            </a:r>
            <a:r>
              <a:rPr lang="tr-TR" sz="1000" dirty="0"/>
              <a:t> </a:t>
            </a:r>
            <a:r>
              <a:rPr lang="tr-TR" sz="1000" dirty="0" err="1"/>
              <a:t>use</a:t>
            </a:r>
            <a:r>
              <a:rPr lang="tr-TR" sz="1000" dirty="0"/>
              <a:t> </a:t>
            </a:r>
            <a:r>
              <a:rPr lang="tr-TR" sz="1000" dirty="0" err="1"/>
              <a:t>and</a:t>
            </a:r>
            <a:r>
              <a:rPr lang="tr-TR" sz="1000" dirty="0"/>
              <a:t> </a:t>
            </a:r>
            <a:r>
              <a:rPr lang="tr-TR" sz="1000" dirty="0" err="1"/>
              <a:t>land</a:t>
            </a:r>
            <a:r>
              <a:rPr lang="tr-TR" sz="1000" dirty="0"/>
              <a:t> </a:t>
            </a:r>
            <a:r>
              <a:rPr lang="tr-TR" sz="1000" dirty="0" err="1"/>
              <a:t>cover</a:t>
            </a:r>
            <a:r>
              <a:rPr lang="tr-TR" sz="1000" dirty="0"/>
              <a:t> </a:t>
            </a:r>
            <a:r>
              <a:rPr lang="tr-TR" sz="1000" dirty="0" err="1"/>
              <a:t>classification</a:t>
            </a:r>
            <a:r>
              <a:rPr lang="tr-TR" sz="1000" dirty="0"/>
              <a:t>. IEEE </a:t>
            </a:r>
            <a:r>
              <a:rPr lang="tr-TR" sz="1000" dirty="0" err="1"/>
              <a:t>Journal</a:t>
            </a:r>
            <a:r>
              <a:rPr lang="tr-TR" sz="1000" dirty="0"/>
              <a:t> of </a:t>
            </a:r>
            <a:r>
              <a:rPr lang="tr-TR" sz="1000" dirty="0" err="1"/>
              <a:t>Selected</a:t>
            </a:r>
            <a:r>
              <a:rPr lang="tr-TR" sz="1000" dirty="0"/>
              <a:t> </a:t>
            </a:r>
            <a:r>
              <a:rPr lang="tr-TR" sz="1000" dirty="0" err="1"/>
              <a:t>Topics</a:t>
            </a:r>
            <a:r>
              <a:rPr lang="tr-TR" sz="1000" dirty="0"/>
              <a:t> in </a:t>
            </a:r>
            <a:r>
              <a:rPr lang="tr-TR" sz="1000" dirty="0" err="1"/>
              <a:t>Applied</a:t>
            </a:r>
            <a:r>
              <a:rPr lang="tr-TR" sz="1000" dirty="0"/>
              <a:t> Earth </a:t>
            </a:r>
            <a:r>
              <a:rPr lang="tr-TR" sz="1000" dirty="0" err="1"/>
              <a:t>Observations</a:t>
            </a:r>
            <a:r>
              <a:rPr lang="tr-TR" sz="1000" dirty="0"/>
              <a:t> </a:t>
            </a:r>
            <a:r>
              <a:rPr lang="tr-TR" sz="1000" dirty="0" err="1"/>
              <a:t>and</a:t>
            </a:r>
            <a:r>
              <a:rPr lang="tr-TR" sz="1000" dirty="0"/>
              <a:t> Remote </a:t>
            </a:r>
            <a:r>
              <a:rPr lang="tr-TR" sz="1000" dirty="0" err="1"/>
              <a:t>Sensing</a:t>
            </a:r>
            <a:r>
              <a:rPr lang="tr-TR" sz="1000" dirty="0"/>
              <a:t>, 12(7), 2217-2226 (2019).</a:t>
            </a:r>
            <a:endParaRPr lang="en-US" sz="1000" dirty="0"/>
          </a:p>
          <a:p>
            <a:pPr lvl="0" hangingPunct="0"/>
            <a:r>
              <a:rPr lang="tr-TR" sz="1000" dirty="0"/>
              <a:t>[8] </a:t>
            </a:r>
            <a:r>
              <a:rPr lang="tr-TR" sz="1000" dirty="0" err="1"/>
              <a:t>Zhu</a:t>
            </a:r>
            <a:r>
              <a:rPr lang="tr-TR" sz="1000" dirty="0"/>
              <a:t>, X. X., </a:t>
            </a:r>
            <a:r>
              <a:rPr lang="tr-TR" sz="1000" dirty="0" err="1"/>
              <a:t>Tuia</a:t>
            </a:r>
            <a:r>
              <a:rPr lang="tr-TR" sz="1000" dirty="0"/>
              <a:t>, D., </a:t>
            </a:r>
            <a:r>
              <a:rPr lang="tr-TR" sz="1000" dirty="0" err="1"/>
              <a:t>Mou</a:t>
            </a:r>
            <a:r>
              <a:rPr lang="tr-TR" sz="1000" dirty="0"/>
              <a:t>, L., </a:t>
            </a:r>
            <a:r>
              <a:rPr lang="tr-TR" sz="1000" dirty="0" err="1"/>
              <a:t>Xia</a:t>
            </a:r>
            <a:r>
              <a:rPr lang="tr-TR" sz="1000" dirty="0"/>
              <a:t>, G. S., </a:t>
            </a:r>
            <a:r>
              <a:rPr lang="tr-TR" sz="1000" dirty="0" err="1"/>
              <a:t>Zhang</a:t>
            </a:r>
            <a:r>
              <a:rPr lang="tr-TR" sz="1000" dirty="0"/>
              <a:t>, L., </a:t>
            </a:r>
            <a:r>
              <a:rPr lang="tr-TR" sz="1000" dirty="0" err="1"/>
              <a:t>Xu</a:t>
            </a:r>
            <a:r>
              <a:rPr lang="tr-TR" sz="1000" dirty="0"/>
              <a:t>, F., &amp; </a:t>
            </a:r>
            <a:r>
              <a:rPr lang="tr-TR" sz="1000" dirty="0" err="1"/>
              <a:t>Fraundorfer</a:t>
            </a:r>
            <a:r>
              <a:rPr lang="tr-TR" sz="1000" dirty="0"/>
              <a:t>, F. </a:t>
            </a:r>
            <a:r>
              <a:rPr lang="tr-TR" sz="1000" dirty="0" err="1"/>
              <a:t>Deep</a:t>
            </a:r>
            <a:r>
              <a:rPr lang="tr-TR" sz="1000" dirty="0"/>
              <a:t> Learning in Remote </a:t>
            </a:r>
            <a:r>
              <a:rPr lang="tr-TR" sz="1000" dirty="0" err="1"/>
              <a:t>Sensing</a:t>
            </a:r>
            <a:r>
              <a:rPr lang="tr-TR" sz="1000" dirty="0"/>
              <a:t>: A </a:t>
            </a:r>
            <a:r>
              <a:rPr lang="tr-TR" sz="1000" dirty="0" err="1"/>
              <a:t>Review</a:t>
            </a:r>
            <a:r>
              <a:rPr lang="tr-TR" sz="1000" dirty="0"/>
              <a:t>. IEEE </a:t>
            </a:r>
            <a:r>
              <a:rPr lang="tr-TR" sz="1000" dirty="0" err="1"/>
              <a:t>Geoscience</a:t>
            </a:r>
            <a:r>
              <a:rPr lang="tr-TR" sz="1000" dirty="0"/>
              <a:t> </a:t>
            </a:r>
            <a:r>
              <a:rPr lang="tr-TR" sz="1000" dirty="0" err="1"/>
              <a:t>and</a:t>
            </a:r>
            <a:r>
              <a:rPr lang="tr-TR" sz="1000" dirty="0"/>
              <a:t> Remote </a:t>
            </a:r>
            <a:r>
              <a:rPr lang="tr-TR" sz="1000" dirty="0" err="1"/>
              <a:t>Sensing</a:t>
            </a:r>
            <a:r>
              <a:rPr lang="tr-TR" sz="1000" dirty="0"/>
              <a:t> Magazine (2021).</a:t>
            </a:r>
            <a:endParaRPr lang="en-US" sz="1000" dirty="0"/>
          </a:p>
        </p:txBody>
      </p:sp>
    </p:spTree>
    <p:extLst>
      <p:ext uri="{BB962C8B-B14F-4D97-AF65-F5344CB8AC3E}">
        <p14:creationId xmlns:p14="http://schemas.microsoft.com/office/powerpoint/2010/main" val="1960670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3.5 </a:t>
            </a:r>
            <a:r>
              <a:rPr lang="tr-TR" dirty="0" smtClean="0"/>
              <a:t>Çok Katmanlı Algılayıcı Yöntemi</a:t>
            </a:r>
            <a:r>
              <a:rPr lang="en-US" dirty="0" smtClean="0"/>
              <a:t>-</a:t>
            </a:r>
            <a:r>
              <a:rPr lang="en-US" dirty="0" err="1" smtClean="0"/>
              <a:t>Regülasyon</a:t>
            </a:r>
            <a:r>
              <a:rPr lang="en-US" dirty="0" smtClean="0"/>
              <a:t> </a:t>
            </a:r>
            <a:r>
              <a:rPr lang="en-US" dirty="0" err="1" smtClean="0"/>
              <a:t>Yöntemleri</a:t>
            </a:r>
            <a:r>
              <a:rPr lang="en-US" dirty="0" smtClean="0"/>
              <a:t> </a:t>
            </a:r>
            <a:r>
              <a:rPr lang="en-US" dirty="0" err="1" smtClean="0"/>
              <a:t>ile</a:t>
            </a:r>
            <a:r>
              <a:rPr lang="en-US" dirty="0" smtClean="0"/>
              <a:t> </a:t>
            </a:r>
            <a:r>
              <a:rPr lang="en-US" dirty="0" err="1" smtClean="0"/>
              <a:t>Birlikte-Sonuçlar</a:t>
            </a:r>
            <a:endParaRPr lang="en-US" dirty="0"/>
          </a:p>
        </p:txBody>
      </p:sp>
      <p:sp>
        <p:nvSpPr>
          <p:cNvPr id="3" name="Content Placeholder 2"/>
          <p:cNvSpPr>
            <a:spLocks noGrp="1"/>
          </p:cNvSpPr>
          <p:nvPr>
            <p:ph idx="1"/>
          </p:nvPr>
        </p:nvSpPr>
        <p:spPr>
          <a:xfrm>
            <a:off x="838200" y="1463040"/>
            <a:ext cx="10515600" cy="4713923"/>
          </a:xfrm>
        </p:spPr>
        <p:txBody>
          <a:bodyPr/>
          <a:lstStyle/>
          <a:p>
            <a:r>
              <a:rPr lang="en-US" dirty="0" smtClean="0"/>
              <a:t>H</a:t>
            </a:r>
            <a:r>
              <a:rPr lang="tr-TR" dirty="0" smtClean="0"/>
              <a:t>ata </a:t>
            </a:r>
            <a:r>
              <a:rPr lang="tr-TR" dirty="0"/>
              <a:t>matrisinde en iyi tahmin edilen arazi tipinin </a:t>
            </a:r>
            <a:r>
              <a:rPr lang="tr-TR" dirty="0" err="1"/>
              <a:t>Industrial</a:t>
            </a:r>
            <a:r>
              <a:rPr lang="tr-TR" dirty="0"/>
              <a:t>, </a:t>
            </a:r>
            <a:r>
              <a:rPr lang="tr-TR" dirty="0" err="1"/>
              <a:t>Forest</a:t>
            </a:r>
            <a:r>
              <a:rPr lang="tr-TR" dirty="0"/>
              <a:t>, </a:t>
            </a:r>
            <a:r>
              <a:rPr lang="tr-TR" dirty="0" err="1"/>
              <a:t>Pasture</a:t>
            </a:r>
            <a:r>
              <a:rPr lang="tr-TR" dirty="0"/>
              <a:t>, </a:t>
            </a:r>
            <a:r>
              <a:rPr lang="tr-TR" dirty="0" err="1"/>
              <a:t>AnnualCrop</a:t>
            </a:r>
            <a:r>
              <a:rPr lang="tr-TR" dirty="0"/>
              <a:t> ve </a:t>
            </a:r>
            <a:r>
              <a:rPr lang="tr-TR" dirty="0" err="1"/>
              <a:t>SeaLake</a:t>
            </a:r>
            <a:r>
              <a:rPr lang="tr-TR" dirty="0"/>
              <a:t> grupları olduğu görülmektedir. Kesinlik skoru en iyi sınıf en son sınıf olan deniz ve göllere ait iken endüstriyel alanların duyarlılık skorları en yüksektir. </a:t>
            </a:r>
            <a:endParaRPr lang="en-US" dirty="0"/>
          </a:p>
          <a:p>
            <a:endParaRPr lang="en-US" dirty="0"/>
          </a:p>
        </p:txBody>
      </p:sp>
      <p:pic>
        <p:nvPicPr>
          <p:cNvPr id="7" name="Picture 6" descr="A picture containing text, screenshot, number, font&#10;&#10;Description automatically generated"/>
          <p:cNvPicPr/>
          <p:nvPr/>
        </p:nvPicPr>
        <p:blipFill>
          <a:blip r:embed="rId2"/>
          <a:stretch>
            <a:fillRect/>
          </a:stretch>
        </p:blipFill>
        <p:spPr>
          <a:xfrm>
            <a:off x="6916189" y="2693324"/>
            <a:ext cx="4522124" cy="3790603"/>
          </a:xfrm>
          <a:prstGeom prst="rect">
            <a:avLst/>
          </a:prstGeom>
          <a:ln w="3175">
            <a:solidFill>
              <a:schemeClr val="tx1"/>
            </a:solidFill>
          </a:ln>
        </p:spPr>
      </p:pic>
      <p:pic>
        <p:nvPicPr>
          <p:cNvPr id="8" name="Picture 7" descr="A screenshot of a graph&#10;&#10;Description automatically generated with low confidence"/>
          <p:cNvPicPr/>
          <p:nvPr/>
        </p:nvPicPr>
        <p:blipFill>
          <a:blip r:embed="rId3"/>
          <a:stretch>
            <a:fillRect/>
          </a:stretch>
        </p:blipFill>
        <p:spPr>
          <a:xfrm>
            <a:off x="124692" y="2385753"/>
            <a:ext cx="6209607" cy="4389120"/>
          </a:xfrm>
          <a:prstGeom prst="rect">
            <a:avLst/>
          </a:prstGeom>
        </p:spPr>
      </p:pic>
    </p:spTree>
    <p:extLst>
      <p:ext uri="{BB962C8B-B14F-4D97-AF65-F5344CB8AC3E}">
        <p14:creationId xmlns:p14="http://schemas.microsoft.com/office/powerpoint/2010/main" val="2411171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tr-TR" dirty="0" smtClean="0"/>
              <a:t>Çok Katmanlı Algılayıcı Yöntemi</a:t>
            </a:r>
            <a:r>
              <a:rPr lang="en-US" dirty="0" smtClean="0"/>
              <a:t>-</a:t>
            </a:r>
            <a:r>
              <a:rPr lang="en-US" dirty="0" err="1" smtClean="0"/>
              <a:t>Regülasyon</a:t>
            </a:r>
            <a:r>
              <a:rPr lang="en-US" dirty="0" smtClean="0"/>
              <a:t> </a:t>
            </a:r>
            <a:r>
              <a:rPr lang="en-US" dirty="0" err="1" smtClean="0"/>
              <a:t>Yöntemleri</a:t>
            </a:r>
            <a:r>
              <a:rPr lang="en-US" dirty="0" smtClean="0"/>
              <a:t> </a:t>
            </a:r>
            <a:r>
              <a:rPr lang="en-US" dirty="0" err="1" smtClean="0"/>
              <a:t>Olmadan</a:t>
            </a:r>
            <a:endParaRPr lang="en-US" dirty="0"/>
          </a:p>
        </p:txBody>
      </p:sp>
      <p:sp>
        <p:nvSpPr>
          <p:cNvPr id="3" name="Content Placeholder 2"/>
          <p:cNvSpPr>
            <a:spLocks noGrp="1"/>
          </p:cNvSpPr>
          <p:nvPr>
            <p:ph idx="1"/>
          </p:nvPr>
        </p:nvSpPr>
        <p:spPr/>
        <p:txBody>
          <a:bodyPr/>
          <a:lstStyle/>
          <a:p>
            <a:r>
              <a:rPr lang="tr-TR" dirty="0"/>
              <a:t>Herhangi bir regülasyon yöntemi kullanılmadan; yani kullanılan üç farklı geri çağırma </a:t>
            </a:r>
            <a:r>
              <a:rPr lang="tr-TR" dirty="0" err="1"/>
              <a:t>methodu</a:t>
            </a:r>
            <a:r>
              <a:rPr lang="tr-TR" dirty="0"/>
              <a:t> olmadan, </a:t>
            </a:r>
            <a:r>
              <a:rPr lang="tr-TR" dirty="0" err="1"/>
              <a:t>dropout</a:t>
            </a:r>
            <a:r>
              <a:rPr lang="tr-TR" dirty="0"/>
              <a:t> katmanları çıkarılarak, l2 gibi </a:t>
            </a:r>
            <a:r>
              <a:rPr lang="tr-TR" dirty="0" err="1"/>
              <a:t>kernel</a:t>
            </a:r>
            <a:r>
              <a:rPr lang="tr-TR" dirty="0"/>
              <a:t> ve </a:t>
            </a:r>
            <a:r>
              <a:rPr lang="tr-TR" dirty="0" err="1"/>
              <a:t>bias</a:t>
            </a:r>
            <a:r>
              <a:rPr lang="tr-TR" dirty="0"/>
              <a:t> değerleri için kullanılan regülasyon yöntemleri çıkartılarak model tekrar kurulmuştur. </a:t>
            </a:r>
            <a:endParaRPr lang="en-US" dirty="0" smtClean="0"/>
          </a:p>
          <a:p>
            <a:r>
              <a:rPr lang="tr-TR" dirty="0" smtClean="0"/>
              <a:t>Öğrenilecek </a:t>
            </a:r>
            <a:r>
              <a:rPr lang="tr-TR" dirty="0"/>
              <a:t>parametre sayısında bir değişiklik yoktur.</a:t>
            </a:r>
            <a:endParaRPr lang="en-US" dirty="0"/>
          </a:p>
          <a:p>
            <a:endParaRPr lang="en-US" dirty="0"/>
          </a:p>
        </p:txBody>
      </p:sp>
      <p:sp>
        <p:nvSpPr>
          <p:cNvPr id="6" name="Rectangle 5"/>
          <p:cNvSpPr>
            <a:spLocks noChangeArrowheads="1"/>
          </p:cNvSpPr>
          <p:nvPr/>
        </p:nvSpPr>
        <p:spPr bwMode="auto">
          <a:xfrm>
            <a:off x="3474720" y="5664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8592" y="4691077"/>
            <a:ext cx="4899316" cy="64237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6904710" y="6121400"/>
            <a:ext cx="4744509" cy="400110"/>
          </a:xfrm>
          <a:prstGeom prst="rect">
            <a:avLst/>
          </a:prstGeom>
          <a:solidFill>
            <a:srgbClr val="FFFF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Çok katmanlı algılayıcı modelinde herhangi bir regülasyon kullanılmadan oluşturulan modelin basit mimar</a:t>
            </a:r>
            <a:r>
              <a:rPr lang="en-US" altLang="en-US" sz="1000" dirty="0" err="1">
                <a:latin typeface="Arial" panose="020B0604020202020204" pitchFamily="34" charset="0"/>
                <a:ea typeface="Times New Roman" panose="02020603050405020304" pitchFamily="18" charset="0"/>
              </a:rPr>
              <a:t>ı</a:t>
            </a:r>
            <a:r>
              <a:rPr kumimoji="0" lang="tr-TR"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(Sarı: </a:t>
            </a:r>
            <a:r>
              <a:rPr kumimoji="0" lang="tr-TR" altLang="en-US" sz="10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Flatten</a:t>
            </a:r>
            <a:r>
              <a:rPr kumimoji="0" lang="tr-TR"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tr-TR" altLang="en-US" sz="10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Kırmızı:Dense</a:t>
            </a:r>
            <a:r>
              <a:rPr kumimoji="0" lang="tr-TR"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tr-TR" altLang="en-US" sz="10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Layer</a:t>
            </a:r>
            <a:r>
              <a:rPr kumimoji="0" lang="tr-TR"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t>
            </a:r>
            <a:endParaRPr kumimoji="0" lang="tr-TR"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1112308" y="4131733"/>
            <a:ext cx="3671219" cy="1761067"/>
          </a:xfrm>
          <a:prstGeom prst="rect">
            <a:avLst/>
          </a:prstGeom>
        </p:spPr>
      </p:pic>
      <p:sp>
        <p:nvSpPr>
          <p:cNvPr id="9" name="TextBox 8"/>
          <p:cNvSpPr txBox="1"/>
          <p:nvPr/>
        </p:nvSpPr>
        <p:spPr>
          <a:xfrm>
            <a:off x="1007533" y="6121400"/>
            <a:ext cx="3775994" cy="400110"/>
          </a:xfrm>
          <a:prstGeom prst="rect">
            <a:avLst/>
          </a:prstGeom>
          <a:noFill/>
        </p:spPr>
        <p:txBody>
          <a:bodyPr wrap="square" rtlCol="0">
            <a:spAutoFit/>
          </a:bodyPr>
          <a:lstStyle/>
          <a:p>
            <a:r>
              <a:rPr lang="tr-TR" altLang="en-US" sz="1000" dirty="0">
                <a:latin typeface="Arial" panose="020B0604020202020204" pitchFamily="34" charset="0"/>
                <a:ea typeface="Times New Roman" panose="02020603050405020304" pitchFamily="18" charset="0"/>
              </a:rPr>
              <a:t>Çok katmanlı algılayıcı modelinde herhangi bir regülasyon kullanılmadan oluşturulan </a:t>
            </a:r>
            <a:r>
              <a:rPr lang="tr-TR" altLang="en-US" sz="1000" dirty="0" smtClean="0">
                <a:latin typeface="Arial" panose="020B0604020202020204" pitchFamily="34" charset="0"/>
                <a:ea typeface="Times New Roman" panose="02020603050405020304" pitchFamily="18" charset="0"/>
              </a:rPr>
              <a:t>modelin</a:t>
            </a:r>
            <a:r>
              <a:rPr lang="en-US" altLang="en-US" sz="1000" dirty="0" smtClean="0">
                <a:latin typeface="Arial" panose="020B0604020202020204" pitchFamily="34" charset="0"/>
                <a:ea typeface="Times New Roman" panose="02020603050405020304" pitchFamily="18" charset="0"/>
              </a:rPr>
              <a:t> </a:t>
            </a:r>
            <a:r>
              <a:rPr lang="en-US" altLang="en-US" sz="1000" dirty="0" err="1" smtClean="0">
                <a:latin typeface="Arial" panose="020B0604020202020204" pitchFamily="34" charset="0"/>
                <a:ea typeface="Times New Roman" panose="02020603050405020304" pitchFamily="18" charset="0"/>
              </a:rPr>
              <a:t>kod</a:t>
            </a:r>
            <a:r>
              <a:rPr lang="en-US" altLang="en-US" sz="1000" dirty="0" smtClean="0">
                <a:latin typeface="Arial" panose="020B0604020202020204" pitchFamily="34" charset="0"/>
                <a:ea typeface="Times New Roman" panose="02020603050405020304" pitchFamily="18" charset="0"/>
              </a:rPr>
              <a:t> </a:t>
            </a:r>
            <a:r>
              <a:rPr lang="en-US" altLang="en-US" sz="1000" dirty="0" err="1" smtClean="0">
                <a:latin typeface="Arial" panose="020B0604020202020204" pitchFamily="34" charset="0"/>
                <a:ea typeface="Times New Roman" panose="02020603050405020304" pitchFamily="18" charset="0"/>
              </a:rPr>
              <a:t>bloğu</a:t>
            </a:r>
            <a:endParaRPr lang="en-US" sz="1000" dirty="0"/>
          </a:p>
        </p:txBody>
      </p:sp>
    </p:spTree>
    <p:extLst>
      <p:ext uri="{BB962C8B-B14F-4D97-AF65-F5344CB8AC3E}">
        <p14:creationId xmlns:p14="http://schemas.microsoft.com/office/powerpoint/2010/main" val="3219384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tr-TR" dirty="0" smtClean="0"/>
              <a:t>Çok Katmanlı Algılayıcı Yöntemi</a:t>
            </a:r>
            <a:r>
              <a:rPr lang="en-US" dirty="0" smtClean="0"/>
              <a:t>-</a:t>
            </a:r>
            <a:r>
              <a:rPr lang="en-US" dirty="0" err="1" smtClean="0"/>
              <a:t>Regülasyon</a:t>
            </a:r>
            <a:r>
              <a:rPr lang="en-US" dirty="0" smtClean="0"/>
              <a:t> </a:t>
            </a:r>
            <a:r>
              <a:rPr lang="en-US" dirty="0" err="1" smtClean="0"/>
              <a:t>Yöntemleri</a:t>
            </a:r>
            <a:r>
              <a:rPr lang="en-US" dirty="0" smtClean="0"/>
              <a:t> </a:t>
            </a:r>
            <a:r>
              <a:rPr lang="en-US" dirty="0" err="1" smtClean="0"/>
              <a:t>Olmadan-Sonuçlar</a:t>
            </a:r>
            <a:endParaRPr lang="en-US" dirty="0"/>
          </a:p>
        </p:txBody>
      </p:sp>
      <p:sp>
        <p:nvSpPr>
          <p:cNvPr id="3" name="Content Placeholder 2"/>
          <p:cNvSpPr>
            <a:spLocks noGrp="1"/>
          </p:cNvSpPr>
          <p:nvPr>
            <p:ph idx="1"/>
          </p:nvPr>
        </p:nvSpPr>
        <p:spPr/>
        <p:txBody>
          <a:bodyPr/>
          <a:lstStyle/>
          <a:p>
            <a:r>
              <a:rPr lang="tr-TR" dirty="0"/>
              <a:t>Herhangi bir regülasyonun kullanılmadığı bu mimari 40 döngü ve 32 </a:t>
            </a:r>
            <a:r>
              <a:rPr lang="tr-TR" dirty="0" err="1"/>
              <a:t>batch</a:t>
            </a:r>
            <a:r>
              <a:rPr lang="tr-TR" dirty="0"/>
              <a:t> size olarak kullanılmıştır. Optimizasyon yöntemi “adam” olarak seçilmiştir. Kesinlik oranı %54 son döngüde elde edilmiştir.  </a:t>
            </a:r>
            <a:endParaRPr lang="en-US" dirty="0" smtClean="0"/>
          </a:p>
          <a:p>
            <a:r>
              <a:rPr lang="tr-TR" dirty="0" smtClean="0"/>
              <a:t>En </a:t>
            </a:r>
            <a:r>
              <a:rPr lang="tr-TR" dirty="0"/>
              <a:t>iyi model test verisi ile tahminde bulunmuş başarım oranı % 55 olarak gerçekleşmiştir.</a:t>
            </a:r>
            <a:endParaRPr lang="en-US" dirty="0"/>
          </a:p>
          <a:p>
            <a:endParaRPr lang="en-US" dirty="0"/>
          </a:p>
        </p:txBody>
      </p:sp>
      <p:pic>
        <p:nvPicPr>
          <p:cNvPr id="4" name="Picture 3" descr="A picture containing text, diagram, plot, screenshot&#10;&#10;Description automatically generated"/>
          <p:cNvPicPr/>
          <p:nvPr/>
        </p:nvPicPr>
        <p:blipFill>
          <a:blip r:embed="rId2"/>
          <a:stretch>
            <a:fillRect/>
          </a:stretch>
        </p:blipFill>
        <p:spPr>
          <a:xfrm>
            <a:off x="3100646" y="3474721"/>
            <a:ext cx="6567055" cy="3034144"/>
          </a:xfrm>
          <a:prstGeom prst="rect">
            <a:avLst/>
          </a:prstGeom>
        </p:spPr>
      </p:pic>
    </p:spTree>
    <p:extLst>
      <p:ext uri="{BB962C8B-B14F-4D97-AF65-F5344CB8AC3E}">
        <p14:creationId xmlns:p14="http://schemas.microsoft.com/office/powerpoint/2010/main" val="10227250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tr-TR" dirty="0" smtClean="0"/>
              <a:t>Çok Katmanlı Algılayıcı Yöntemi</a:t>
            </a:r>
            <a:r>
              <a:rPr lang="en-US" dirty="0" smtClean="0"/>
              <a:t>-</a:t>
            </a:r>
            <a:r>
              <a:rPr lang="en-US" dirty="0" err="1" smtClean="0"/>
              <a:t>Regülasyon</a:t>
            </a:r>
            <a:r>
              <a:rPr lang="en-US" dirty="0" smtClean="0"/>
              <a:t> </a:t>
            </a:r>
            <a:r>
              <a:rPr lang="en-US" dirty="0" err="1" smtClean="0"/>
              <a:t>Yöntemleri</a:t>
            </a:r>
            <a:r>
              <a:rPr lang="en-US" dirty="0" smtClean="0"/>
              <a:t> </a:t>
            </a:r>
            <a:r>
              <a:rPr lang="en-US" dirty="0" err="1" smtClean="0"/>
              <a:t>Olmadan-Sonuçlar</a:t>
            </a:r>
            <a:endParaRPr lang="en-US" dirty="0"/>
          </a:p>
        </p:txBody>
      </p:sp>
      <p:sp>
        <p:nvSpPr>
          <p:cNvPr id="3" name="Content Placeholder 2"/>
          <p:cNvSpPr>
            <a:spLocks noGrp="1"/>
          </p:cNvSpPr>
          <p:nvPr>
            <p:ph idx="1"/>
          </p:nvPr>
        </p:nvSpPr>
        <p:spPr>
          <a:xfrm>
            <a:off x="838200" y="1429789"/>
            <a:ext cx="10515600" cy="4747174"/>
          </a:xfrm>
        </p:spPr>
        <p:txBody>
          <a:bodyPr/>
          <a:lstStyle/>
          <a:p>
            <a:r>
              <a:rPr lang="tr-TR" dirty="0"/>
              <a:t>Bu modelde </a:t>
            </a:r>
            <a:r>
              <a:rPr lang="en-US" dirty="0" err="1" smtClean="0"/>
              <a:t>tek</a:t>
            </a:r>
            <a:r>
              <a:rPr lang="en-US" dirty="0" smtClean="0"/>
              <a:t> </a:t>
            </a:r>
            <a:r>
              <a:rPr lang="en-US" dirty="0" err="1" smtClean="0"/>
              <a:t>tek</a:t>
            </a:r>
            <a:r>
              <a:rPr lang="en-US" dirty="0" smtClean="0"/>
              <a:t> </a:t>
            </a:r>
            <a:r>
              <a:rPr lang="tr-TR" dirty="0" smtClean="0"/>
              <a:t>sınıflara </a:t>
            </a:r>
            <a:r>
              <a:rPr lang="tr-TR" dirty="0"/>
              <a:t>ait duyarlılık ve kesinlik değerleri regülasyon yöntemleri ile beraber uygulanan yönteme göre oldukça düşüktür. Kesinlik oranı en yüksek sınıf </a:t>
            </a:r>
            <a:r>
              <a:rPr lang="tr-TR" dirty="0" err="1"/>
              <a:t>otoyallara</a:t>
            </a:r>
            <a:r>
              <a:rPr lang="tr-TR" dirty="0"/>
              <a:t>, duyarlık oranı en yüksek sınıf ise ormanlara aittir.</a:t>
            </a:r>
            <a:endParaRPr lang="en-US" dirty="0"/>
          </a:p>
          <a:p>
            <a:endParaRPr lang="en-US" dirty="0"/>
          </a:p>
        </p:txBody>
      </p:sp>
      <p:pic>
        <p:nvPicPr>
          <p:cNvPr id="4" name="Picture 3" descr="A picture containing text, screenshot, diagram, parallel&#10;&#10;Description automatically generated"/>
          <p:cNvPicPr/>
          <p:nvPr/>
        </p:nvPicPr>
        <p:blipFill>
          <a:blip r:embed="rId2"/>
          <a:stretch>
            <a:fillRect/>
          </a:stretch>
        </p:blipFill>
        <p:spPr>
          <a:xfrm>
            <a:off x="598517" y="2335878"/>
            <a:ext cx="6467301" cy="4522122"/>
          </a:xfrm>
          <a:prstGeom prst="rect">
            <a:avLst/>
          </a:prstGeom>
        </p:spPr>
      </p:pic>
      <p:pic>
        <p:nvPicPr>
          <p:cNvPr id="5" name="Picture 4" descr="A screenshot of a computer screen&#10;&#10;Description automatically generated with low confidence"/>
          <p:cNvPicPr/>
          <p:nvPr/>
        </p:nvPicPr>
        <p:blipFill>
          <a:blip r:embed="rId3"/>
          <a:stretch>
            <a:fillRect/>
          </a:stretch>
        </p:blipFill>
        <p:spPr>
          <a:xfrm>
            <a:off x="7880465" y="2921491"/>
            <a:ext cx="3898669" cy="3350895"/>
          </a:xfrm>
          <a:prstGeom prst="rect">
            <a:avLst/>
          </a:prstGeom>
          <a:ln w="3175">
            <a:solidFill>
              <a:schemeClr val="tx1"/>
            </a:solidFill>
          </a:ln>
        </p:spPr>
      </p:pic>
    </p:spTree>
    <p:extLst>
      <p:ext uri="{BB962C8B-B14F-4D97-AF65-F5344CB8AC3E}">
        <p14:creationId xmlns:p14="http://schemas.microsoft.com/office/powerpoint/2010/main" val="35481718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Tartışma</a:t>
            </a:r>
            <a:endParaRPr lang="en-US" dirty="0"/>
          </a:p>
        </p:txBody>
      </p:sp>
      <p:sp>
        <p:nvSpPr>
          <p:cNvPr id="3" name="Content Placeholder 2"/>
          <p:cNvSpPr>
            <a:spLocks noGrp="1"/>
          </p:cNvSpPr>
          <p:nvPr>
            <p:ph idx="1"/>
          </p:nvPr>
        </p:nvSpPr>
        <p:spPr/>
        <p:txBody>
          <a:bodyPr>
            <a:normAutofit lnSpcReduction="10000"/>
          </a:bodyPr>
          <a:lstStyle/>
          <a:p>
            <a:r>
              <a:rPr lang="tr-TR" dirty="0"/>
              <a:t>Bu çalışmada </a:t>
            </a:r>
            <a:r>
              <a:rPr lang="tr-TR" dirty="0" err="1"/>
              <a:t>EuroSAT</a:t>
            </a:r>
            <a:r>
              <a:rPr lang="tr-TR" dirty="0"/>
              <a:t> arazi görüntülerine ait 10 farklı sınıfın derin öğrenme yöntemleri ile sınıflandırması yapılmıştır. Çalışmada 4 farklı yöntem kullanılmış olup en iyi sonuç önceden eğitilmiş olan VGG19 modelinin son 6 </a:t>
            </a:r>
            <a:r>
              <a:rPr lang="tr-TR" dirty="0" err="1"/>
              <a:t>evrişimli</a:t>
            </a:r>
            <a:r>
              <a:rPr lang="tr-TR" dirty="0"/>
              <a:t> katmanının veri seti ile yeniden eğitilerek ince ayar yapılması sonucunda % 84 skoru ile gerçekleşmiştir. </a:t>
            </a:r>
            <a:endParaRPr lang="en-US" dirty="0" smtClean="0"/>
          </a:p>
          <a:p>
            <a:r>
              <a:rPr lang="tr-TR" dirty="0" smtClean="0"/>
              <a:t>Sıfırdan </a:t>
            </a:r>
            <a:r>
              <a:rPr lang="tr-TR" dirty="0"/>
              <a:t>oluşturulan </a:t>
            </a:r>
            <a:r>
              <a:rPr lang="tr-TR" dirty="0" err="1"/>
              <a:t>evrişimli</a:t>
            </a:r>
            <a:r>
              <a:rPr lang="tr-TR" dirty="0"/>
              <a:t> derin öğrenme yöntemi ile elde edilen başarım oranı ise % 78 oranında kalmıştır. Fakat bu modelin parametre sayısı 98 bin 602 olması ve VGG19 modelinin ise 22 milyon üzerinde olması dikkate değerdir. Yani daha derin bir </a:t>
            </a:r>
            <a:r>
              <a:rPr lang="tr-TR" dirty="0" err="1"/>
              <a:t>evrişimli</a:t>
            </a:r>
            <a:r>
              <a:rPr lang="tr-TR" dirty="0"/>
              <a:t> modelin başarım oranını arttıracağı </a:t>
            </a:r>
            <a:r>
              <a:rPr lang="tr-TR" dirty="0" smtClean="0"/>
              <a:t>beklenmektedir</a:t>
            </a:r>
            <a:r>
              <a:rPr lang="en-US" dirty="0" smtClean="0"/>
              <a:t>.</a:t>
            </a:r>
          </a:p>
          <a:p>
            <a:r>
              <a:rPr lang="tr-TR" dirty="0"/>
              <a:t>Uyguladığımız iki </a:t>
            </a:r>
            <a:r>
              <a:rPr lang="tr-TR" dirty="0" err="1"/>
              <a:t>evrişimli</a:t>
            </a:r>
            <a:r>
              <a:rPr lang="tr-TR" dirty="0"/>
              <a:t> modelin çok katmanlı algılayıcı yöntemlerle kıyas edildiğinde başarım oranlarının oldukça yüksek olduğu görülmüştür. Regülasyon yöntemleri kullanarak ve kullanmadan oluşturduğumuz çok katmanlı </a:t>
            </a:r>
            <a:r>
              <a:rPr lang="tr-TR" dirty="0" err="1"/>
              <a:t>algılayıcılı</a:t>
            </a:r>
            <a:r>
              <a:rPr lang="tr-TR" dirty="0"/>
              <a:t> modellerin parametre sayısı 12 milyonun üzerinde olması sebebiyle çalışma zamanları oldukça uzun sürmüş olup 40 döngü (</a:t>
            </a:r>
            <a:r>
              <a:rPr lang="tr-TR" dirty="0" err="1"/>
              <a:t>epoch</a:t>
            </a:r>
            <a:r>
              <a:rPr lang="tr-TR" dirty="0"/>
              <a:t>) sonundaki başarım oranları % 52 ve % 54 olarak gerçekleşmiştir. Oldukça geniş olan model mimarilerinde regülasyon yöntemleri modelin aşırı öğrenmenin de ötesine geçip 40 </a:t>
            </a:r>
            <a:r>
              <a:rPr lang="tr-TR" dirty="0" err="1"/>
              <a:t>epoch</a:t>
            </a:r>
            <a:r>
              <a:rPr lang="tr-TR" dirty="0"/>
              <a:t> sonucunda öğrenmesine de mani olacağı gözlenmiştir.</a:t>
            </a:r>
            <a:endParaRPr lang="en-US" dirty="0"/>
          </a:p>
          <a:p>
            <a:endParaRPr lang="en-US" dirty="0"/>
          </a:p>
        </p:txBody>
      </p:sp>
    </p:spTree>
    <p:extLst>
      <p:ext uri="{BB962C8B-B14F-4D97-AF65-F5344CB8AC3E}">
        <p14:creationId xmlns:p14="http://schemas.microsoft.com/office/powerpoint/2010/main" val="4829000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Tartışma</a:t>
            </a:r>
            <a:endParaRPr lang="en-US" dirty="0"/>
          </a:p>
        </p:txBody>
      </p:sp>
      <p:sp>
        <p:nvSpPr>
          <p:cNvPr id="3" name="Content Placeholder 2"/>
          <p:cNvSpPr>
            <a:spLocks noGrp="1"/>
          </p:cNvSpPr>
          <p:nvPr>
            <p:ph idx="1"/>
          </p:nvPr>
        </p:nvSpPr>
        <p:spPr/>
        <p:txBody>
          <a:bodyPr/>
          <a:lstStyle/>
          <a:p>
            <a:pPr hangingPunct="0"/>
            <a:r>
              <a:rPr lang="tr-TR" dirty="0"/>
              <a:t>Veri setinde yer alan 10 farklı sınıftan kenarları olan ve tek renkli olmayan endüstriyel alan ve yerleşim yerlerinin duyarlılık (</a:t>
            </a:r>
            <a:r>
              <a:rPr lang="tr-TR" dirty="0" err="1"/>
              <a:t>recall</a:t>
            </a:r>
            <a:r>
              <a:rPr lang="tr-TR" dirty="0"/>
              <a:t>) skorlarının yüksek olduğu fakat orman, deniz ve göllere ait tek renkli sınıfların model tarafından etiketlendiklerinde doğru olduğu yani kesinlik (</a:t>
            </a:r>
            <a:r>
              <a:rPr lang="tr-TR" dirty="0" err="1"/>
              <a:t>precision</a:t>
            </a:r>
            <a:r>
              <a:rPr lang="tr-TR" dirty="0"/>
              <a:t>) skorlarının yüksek olduğu gözlenmiştir.</a:t>
            </a:r>
            <a:endParaRPr lang="en-US" dirty="0"/>
          </a:p>
          <a:p>
            <a:pPr hangingPunct="0"/>
            <a:r>
              <a:rPr lang="tr-TR" dirty="0"/>
              <a:t>Sonuç olarak </a:t>
            </a:r>
            <a:r>
              <a:rPr lang="tr-TR" dirty="0" err="1"/>
              <a:t>imagenet</a:t>
            </a:r>
            <a:r>
              <a:rPr lang="tr-TR" dirty="0"/>
              <a:t> gibi bizim verilerimiz ile alakasız bir veri seti ile eğitilmiş VGG19 modelinde bile yüksek bir başarımın elde edilmesi dikkate değerdir. İleriki çalışmalarda farklı arazi örtüleri ile eğitilmiş bir modelin </a:t>
            </a:r>
            <a:r>
              <a:rPr lang="tr-TR" dirty="0" err="1"/>
              <a:t>fine-tune</a:t>
            </a:r>
            <a:r>
              <a:rPr lang="tr-TR" dirty="0"/>
              <a:t> edilerek kullanılması sonucunda oldukça yüksek sonuçlar alınacağı beklenmektedir.</a:t>
            </a:r>
            <a:endParaRPr lang="en-US" dirty="0"/>
          </a:p>
          <a:p>
            <a:endParaRPr lang="en-US" dirty="0"/>
          </a:p>
        </p:txBody>
      </p:sp>
    </p:spTree>
    <p:extLst>
      <p:ext uri="{BB962C8B-B14F-4D97-AF65-F5344CB8AC3E}">
        <p14:creationId xmlns:p14="http://schemas.microsoft.com/office/powerpoint/2010/main" val="31531686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Referanslar</a:t>
            </a:r>
            <a:endParaRPr lang="en-US" dirty="0"/>
          </a:p>
        </p:txBody>
      </p:sp>
      <p:sp>
        <p:nvSpPr>
          <p:cNvPr id="3" name="Content Placeholder 2"/>
          <p:cNvSpPr>
            <a:spLocks noGrp="1"/>
          </p:cNvSpPr>
          <p:nvPr>
            <p:ph idx="1"/>
          </p:nvPr>
        </p:nvSpPr>
        <p:spPr/>
        <p:txBody>
          <a:bodyPr>
            <a:normAutofit fontScale="55000" lnSpcReduction="20000"/>
          </a:bodyPr>
          <a:lstStyle/>
          <a:p>
            <a:pPr lvl="0" hangingPunct="0"/>
            <a:r>
              <a:rPr lang="tr-TR" dirty="0"/>
              <a:t>[1] </a:t>
            </a:r>
            <a:r>
              <a:rPr lang="tr-TR" dirty="0" err="1"/>
              <a:t>Neumann</a:t>
            </a:r>
            <a:r>
              <a:rPr lang="tr-TR" dirty="0"/>
              <a:t>, M., </a:t>
            </a:r>
            <a:r>
              <a:rPr lang="tr-TR" dirty="0" err="1"/>
              <a:t>Pinto</a:t>
            </a:r>
            <a:r>
              <a:rPr lang="tr-TR" dirty="0"/>
              <a:t>, A. S., </a:t>
            </a:r>
            <a:r>
              <a:rPr lang="tr-TR" dirty="0" err="1"/>
              <a:t>Zhai</a:t>
            </a:r>
            <a:r>
              <a:rPr lang="tr-TR" dirty="0"/>
              <a:t>, X., &amp; </a:t>
            </a:r>
            <a:r>
              <a:rPr lang="tr-TR" dirty="0" err="1"/>
              <a:t>Houlsby</a:t>
            </a:r>
            <a:r>
              <a:rPr lang="tr-TR" dirty="0"/>
              <a:t>, N. </a:t>
            </a:r>
            <a:r>
              <a:rPr lang="tr-TR" dirty="0" err="1"/>
              <a:t>In</a:t>
            </a:r>
            <a:r>
              <a:rPr lang="tr-TR" dirty="0"/>
              <a:t>-domain </a:t>
            </a:r>
            <a:r>
              <a:rPr lang="tr-TR" dirty="0" err="1"/>
              <a:t>representation</a:t>
            </a:r>
            <a:r>
              <a:rPr lang="tr-TR" dirty="0"/>
              <a:t> </a:t>
            </a:r>
            <a:r>
              <a:rPr lang="tr-TR" dirty="0" err="1"/>
              <a:t>learning</a:t>
            </a:r>
            <a:r>
              <a:rPr lang="tr-TR" dirty="0"/>
              <a:t> </a:t>
            </a:r>
            <a:r>
              <a:rPr lang="tr-TR" dirty="0" err="1"/>
              <a:t>for</a:t>
            </a:r>
            <a:r>
              <a:rPr lang="tr-TR" dirty="0"/>
              <a:t> </a:t>
            </a:r>
            <a:r>
              <a:rPr lang="tr-TR" dirty="0" err="1"/>
              <a:t>remote</a:t>
            </a:r>
            <a:r>
              <a:rPr lang="tr-TR" dirty="0"/>
              <a:t> </a:t>
            </a:r>
            <a:r>
              <a:rPr lang="tr-TR" dirty="0" err="1"/>
              <a:t>sensing</a:t>
            </a:r>
            <a:r>
              <a:rPr lang="tr-TR" dirty="0"/>
              <a:t>. IEEE </a:t>
            </a:r>
            <a:r>
              <a:rPr lang="tr-TR" dirty="0" err="1"/>
              <a:t>Transactions</a:t>
            </a:r>
            <a:r>
              <a:rPr lang="tr-TR" dirty="0"/>
              <a:t> on </a:t>
            </a:r>
            <a:r>
              <a:rPr lang="tr-TR" dirty="0" err="1"/>
              <a:t>Geoscience</a:t>
            </a:r>
            <a:r>
              <a:rPr lang="tr-TR" dirty="0"/>
              <a:t> </a:t>
            </a:r>
            <a:r>
              <a:rPr lang="tr-TR" dirty="0" err="1"/>
              <a:t>and</a:t>
            </a:r>
            <a:r>
              <a:rPr lang="tr-TR" dirty="0"/>
              <a:t> Remote </a:t>
            </a:r>
            <a:r>
              <a:rPr lang="tr-TR" dirty="0" err="1"/>
              <a:t>Sensing</a:t>
            </a:r>
            <a:r>
              <a:rPr lang="tr-TR" dirty="0"/>
              <a:t>, 58(8) (2020).</a:t>
            </a:r>
            <a:endParaRPr lang="en-US" dirty="0"/>
          </a:p>
          <a:p>
            <a:pPr lvl="0" hangingPunct="0"/>
            <a:r>
              <a:rPr lang="tr-TR" dirty="0"/>
              <a:t>[2] </a:t>
            </a:r>
            <a:r>
              <a:rPr lang="tr-TR" dirty="0" err="1"/>
              <a:t>Boguszewski</a:t>
            </a:r>
            <a:r>
              <a:rPr lang="tr-TR" dirty="0"/>
              <a:t>, A., </a:t>
            </a:r>
            <a:r>
              <a:rPr lang="tr-TR" dirty="0" err="1"/>
              <a:t>Batorski</a:t>
            </a:r>
            <a:r>
              <a:rPr lang="tr-TR" dirty="0"/>
              <a:t>, D., </a:t>
            </a:r>
            <a:r>
              <a:rPr lang="tr-TR" dirty="0" err="1"/>
              <a:t>Ziemba-Jankowska</a:t>
            </a:r>
            <a:r>
              <a:rPr lang="tr-TR" dirty="0"/>
              <a:t>, N., </a:t>
            </a:r>
            <a:r>
              <a:rPr lang="tr-TR" dirty="0" err="1"/>
              <a:t>Dziedzic</a:t>
            </a:r>
            <a:r>
              <a:rPr lang="tr-TR" dirty="0"/>
              <a:t>, T., &amp; </a:t>
            </a:r>
            <a:r>
              <a:rPr lang="tr-TR" dirty="0" err="1"/>
              <a:t>Zambrzycka</a:t>
            </a:r>
            <a:r>
              <a:rPr lang="tr-TR" dirty="0"/>
              <a:t>, A. LandCover.ai: </a:t>
            </a:r>
            <a:r>
              <a:rPr lang="tr-TR" dirty="0" err="1"/>
              <a:t>Dataset</a:t>
            </a:r>
            <a:r>
              <a:rPr lang="tr-TR" dirty="0"/>
              <a:t> </a:t>
            </a:r>
            <a:r>
              <a:rPr lang="tr-TR" dirty="0" err="1"/>
              <a:t>for</a:t>
            </a:r>
            <a:r>
              <a:rPr lang="tr-TR" dirty="0"/>
              <a:t> </a:t>
            </a:r>
            <a:r>
              <a:rPr lang="tr-TR" dirty="0" err="1"/>
              <a:t>Automatic</a:t>
            </a:r>
            <a:r>
              <a:rPr lang="tr-TR" dirty="0"/>
              <a:t> </a:t>
            </a:r>
            <a:r>
              <a:rPr lang="tr-TR" dirty="0" err="1"/>
              <a:t>Mapping</a:t>
            </a:r>
            <a:r>
              <a:rPr lang="tr-TR" dirty="0"/>
              <a:t> of </a:t>
            </a:r>
            <a:r>
              <a:rPr lang="tr-TR" dirty="0" err="1"/>
              <a:t>Buildings</a:t>
            </a:r>
            <a:r>
              <a:rPr lang="tr-TR" dirty="0"/>
              <a:t>, </a:t>
            </a:r>
            <a:r>
              <a:rPr lang="tr-TR" dirty="0" err="1"/>
              <a:t>Woodlands</a:t>
            </a:r>
            <a:r>
              <a:rPr lang="tr-TR" dirty="0"/>
              <a:t>, </a:t>
            </a:r>
            <a:r>
              <a:rPr lang="tr-TR" dirty="0" err="1"/>
              <a:t>Water</a:t>
            </a:r>
            <a:r>
              <a:rPr lang="tr-TR" dirty="0"/>
              <a:t> </a:t>
            </a:r>
            <a:r>
              <a:rPr lang="tr-TR" dirty="0" err="1"/>
              <a:t>and</a:t>
            </a:r>
            <a:r>
              <a:rPr lang="tr-TR" dirty="0"/>
              <a:t> </a:t>
            </a:r>
            <a:r>
              <a:rPr lang="tr-TR" dirty="0" err="1"/>
              <a:t>Roads</a:t>
            </a:r>
            <a:r>
              <a:rPr lang="tr-TR" dirty="0"/>
              <a:t> </a:t>
            </a:r>
            <a:r>
              <a:rPr lang="tr-TR" dirty="0" err="1"/>
              <a:t>from</a:t>
            </a:r>
            <a:r>
              <a:rPr lang="tr-TR" dirty="0"/>
              <a:t> </a:t>
            </a:r>
            <a:r>
              <a:rPr lang="tr-TR" dirty="0" err="1"/>
              <a:t>Aerial</a:t>
            </a:r>
            <a:r>
              <a:rPr lang="tr-TR" dirty="0"/>
              <a:t> </a:t>
            </a:r>
            <a:r>
              <a:rPr lang="tr-TR" dirty="0" err="1"/>
              <a:t>Imagery</a:t>
            </a:r>
            <a:r>
              <a:rPr lang="tr-TR" dirty="0"/>
              <a:t> (2022).</a:t>
            </a:r>
            <a:endParaRPr lang="en-US" dirty="0"/>
          </a:p>
          <a:p>
            <a:pPr lvl="0" hangingPunct="0"/>
            <a:r>
              <a:rPr lang="tr-TR" dirty="0"/>
              <a:t>[3] </a:t>
            </a:r>
            <a:r>
              <a:rPr lang="tr-TR" dirty="0" err="1"/>
              <a:t>Wang</a:t>
            </a:r>
            <a:r>
              <a:rPr lang="tr-TR" dirty="0"/>
              <a:t>, D., </a:t>
            </a:r>
            <a:r>
              <a:rPr lang="tr-TR" dirty="0" err="1"/>
              <a:t>Zhang</a:t>
            </a:r>
            <a:r>
              <a:rPr lang="tr-TR" dirty="0"/>
              <a:t>, J., </a:t>
            </a:r>
            <a:r>
              <a:rPr lang="tr-TR" dirty="0" err="1"/>
              <a:t>Du</a:t>
            </a:r>
            <a:r>
              <a:rPr lang="tr-TR" dirty="0"/>
              <a:t>, B., </a:t>
            </a:r>
            <a:r>
              <a:rPr lang="tr-TR" dirty="0" err="1"/>
              <a:t>Xia</a:t>
            </a:r>
            <a:r>
              <a:rPr lang="tr-TR" dirty="0"/>
              <a:t>, G., &amp; Tao, D. An </a:t>
            </a:r>
            <a:r>
              <a:rPr lang="tr-TR" dirty="0" err="1"/>
              <a:t>Empirical</a:t>
            </a:r>
            <a:r>
              <a:rPr lang="tr-TR" dirty="0"/>
              <a:t> </a:t>
            </a:r>
            <a:r>
              <a:rPr lang="tr-TR" dirty="0" err="1"/>
              <a:t>Study</a:t>
            </a:r>
            <a:r>
              <a:rPr lang="tr-TR" dirty="0"/>
              <a:t> of Remote </a:t>
            </a:r>
            <a:r>
              <a:rPr lang="tr-TR" dirty="0" err="1"/>
              <a:t>Sensing</a:t>
            </a:r>
            <a:r>
              <a:rPr lang="tr-TR" dirty="0"/>
              <a:t> </a:t>
            </a:r>
            <a:r>
              <a:rPr lang="tr-TR" dirty="0" err="1"/>
              <a:t>Pretraining</a:t>
            </a:r>
            <a:r>
              <a:rPr lang="tr-TR" dirty="0"/>
              <a:t>. IEEE </a:t>
            </a:r>
            <a:r>
              <a:rPr lang="tr-TR" dirty="0" err="1"/>
              <a:t>Transactions</a:t>
            </a:r>
            <a:r>
              <a:rPr lang="tr-TR" dirty="0"/>
              <a:t> on </a:t>
            </a:r>
            <a:r>
              <a:rPr lang="tr-TR" dirty="0" err="1"/>
              <a:t>Geoscience</a:t>
            </a:r>
            <a:r>
              <a:rPr lang="tr-TR" dirty="0"/>
              <a:t> </a:t>
            </a:r>
            <a:r>
              <a:rPr lang="tr-TR" dirty="0" err="1"/>
              <a:t>and</a:t>
            </a:r>
            <a:r>
              <a:rPr lang="tr-TR" dirty="0"/>
              <a:t> Remote </a:t>
            </a:r>
            <a:r>
              <a:rPr lang="tr-TR" dirty="0" err="1"/>
              <a:t>Sensing</a:t>
            </a:r>
            <a:r>
              <a:rPr lang="tr-TR" dirty="0"/>
              <a:t>, 58(5) (2020).</a:t>
            </a:r>
            <a:endParaRPr lang="en-US" dirty="0"/>
          </a:p>
          <a:p>
            <a:pPr lvl="0" hangingPunct="0"/>
            <a:r>
              <a:rPr lang="tr-TR" dirty="0"/>
              <a:t>[4] </a:t>
            </a:r>
            <a:r>
              <a:rPr lang="tr-TR" dirty="0" err="1"/>
              <a:t>Wang</a:t>
            </a:r>
            <a:r>
              <a:rPr lang="tr-TR" dirty="0"/>
              <a:t>, Y., </a:t>
            </a:r>
            <a:r>
              <a:rPr lang="tr-TR" dirty="0" err="1"/>
              <a:t>Albrecht</a:t>
            </a:r>
            <a:r>
              <a:rPr lang="tr-TR" dirty="0"/>
              <a:t>, C. M., </a:t>
            </a:r>
            <a:r>
              <a:rPr lang="tr-TR" dirty="0" err="1"/>
              <a:t>Braham</a:t>
            </a:r>
            <a:r>
              <a:rPr lang="tr-TR" dirty="0"/>
              <a:t>, N. A. A., </a:t>
            </a:r>
            <a:r>
              <a:rPr lang="tr-TR" dirty="0" err="1"/>
              <a:t>Mou</a:t>
            </a:r>
            <a:r>
              <a:rPr lang="tr-TR" dirty="0"/>
              <a:t>, L., &amp; </a:t>
            </a:r>
            <a:r>
              <a:rPr lang="tr-TR" dirty="0" err="1"/>
              <a:t>Zhu</a:t>
            </a:r>
            <a:r>
              <a:rPr lang="tr-TR" dirty="0"/>
              <a:t>, X. X. Self-</a:t>
            </a:r>
            <a:r>
              <a:rPr lang="tr-TR" dirty="0" err="1"/>
              <a:t>supervised</a:t>
            </a:r>
            <a:r>
              <a:rPr lang="tr-TR" dirty="0"/>
              <a:t> Learning in Remote </a:t>
            </a:r>
            <a:r>
              <a:rPr lang="tr-TR" dirty="0" err="1"/>
              <a:t>Sensing</a:t>
            </a:r>
            <a:r>
              <a:rPr lang="tr-TR" dirty="0"/>
              <a:t>: A </a:t>
            </a:r>
            <a:r>
              <a:rPr lang="tr-TR" dirty="0" err="1"/>
              <a:t>Review</a:t>
            </a:r>
            <a:r>
              <a:rPr lang="tr-TR" dirty="0"/>
              <a:t>. IEEE </a:t>
            </a:r>
            <a:r>
              <a:rPr lang="tr-TR" dirty="0" err="1"/>
              <a:t>Transactions</a:t>
            </a:r>
            <a:r>
              <a:rPr lang="tr-TR" dirty="0"/>
              <a:t> on </a:t>
            </a:r>
            <a:r>
              <a:rPr lang="tr-TR" dirty="0" err="1"/>
              <a:t>Geoscience</a:t>
            </a:r>
            <a:r>
              <a:rPr lang="tr-TR" dirty="0"/>
              <a:t> </a:t>
            </a:r>
            <a:r>
              <a:rPr lang="tr-TR" dirty="0" err="1"/>
              <a:t>and</a:t>
            </a:r>
            <a:r>
              <a:rPr lang="tr-TR" dirty="0"/>
              <a:t> Remote </a:t>
            </a:r>
            <a:r>
              <a:rPr lang="tr-TR" dirty="0" err="1"/>
              <a:t>Sensing</a:t>
            </a:r>
            <a:r>
              <a:rPr lang="tr-TR" dirty="0"/>
              <a:t>, 59(9) (2021).</a:t>
            </a:r>
            <a:endParaRPr lang="en-US" dirty="0"/>
          </a:p>
          <a:p>
            <a:pPr lvl="0" hangingPunct="0"/>
            <a:r>
              <a:rPr lang="tr-TR" dirty="0"/>
              <a:t>[5] </a:t>
            </a:r>
            <a:r>
              <a:rPr lang="tr-TR" dirty="0" err="1"/>
              <a:t>Zhang</a:t>
            </a:r>
            <a:r>
              <a:rPr lang="tr-TR" dirty="0"/>
              <a:t>, L., </a:t>
            </a:r>
            <a:r>
              <a:rPr lang="tr-TR" dirty="0" err="1"/>
              <a:t>Guo</a:t>
            </a:r>
            <a:r>
              <a:rPr lang="tr-TR" dirty="0"/>
              <a:t>, W., </a:t>
            </a:r>
            <a:r>
              <a:rPr lang="tr-TR" dirty="0" err="1"/>
              <a:t>Li</a:t>
            </a:r>
            <a:r>
              <a:rPr lang="tr-TR" dirty="0"/>
              <a:t>, C., Gamba, P., &amp; </a:t>
            </a:r>
            <a:r>
              <a:rPr lang="tr-TR" dirty="0" err="1"/>
              <a:t>Zhu</a:t>
            </a:r>
            <a:r>
              <a:rPr lang="tr-TR" dirty="0"/>
              <a:t>, X. X. </a:t>
            </a:r>
            <a:r>
              <a:rPr lang="tr-TR" dirty="0" err="1"/>
              <a:t>Joint</a:t>
            </a:r>
            <a:r>
              <a:rPr lang="tr-TR" dirty="0"/>
              <a:t> </a:t>
            </a:r>
            <a:r>
              <a:rPr lang="tr-TR" dirty="0" err="1"/>
              <a:t>deep</a:t>
            </a:r>
            <a:r>
              <a:rPr lang="tr-TR" dirty="0"/>
              <a:t> </a:t>
            </a:r>
            <a:r>
              <a:rPr lang="tr-TR" dirty="0" err="1"/>
              <a:t>learning</a:t>
            </a:r>
            <a:r>
              <a:rPr lang="tr-TR" dirty="0"/>
              <a:t> </a:t>
            </a:r>
            <a:r>
              <a:rPr lang="tr-TR" dirty="0" err="1"/>
              <a:t>for</a:t>
            </a:r>
            <a:r>
              <a:rPr lang="tr-TR" dirty="0"/>
              <a:t> </a:t>
            </a:r>
            <a:r>
              <a:rPr lang="tr-TR" dirty="0" err="1"/>
              <a:t>land</a:t>
            </a:r>
            <a:r>
              <a:rPr lang="tr-TR" dirty="0"/>
              <a:t> </a:t>
            </a:r>
            <a:r>
              <a:rPr lang="tr-TR" dirty="0" err="1"/>
              <a:t>cover</a:t>
            </a:r>
            <a:r>
              <a:rPr lang="tr-TR" dirty="0"/>
              <a:t> </a:t>
            </a:r>
            <a:r>
              <a:rPr lang="tr-TR" dirty="0" err="1"/>
              <a:t>and</a:t>
            </a:r>
            <a:r>
              <a:rPr lang="tr-TR" dirty="0"/>
              <a:t> </a:t>
            </a:r>
            <a:r>
              <a:rPr lang="tr-TR" dirty="0" err="1"/>
              <a:t>land</a:t>
            </a:r>
            <a:r>
              <a:rPr lang="tr-TR" dirty="0"/>
              <a:t> </a:t>
            </a:r>
            <a:r>
              <a:rPr lang="tr-TR" dirty="0" err="1"/>
              <a:t>use</a:t>
            </a:r>
            <a:r>
              <a:rPr lang="tr-TR" dirty="0"/>
              <a:t> </a:t>
            </a:r>
            <a:r>
              <a:rPr lang="tr-TR" dirty="0" err="1"/>
              <a:t>classification</a:t>
            </a:r>
            <a:r>
              <a:rPr lang="tr-TR" dirty="0"/>
              <a:t>. IEEE </a:t>
            </a:r>
            <a:r>
              <a:rPr lang="tr-TR" dirty="0" err="1"/>
              <a:t>Transactions</a:t>
            </a:r>
            <a:r>
              <a:rPr lang="tr-TR" dirty="0"/>
              <a:t> on </a:t>
            </a:r>
            <a:r>
              <a:rPr lang="tr-TR" dirty="0" err="1"/>
              <a:t>Geoscience</a:t>
            </a:r>
            <a:r>
              <a:rPr lang="tr-TR" dirty="0"/>
              <a:t> </a:t>
            </a:r>
            <a:r>
              <a:rPr lang="tr-TR" dirty="0" err="1"/>
              <a:t>and</a:t>
            </a:r>
            <a:r>
              <a:rPr lang="tr-TR" dirty="0"/>
              <a:t> Remote </a:t>
            </a:r>
            <a:r>
              <a:rPr lang="tr-TR" dirty="0" err="1"/>
              <a:t>Sensing</a:t>
            </a:r>
            <a:r>
              <a:rPr lang="tr-TR" dirty="0"/>
              <a:t>, 54(3) (2016).</a:t>
            </a:r>
            <a:endParaRPr lang="en-US" dirty="0"/>
          </a:p>
          <a:p>
            <a:pPr lvl="0" hangingPunct="0"/>
            <a:r>
              <a:rPr lang="tr-TR" dirty="0"/>
              <a:t>[6] </a:t>
            </a:r>
            <a:r>
              <a:rPr lang="tr-TR" dirty="0" err="1"/>
              <a:t>Yamashkin</a:t>
            </a:r>
            <a:r>
              <a:rPr lang="tr-TR" dirty="0"/>
              <a:t>, S. A., </a:t>
            </a:r>
            <a:r>
              <a:rPr lang="tr-TR" dirty="0" err="1"/>
              <a:t>Yamashkin</a:t>
            </a:r>
            <a:r>
              <a:rPr lang="tr-TR" dirty="0"/>
              <a:t>, A. A., </a:t>
            </a:r>
            <a:r>
              <a:rPr lang="tr-TR" dirty="0" err="1"/>
              <a:t>Zanozin</a:t>
            </a:r>
            <a:r>
              <a:rPr lang="tr-TR" dirty="0"/>
              <a:t>, V. V., </a:t>
            </a:r>
            <a:r>
              <a:rPr lang="tr-TR" dirty="0" err="1"/>
              <a:t>Radovanovic</a:t>
            </a:r>
            <a:r>
              <a:rPr lang="tr-TR" dirty="0"/>
              <a:t>, M. M., &amp; </a:t>
            </a:r>
            <a:r>
              <a:rPr lang="tr-TR" dirty="0" err="1"/>
              <a:t>Barmin</a:t>
            </a:r>
            <a:r>
              <a:rPr lang="tr-TR" dirty="0"/>
              <a:t>, A. N. </a:t>
            </a:r>
            <a:r>
              <a:rPr lang="tr-TR" dirty="0" err="1"/>
              <a:t>Improving</a:t>
            </a:r>
            <a:r>
              <a:rPr lang="tr-TR" dirty="0"/>
              <a:t> </a:t>
            </a:r>
            <a:r>
              <a:rPr lang="tr-TR" dirty="0" err="1"/>
              <a:t>the</a:t>
            </a:r>
            <a:r>
              <a:rPr lang="tr-TR" dirty="0"/>
              <a:t> </a:t>
            </a:r>
            <a:r>
              <a:rPr lang="tr-TR" dirty="0" err="1"/>
              <a:t>Efficiency</a:t>
            </a:r>
            <a:r>
              <a:rPr lang="tr-TR" dirty="0"/>
              <a:t> of </a:t>
            </a:r>
            <a:r>
              <a:rPr lang="tr-TR" dirty="0" err="1"/>
              <a:t>Deep</a:t>
            </a:r>
            <a:r>
              <a:rPr lang="tr-TR" dirty="0"/>
              <a:t> Learning </a:t>
            </a:r>
            <a:r>
              <a:rPr lang="tr-TR" dirty="0" err="1"/>
              <a:t>Methods</a:t>
            </a:r>
            <a:r>
              <a:rPr lang="tr-TR" dirty="0"/>
              <a:t> in Remote </a:t>
            </a:r>
            <a:r>
              <a:rPr lang="tr-TR" dirty="0" err="1"/>
              <a:t>Sensing</a:t>
            </a:r>
            <a:r>
              <a:rPr lang="tr-TR" dirty="0"/>
              <a:t> Data Analysis: </a:t>
            </a:r>
            <a:r>
              <a:rPr lang="tr-TR" dirty="0" err="1"/>
              <a:t>Geosystem</a:t>
            </a:r>
            <a:r>
              <a:rPr lang="tr-TR" dirty="0"/>
              <a:t> </a:t>
            </a:r>
            <a:r>
              <a:rPr lang="tr-TR" dirty="0" err="1"/>
              <a:t>Approach</a:t>
            </a:r>
            <a:r>
              <a:rPr lang="tr-TR" dirty="0"/>
              <a:t>. IEEE Access (2019).</a:t>
            </a:r>
            <a:endParaRPr lang="en-US" dirty="0"/>
          </a:p>
          <a:p>
            <a:pPr lvl="0" hangingPunct="0"/>
            <a:r>
              <a:rPr lang="tr-TR" dirty="0"/>
              <a:t>[7] </a:t>
            </a:r>
            <a:r>
              <a:rPr lang="tr-TR" dirty="0" err="1"/>
              <a:t>Helber</a:t>
            </a:r>
            <a:r>
              <a:rPr lang="tr-TR" dirty="0"/>
              <a:t>, P., </a:t>
            </a:r>
            <a:r>
              <a:rPr lang="tr-TR" dirty="0" err="1"/>
              <a:t>Bischke</a:t>
            </a:r>
            <a:r>
              <a:rPr lang="tr-TR" dirty="0"/>
              <a:t>, B., </a:t>
            </a:r>
            <a:r>
              <a:rPr lang="tr-TR" dirty="0" err="1"/>
              <a:t>Dengel</a:t>
            </a:r>
            <a:r>
              <a:rPr lang="tr-TR" dirty="0"/>
              <a:t>, A., </a:t>
            </a:r>
            <a:r>
              <a:rPr lang="tr-TR" dirty="0" err="1"/>
              <a:t>Borth</a:t>
            </a:r>
            <a:r>
              <a:rPr lang="tr-TR" dirty="0"/>
              <a:t>, D. </a:t>
            </a:r>
            <a:r>
              <a:rPr lang="tr-TR" dirty="0" err="1"/>
              <a:t>Eurosat</a:t>
            </a:r>
            <a:r>
              <a:rPr lang="tr-TR" dirty="0"/>
              <a:t>: A </a:t>
            </a:r>
            <a:r>
              <a:rPr lang="tr-TR" dirty="0" err="1"/>
              <a:t>novel</a:t>
            </a:r>
            <a:r>
              <a:rPr lang="tr-TR" dirty="0"/>
              <a:t> </a:t>
            </a:r>
            <a:r>
              <a:rPr lang="tr-TR" dirty="0" err="1"/>
              <a:t>dataset</a:t>
            </a:r>
            <a:r>
              <a:rPr lang="tr-TR" dirty="0"/>
              <a:t> </a:t>
            </a:r>
            <a:r>
              <a:rPr lang="tr-TR" dirty="0" err="1"/>
              <a:t>and</a:t>
            </a:r>
            <a:r>
              <a:rPr lang="tr-TR" dirty="0"/>
              <a:t> </a:t>
            </a:r>
            <a:r>
              <a:rPr lang="tr-TR" dirty="0" err="1"/>
              <a:t>deep</a:t>
            </a:r>
            <a:r>
              <a:rPr lang="tr-TR" dirty="0"/>
              <a:t> </a:t>
            </a:r>
            <a:r>
              <a:rPr lang="tr-TR" dirty="0" err="1"/>
              <a:t>learning</a:t>
            </a:r>
            <a:r>
              <a:rPr lang="tr-TR" dirty="0"/>
              <a:t> </a:t>
            </a:r>
            <a:r>
              <a:rPr lang="tr-TR" dirty="0" err="1"/>
              <a:t>benchmark</a:t>
            </a:r>
            <a:r>
              <a:rPr lang="tr-TR" dirty="0"/>
              <a:t> </a:t>
            </a:r>
            <a:r>
              <a:rPr lang="tr-TR" dirty="0" err="1"/>
              <a:t>for</a:t>
            </a:r>
            <a:r>
              <a:rPr lang="tr-TR" dirty="0"/>
              <a:t> </a:t>
            </a:r>
            <a:r>
              <a:rPr lang="tr-TR" dirty="0" err="1"/>
              <a:t>land</a:t>
            </a:r>
            <a:r>
              <a:rPr lang="tr-TR" dirty="0"/>
              <a:t> </a:t>
            </a:r>
            <a:r>
              <a:rPr lang="tr-TR" dirty="0" err="1"/>
              <a:t>use</a:t>
            </a:r>
            <a:r>
              <a:rPr lang="tr-TR" dirty="0"/>
              <a:t> </a:t>
            </a:r>
            <a:r>
              <a:rPr lang="tr-TR" dirty="0" err="1"/>
              <a:t>and</a:t>
            </a:r>
            <a:r>
              <a:rPr lang="tr-TR" dirty="0"/>
              <a:t> </a:t>
            </a:r>
            <a:r>
              <a:rPr lang="tr-TR" dirty="0" err="1"/>
              <a:t>land</a:t>
            </a:r>
            <a:r>
              <a:rPr lang="tr-TR" dirty="0"/>
              <a:t> </a:t>
            </a:r>
            <a:r>
              <a:rPr lang="tr-TR" dirty="0" err="1"/>
              <a:t>cover</a:t>
            </a:r>
            <a:r>
              <a:rPr lang="tr-TR" dirty="0"/>
              <a:t> </a:t>
            </a:r>
            <a:r>
              <a:rPr lang="tr-TR" dirty="0" err="1"/>
              <a:t>classification</a:t>
            </a:r>
            <a:r>
              <a:rPr lang="tr-TR" dirty="0"/>
              <a:t>. IEEE </a:t>
            </a:r>
            <a:r>
              <a:rPr lang="tr-TR" dirty="0" err="1"/>
              <a:t>Journal</a:t>
            </a:r>
            <a:r>
              <a:rPr lang="tr-TR" dirty="0"/>
              <a:t> of </a:t>
            </a:r>
            <a:r>
              <a:rPr lang="tr-TR" dirty="0" err="1"/>
              <a:t>Selected</a:t>
            </a:r>
            <a:r>
              <a:rPr lang="tr-TR" dirty="0"/>
              <a:t> </a:t>
            </a:r>
            <a:r>
              <a:rPr lang="tr-TR" dirty="0" err="1"/>
              <a:t>Topics</a:t>
            </a:r>
            <a:r>
              <a:rPr lang="tr-TR" dirty="0"/>
              <a:t> in </a:t>
            </a:r>
            <a:r>
              <a:rPr lang="tr-TR" dirty="0" err="1"/>
              <a:t>Applied</a:t>
            </a:r>
            <a:r>
              <a:rPr lang="tr-TR" dirty="0"/>
              <a:t> Earth </a:t>
            </a:r>
            <a:r>
              <a:rPr lang="tr-TR" dirty="0" err="1"/>
              <a:t>Observations</a:t>
            </a:r>
            <a:r>
              <a:rPr lang="tr-TR" dirty="0"/>
              <a:t> </a:t>
            </a:r>
            <a:r>
              <a:rPr lang="tr-TR" dirty="0" err="1"/>
              <a:t>and</a:t>
            </a:r>
            <a:r>
              <a:rPr lang="tr-TR" dirty="0"/>
              <a:t> Remote </a:t>
            </a:r>
            <a:r>
              <a:rPr lang="tr-TR" dirty="0" err="1"/>
              <a:t>Sensing</a:t>
            </a:r>
            <a:r>
              <a:rPr lang="tr-TR" dirty="0"/>
              <a:t>, 12(7), 2217-2226 (2019).</a:t>
            </a:r>
            <a:endParaRPr lang="en-US" dirty="0"/>
          </a:p>
          <a:p>
            <a:pPr lvl="0" hangingPunct="0"/>
            <a:r>
              <a:rPr lang="tr-TR" dirty="0"/>
              <a:t>[8] </a:t>
            </a:r>
            <a:r>
              <a:rPr lang="tr-TR" dirty="0" err="1"/>
              <a:t>Zhu</a:t>
            </a:r>
            <a:r>
              <a:rPr lang="tr-TR" dirty="0"/>
              <a:t>, X. X., </a:t>
            </a:r>
            <a:r>
              <a:rPr lang="tr-TR" dirty="0" err="1"/>
              <a:t>Tuia</a:t>
            </a:r>
            <a:r>
              <a:rPr lang="tr-TR" dirty="0"/>
              <a:t>, D., </a:t>
            </a:r>
            <a:r>
              <a:rPr lang="tr-TR" dirty="0" err="1"/>
              <a:t>Mou</a:t>
            </a:r>
            <a:r>
              <a:rPr lang="tr-TR" dirty="0"/>
              <a:t>, L., </a:t>
            </a:r>
            <a:r>
              <a:rPr lang="tr-TR" dirty="0" err="1"/>
              <a:t>Xia</a:t>
            </a:r>
            <a:r>
              <a:rPr lang="tr-TR" dirty="0"/>
              <a:t>, G. S., </a:t>
            </a:r>
            <a:r>
              <a:rPr lang="tr-TR" dirty="0" err="1"/>
              <a:t>Zhang</a:t>
            </a:r>
            <a:r>
              <a:rPr lang="tr-TR" dirty="0"/>
              <a:t>, L., </a:t>
            </a:r>
            <a:r>
              <a:rPr lang="tr-TR" dirty="0" err="1"/>
              <a:t>Xu</a:t>
            </a:r>
            <a:r>
              <a:rPr lang="tr-TR" dirty="0"/>
              <a:t>, F., &amp; </a:t>
            </a:r>
            <a:r>
              <a:rPr lang="tr-TR" dirty="0" err="1"/>
              <a:t>Fraundorfer</a:t>
            </a:r>
            <a:r>
              <a:rPr lang="tr-TR" dirty="0"/>
              <a:t>, F. </a:t>
            </a:r>
            <a:r>
              <a:rPr lang="tr-TR" dirty="0" err="1"/>
              <a:t>Deep</a:t>
            </a:r>
            <a:r>
              <a:rPr lang="tr-TR" dirty="0"/>
              <a:t> Learning in Remote </a:t>
            </a:r>
            <a:r>
              <a:rPr lang="tr-TR" dirty="0" err="1"/>
              <a:t>Sensing</a:t>
            </a:r>
            <a:r>
              <a:rPr lang="tr-TR" dirty="0"/>
              <a:t>: A </a:t>
            </a:r>
            <a:r>
              <a:rPr lang="tr-TR" dirty="0" err="1"/>
              <a:t>Review</a:t>
            </a:r>
            <a:r>
              <a:rPr lang="tr-TR" dirty="0"/>
              <a:t>. IEEE </a:t>
            </a:r>
            <a:r>
              <a:rPr lang="tr-TR" dirty="0" err="1"/>
              <a:t>Geoscience</a:t>
            </a:r>
            <a:r>
              <a:rPr lang="tr-TR" dirty="0"/>
              <a:t> </a:t>
            </a:r>
            <a:r>
              <a:rPr lang="tr-TR" dirty="0" err="1"/>
              <a:t>and</a:t>
            </a:r>
            <a:r>
              <a:rPr lang="tr-TR" dirty="0"/>
              <a:t> Remote </a:t>
            </a:r>
            <a:r>
              <a:rPr lang="tr-TR" dirty="0" err="1"/>
              <a:t>Sensing</a:t>
            </a:r>
            <a:r>
              <a:rPr lang="tr-TR" dirty="0"/>
              <a:t> Magazine (2021).</a:t>
            </a:r>
            <a:endParaRPr lang="en-US" dirty="0"/>
          </a:p>
          <a:p>
            <a:pPr lvl="0" hangingPunct="0"/>
            <a:r>
              <a:rPr lang="tr-TR" dirty="0"/>
              <a:t>[9] </a:t>
            </a:r>
            <a:r>
              <a:rPr lang="tr-TR" dirty="0" err="1"/>
              <a:t>Uba</a:t>
            </a:r>
            <a:r>
              <a:rPr lang="tr-TR" dirty="0"/>
              <a:t>, N. K. Land </a:t>
            </a:r>
            <a:r>
              <a:rPr lang="tr-TR" dirty="0" err="1"/>
              <a:t>Use</a:t>
            </a:r>
            <a:r>
              <a:rPr lang="tr-TR" dirty="0"/>
              <a:t> </a:t>
            </a:r>
            <a:r>
              <a:rPr lang="tr-TR" dirty="0" err="1"/>
              <a:t>and</a:t>
            </a:r>
            <a:r>
              <a:rPr lang="tr-TR" dirty="0"/>
              <a:t> Land </a:t>
            </a:r>
            <a:r>
              <a:rPr lang="tr-TR" dirty="0" err="1"/>
              <a:t>Cover</a:t>
            </a:r>
            <a:r>
              <a:rPr lang="tr-TR" dirty="0"/>
              <a:t> </a:t>
            </a:r>
            <a:r>
              <a:rPr lang="tr-TR" dirty="0" err="1"/>
              <a:t>Classification</a:t>
            </a:r>
            <a:r>
              <a:rPr lang="tr-TR" dirty="0"/>
              <a:t> Using </a:t>
            </a:r>
            <a:r>
              <a:rPr lang="tr-TR" dirty="0" err="1"/>
              <a:t>Deep</a:t>
            </a:r>
            <a:r>
              <a:rPr lang="tr-TR" dirty="0"/>
              <a:t> Learning </a:t>
            </a:r>
            <a:r>
              <a:rPr lang="tr-TR" dirty="0" err="1"/>
              <a:t>Techniques</a:t>
            </a:r>
            <a:r>
              <a:rPr lang="tr-TR" dirty="0"/>
              <a:t>. A </a:t>
            </a:r>
            <a:r>
              <a:rPr lang="tr-TR" dirty="0" err="1"/>
              <a:t>Thesis</a:t>
            </a:r>
            <a:r>
              <a:rPr lang="tr-TR" dirty="0"/>
              <a:t> </a:t>
            </a:r>
            <a:r>
              <a:rPr lang="tr-TR" dirty="0" err="1"/>
              <a:t>Presented</a:t>
            </a:r>
            <a:r>
              <a:rPr lang="tr-TR" dirty="0"/>
              <a:t> in </a:t>
            </a:r>
            <a:r>
              <a:rPr lang="tr-TR" dirty="0" err="1"/>
              <a:t>Partial</a:t>
            </a:r>
            <a:r>
              <a:rPr lang="tr-TR" dirty="0"/>
              <a:t> </a:t>
            </a:r>
            <a:r>
              <a:rPr lang="tr-TR" dirty="0" err="1"/>
              <a:t>Fulfillment</a:t>
            </a:r>
            <a:r>
              <a:rPr lang="tr-TR" dirty="0"/>
              <a:t> of </a:t>
            </a:r>
            <a:r>
              <a:rPr lang="tr-TR" dirty="0" err="1"/>
              <a:t>the</a:t>
            </a:r>
            <a:r>
              <a:rPr lang="tr-TR" dirty="0"/>
              <a:t> </a:t>
            </a:r>
            <a:r>
              <a:rPr lang="tr-TR" dirty="0" err="1"/>
              <a:t>Requirements</a:t>
            </a:r>
            <a:r>
              <a:rPr lang="tr-TR" dirty="0"/>
              <a:t> </a:t>
            </a:r>
            <a:r>
              <a:rPr lang="tr-TR" dirty="0" err="1"/>
              <a:t>for</a:t>
            </a:r>
            <a:r>
              <a:rPr lang="tr-TR" dirty="0"/>
              <a:t> </a:t>
            </a:r>
            <a:r>
              <a:rPr lang="tr-TR" dirty="0" err="1"/>
              <a:t>the</a:t>
            </a:r>
            <a:r>
              <a:rPr lang="tr-TR" dirty="0"/>
              <a:t> </a:t>
            </a:r>
            <a:r>
              <a:rPr lang="tr-TR" dirty="0" err="1"/>
              <a:t>Degree</a:t>
            </a:r>
            <a:r>
              <a:rPr lang="tr-TR" dirty="0"/>
              <a:t> Master of </a:t>
            </a:r>
            <a:r>
              <a:rPr lang="tr-TR" dirty="0" err="1"/>
              <a:t>Science</a:t>
            </a:r>
            <a:r>
              <a:rPr lang="tr-TR" dirty="0"/>
              <a:t>, Arizona </a:t>
            </a:r>
            <a:r>
              <a:rPr lang="tr-TR" dirty="0" err="1"/>
              <a:t>State</a:t>
            </a:r>
            <a:r>
              <a:rPr lang="tr-TR" dirty="0"/>
              <a:t> </a:t>
            </a:r>
            <a:r>
              <a:rPr lang="tr-TR" dirty="0" err="1"/>
              <a:t>University</a:t>
            </a:r>
            <a:r>
              <a:rPr lang="tr-TR" dirty="0"/>
              <a:t> (2016).</a:t>
            </a:r>
            <a:endParaRPr lang="en-US" dirty="0"/>
          </a:p>
          <a:p>
            <a:pPr lvl="0" hangingPunct="0"/>
            <a:r>
              <a:rPr lang="tr-TR" dirty="0"/>
              <a:t>[10] </a:t>
            </a:r>
            <a:r>
              <a:rPr lang="tr-TR" dirty="0" err="1"/>
              <a:t>Simonyan</a:t>
            </a:r>
            <a:r>
              <a:rPr lang="tr-TR" dirty="0"/>
              <a:t>, K., &amp; </a:t>
            </a:r>
            <a:r>
              <a:rPr lang="tr-TR" dirty="0" err="1"/>
              <a:t>Zisserman</a:t>
            </a:r>
            <a:r>
              <a:rPr lang="tr-TR" dirty="0"/>
              <a:t>, A. </a:t>
            </a:r>
            <a:r>
              <a:rPr lang="tr-TR" dirty="0" err="1"/>
              <a:t>Very</a:t>
            </a:r>
            <a:r>
              <a:rPr lang="tr-TR" dirty="0"/>
              <a:t> </a:t>
            </a:r>
            <a:r>
              <a:rPr lang="tr-TR" dirty="0" err="1"/>
              <a:t>deep</a:t>
            </a:r>
            <a:r>
              <a:rPr lang="tr-TR" dirty="0"/>
              <a:t> </a:t>
            </a:r>
            <a:r>
              <a:rPr lang="tr-TR" dirty="0" err="1"/>
              <a:t>convolutional</a:t>
            </a:r>
            <a:r>
              <a:rPr lang="tr-TR" dirty="0"/>
              <a:t> </a:t>
            </a:r>
            <a:r>
              <a:rPr lang="tr-TR" dirty="0" err="1"/>
              <a:t>networks</a:t>
            </a:r>
            <a:r>
              <a:rPr lang="tr-TR" dirty="0"/>
              <a:t> </a:t>
            </a:r>
            <a:r>
              <a:rPr lang="tr-TR" dirty="0" err="1"/>
              <a:t>for</a:t>
            </a:r>
            <a:r>
              <a:rPr lang="tr-TR" dirty="0"/>
              <a:t> </a:t>
            </a:r>
            <a:r>
              <a:rPr lang="tr-TR" dirty="0" err="1"/>
              <a:t>large-scale</a:t>
            </a:r>
            <a:r>
              <a:rPr lang="tr-TR" dirty="0"/>
              <a:t> </a:t>
            </a:r>
            <a:r>
              <a:rPr lang="tr-TR" dirty="0" err="1"/>
              <a:t>image</a:t>
            </a:r>
            <a:r>
              <a:rPr lang="tr-TR" dirty="0"/>
              <a:t> </a:t>
            </a:r>
            <a:r>
              <a:rPr lang="tr-TR" dirty="0" err="1"/>
              <a:t>recognition</a:t>
            </a:r>
            <a:r>
              <a:rPr lang="tr-TR" dirty="0"/>
              <a:t>. </a:t>
            </a:r>
            <a:r>
              <a:rPr lang="tr-TR" dirty="0" err="1"/>
              <a:t>Proceedings</a:t>
            </a:r>
            <a:r>
              <a:rPr lang="tr-TR" dirty="0"/>
              <a:t> of </a:t>
            </a:r>
            <a:r>
              <a:rPr lang="tr-TR" dirty="0" err="1"/>
              <a:t>the</a:t>
            </a:r>
            <a:r>
              <a:rPr lang="tr-TR" dirty="0"/>
              <a:t> International Conference on Learning </a:t>
            </a:r>
            <a:r>
              <a:rPr lang="tr-TR" dirty="0" err="1"/>
              <a:t>Representations</a:t>
            </a:r>
            <a:r>
              <a:rPr lang="tr-TR" dirty="0"/>
              <a:t> (ICLR) (2015).</a:t>
            </a:r>
            <a:endParaRPr lang="en-US" dirty="0"/>
          </a:p>
          <a:p>
            <a:pPr lvl="0" hangingPunct="0"/>
            <a:r>
              <a:rPr lang="tr-TR" dirty="0"/>
              <a:t> [11] </a:t>
            </a:r>
            <a:r>
              <a:rPr lang="tr-TR" dirty="0" err="1"/>
              <a:t>Szegedy</a:t>
            </a:r>
            <a:r>
              <a:rPr lang="tr-TR" dirty="0"/>
              <a:t>, C., </a:t>
            </a:r>
            <a:r>
              <a:rPr lang="tr-TR" dirty="0" err="1"/>
              <a:t>Liu</a:t>
            </a:r>
            <a:r>
              <a:rPr lang="tr-TR" dirty="0"/>
              <a:t>, W., </a:t>
            </a:r>
            <a:r>
              <a:rPr lang="tr-TR" dirty="0" err="1"/>
              <a:t>Jia</a:t>
            </a:r>
            <a:r>
              <a:rPr lang="tr-TR" dirty="0"/>
              <a:t>, Y., </a:t>
            </a:r>
            <a:r>
              <a:rPr lang="tr-TR" dirty="0" err="1"/>
              <a:t>Sermanet</a:t>
            </a:r>
            <a:r>
              <a:rPr lang="tr-TR" dirty="0"/>
              <a:t>, P., </a:t>
            </a:r>
            <a:r>
              <a:rPr lang="tr-TR" dirty="0" err="1"/>
              <a:t>Reed</a:t>
            </a:r>
            <a:r>
              <a:rPr lang="tr-TR" dirty="0"/>
              <a:t>, S., </a:t>
            </a:r>
            <a:r>
              <a:rPr lang="tr-TR" dirty="0" err="1"/>
              <a:t>Anguelov</a:t>
            </a:r>
            <a:r>
              <a:rPr lang="tr-TR" dirty="0"/>
              <a:t>, D., Erhan, D., </a:t>
            </a:r>
            <a:r>
              <a:rPr lang="tr-TR" dirty="0" err="1"/>
              <a:t>Vanhoucke</a:t>
            </a:r>
            <a:r>
              <a:rPr lang="tr-TR" dirty="0"/>
              <a:t>, V., &amp; </a:t>
            </a:r>
            <a:r>
              <a:rPr lang="tr-TR" dirty="0" err="1"/>
              <a:t>Rabinovich</a:t>
            </a:r>
            <a:r>
              <a:rPr lang="tr-TR" dirty="0"/>
              <a:t>, A. </a:t>
            </a:r>
            <a:r>
              <a:rPr lang="tr-TR" dirty="0" err="1"/>
              <a:t>Going</a:t>
            </a:r>
            <a:r>
              <a:rPr lang="tr-TR" dirty="0"/>
              <a:t> </a:t>
            </a:r>
            <a:r>
              <a:rPr lang="tr-TR" dirty="0" err="1"/>
              <a:t>deeper</a:t>
            </a:r>
            <a:r>
              <a:rPr lang="tr-TR" dirty="0"/>
              <a:t> </a:t>
            </a:r>
            <a:r>
              <a:rPr lang="tr-TR" dirty="0" err="1"/>
              <a:t>with</a:t>
            </a:r>
            <a:r>
              <a:rPr lang="tr-TR" dirty="0"/>
              <a:t> </a:t>
            </a:r>
            <a:r>
              <a:rPr lang="tr-TR" dirty="0" err="1"/>
              <a:t>convolutions</a:t>
            </a:r>
            <a:r>
              <a:rPr lang="tr-TR" dirty="0"/>
              <a:t>. </a:t>
            </a:r>
            <a:r>
              <a:rPr lang="tr-TR" dirty="0" err="1"/>
              <a:t>Proceedings</a:t>
            </a:r>
            <a:r>
              <a:rPr lang="tr-TR" dirty="0"/>
              <a:t> of </a:t>
            </a:r>
            <a:r>
              <a:rPr lang="tr-TR" dirty="0" err="1"/>
              <a:t>the</a:t>
            </a:r>
            <a:r>
              <a:rPr lang="tr-TR" dirty="0"/>
              <a:t> IEEE </a:t>
            </a:r>
            <a:r>
              <a:rPr lang="tr-TR" dirty="0" err="1"/>
              <a:t>conference</a:t>
            </a:r>
            <a:r>
              <a:rPr lang="tr-TR" dirty="0"/>
              <a:t> on </a:t>
            </a:r>
            <a:r>
              <a:rPr lang="tr-TR" dirty="0" err="1"/>
              <a:t>computer</a:t>
            </a:r>
            <a:r>
              <a:rPr lang="tr-TR" dirty="0"/>
              <a:t> </a:t>
            </a:r>
            <a:r>
              <a:rPr lang="tr-TR" dirty="0" err="1"/>
              <a:t>vision</a:t>
            </a:r>
            <a:r>
              <a:rPr lang="tr-TR" dirty="0"/>
              <a:t> </a:t>
            </a:r>
            <a:r>
              <a:rPr lang="tr-TR" dirty="0" err="1"/>
              <a:t>and</a:t>
            </a:r>
            <a:r>
              <a:rPr lang="tr-TR" dirty="0"/>
              <a:t> </a:t>
            </a:r>
            <a:r>
              <a:rPr lang="tr-TR" dirty="0" err="1"/>
              <a:t>pattern</a:t>
            </a:r>
            <a:r>
              <a:rPr lang="tr-TR" dirty="0"/>
              <a:t> </a:t>
            </a:r>
            <a:r>
              <a:rPr lang="tr-TR" dirty="0" err="1"/>
              <a:t>recognition</a:t>
            </a:r>
            <a:r>
              <a:rPr lang="tr-TR" dirty="0"/>
              <a:t> (2015).</a:t>
            </a:r>
            <a:endParaRPr lang="en-US" dirty="0"/>
          </a:p>
          <a:p>
            <a:pPr lvl="0" hangingPunct="0"/>
            <a:r>
              <a:rPr lang="tr-TR" dirty="0"/>
              <a:t>[12] </a:t>
            </a:r>
            <a:r>
              <a:rPr lang="tr-TR" dirty="0">
                <a:hlinkClick r:id="rId2"/>
              </a:rPr>
              <a:t>https://paperswithcode.com/dataset/eurosat</a:t>
            </a:r>
            <a:r>
              <a:rPr lang="tr-TR" dirty="0"/>
              <a:t>  [Ziyaret Tarihi: 17.04.2023]</a:t>
            </a:r>
            <a:endParaRPr lang="en-US" dirty="0"/>
          </a:p>
          <a:p>
            <a:endParaRPr lang="en-US" dirty="0"/>
          </a:p>
        </p:txBody>
      </p:sp>
    </p:spTree>
    <p:extLst>
      <p:ext uri="{BB962C8B-B14F-4D97-AF65-F5344CB8AC3E}">
        <p14:creationId xmlns:p14="http://schemas.microsoft.com/office/powerpoint/2010/main" val="2734276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Literatür</a:t>
            </a:r>
            <a:r>
              <a:rPr lang="en-US" dirty="0" smtClean="0"/>
              <a:t> </a:t>
            </a:r>
            <a:r>
              <a:rPr lang="en-US" dirty="0" err="1" smtClean="0"/>
              <a:t>Taraması</a:t>
            </a:r>
            <a:endParaRPr lang="en-US" dirty="0"/>
          </a:p>
        </p:txBody>
      </p:sp>
      <p:sp>
        <p:nvSpPr>
          <p:cNvPr id="3" name="Content Placeholder 2"/>
          <p:cNvSpPr>
            <a:spLocks noGrp="1"/>
          </p:cNvSpPr>
          <p:nvPr>
            <p:ph idx="1"/>
          </p:nvPr>
        </p:nvSpPr>
        <p:spPr/>
        <p:txBody>
          <a:bodyPr>
            <a:normAutofit lnSpcReduction="10000"/>
          </a:bodyPr>
          <a:lstStyle/>
          <a:p>
            <a:r>
              <a:rPr lang="tr-TR" dirty="0" err="1"/>
              <a:t>Boguszewski</a:t>
            </a:r>
            <a:r>
              <a:rPr lang="tr-TR" dirty="0"/>
              <a:t> ve arkadaşları tarafından yapılan bir çalışmada [2] ise LandCover.ai adlı 105.000 etiketli görüntü içeren bir veri setinin oluşturulması ve bu veri setinin, binalar, ormanlar, su ve yollar gibi farklı arazi örtüsü tiplerinin otomatik olarak haritalanması için kullanılması </a:t>
            </a:r>
            <a:r>
              <a:rPr lang="tr-TR" dirty="0" smtClean="0"/>
              <a:t>amaçlanmıştır</a:t>
            </a:r>
            <a:r>
              <a:rPr lang="en-US" dirty="0" smtClean="0"/>
              <a:t>. </a:t>
            </a:r>
            <a:r>
              <a:rPr lang="tr-TR" dirty="0"/>
              <a:t>VGG-16 modeli kullanılarak % 85.56 oranında doğruluk sağlanmıştır ve böylece hazırlanan LandCover.ai </a:t>
            </a:r>
            <a:r>
              <a:rPr lang="tr-TR" dirty="0" err="1"/>
              <a:t>veriseti</a:t>
            </a:r>
            <a:r>
              <a:rPr lang="tr-TR" dirty="0"/>
              <a:t> diğer çalışmalarda kullanılması amacıyla kullanıcıların erişimine açık </a:t>
            </a:r>
            <a:r>
              <a:rPr lang="tr-TR" dirty="0" smtClean="0"/>
              <a:t>hale getirilmiştir</a:t>
            </a:r>
            <a:r>
              <a:rPr lang="en-US" dirty="0" smtClean="0"/>
              <a:t>.</a:t>
            </a:r>
          </a:p>
          <a:p>
            <a:r>
              <a:rPr lang="tr-TR" dirty="0" err="1"/>
              <a:t>Zhang</a:t>
            </a:r>
            <a:r>
              <a:rPr lang="tr-TR" dirty="0"/>
              <a:t> ve arkadaşları tarafından yapılan bir çalışmada [5] CNN ve RNN yöntemleri beraber kullanılmış ve "</a:t>
            </a:r>
            <a:r>
              <a:rPr lang="tr-TR" dirty="0" err="1"/>
              <a:t>Landsat</a:t>
            </a:r>
            <a:r>
              <a:rPr lang="tr-TR" dirty="0"/>
              <a:t> 8" ve "MODIS" gibi uydu görüntülerinden elde edilen veriler üzerinden test edilmiştir. Makalede CNN'in piksel bazlı özellikleri öğrenmek için kullanıldığı, </a:t>
            </a:r>
            <a:r>
              <a:rPr lang="tr-TR" dirty="0" err="1"/>
              <a:t>RNN'in</a:t>
            </a:r>
            <a:r>
              <a:rPr lang="tr-TR" dirty="0"/>
              <a:t> ise genel özellikleri modellendiği belirtilmektedir. Son olarak, toprak örtüsü ve kullanımının aynı anda sınıflandırılmasının, ayrı ayrı sınıflandırılmasından daha iyi sonuçlar verdiği belirtilir.</a:t>
            </a:r>
            <a:endParaRPr lang="en-US" dirty="0"/>
          </a:p>
          <a:p>
            <a:r>
              <a:rPr lang="tr-TR" dirty="0" err="1"/>
              <a:t>Neumann</a:t>
            </a:r>
            <a:r>
              <a:rPr lang="tr-TR" dirty="0"/>
              <a:t> ve arkadaşları tarafından yapılan bir çalışmada [1] sınırlı sayıda etiketli eğitim verisinin mevcudiyeti durumunda uzaktan algılama verilerinin analizi için kendinden öğrenimli özellik öğrenimi (self-</a:t>
            </a:r>
            <a:r>
              <a:rPr lang="tr-TR" dirty="0" err="1"/>
              <a:t>supervised</a:t>
            </a:r>
            <a:r>
              <a:rPr lang="tr-TR" dirty="0"/>
              <a:t> </a:t>
            </a:r>
            <a:r>
              <a:rPr lang="tr-TR" dirty="0" err="1"/>
              <a:t>feature</a:t>
            </a:r>
            <a:r>
              <a:rPr lang="tr-TR" dirty="0"/>
              <a:t> </a:t>
            </a:r>
            <a:r>
              <a:rPr lang="tr-TR" dirty="0" err="1"/>
              <a:t>learning</a:t>
            </a:r>
            <a:r>
              <a:rPr lang="tr-TR" dirty="0"/>
              <a:t>) ve veri artırımı (data </a:t>
            </a:r>
            <a:r>
              <a:rPr lang="tr-TR" dirty="0" err="1"/>
              <a:t>augmentation</a:t>
            </a:r>
            <a:r>
              <a:rPr lang="tr-TR" dirty="0"/>
              <a:t>) yöntemlerini </a:t>
            </a:r>
            <a:r>
              <a:rPr lang="tr-TR" dirty="0" smtClean="0"/>
              <a:t>önermektedir</a:t>
            </a:r>
            <a:r>
              <a:rPr lang="en-US" dirty="0" smtClean="0"/>
              <a:t>.</a:t>
            </a:r>
          </a:p>
          <a:p>
            <a:endParaRPr lang="en-US" dirty="0"/>
          </a:p>
          <a:p>
            <a:endParaRPr lang="en-US" sz="1100" dirty="0"/>
          </a:p>
        </p:txBody>
      </p:sp>
      <p:sp>
        <p:nvSpPr>
          <p:cNvPr id="4" name="TextBox 3"/>
          <p:cNvSpPr txBox="1"/>
          <p:nvPr/>
        </p:nvSpPr>
        <p:spPr>
          <a:xfrm>
            <a:off x="838200" y="5996226"/>
            <a:ext cx="10979726" cy="861774"/>
          </a:xfrm>
          <a:prstGeom prst="rect">
            <a:avLst/>
          </a:prstGeom>
          <a:noFill/>
        </p:spPr>
        <p:txBody>
          <a:bodyPr wrap="square" rtlCol="0">
            <a:spAutoFit/>
          </a:bodyPr>
          <a:lstStyle/>
          <a:p>
            <a:r>
              <a:rPr lang="tr-TR" sz="1000" dirty="0"/>
              <a:t>[1] </a:t>
            </a:r>
            <a:r>
              <a:rPr lang="tr-TR" sz="1000" dirty="0" err="1"/>
              <a:t>Neumann</a:t>
            </a:r>
            <a:r>
              <a:rPr lang="tr-TR" sz="1000" dirty="0"/>
              <a:t>, M., </a:t>
            </a:r>
            <a:r>
              <a:rPr lang="tr-TR" sz="1000" dirty="0" err="1"/>
              <a:t>Pinto</a:t>
            </a:r>
            <a:r>
              <a:rPr lang="tr-TR" sz="1000" dirty="0"/>
              <a:t>, A. S., </a:t>
            </a:r>
            <a:r>
              <a:rPr lang="tr-TR" sz="1000" dirty="0" err="1"/>
              <a:t>Zhai</a:t>
            </a:r>
            <a:r>
              <a:rPr lang="tr-TR" sz="1000" dirty="0"/>
              <a:t>, X., &amp; </a:t>
            </a:r>
            <a:r>
              <a:rPr lang="tr-TR" sz="1000" dirty="0" err="1"/>
              <a:t>Houlsby</a:t>
            </a:r>
            <a:r>
              <a:rPr lang="tr-TR" sz="1000" dirty="0"/>
              <a:t>, N. </a:t>
            </a:r>
            <a:r>
              <a:rPr lang="tr-TR" sz="1000" dirty="0" err="1"/>
              <a:t>In</a:t>
            </a:r>
            <a:r>
              <a:rPr lang="tr-TR" sz="1000" dirty="0"/>
              <a:t>-domain </a:t>
            </a:r>
            <a:r>
              <a:rPr lang="tr-TR" sz="1000" dirty="0" err="1"/>
              <a:t>representation</a:t>
            </a:r>
            <a:r>
              <a:rPr lang="tr-TR" sz="1000" dirty="0"/>
              <a:t> </a:t>
            </a:r>
            <a:r>
              <a:rPr lang="tr-TR" sz="1000" dirty="0" err="1"/>
              <a:t>learning</a:t>
            </a:r>
            <a:r>
              <a:rPr lang="tr-TR" sz="1000" dirty="0"/>
              <a:t> </a:t>
            </a:r>
            <a:r>
              <a:rPr lang="tr-TR" sz="1000" dirty="0" err="1"/>
              <a:t>for</a:t>
            </a:r>
            <a:r>
              <a:rPr lang="tr-TR" sz="1000" dirty="0"/>
              <a:t> </a:t>
            </a:r>
            <a:r>
              <a:rPr lang="tr-TR" sz="1000" dirty="0" err="1"/>
              <a:t>remote</a:t>
            </a:r>
            <a:r>
              <a:rPr lang="tr-TR" sz="1000" dirty="0"/>
              <a:t> </a:t>
            </a:r>
            <a:r>
              <a:rPr lang="tr-TR" sz="1000" dirty="0" err="1"/>
              <a:t>sensing</a:t>
            </a:r>
            <a:r>
              <a:rPr lang="tr-TR" sz="1000" dirty="0"/>
              <a:t>. IEEE </a:t>
            </a:r>
            <a:r>
              <a:rPr lang="tr-TR" sz="1000" dirty="0" err="1"/>
              <a:t>Transactions</a:t>
            </a:r>
            <a:r>
              <a:rPr lang="tr-TR" sz="1000" dirty="0"/>
              <a:t> on </a:t>
            </a:r>
            <a:r>
              <a:rPr lang="tr-TR" sz="1000" dirty="0" err="1"/>
              <a:t>Geoscience</a:t>
            </a:r>
            <a:r>
              <a:rPr lang="tr-TR" sz="1000" dirty="0"/>
              <a:t> </a:t>
            </a:r>
            <a:r>
              <a:rPr lang="tr-TR" sz="1000" dirty="0" err="1"/>
              <a:t>and</a:t>
            </a:r>
            <a:r>
              <a:rPr lang="tr-TR" sz="1000" dirty="0"/>
              <a:t> Remote </a:t>
            </a:r>
            <a:r>
              <a:rPr lang="tr-TR" sz="1000" dirty="0" err="1"/>
              <a:t>Sensing</a:t>
            </a:r>
            <a:r>
              <a:rPr lang="tr-TR" sz="1000" dirty="0"/>
              <a:t>, 58(8) (2020).</a:t>
            </a:r>
            <a:endParaRPr lang="en-US" sz="1000" dirty="0"/>
          </a:p>
          <a:p>
            <a:pPr lvl="0"/>
            <a:r>
              <a:rPr lang="en-US" sz="1000" dirty="0"/>
              <a:t>[</a:t>
            </a:r>
            <a:r>
              <a:rPr lang="tr-TR" sz="1000" dirty="0"/>
              <a:t>2] </a:t>
            </a:r>
            <a:r>
              <a:rPr lang="tr-TR" sz="1000" dirty="0" err="1"/>
              <a:t>Boguszewski</a:t>
            </a:r>
            <a:r>
              <a:rPr lang="tr-TR" sz="1000" dirty="0"/>
              <a:t>, A., </a:t>
            </a:r>
            <a:r>
              <a:rPr lang="tr-TR" sz="1000" dirty="0" err="1"/>
              <a:t>Batorski</a:t>
            </a:r>
            <a:r>
              <a:rPr lang="tr-TR" sz="1000" dirty="0"/>
              <a:t>, D., </a:t>
            </a:r>
            <a:r>
              <a:rPr lang="tr-TR" sz="1000" dirty="0" err="1"/>
              <a:t>Ziemba-Jankowska</a:t>
            </a:r>
            <a:r>
              <a:rPr lang="tr-TR" sz="1000" dirty="0"/>
              <a:t>, N., </a:t>
            </a:r>
            <a:r>
              <a:rPr lang="tr-TR" sz="1000" dirty="0" err="1"/>
              <a:t>Dziedzic</a:t>
            </a:r>
            <a:r>
              <a:rPr lang="tr-TR" sz="1000" dirty="0"/>
              <a:t>, T., &amp; </a:t>
            </a:r>
            <a:r>
              <a:rPr lang="tr-TR" sz="1000" dirty="0" err="1"/>
              <a:t>Zambrzycka</a:t>
            </a:r>
            <a:r>
              <a:rPr lang="tr-TR" sz="1000" dirty="0"/>
              <a:t>, A. LandCover.ai: </a:t>
            </a:r>
            <a:r>
              <a:rPr lang="tr-TR" sz="1000" dirty="0" err="1"/>
              <a:t>Dataset</a:t>
            </a:r>
            <a:r>
              <a:rPr lang="tr-TR" sz="1000" dirty="0"/>
              <a:t> </a:t>
            </a:r>
            <a:r>
              <a:rPr lang="tr-TR" sz="1000" dirty="0" err="1"/>
              <a:t>for</a:t>
            </a:r>
            <a:r>
              <a:rPr lang="tr-TR" sz="1000" dirty="0"/>
              <a:t> </a:t>
            </a:r>
            <a:r>
              <a:rPr lang="tr-TR" sz="1000" dirty="0" err="1"/>
              <a:t>Automatic</a:t>
            </a:r>
            <a:r>
              <a:rPr lang="tr-TR" sz="1000" dirty="0"/>
              <a:t> </a:t>
            </a:r>
            <a:r>
              <a:rPr lang="tr-TR" sz="1000" dirty="0" err="1"/>
              <a:t>Mapping</a:t>
            </a:r>
            <a:r>
              <a:rPr lang="tr-TR" sz="1000" dirty="0"/>
              <a:t> of </a:t>
            </a:r>
            <a:r>
              <a:rPr lang="tr-TR" sz="1000" dirty="0" err="1"/>
              <a:t>Buildings</a:t>
            </a:r>
            <a:r>
              <a:rPr lang="tr-TR" sz="1000" dirty="0"/>
              <a:t>, </a:t>
            </a:r>
            <a:r>
              <a:rPr lang="tr-TR" sz="1000" dirty="0" err="1"/>
              <a:t>Woodlands</a:t>
            </a:r>
            <a:r>
              <a:rPr lang="tr-TR" sz="1000" dirty="0"/>
              <a:t>, </a:t>
            </a:r>
            <a:r>
              <a:rPr lang="tr-TR" sz="1000" dirty="0" err="1"/>
              <a:t>Water</a:t>
            </a:r>
            <a:r>
              <a:rPr lang="tr-TR" sz="1000" dirty="0"/>
              <a:t> </a:t>
            </a:r>
            <a:r>
              <a:rPr lang="tr-TR" sz="1000" dirty="0" err="1"/>
              <a:t>and</a:t>
            </a:r>
            <a:r>
              <a:rPr lang="tr-TR" sz="1000" dirty="0"/>
              <a:t> </a:t>
            </a:r>
            <a:r>
              <a:rPr lang="tr-TR" sz="1000" dirty="0" err="1"/>
              <a:t>Roads</a:t>
            </a:r>
            <a:r>
              <a:rPr lang="tr-TR" sz="1000" dirty="0"/>
              <a:t> </a:t>
            </a:r>
            <a:r>
              <a:rPr lang="tr-TR" sz="1000" dirty="0" err="1"/>
              <a:t>from</a:t>
            </a:r>
            <a:r>
              <a:rPr lang="tr-TR" sz="1000" dirty="0"/>
              <a:t> </a:t>
            </a:r>
            <a:r>
              <a:rPr lang="tr-TR" sz="1000" dirty="0" err="1"/>
              <a:t>Aerial</a:t>
            </a:r>
            <a:r>
              <a:rPr lang="tr-TR" sz="1000" dirty="0"/>
              <a:t> </a:t>
            </a:r>
            <a:r>
              <a:rPr lang="tr-TR" sz="1000" dirty="0" err="1"/>
              <a:t>Imagery</a:t>
            </a:r>
            <a:r>
              <a:rPr lang="tr-TR" sz="1000" dirty="0"/>
              <a:t> (2022).</a:t>
            </a:r>
            <a:endParaRPr lang="en-US" sz="1000" dirty="0"/>
          </a:p>
          <a:p>
            <a:r>
              <a:rPr lang="tr-TR" sz="1000" dirty="0"/>
              <a:t>[5] </a:t>
            </a:r>
            <a:r>
              <a:rPr lang="tr-TR" sz="1000" dirty="0" err="1"/>
              <a:t>Zhang</a:t>
            </a:r>
            <a:r>
              <a:rPr lang="tr-TR" sz="1000" dirty="0"/>
              <a:t>, L., </a:t>
            </a:r>
            <a:r>
              <a:rPr lang="tr-TR" sz="1000" dirty="0" err="1"/>
              <a:t>Guo</a:t>
            </a:r>
            <a:r>
              <a:rPr lang="tr-TR" sz="1000" dirty="0"/>
              <a:t>, W., </a:t>
            </a:r>
            <a:r>
              <a:rPr lang="tr-TR" sz="1000" dirty="0" err="1"/>
              <a:t>Li</a:t>
            </a:r>
            <a:r>
              <a:rPr lang="tr-TR" sz="1000" dirty="0"/>
              <a:t>, C., Gamba, P., &amp; </a:t>
            </a:r>
            <a:r>
              <a:rPr lang="tr-TR" sz="1000" dirty="0" err="1"/>
              <a:t>Zhu</a:t>
            </a:r>
            <a:r>
              <a:rPr lang="tr-TR" sz="1000" dirty="0"/>
              <a:t>, X. X. </a:t>
            </a:r>
            <a:r>
              <a:rPr lang="tr-TR" sz="1000" dirty="0" err="1"/>
              <a:t>Joint</a:t>
            </a:r>
            <a:r>
              <a:rPr lang="tr-TR" sz="1000" dirty="0"/>
              <a:t> </a:t>
            </a:r>
            <a:r>
              <a:rPr lang="tr-TR" sz="1000" dirty="0" err="1"/>
              <a:t>deep</a:t>
            </a:r>
            <a:r>
              <a:rPr lang="tr-TR" sz="1000" dirty="0"/>
              <a:t> </a:t>
            </a:r>
            <a:r>
              <a:rPr lang="tr-TR" sz="1000" dirty="0" err="1"/>
              <a:t>learning</a:t>
            </a:r>
            <a:r>
              <a:rPr lang="tr-TR" sz="1000" dirty="0"/>
              <a:t> </a:t>
            </a:r>
            <a:r>
              <a:rPr lang="tr-TR" sz="1000" dirty="0" err="1"/>
              <a:t>for</a:t>
            </a:r>
            <a:r>
              <a:rPr lang="tr-TR" sz="1000" dirty="0"/>
              <a:t> </a:t>
            </a:r>
            <a:r>
              <a:rPr lang="tr-TR" sz="1000" dirty="0" err="1"/>
              <a:t>land</a:t>
            </a:r>
            <a:r>
              <a:rPr lang="tr-TR" sz="1000" dirty="0"/>
              <a:t> </a:t>
            </a:r>
            <a:r>
              <a:rPr lang="tr-TR" sz="1000" dirty="0" err="1"/>
              <a:t>cover</a:t>
            </a:r>
            <a:r>
              <a:rPr lang="tr-TR" sz="1000" dirty="0"/>
              <a:t> </a:t>
            </a:r>
            <a:r>
              <a:rPr lang="tr-TR" sz="1000" dirty="0" err="1"/>
              <a:t>and</a:t>
            </a:r>
            <a:r>
              <a:rPr lang="tr-TR" sz="1000" dirty="0"/>
              <a:t> </a:t>
            </a:r>
            <a:r>
              <a:rPr lang="tr-TR" sz="1000" dirty="0" err="1"/>
              <a:t>land</a:t>
            </a:r>
            <a:r>
              <a:rPr lang="tr-TR" sz="1000" dirty="0"/>
              <a:t> </a:t>
            </a:r>
            <a:r>
              <a:rPr lang="tr-TR" sz="1000" dirty="0" err="1"/>
              <a:t>use</a:t>
            </a:r>
            <a:r>
              <a:rPr lang="tr-TR" sz="1000" dirty="0"/>
              <a:t> </a:t>
            </a:r>
            <a:r>
              <a:rPr lang="tr-TR" sz="1000" dirty="0" err="1"/>
              <a:t>classification</a:t>
            </a:r>
            <a:r>
              <a:rPr lang="tr-TR" sz="1000" dirty="0"/>
              <a:t>. IEEE </a:t>
            </a:r>
            <a:r>
              <a:rPr lang="tr-TR" sz="1000" dirty="0" err="1"/>
              <a:t>Transactions</a:t>
            </a:r>
            <a:r>
              <a:rPr lang="tr-TR" sz="1000" dirty="0"/>
              <a:t> on </a:t>
            </a:r>
            <a:r>
              <a:rPr lang="tr-TR" sz="1000" dirty="0" err="1"/>
              <a:t>Geoscience</a:t>
            </a:r>
            <a:r>
              <a:rPr lang="tr-TR" sz="1000" dirty="0"/>
              <a:t> </a:t>
            </a:r>
            <a:r>
              <a:rPr lang="tr-TR" sz="1000" dirty="0" err="1"/>
              <a:t>and</a:t>
            </a:r>
            <a:r>
              <a:rPr lang="tr-TR" sz="1000" dirty="0"/>
              <a:t> Remote </a:t>
            </a:r>
            <a:r>
              <a:rPr lang="tr-TR" sz="1000" dirty="0" err="1"/>
              <a:t>Sensing</a:t>
            </a:r>
            <a:r>
              <a:rPr lang="tr-TR" sz="1000" dirty="0"/>
              <a:t>, 54(3) (2016).</a:t>
            </a:r>
            <a:endParaRPr lang="en-US" sz="1000" dirty="0"/>
          </a:p>
          <a:p>
            <a:pPr lvl="0"/>
            <a:endParaRPr lang="en-US" sz="1000" dirty="0" smtClean="0"/>
          </a:p>
          <a:p>
            <a:endParaRPr lang="en-US" sz="1000" dirty="0"/>
          </a:p>
        </p:txBody>
      </p:sp>
    </p:spTree>
    <p:extLst>
      <p:ext uri="{BB962C8B-B14F-4D97-AF65-F5344CB8AC3E}">
        <p14:creationId xmlns:p14="http://schemas.microsoft.com/office/powerpoint/2010/main" val="1624694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Literatür</a:t>
            </a:r>
            <a:r>
              <a:rPr lang="en-US" dirty="0" smtClean="0"/>
              <a:t> </a:t>
            </a:r>
            <a:r>
              <a:rPr lang="en-US" dirty="0" err="1" smtClean="0"/>
              <a:t>Taraması</a:t>
            </a:r>
            <a:endParaRPr lang="en-US" dirty="0"/>
          </a:p>
        </p:txBody>
      </p:sp>
      <p:sp>
        <p:nvSpPr>
          <p:cNvPr id="3" name="Content Placeholder 2"/>
          <p:cNvSpPr>
            <a:spLocks noGrp="1"/>
          </p:cNvSpPr>
          <p:nvPr>
            <p:ph idx="1"/>
          </p:nvPr>
        </p:nvSpPr>
        <p:spPr/>
        <p:txBody>
          <a:bodyPr>
            <a:normAutofit lnSpcReduction="10000"/>
          </a:bodyPr>
          <a:lstStyle/>
          <a:p>
            <a:r>
              <a:rPr lang="tr-TR" dirty="0" err="1"/>
              <a:t>Wang</a:t>
            </a:r>
            <a:r>
              <a:rPr lang="tr-TR" dirty="0"/>
              <a:t> ve arkadaşları tarafından bir diğer </a:t>
            </a:r>
            <a:r>
              <a:rPr lang="tr-TR" dirty="0" smtClean="0"/>
              <a:t>çalışmada</a:t>
            </a:r>
            <a:r>
              <a:rPr lang="en-US" dirty="0" smtClean="0"/>
              <a:t> [3]</a:t>
            </a:r>
            <a:r>
              <a:rPr lang="tr-TR" dirty="0" smtClean="0"/>
              <a:t> </a:t>
            </a:r>
            <a:r>
              <a:rPr lang="tr-TR" dirty="0"/>
              <a:t>"çift aşamalı öğrenme" </a:t>
            </a:r>
            <a:r>
              <a:rPr lang="en-US" dirty="0" err="1" smtClean="0"/>
              <a:t>yöntemi</a:t>
            </a:r>
            <a:r>
              <a:rPr lang="en-US" dirty="0" smtClean="0"/>
              <a:t> </a:t>
            </a:r>
            <a:r>
              <a:rPr lang="en-US" dirty="0" err="1" smtClean="0"/>
              <a:t>ile</a:t>
            </a:r>
            <a:r>
              <a:rPr lang="tr-TR" dirty="0" smtClean="0"/>
              <a:t>, </a:t>
            </a:r>
            <a:r>
              <a:rPr lang="tr-TR" dirty="0"/>
              <a:t>önceden eğitilmiş bir sinir ağı modelinin, sınırlı sayıda etiketli veriyle daha spesifik bir görev için eğitilmesi </a:t>
            </a:r>
            <a:r>
              <a:rPr lang="en-US" dirty="0" err="1" smtClean="0"/>
              <a:t>çalışması</a:t>
            </a:r>
            <a:r>
              <a:rPr lang="en-US" dirty="0" smtClean="0"/>
              <a:t> </a:t>
            </a:r>
            <a:r>
              <a:rPr lang="en-US" dirty="0" err="1" smtClean="0"/>
              <a:t>yapılmıştır</a:t>
            </a:r>
            <a:r>
              <a:rPr lang="en-US" dirty="0" smtClean="0"/>
              <a:t>. </a:t>
            </a:r>
            <a:r>
              <a:rPr lang="tr-TR" dirty="0"/>
              <a:t>Bu sayede, model, daha genel özellikleri önceden öğrenebilir ve daha sonra sınırlı sayıda etiketli veri kullanarak spesifik bir görev için </a:t>
            </a:r>
            <a:r>
              <a:rPr lang="tr-TR" dirty="0" err="1"/>
              <a:t>fine-tuning</a:t>
            </a:r>
            <a:r>
              <a:rPr lang="tr-TR" dirty="0"/>
              <a:t> yapabilir.</a:t>
            </a:r>
            <a:endParaRPr lang="en-US" dirty="0"/>
          </a:p>
          <a:p>
            <a:r>
              <a:rPr lang="tr-TR" dirty="0" err="1"/>
              <a:t>Wang</a:t>
            </a:r>
            <a:r>
              <a:rPr lang="tr-TR" dirty="0"/>
              <a:t> ve arkadaşları tarafından yapılan bir başka çalışmada [4] öz-denetimli (self-</a:t>
            </a:r>
            <a:r>
              <a:rPr lang="tr-TR" dirty="0" err="1"/>
              <a:t>supervised</a:t>
            </a:r>
            <a:r>
              <a:rPr lang="tr-TR" dirty="0"/>
              <a:t>) öğrenmenin önceden eğitilmiş model kullanmadan, büyük ölçekli verileri öğrenmek için bir yöntem olduğu belirtilmektedir. Öz-denetimli öğrenme, genellikle bir veri kümesindeki örneklerin birbirine yakın olan özelliklerinin öğrenilmesi ile gerçekleştirilir. Bu yaklaşım, yüksek boyutlu </a:t>
            </a:r>
            <a:r>
              <a:rPr lang="tr-TR" dirty="0" smtClean="0"/>
              <a:t>özellik uzaylarında veri manipülasyonu yaparken kullanılabilir. </a:t>
            </a:r>
            <a:endParaRPr lang="en-US" dirty="0" smtClean="0"/>
          </a:p>
          <a:p>
            <a:r>
              <a:rPr lang="tr-TR" dirty="0" err="1"/>
              <a:t>Yamashkin</a:t>
            </a:r>
            <a:r>
              <a:rPr lang="tr-TR" dirty="0"/>
              <a:t> ve arkadaşları tarafından yapılan çalışmada [6] uzaktan algılama verilerinin analizinde derin öğrenme yöntemlerinin verimliliğini artırmak için bir "</a:t>
            </a:r>
            <a:r>
              <a:rPr lang="tr-TR" dirty="0" err="1"/>
              <a:t>geosistem</a:t>
            </a:r>
            <a:r>
              <a:rPr lang="tr-TR" dirty="0"/>
              <a:t> yaklaşımı" önerilmiştir. </a:t>
            </a:r>
            <a:r>
              <a:rPr lang="tr-TR" dirty="0" err="1"/>
              <a:t>Geosistem</a:t>
            </a:r>
            <a:r>
              <a:rPr lang="tr-TR" dirty="0"/>
              <a:t> yaklaşımı, iki aşamalı bir süreçte uygulanmaktadır. İlk aşama, verilerin özelliklerinin önceden belirlenmesini içerir. Bu aşamada, uydu görüntülerinden elde edilen veriler, özellik çıkarımı yöntemleriyle işlenir. Bu işlem, verilerin boyutunu azaltmak ve daha anlamlı özellikler elde etmek için yapılır. Sonuç olarak etiketli verilerin kesinliği % 9 oranında diğer modellere göre artırılmıştır.</a:t>
            </a:r>
            <a:endParaRPr lang="en-US" dirty="0"/>
          </a:p>
          <a:p>
            <a:endParaRPr lang="en-US" dirty="0"/>
          </a:p>
        </p:txBody>
      </p:sp>
      <p:sp>
        <p:nvSpPr>
          <p:cNvPr id="4" name="TextBox 3"/>
          <p:cNvSpPr txBox="1"/>
          <p:nvPr/>
        </p:nvSpPr>
        <p:spPr>
          <a:xfrm>
            <a:off x="838200" y="6068897"/>
            <a:ext cx="10857806" cy="861774"/>
          </a:xfrm>
          <a:prstGeom prst="rect">
            <a:avLst/>
          </a:prstGeom>
          <a:noFill/>
        </p:spPr>
        <p:txBody>
          <a:bodyPr wrap="square" rtlCol="0">
            <a:spAutoFit/>
          </a:bodyPr>
          <a:lstStyle/>
          <a:p>
            <a:pPr lvl="0" hangingPunct="0"/>
            <a:r>
              <a:rPr lang="tr-TR" sz="1000" dirty="0"/>
              <a:t>[3] </a:t>
            </a:r>
            <a:r>
              <a:rPr lang="tr-TR" sz="1000" dirty="0" err="1"/>
              <a:t>Wang</a:t>
            </a:r>
            <a:r>
              <a:rPr lang="tr-TR" sz="1000" dirty="0"/>
              <a:t>, D., </a:t>
            </a:r>
            <a:r>
              <a:rPr lang="tr-TR" sz="1000" dirty="0" err="1"/>
              <a:t>Zhang</a:t>
            </a:r>
            <a:r>
              <a:rPr lang="tr-TR" sz="1000" dirty="0"/>
              <a:t>, J., </a:t>
            </a:r>
            <a:r>
              <a:rPr lang="tr-TR" sz="1000" dirty="0" err="1"/>
              <a:t>Du</a:t>
            </a:r>
            <a:r>
              <a:rPr lang="tr-TR" sz="1000" dirty="0"/>
              <a:t>, B., </a:t>
            </a:r>
            <a:r>
              <a:rPr lang="tr-TR" sz="1000" dirty="0" err="1"/>
              <a:t>Xia</a:t>
            </a:r>
            <a:r>
              <a:rPr lang="tr-TR" sz="1000" dirty="0"/>
              <a:t>, G., &amp; Tao, D. An </a:t>
            </a:r>
            <a:r>
              <a:rPr lang="tr-TR" sz="1000" dirty="0" err="1"/>
              <a:t>Empirical</a:t>
            </a:r>
            <a:r>
              <a:rPr lang="tr-TR" sz="1000" dirty="0"/>
              <a:t> </a:t>
            </a:r>
            <a:r>
              <a:rPr lang="tr-TR" sz="1000" dirty="0" err="1"/>
              <a:t>Study</a:t>
            </a:r>
            <a:r>
              <a:rPr lang="tr-TR" sz="1000" dirty="0"/>
              <a:t> of Remote </a:t>
            </a:r>
            <a:r>
              <a:rPr lang="tr-TR" sz="1000" dirty="0" err="1"/>
              <a:t>Sensing</a:t>
            </a:r>
            <a:r>
              <a:rPr lang="tr-TR" sz="1000" dirty="0"/>
              <a:t> </a:t>
            </a:r>
            <a:r>
              <a:rPr lang="tr-TR" sz="1000" dirty="0" err="1"/>
              <a:t>Pretraining</a:t>
            </a:r>
            <a:r>
              <a:rPr lang="tr-TR" sz="1000" dirty="0"/>
              <a:t>. IEEE </a:t>
            </a:r>
            <a:r>
              <a:rPr lang="tr-TR" sz="1000" dirty="0" err="1"/>
              <a:t>Transactions</a:t>
            </a:r>
            <a:r>
              <a:rPr lang="tr-TR" sz="1000" dirty="0"/>
              <a:t> on </a:t>
            </a:r>
            <a:r>
              <a:rPr lang="tr-TR" sz="1000" dirty="0" err="1"/>
              <a:t>Geoscience</a:t>
            </a:r>
            <a:r>
              <a:rPr lang="tr-TR" sz="1000" dirty="0"/>
              <a:t> </a:t>
            </a:r>
            <a:r>
              <a:rPr lang="tr-TR" sz="1000" dirty="0" err="1"/>
              <a:t>and</a:t>
            </a:r>
            <a:r>
              <a:rPr lang="tr-TR" sz="1000" dirty="0"/>
              <a:t> Remote </a:t>
            </a:r>
            <a:r>
              <a:rPr lang="tr-TR" sz="1000" dirty="0" err="1"/>
              <a:t>Sensing</a:t>
            </a:r>
            <a:r>
              <a:rPr lang="tr-TR" sz="1000" dirty="0"/>
              <a:t>, 58(5) (2020).</a:t>
            </a:r>
            <a:endParaRPr lang="en-US" sz="1000" dirty="0"/>
          </a:p>
          <a:p>
            <a:pPr lvl="0" hangingPunct="0"/>
            <a:r>
              <a:rPr lang="tr-TR" sz="1000" dirty="0"/>
              <a:t>[4] </a:t>
            </a:r>
            <a:r>
              <a:rPr lang="tr-TR" sz="1000" dirty="0" err="1"/>
              <a:t>Wang</a:t>
            </a:r>
            <a:r>
              <a:rPr lang="tr-TR" sz="1000" dirty="0"/>
              <a:t>, Y., </a:t>
            </a:r>
            <a:r>
              <a:rPr lang="tr-TR" sz="1000" dirty="0" err="1"/>
              <a:t>Albrecht</a:t>
            </a:r>
            <a:r>
              <a:rPr lang="tr-TR" sz="1000" dirty="0"/>
              <a:t>, C. M., </a:t>
            </a:r>
            <a:r>
              <a:rPr lang="tr-TR" sz="1000" dirty="0" err="1"/>
              <a:t>Braham</a:t>
            </a:r>
            <a:r>
              <a:rPr lang="tr-TR" sz="1000" dirty="0"/>
              <a:t>, N. A. A., </a:t>
            </a:r>
            <a:r>
              <a:rPr lang="tr-TR" sz="1000" dirty="0" err="1"/>
              <a:t>Mou</a:t>
            </a:r>
            <a:r>
              <a:rPr lang="tr-TR" sz="1000" dirty="0"/>
              <a:t>, L., &amp; </a:t>
            </a:r>
            <a:r>
              <a:rPr lang="tr-TR" sz="1000" dirty="0" err="1"/>
              <a:t>Zhu</a:t>
            </a:r>
            <a:r>
              <a:rPr lang="tr-TR" sz="1000" dirty="0"/>
              <a:t>, X. X. Self-</a:t>
            </a:r>
            <a:r>
              <a:rPr lang="tr-TR" sz="1000" dirty="0" err="1"/>
              <a:t>supervised</a:t>
            </a:r>
            <a:r>
              <a:rPr lang="tr-TR" sz="1000" dirty="0"/>
              <a:t> Learning in Remote </a:t>
            </a:r>
            <a:r>
              <a:rPr lang="tr-TR" sz="1000" dirty="0" err="1"/>
              <a:t>Sensing</a:t>
            </a:r>
            <a:r>
              <a:rPr lang="tr-TR" sz="1000" dirty="0"/>
              <a:t>: A </a:t>
            </a:r>
            <a:r>
              <a:rPr lang="tr-TR" sz="1000" dirty="0" err="1"/>
              <a:t>Review</a:t>
            </a:r>
            <a:r>
              <a:rPr lang="tr-TR" sz="1000" dirty="0"/>
              <a:t>. IEEE </a:t>
            </a:r>
            <a:r>
              <a:rPr lang="tr-TR" sz="1000" dirty="0" err="1"/>
              <a:t>Transactions</a:t>
            </a:r>
            <a:r>
              <a:rPr lang="tr-TR" sz="1000" dirty="0"/>
              <a:t> on </a:t>
            </a:r>
            <a:r>
              <a:rPr lang="tr-TR" sz="1000" dirty="0" err="1"/>
              <a:t>Geoscience</a:t>
            </a:r>
            <a:r>
              <a:rPr lang="tr-TR" sz="1000" dirty="0"/>
              <a:t> </a:t>
            </a:r>
            <a:r>
              <a:rPr lang="tr-TR" sz="1000" dirty="0" err="1"/>
              <a:t>and</a:t>
            </a:r>
            <a:r>
              <a:rPr lang="tr-TR" sz="1000" dirty="0"/>
              <a:t> Remote </a:t>
            </a:r>
            <a:r>
              <a:rPr lang="tr-TR" sz="1000" dirty="0" err="1"/>
              <a:t>Sensing</a:t>
            </a:r>
            <a:r>
              <a:rPr lang="tr-TR" sz="1000" dirty="0"/>
              <a:t>, 59(9) (2021</a:t>
            </a:r>
            <a:r>
              <a:rPr lang="tr-TR" sz="1000" dirty="0" smtClean="0"/>
              <a:t>).</a:t>
            </a:r>
            <a:endParaRPr lang="en-US" sz="1000" dirty="0" smtClean="0"/>
          </a:p>
          <a:p>
            <a:pPr hangingPunct="0"/>
            <a:r>
              <a:rPr lang="tr-TR" sz="1000" dirty="0"/>
              <a:t>[6] </a:t>
            </a:r>
            <a:r>
              <a:rPr lang="tr-TR" sz="1000" dirty="0" err="1"/>
              <a:t>Yamashkin</a:t>
            </a:r>
            <a:r>
              <a:rPr lang="tr-TR" sz="1000" dirty="0"/>
              <a:t>, S. A., </a:t>
            </a:r>
            <a:r>
              <a:rPr lang="tr-TR" sz="1000" dirty="0" err="1"/>
              <a:t>Yamashkin</a:t>
            </a:r>
            <a:r>
              <a:rPr lang="tr-TR" sz="1000" dirty="0"/>
              <a:t>, A. A., </a:t>
            </a:r>
            <a:r>
              <a:rPr lang="tr-TR" sz="1000" dirty="0" err="1"/>
              <a:t>Zanozin</a:t>
            </a:r>
            <a:r>
              <a:rPr lang="tr-TR" sz="1000" dirty="0"/>
              <a:t>, V. V., </a:t>
            </a:r>
            <a:r>
              <a:rPr lang="tr-TR" sz="1000" dirty="0" err="1"/>
              <a:t>Radovanovic</a:t>
            </a:r>
            <a:r>
              <a:rPr lang="tr-TR" sz="1000" dirty="0"/>
              <a:t>, M. M., &amp; </a:t>
            </a:r>
            <a:r>
              <a:rPr lang="tr-TR" sz="1000" dirty="0" err="1"/>
              <a:t>Barmin</a:t>
            </a:r>
            <a:r>
              <a:rPr lang="tr-TR" sz="1000" dirty="0"/>
              <a:t>, A. N. </a:t>
            </a:r>
            <a:r>
              <a:rPr lang="tr-TR" sz="1000" dirty="0" err="1"/>
              <a:t>Improving</a:t>
            </a:r>
            <a:r>
              <a:rPr lang="tr-TR" sz="1000" dirty="0"/>
              <a:t> </a:t>
            </a:r>
            <a:r>
              <a:rPr lang="tr-TR" sz="1000" dirty="0" err="1"/>
              <a:t>the</a:t>
            </a:r>
            <a:r>
              <a:rPr lang="tr-TR" sz="1000" dirty="0"/>
              <a:t> </a:t>
            </a:r>
            <a:r>
              <a:rPr lang="tr-TR" sz="1000" dirty="0" err="1"/>
              <a:t>Efficiency</a:t>
            </a:r>
            <a:r>
              <a:rPr lang="tr-TR" sz="1000" dirty="0"/>
              <a:t> of </a:t>
            </a:r>
            <a:r>
              <a:rPr lang="tr-TR" sz="1000" dirty="0" err="1"/>
              <a:t>Deep</a:t>
            </a:r>
            <a:r>
              <a:rPr lang="tr-TR" sz="1000" dirty="0"/>
              <a:t> Learning </a:t>
            </a:r>
            <a:r>
              <a:rPr lang="tr-TR" sz="1000" dirty="0" err="1"/>
              <a:t>Methods</a:t>
            </a:r>
            <a:r>
              <a:rPr lang="tr-TR" sz="1000" dirty="0"/>
              <a:t> in Remote </a:t>
            </a:r>
            <a:r>
              <a:rPr lang="tr-TR" sz="1000" dirty="0" err="1"/>
              <a:t>Sensing</a:t>
            </a:r>
            <a:r>
              <a:rPr lang="tr-TR" sz="1000" dirty="0"/>
              <a:t> Data Analysis: </a:t>
            </a:r>
            <a:r>
              <a:rPr lang="tr-TR" sz="1000" dirty="0" err="1"/>
              <a:t>Geosystem</a:t>
            </a:r>
            <a:r>
              <a:rPr lang="tr-TR" sz="1000" dirty="0"/>
              <a:t> </a:t>
            </a:r>
            <a:r>
              <a:rPr lang="tr-TR" sz="1000" dirty="0" err="1"/>
              <a:t>Approach</a:t>
            </a:r>
            <a:r>
              <a:rPr lang="tr-TR" sz="1000" dirty="0"/>
              <a:t>. IEEE Access (2019).</a:t>
            </a:r>
            <a:endParaRPr lang="en-US" sz="1000" dirty="0"/>
          </a:p>
          <a:p>
            <a:pPr lvl="0" hangingPunct="0"/>
            <a:endParaRPr lang="en-US" sz="1000" dirty="0"/>
          </a:p>
        </p:txBody>
      </p:sp>
    </p:spTree>
    <p:extLst>
      <p:ext uri="{BB962C8B-B14F-4D97-AF65-F5344CB8AC3E}">
        <p14:creationId xmlns:p14="http://schemas.microsoft.com/office/powerpoint/2010/main" val="391211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Yöntem</a:t>
            </a:r>
            <a:endParaRPr lang="en-US" dirty="0"/>
          </a:p>
        </p:txBody>
      </p:sp>
      <p:sp>
        <p:nvSpPr>
          <p:cNvPr id="3" name="Content Placeholder 2"/>
          <p:cNvSpPr>
            <a:spLocks noGrp="1"/>
          </p:cNvSpPr>
          <p:nvPr>
            <p:ph idx="1"/>
          </p:nvPr>
        </p:nvSpPr>
        <p:spPr/>
        <p:txBody>
          <a:bodyPr/>
          <a:lstStyle/>
          <a:p>
            <a:r>
              <a:rPr lang="tr-TR" b="1" dirty="0">
                <a:solidFill>
                  <a:srgbClr val="C00000"/>
                </a:solidFill>
              </a:rPr>
              <a:t>Bu </a:t>
            </a:r>
            <a:r>
              <a:rPr lang="tr-TR" b="1" dirty="0" smtClean="0">
                <a:solidFill>
                  <a:srgbClr val="C00000"/>
                </a:solidFill>
              </a:rPr>
              <a:t>çalışmada</a:t>
            </a:r>
            <a:r>
              <a:rPr lang="en-US" b="1" dirty="0" smtClean="0">
                <a:solidFill>
                  <a:srgbClr val="C00000"/>
                </a:solidFill>
              </a:rPr>
              <a:t> </a:t>
            </a:r>
            <a:r>
              <a:rPr lang="en-US" b="1" dirty="0" err="1" smtClean="0">
                <a:solidFill>
                  <a:srgbClr val="C00000"/>
                </a:solidFill>
              </a:rPr>
              <a:t>kullanılan</a:t>
            </a:r>
            <a:r>
              <a:rPr lang="en-US" b="1" dirty="0" smtClean="0">
                <a:solidFill>
                  <a:srgbClr val="C00000"/>
                </a:solidFill>
              </a:rPr>
              <a:t> </a:t>
            </a:r>
            <a:r>
              <a:rPr lang="en-US" b="1" dirty="0" err="1" smtClean="0">
                <a:solidFill>
                  <a:srgbClr val="C00000"/>
                </a:solidFill>
              </a:rPr>
              <a:t>modeller</a:t>
            </a:r>
            <a:r>
              <a:rPr lang="en-US" b="1" dirty="0" smtClean="0">
                <a:solidFill>
                  <a:srgbClr val="C00000"/>
                </a:solidFill>
              </a:rPr>
              <a:t>:</a:t>
            </a:r>
          </a:p>
          <a:p>
            <a:pPr lvl="1"/>
            <a:r>
              <a:rPr lang="tr-TR" dirty="0"/>
              <a:t>VGG19 modeline ince ayar yapılarak </a:t>
            </a:r>
            <a:r>
              <a:rPr lang="en-US" dirty="0" smtClean="0"/>
              <a:t>transfer </a:t>
            </a:r>
            <a:r>
              <a:rPr lang="en-US" dirty="0" err="1" smtClean="0"/>
              <a:t>öğrenme</a:t>
            </a:r>
            <a:r>
              <a:rPr lang="en-US" dirty="0" smtClean="0"/>
              <a:t> </a:t>
            </a:r>
            <a:r>
              <a:rPr lang="en-US" dirty="0" err="1" smtClean="0"/>
              <a:t>yöntemi</a:t>
            </a:r>
            <a:r>
              <a:rPr lang="en-US" dirty="0" smtClean="0"/>
              <a:t> </a:t>
            </a:r>
            <a:r>
              <a:rPr lang="en-US" dirty="0" err="1" smtClean="0"/>
              <a:t>ile</a:t>
            </a:r>
            <a:endParaRPr lang="en-US" dirty="0" smtClean="0"/>
          </a:p>
          <a:p>
            <a:pPr lvl="1"/>
            <a:r>
              <a:rPr lang="en-US" dirty="0" smtClean="0"/>
              <a:t>E</a:t>
            </a:r>
            <a:r>
              <a:rPr lang="tr-TR" dirty="0" err="1" smtClean="0"/>
              <a:t>vrişimsel</a:t>
            </a:r>
            <a:r>
              <a:rPr lang="tr-TR" dirty="0" smtClean="0"/>
              <a:t> </a:t>
            </a:r>
            <a:r>
              <a:rPr lang="tr-TR" dirty="0"/>
              <a:t>sinir ağlarından kendi oluşturduğumuz model </a:t>
            </a:r>
            <a:r>
              <a:rPr lang="en-US" dirty="0" err="1" smtClean="0"/>
              <a:t>karşılaştırılmıştır</a:t>
            </a:r>
            <a:r>
              <a:rPr lang="en-US" dirty="0" smtClean="0"/>
              <a:t>.</a:t>
            </a:r>
          </a:p>
          <a:p>
            <a:pPr marL="0" indent="0">
              <a:buNone/>
            </a:pPr>
            <a:r>
              <a:rPr lang="en-US" dirty="0" err="1" smtClean="0"/>
              <a:t>Ayrıca</a:t>
            </a:r>
            <a:endParaRPr lang="en-US" dirty="0"/>
          </a:p>
          <a:p>
            <a:pPr lvl="1"/>
            <a:r>
              <a:rPr lang="en-US" dirty="0" smtClean="0"/>
              <a:t>D</a:t>
            </a:r>
            <a:r>
              <a:rPr lang="tr-TR" dirty="0" smtClean="0"/>
              <a:t>erin </a:t>
            </a:r>
            <a:r>
              <a:rPr lang="tr-TR" dirty="0"/>
              <a:t>öğrenmeye ait çok katmanlı algılayıcı </a:t>
            </a:r>
            <a:r>
              <a:rPr lang="tr-TR" dirty="0" smtClean="0"/>
              <a:t>yöntemleri</a:t>
            </a:r>
            <a:r>
              <a:rPr lang="en-US" dirty="0"/>
              <a:t>:</a:t>
            </a:r>
            <a:endParaRPr lang="en-US" dirty="0" smtClean="0"/>
          </a:p>
          <a:p>
            <a:pPr lvl="1"/>
            <a:r>
              <a:rPr lang="en-US" dirty="0" smtClean="0"/>
              <a:t>R</a:t>
            </a:r>
            <a:r>
              <a:rPr lang="tr-TR" dirty="0" err="1" smtClean="0"/>
              <a:t>egülasyon</a:t>
            </a:r>
            <a:r>
              <a:rPr lang="tr-TR" dirty="0" smtClean="0"/>
              <a:t> </a:t>
            </a:r>
            <a:r>
              <a:rPr lang="tr-TR" dirty="0"/>
              <a:t>yöntemleri kullanılarak ve </a:t>
            </a:r>
            <a:endParaRPr lang="en-US" dirty="0" smtClean="0"/>
          </a:p>
          <a:p>
            <a:r>
              <a:rPr lang="en-US" dirty="0"/>
              <a:t>K</a:t>
            </a:r>
            <a:r>
              <a:rPr lang="tr-TR" dirty="0" err="1" smtClean="0"/>
              <a:t>ullanılmadan</a:t>
            </a:r>
            <a:r>
              <a:rPr lang="tr-TR" dirty="0" smtClean="0"/>
              <a:t> karşılaştırılmıştır</a:t>
            </a:r>
            <a:r>
              <a:rPr lang="tr-TR" dirty="0"/>
              <a:t>. </a:t>
            </a:r>
            <a:endParaRPr lang="en-US" dirty="0" smtClean="0"/>
          </a:p>
          <a:p>
            <a:r>
              <a:rPr lang="en-US" b="1" dirty="0" smtClean="0">
                <a:solidFill>
                  <a:srgbClr val="C00000"/>
                </a:solidFill>
              </a:rPr>
              <a:t>Model </a:t>
            </a:r>
            <a:r>
              <a:rPr lang="en-US" b="1" dirty="0" err="1" smtClean="0">
                <a:solidFill>
                  <a:srgbClr val="C00000"/>
                </a:solidFill>
              </a:rPr>
              <a:t>Performansı</a:t>
            </a:r>
            <a:r>
              <a:rPr lang="en-US" b="1" dirty="0" smtClean="0">
                <a:solidFill>
                  <a:srgbClr val="C00000"/>
                </a:solidFill>
              </a:rPr>
              <a:t>:</a:t>
            </a:r>
          </a:p>
          <a:p>
            <a:pPr lvl="1"/>
            <a:r>
              <a:rPr lang="tr-TR" dirty="0" smtClean="0"/>
              <a:t>Model performansları doğruluk, kayıp performansları ile karşılaştırılmıştır. Ayrıca karmaşıklık-hata matrisi, kesinlik, </a:t>
            </a:r>
            <a:r>
              <a:rPr lang="en-US" dirty="0" err="1" smtClean="0"/>
              <a:t>duyarlılık</a:t>
            </a:r>
            <a:r>
              <a:rPr lang="tr-TR" dirty="0" smtClean="0"/>
              <a:t>, f1-skor değerleri oluşturularak model değerlendirilmesi yapılmıştır.</a:t>
            </a:r>
            <a:endParaRPr lang="en-US" dirty="0" smtClean="0"/>
          </a:p>
          <a:p>
            <a:pPr lvl="1"/>
            <a:endParaRPr lang="en-US" dirty="0"/>
          </a:p>
        </p:txBody>
      </p:sp>
    </p:spTree>
    <p:extLst>
      <p:ext uri="{BB962C8B-B14F-4D97-AF65-F5344CB8AC3E}">
        <p14:creationId xmlns:p14="http://schemas.microsoft.com/office/powerpoint/2010/main" val="1451005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a:t>
            </a:r>
            <a:r>
              <a:rPr lang="en-US" dirty="0" err="1" smtClean="0"/>
              <a:t>Veri</a:t>
            </a:r>
            <a:r>
              <a:rPr lang="en-US" dirty="0" smtClean="0"/>
              <a:t> </a:t>
            </a:r>
            <a:r>
              <a:rPr lang="en-US" dirty="0" err="1" smtClean="0"/>
              <a:t>Kümesi</a:t>
            </a:r>
            <a:endParaRPr lang="en-US" dirty="0"/>
          </a:p>
        </p:txBody>
      </p:sp>
      <p:sp>
        <p:nvSpPr>
          <p:cNvPr id="3" name="Content Placeholder 2"/>
          <p:cNvSpPr>
            <a:spLocks noGrp="1"/>
          </p:cNvSpPr>
          <p:nvPr>
            <p:ph idx="1"/>
          </p:nvPr>
        </p:nvSpPr>
        <p:spPr>
          <a:xfrm>
            <a:off x="838200" y="1825625"/>
            <a:ext cx="10515600" cy="4882746"/>
          </a:xfrm>
        </p:spPr>
        <p:txBody>
          <a:bodyPr/>
          <a:lstStyle/>
          <a:p>
            <a:r>
              <a:rPr lang="tr-TR" dirty="0" err="1"/>
              <a:t>EuroSAT</a:t>
            </a:r>
            <a:r>
              <a:rPr lang="tr-TR" dirty="0"/>
              <a:t> </a:t>
            </a:r>
            <a:r>
              <a:rPr lang="tr-TR" dirty="0" err="1"/>
              <a:t>veriseti</a:t>
            </a:r>
            <a:r>
              <a:rPr lang="tr-TR" dirty="0"/>
              <a:t> </a:t>
            </a:r>
            <a:r>
              <a:rPr lang="tr-TR" dirty="0" err="1"/>
              <a:t>paperswithcode</a:t>
            </a:r>
            <a:r>
              <a:rPr lang="tr-TR" dirty="0"/>
              <a:t> [12] sitesinden alınmıştır. Bu veri kümesi uzaktan çekilmiş arazi örtülerinin sınıflandırma çalışmalarında kullanılmaktadır. Veri kümesi, kentsel alanlar, tarım arazileri, orman gibi 10 farklı arazi örtüsü sınıfını kapsayan 27.000 etiketli uydu görüntüsünden </a:t>
            </a:r>
            <a:r>
              <a:rPr lang="tr-TR" dirty="0" smtClean="0"/>
              <a:t>oluşur</a:t>
            </a:r>
            <a:r>
              <a:rPr lang="en-US" dirty="0" smtClean="0"/>
              <a:t>.</a:t>
            </a:r>
          </a:p>
          <a:p>
            <a:r>
              <a:rPr lang="tr-TR" dirty="0"/>
              <a:t>Veri 64x64 piksel boyutunda, 0-255 arasında değişen piksel değerlerine sahiptir. Bu çalışmada kullanılan veriler 3 renk kanalı, yani renkli ve .</a:t>
            </a:r>
            <a:r>
              <a:rPr lang="tr-TR" dirty="0" err="1"/>
              <a:t>jpg</a:t>
            </a:r>
            <a:r>
              <a:rPr lang="tr-TR" dirty="0"/>
              <a:t> formatında tutulmuştur.</a:t>
            </a:r>
            <a:endParaRPr lang="en-US" dirty="0"/>
          </a:p>
          <a:p>
            <a:endParaRPr lang="en-US" dirty="0"/>
          </a:p>
        </p:txBody>
      </p:sp>
      <p:pic>
        <p:nvPicPr>
          <p:cNvPr id="4" name="Picture 3" descr="A picture containing text, screenshot&#10;&#10;Description automatically generated"/>
          <p:cNvPicPr/>
          <p:nvPr/>
        </p:nvPicPr>
        <p:blipFill rotWithShape="1">
          <a:blip r:embed="rId2"/>
          <a:srcRect l="1805"/>
          <a:stretch/>
        </p:blipFill>
        <p:spPr bwMode="auto">
          <a:xfrm>
            <a:off x="2344189" y="3774959"/>
            <a:ext cx="6118167" cy="2226829"/>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2246149" y="6108858"/>
            <a:ext cx="5521768" cy="246221"/>
          </a:xfrm>
          <a:prstGeom prst="rect">
            <a:avLst/>
          </a:prstGeom>
        </p:spPr>
        <p:txBody>
          <a:bodyPr wrap="none">
            <a:spAutoFit/>
          </a:bodyPr>
          <a:lstStyle/>
          <a:p>
            <a:pPr algn="just" hangingPunct="0">
              <a:lnSpc>
                <a:spcPts val="1200"/>
              </a:lnSpc>
            </a:pPr>
            <a:r>
              <a:rPr lang="tr-TR" dirty="0">
                <a:latin typeface="Times New Roman" panose="02020603050405020304" pitchFamily="18" charset="0"/>
                <a:ea typeface="Times New Roman" panose="02020603050405020304" pitchFamily="18" charset="0"/>
              </a:rPr>
              <a:t>Şekil 1: Veri kümesindeki her bir sınıfa ait görüntü örneği</a:t>
            </a:r>
            <a:endParaRPr lang="en-US" dirty="0">
              <a:latin typeface="Times New Roman" panose="02020603050405020304" pitchFamily="18" charset="0"/>
              <a:ea typeface="Times New Roman" panose="02020603050405020304" pitchFamily="18" charset="0"/>
            </a:endParaRPr>
          </a:p>
        </p:txBody>
      </p:sp>
      <p:sp>
        <p:nvSpPr>
          <p:cNvPr id="6" name="TextBox 5"/>
          <p:cNvSpPr txBox="1"/>
          <p:nvPr/>
        </p:nvSpPr>
        <p:spPr>
          <a:xfrm>
            <a:off x="838200" y="6561851"/>
            <a:ext cx="6899564" cy="400110"/>
          </a:xfrm>
          <a:prstGeom prst="rect">
            <a:avLst/>
          </a:prstGeom>
          <a:noFill/>
        </p:spPr>
        <p:txBody>
          <a:bodyPr wrap="square" rtlCol="0">
            <a:spAutoFit/>
          </a:bodyPr>
          <a:lstStyle/>
          <a:p>
            <a:pPr lvl="0"/>
            <a:r>
              <a:rPr lang="tr-TR" sz="1000" dirty="0"/>
              <a:t>[12] </a:t>
            </a:r>
            <a:r>
              <a:rPr lang="tr-TR" sz="1000" dirty="0">
                <a:hlinkClick r:id="rId3"/>
              </a:rPr>
              <a:t>https://paperswithcode.com/dataset/eurosat</a:t>
            </a:r>
            <a:r>
              <a:rPr lang="tr-TR" sz="1000" dirty="0"/>
              <a:t>  [Ziyaret Tarihi: 17.04.2023]</a:t>
            </a:r>
            <a:endParaRPr lang="en-US" sz="1000" dirty="0"/>
          </a:p>
          <a:p>
            <a:endParaRPr lang="en-US" sz="1000" dirty="0"/>
          </a:p>
        </p:txBody>
      </p:sp>
    </p:spTree>
    <p:extLst>
      <p:ext uri="{BB962C8B-B14F-4D97-AF65-F5344CB8AC3E}">
        <p14:creationId xmlns:p14="http://schemas.microsoft.com/office/powerpoint/2010/main" val="1298226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a:t>
            </a:r>
            <a:r>
              <a:rPr lang="en-US" dirty="0" err="1" smtClean="0"/>
              <a:t>Veri</a:t>
            </a:r>
            <a:r>
              <a:rPr lang="en-US" dirty="0" smtClean="0"/>
              <a:t> </a:t>
            </a:r>
            <a:r>
              <a:rPr lang="en-US" dirty="0" err="1" smtClean="0"/>
              <a:t>Kümesi</a:t>
            </a:r>
            <a:endParaRPr lang="en-US" dirty="0"/>
          </a:p>
        </p:txBody>
      </p:sp>
      <p:sp>
        <p:nvSpPr>
          <p:cNvPr id="3" name="Content Placeholder 2"/>
          <p:cNvSpPr>
            <a:spLocks noGrp="1"/>
          </p:cNvSpPr>
          <p:nvPr>
            <p:ph idx="1"/>
          </p:nvPr>
        </p:nvSpPr>
        <p:spPr/>
        <p:txBody>
          <a:bodyPr/>
          <a:lstStyle/>
          <a:p>
            <a:r>
              <a:rPr lang="tr-TR" dirty="0"/>
              <a:t>Uygulamalarda model karmaşıklığına bağlı olarak eğitim süresini kısa tutmak amacıyla </a:t>
            </a:r>
            <a:r>
              <a:rPr lang="tr-TR" dirty="0" err="1"/>
              <a:t>verisetinin</a:t>
            </a:r>
            <a:r>
              <a:rPr lang="tr-TR" dirty="0"/>
              <a:t> tamamı yerine </a:t>
            </a:r>
            <a:r>
              <a:rPr lang="tr-TR" dirty="0" err="1"/>
              <a:t>herbir</a:t>
            </a:r>
            <a:r>
              <a:rPr lang="tr-TR" dirty="0"/>
              <a:t> sınıfa ait rastgele 1000 adet görüntü seçilmiş toplamda 10,000 adet veri kullanılmıştır. Veri kullanılmadan önce </a:t>
            </a:r>
            <a:r>
              <a:rPr lang="tr-TR" dirty="0" err="1"/>
              <a:t>pixel</a:t>
            </a:r>
            <a:r>
              <a:rPr lang="tr-TR" dirty="0"/>
              <a:t> değerleri 255’e bölünerek 0-1 arasına çekilmiş ve standart hale getirilmiştir. </a:t>
            </a:r>
            <a:endParaRPr lang="en-US" dirty="0" smtClean="0"/>
          </a:p>
          <a:p>
            <a:r>
              <a:rPr lang="en-US" dirty="0" err="1" smtClean="0"/>
              <a:t>Veri</a:t>
            </a:r>
            <a:r>
              <a:rPr lang="en-US" dirty="0" smtClean="0"/>
              <a:t> </a:t>
            </a:r>
            <a:r>
              <a:rPr lang="en-US" dirty="0" err="1" smtClean="0"/>
              <a:t>kümesi</a:t>
            </a:r>
            <a:r>
              <a:rPr lang="tr-TR" dirty="0" smtClean="0"/>
              <a:t> </a:t>
            </a:r>
            <a:r>
              <a:rPr lang="tr-TR" dirty="0" err="1"/>
              <a:t>train</a:t>
            </a:r>
            <a:r>
              <a:rPr lang="tr-TR" dirty="0"/>
              <a:t>, </a:t>
            </a:r>
            <a:r>
              <a:rPr lang="tr-TR" dirty="0" err="1"/>
              <a:t>validation</a:t>
            </a:r>
            <a:r>
              <a:rPr lang="tr-TR" dirty="0"/>
              <a:t> ve test verisi olarak 80:10:10 oranında 3 gruba ayrılmış yani 8000 adet </a:t>
            </a:r>
            <a:r>
              <a:rPr lang="tr-TR" dirty="0" err="1"/>
              <a:t>train</a:t>
            </a:r>
            <a:r>
              <a:rPr lang="tr-TR" dirty="0"/>
              <a:t> 1000 adet </a:t>
            </a:r>
            <a:r>
              <a:rPr lang="tr-TR" dirty="0" err="1"/>
              <a:t>validation</a:t>
            </a:r>
            <a:r>
              <a:rPr lang="tr-TR" dirty="0"/>
              <a:t> ve 1000 adet test verisi oluşturulmuştur. Train ve </a:t>
            </a:r>
            <a:r>
              <a:rPr lang="tr-TR" dirty="0" err="1"/>
              <a:t>validation</a:t>
            </a:r>
            <a:r>
              <a:rPr lang="tr-TR" dirty="0"/>
              <a:t> veri kümesi model eğitimine girmeden önce </a:t>
            </a:r>
            <a:r>
              <a:rPr lang="tr-TR" dirty="0" err="1"/>
              <a:t>ImageDataGenerator</a:t>
            </a:r>
            <a:r>
              <a:rPr lang="tr-TR" dirty="0"/>
              <a:t> fonksiyonu ile </a:t>
            </a:r>
            <a:r>
              <a:rPr lang="tr-TR" dirty="0" err="1"/>
              <a:t>pixel</a:t>
            </a:r>
            <a:r>
              <a:rPr lang="tr-TR" dirty="0"/>
              <a:t> değerleri 0-1 arasına çekilmiş ve veride dezenformasyon yapılarak eğitim esnasında kullanılmak üzere çoğaltılarak öğrenmede regülasyon sağlanmıştır</a:t>
            </a:r>
            <a:r>
              <a:rPr lang="tr-TR" dirty="0" smtClean="0"/>
              <a:t>.</a:t>
            </a:r>
            <a:endParaRPr lang="en-US" dirty="0" smtClean="0"/>
          </a:p>
          <a:p>
            <a:endParaRPr lang="en-US" dirty="0"/>
          </a:p>
          <a:p>
            <a:endParaRPr lang="en-US" dirty="0"/>
          </a:p>
        </p:txBody>
      </p:sp>
    </p:spTree>
    <p:extLst>
      <p:ext uri="{BB962C8B-B14F-4D97-AF65-F5344CB8AC3E}">
        <p14:creationId xmlns:p14="http://schemas.microsoft.com/office/powerpoint/2010/main" val="3446992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a:t>
            </a:r>
            <a:r>
              <a:rPr lang="en-US" dirty="0" err="1" smtClean="0"/>
              <a:t>Optimizasyon</a:t>
            </a:r>
            <a:r>
              <a:rPr lang="en-US" dirty="0" smtClean="0"/>
              <a:t> &amp; </a:t>
            </a:r>
            <a:r>
              <a:rPr lang="en-US" dirty="0" err="1" smtClean="0"/>
              <a:t>Regulasyon</a:t>
            </a:r>
            <a:r>
              <a:rPr lang="en-US" dirty="0" smtClean="0"/>
              <a:t> </a:t>
            </a:r>
            <a:r>
              <a:rPr lang="en-US" dirty="0" err="1" smtClean="0"/>
              <a:t>Yöntemleri</a:t>
            </a:r>
            <a:endParaRPr lang="en-US" dirty="0"/>
          </a:p>
        </p:txBody>
      </p:sp>
      <p:sp>
        <p:nvSpPr>
          <p:cNvPr id="3" name="Content Placeholder 2"/>
          <p:cNvSpPr>
            <a:spLocks noGrp="1"/>
          </p:cNvSpPr>
          <p:nvPr>
            <p:ph idx="1"/>
          </p:nvPr>
        </p:nvSpPr>
        <p:spPr/>
        <p:txBody>
          <a:bodyPr>
            <a:normAutofit fontScale="85000" lnSpcReduction="20000"/>
          </a:bodyPr>
          <a:lstStyle/>
          <a:p>
            <a:r>
              <a:rPr lang="tr-TR" sz="2600" b="1" dirty="0">
                <a:solidFill>
                  <a:srgbClr val="C00000"/>
                </a:solidFill>
              </a:rPr>
              <a:t>Uygulanan </a:t>
            </a:r>
            <a:r>
              <a:rPr lang="tr-TR" sz="2600" b="1" dirty="0" err="1">
                <a:solidFill>
                  <a:srgbClr val="C00000"/>
                </a:solidFill>
              </a:rPr>
              <a:t>Regulasyon</a:t>
            </a:r>
            <a:r>
              <a:rPr lang="tr-TR" sz="2600" b="1" dirty="0">
                <a:solidFill>
                  <a:srgbClr val="C00000"/>
                </a:solidFill>
              </a:rPr>
              <a:t> Yöntemleri: </a:t>
            </a:r>
            <a:endParaRPr lang="en-US" sz="2600" dirty="0">
              <a:solidFill>
                <a:srgbClr val="C00000"/>
              </a:solidFill>
            </a:endParaRPr>
          </a:p>
          <a:p>
            <a:pPr lvl="1" hangingPunct="0"/>
            <a:r>
              <a:rPr lang="tr-TR" dirty="0" err="1">
                <a:solidFill>
                  <a:srgbClr val="C00000"/>
                </a:solidFill>
              </a:rPr>
              <a:t>Dropout</a:t>
            </a:r>
            <a:r>
              <a:rPr lang="tr-TR" dirty="0"/>
              <a:t> yöntemi ile rastgele belirtilen oranda bir önceki katmandaki </a:t>
            </a:r>
            <a:r>
              <a:rPr lang="tr-TR" dirty="0" err="1"/>
              <a:t>perceptronlar</a:t>
            </a:r>
            <a:r>
              <a:rPr lang="tr-TR" dirty="0"/>
              <a:t> pasif hale getirilerek öğrenme durdurulur ve aşırı öğrenme önlenmiş olur.</a:t>
            </a:r>
            <a:endParaRPr lang="en-US" dirty="0"/>
          </a:p>
          <a:p>
            <a:pPr lvl="1" hangingPunct="0"/>
            <a:r>
              <a:rPr lang="tr-TR" dirty="0" err="1">
                <a:solidFill>
                  <a:srgbClr val="C00000"/>
                </a:solidFill>
              </a:rPr>
              <a:t>ReduceLROnPlateau</a:t>
            </a:r>
            <a:r>
              <a:rPr lang="tr-TR" dirty="0">
                <a:solidFill>
                  <a:srgbClr val="C00000"/>
                </a:solidFill>
              </a:rPr>
              <a:t> </a:t>
            </a:r>
            <a:r>
              <a:rPr lang="tr-TR" dirty="0"/>
              <a:t>: Seçtiğimiz bir metrik gelişmeyi durdurduğunda öğrenme oranını azaltmak için kullanılan geri çağırma yöntemidir.</a:t>
            </a:r>
            <a:endParaRPr lang="en-US" dirty="0"/>
          </a:p>
          <a:p>
            <a:pPr lvl="1" hangingPunct="0"/>
            <a:r>
              <a:rPr lang="tr-TR" dirty="0" err="1">
                <a:solidFill>
                  <a:srgbClr val="C00000"/>
                </a:solidFill>
              </a:rPr>
              <a:t>EarlyStopping</a:t>
            </a:r>
            <a:r>
              <a:rPr lang="tr-TR" dirty="0"/>
              <a:t>, seçtiğimiz bir metriğe göre belirlediğimiz </a:t>
            </a:r>
            <a:r>
              <a:rPr lang="tr-TR" dirty="0" err="1"/>
              <a:t>patience</a:t>
            </a:r>
            <a:r>
              <a:rPr lang="tr-TR" dirty="0"/>
              <a:t> parametresi kadar bekleyip ardından öğrenme sürecinin erkenden durdurulması için tasarlanmış bir geri çağırma yöntemidir.</a:t>
            </a:r>
            <a:endParaRPr lang="en-US" dirty="0"/>
          </a:p>
          <a:p>
            <a:pPr lvl="1" hangingPunct="0"/>
            <a:r>
              <a:rPr lang="tr-TR" dirty="0" err="1">
                <a:solidFill>
                  <a:srgbClr val="C00000"/>
                </a:solidFill>
              </a:rPr>
              <a:t>ModelCheckpoint</a:t>
            </a:r>
            <a:r>
              <a:rPr lang="tr-TR" dirty="0"/>
              <a:t> fonksiyonu ise o zamana kadar en iyi modelin veya her </a:t>
            </a:r>
            <a:r>
              <a:rPr lang="tr-TR" dirty="0" err="1"/>
              <a:t>epoch</a:t>
            </a:r>
            <a:r>
              <a:rPr lang="tr-TR" dirty="0"/>
              <a:t> sonunda modellerin belirtilen dizine kaydedilmesini ve eğitimden sonra çağrılarak kullanılmasını sağlar. Kaydedilen model veya ağırlıklar olabilir ve kaydetme kriterleri değiştirilebilir. </a:t>
            </a:r>
            <a:endParaRPr lang="en-US" dirty="0"/>
          </a:p>
          <a:p>
            <a:pPr lvl="1" hangingPunct="0"/>
            <a:r>
              <a:rPr lang="tr-TR" dirty="0" err="1">
                <a:solidFill>
                  <a:srgbClr val="C00000"/>
                </a:solidFill>
              </a:rPr>
              <a:t>Kernel_regularizer</a:t>
            </a:r>
            <a:r>
              <a:rPr lang="tr-TR" dirty="0">
                <a:solidFill>
                  <a:srgbClr val="C00000"/>
                </a:solidFill>
              </a:rPr>
              <a:t> ve </a:t>
            </a:r>
            <a:r>
              <a:rPr lang="tr-TR" dirty="0" err="1">
                <a:solidFill>
                  <a:srgbClr val="C00000"/>
                </a:solidFill>
              </a:rPr>
              <a:t>bias</a:t>
            </a:r>
            <a:r>
              <a:rPr lang="tr-TR" dirty="0">
                <a:solidFill>
                  <a:srgbClr val="C00000"/>
                </a:solidFill>
              </a:rPr>
              <a:t> </a:t>
            </a:r>
            <a:r>
              <a:rPr lang="tr-TR" dirty="0" err="1">
                <a:solidFill>
                  <a:srgbClr val="C00000"/>
                </a:solidFill>
              </a:rPr>
              <a:t>regularizer</a:t>
            </a:r>
            <a:r>
              <a:rPr lang="tr-TR" dirty="0">
                <a:solidFill>
                  <a:srgbClr val="C00000"/>
                </a:solidFill>
              </a:rPr>
              <a:t> parametreleri </a:t>
            </a:r>
            <a:r>
              <a:rPr lang="tr-TR" dirty="0"/>
              <a:t>katmanlarda kullanılarak ağırlıkların ve </a:t>
            </a:r>
            <a:r>
              <a:rPr lang="tr-TR" dirty="0" err="1"/>
              <a:t>bias</a:t>
            </a:r>
            <a:r>
              <a:rPr lang="tr-TR" dirty="0"/>
              <a:t> değerlerini baskılayarak </a:t>
            </a:r>
            <a:r>
              <a:rPr lang="tr-TR" dirty="0" err="1"/>
              <a:t>loss</a:t>
            </a:r>
            <a:r>
              <a:rPr lang="tr-TR" dirty="0"/>
              <a:t> değerini kontrol edip aşırı öğrenmeyi engeller. Biz her iki parametre için l2 </a:t>
            </a:r>
            <a:r>
              <a:rPr lang="tr-TR" dirty="0" err="1"/>
              <a:t>ridge</a:t>
            </a:r>
            <a:r>
              <a:rPr lang="tr-TR" dirty="0"/>
              <a:t> </a:t>
            </a:r>
            <a:r>
              <a:rPr lang="tr-TR" dirty="0" err="1"/>
              <a:t>regularizasyon</a:t>
            </a:r>
            <a:r>
              <a:rPr lang="tr-TR" dirty="0"/>
              <a:t> yöntemini kullandık</a:t>
            </a:r>
            <a:r>
              <a:rPr lang="tr-TR" dirty="0" smtClean="0"/>
              <a:t>.</a:t>
            </a:r>
            <a:endParaRPr lang="en-US" dirty="0" smtClean="0"/>
          </a:p>
          <a:p>
            <a:pPr lvl="1" hangingPunct="0"/>
            <a:r>
              <a:rPr lang="tr-TR" dirty="0">
                <a:solidFill>
                  <a:srgbClr val="C00000"/>
                </a:solidFill>
              </a:rPr>
              <a:t>Data </a:t>
            </a:r>
            <a:r>
              <a:rPr lang="tr-TR" dirty="0" err="1">
                <a:solidFill>
                  <a:srgbClr val="C00000"/>
                </a:solidFill>
              </a:rPr>
              <a:t>augmentation</a:t>
            </a:r>
            <a:r>
              <a:rPr lang="tr-TR" dirty="0">
                <a:solidFill>
                  <a:srgbClr val="C00000"/>
                </a:solidFill>
              </a:rPr>
              <a:t> </a:t>
            </a:r>
            <a:r>
              <a:rPr lang="tr-TR" dirty="0"/>
              <a:t>yöntemiyle görüntü üzerinde farklı </a:t>
            </a:r>
            <a:r>
              <a:rPr lang="tr-TR" dirty="0" err="1"/>
              <a:t>dezanformasyon</a:t>
            </a:r>
            <a:r>
              <a:rPr lang="tr-TR" dirty="0"/>
              <a:t> teknikleri kullanarak farklı görüntü elde edebilir ve elimizde fazla görüntü olmadığı zaman kullanabiliriz.</a:t>
            </a:r>
            <a:endParaRPr lang="en-US" dirty="0"/>
          </a:p>
          <a:p>
            <a:pPr lvl="1" hangingPunct="0"/>
            <a:endParaRPr lang="en-US" dirty="0"/>
          </a:p>
          <a:p>
            <a:pPr lvl="1"/>
            <a:endParaRPr lang="en-US" sz="1800" dirty="0"/>
          </a:p>
        </p:txBody>
      </p:sp>
    </p:spTree>
    <p:extLst>
      <p:ext uri="{BB962C8B-B14F-4D97-AF65-F5344CB8AC3E}">
        <p14:creationId xmlns:p14="http://schemas.microsoft.com/office/powerpoint/2010/main" val="789039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a:t>
            </a:r>
            <a:r>
              <a:rPr lang="en-US" dirty="0" err="1" smtClean="0"/>
              <a:t>Optimizasyon</a:t>
            </a:r>
            <a:r>
              <a:rPr lang="en-US" dirty="0" smtClean="0"/>
              <a:t> &amp; </a:t>
            </a:r>
            <a:r>
              <a:rPr lang="en-US" dirty="0" err="1" smtClean="0"/>
              <a:t>Regulasyon</a:t>
            </a:r>
            <a:r>
              <a:rPr lang="en-US" dirty="0" smtClean="0"/>
              <a:t> </a:t>
            </a:r>
            <a:r>
              <a:rPr lang="en-US" dirty="0" err="1" smtClean="0"/>
              <a:t>Yöntemleri</a:t>
            </a:r>
            <a:endParaRPr lang="en-US" dirty="0"/>
          </a:p>
        </p:txBody>
      </p:sp>
      <p:sp>
        <p:nvSpPr>
          <p:cNvPr id="3" name="Content Placeholder 2"/>
          <p:cNvSpPr>
            <a:spLocks noGrp="1"/>
          </p:cNvSpPr>
          <p:nvPr>
            <p:ph idx="1"/>
          </p:nvPr>
        </p:nvSpPr>
        <p:spPr/>
        <p:txBody>
          <a:bodyPr/>
          <a:lstStyle/>
          <a:p>
            <a:pPr hangingPunct="0"/>
            <a:r>
              <a:rPr lang="tr-TR" sz="2400" b="1" dirty="0">
                <a:solidFill>
                  <a:srgbClr val="C00000"/>
                </a:solidFill>
              </a:rPr>
              <a:t>Uygulanan Optimizasyon Yöntemleri:</a:t>
            </a:r>
            <a:endParaRPr lang="en-US" sz="2400" dirty="0">
              <a:solidFill>
                <a:srgbClr val="C00000"/>
              </a:solidFill>
            </a:endParaRPr>
          </a:p>
          <a:p>
            <a:pPr lvl="1" hangingPunct="0"/>
            <a:r>
              <a:rPr lang="tr-TR" dirty="0">
                <a:solidFill>
                  <a:srgbClr val="C00000"/>
                </a:solidFill>
              </a:rPr>
              <a:t>Adam (</a:t>
            </a:r>
            <a:r>
              <a:rPr lang="tr-TR" dirty="0" err="1">
                <a:solidFill>
                  <a:srgbClr val="C00000"/>
                </a:solidFill>
              </a:rPr>
              <a:t>Adaptive</a:t>
            </a:r>
            <a:r>
              <a:rPr lang="tr-TR" dirty="0">
                <a:solidFill>
                  <a:srgbClr val="C00000"/>
                </a:solidFill>
              </a:rPr>
              <a:t> Moment </a:t>
            </a:r>
            <a:r>
              <a:rPr lang="tr-TR" dirty="0" err="1">
                <a:solidFill>
                  <a:srgbClr val="C00000"/>
                </a:solidFill>
              </a:rPr>
              <a:t>Estimation</a:t>
            </a:r>
            <a:r>
              <a:rPr lang="tr-TR" dirty="0">
                <a:solidFill>
                  <a:srgbClr val="C00000"/>
                </a:solidFill>
              </a:rPr>
              <a:t>): </a:t>
            </a:r>
            <a:r>
              <a:rPr lang="tr-TR" dirty="0"/>
              <a:t>öğrenme oranını belirlemek için önceki </a:t>
            </a:r>
            <a:r>
              <a:rPr lang="tr-TR" dirty="0" err="1"/>
              <a:t>gradyanların</a:t>
            </a:r>
            <a:r>
              <a:rPr lang="tr-TR" dirty="0"/>
              <a:t> ait hareketli ortalamaların üsteline bakar ve geçmiş </a:t>
            </a:r>
            <a:r>
              <a:rPr lang="tr-TR" dirty="0" err="1"/>
              <a:t>gradyanların</a:t>
            </a:r>
            <a:r>
              <a:rPr lang="tr-TR" dirty="0"/>
              <a:t> </a:t>
            </a:r>
            <a:r>
              <a:rPr lang="tr-TR" dirty="0" err="1"/>
              <a:t>üssel</a:t>
            </a:r>
            <a:r>
              <a:rPr lang="tr-TR" dirty="0"/>
              <a:t> olarak ortalamasını tutar. Adam optimizasyonunda </a:t>
            </a:r>
            <a:r>
              <a:rPr lang="tr-TR" dirty="0" err="1"/>
              <a:t>varsayımsal</a:t>
            </a:r>
            <a:r>
              <a:rPr lang="tr-TR" dirty="0"/>
              <a:t> olarak </a:t>
            </a:r>
            <a:r>
              <a:rPr lang="tr-TR" dirty="0" err="1"/>
              <a:t>learning</a:t>
            </a:r>
            <a:r>
              <a:rPr lang="tr-TR" dirty="0"/>
              <a:t> rate 0.001 olarak belirlenmiştir.</a:t>
            </a:r>
            <a:endParaRPr lang="en-US" dirty="0"/>
          </a:p>
          <a:p>
            <a:pPr lvl="1" hangingPunct="0"/>
            <a:r>
              <a:rPr lang="tr-TR" dirty="0">
                <a:solidFill>
                  <a:srgbClr val="C00000"/>
                </a:solidFill>
              </a:rPr>
              <a:t>SGD (</a:t>
            </a:r>
            <a:r>
              <a:rPr lang="tr-TR" dirty="0" err="1">
                <a:solidFill>
                  <a:srgbClr val="C00000"/>
                </a:solidFill>
              </a:rPr>
              <a:t>Stochastic</a:t>
            </a:r>
            <a:r>
              <a:rPr lang="tr-TR" dirty="0">
                <a:solidFill>
                  <a:srgbClr val="C00000"/>
                </a:solidFill>
              </a:rPr>
              <a:t> </a:t>
            </a:r>
            <a:r>
              <a:rPr lang="tr-TR" dirty="0" err="1">
                <a:solidFill>
                  <a:srgbClr val="C00000"/>
                </a:solidFill>
              </a:rPr>
              <a:t>Gradient</a:t>
            </a:r>
            <a:r>
              <a:rPr lang="tr-TR" dirty="0">
                <a:solidFill>
                  <a:srgbClr val="C00000"/>
                </a:solidFill>
              </a:rPr>
              <a:t> </a:t>
            </a:r>
            <a:r>
              <a:rPr lang="tr-TR" dirty="0" err="1">
                <a:solidFill>
                  <a:srgbClr val="C00000"/>
                </a:solidFill>
              </a:rPr>
              <a:t>Descent</a:t>
            </a:r>
            <a:r>
              <a:rPr lang="tr-TR" dirty="0">
                <a:solidFill>
                  <a:srgbClr val="C00000"/>
                </a:solidFill>
              </a:rPr>
              <a:t>): </a:t>
            </a:r>
            <a:r>
              <a:rPr lang="tr-TR" dirty="0"/>
              <a:t>Yüksek boyutlu optimizasyon problemlerinde hesaplama yükünü azaltır. Parametreler güncellenmesi her bir örnekte gerçekleşir.</a:t>
            </a:r>
            <a:endParaRPr lang="en-US" dirty="0"/>
          </a:p>
          <a:p>
            <a:pPr marL="0" indent="0">
              <a:buNone/>
            </a:pPr>
            <a:endParaRPr lang="en-US" dirty="0"/>
          </a:p>
        </p:txBody>
      </p:sp>
    </p:spTree>
    <p:extLst>
      <p:ext uri="{BB962C8B-B14F-4D97-AF65-F5344CB8AC3E}">
        <p14:creationId xmlns:p14="http://schemas.microsoft.com/office/powerpoint/2010/main" val="29549187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1079</TotalTime>
  <Words>3346</Words>
  <Application>Microsoft Office PowerPoint</Application>
  <PresentationFormat>Widescreen</PresentationFormat>
  <Paragraphs>125</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Office Theme</vt:lpstr>
      <vt:lpstr>Arazi Örtüsü ve Kullanımı Görüntülerinin Sınıflandırılması</vt:lpstr>
      <vt:lpstr>1. Giriş</vt:lpstr>
      <vt:lpstr>2. Literatür Taraması</vt:lpstr>
      <vt:lpstr>2. Literatür Taraması</vt:lpstr>
      <vt:lpstr>3. Yöntem</vt:lpstr>
      <vt:lpstr>3.1 Veri Kümesi</vt:lpstr>
      <vt:lpstr>3.1 Veri Kümesi</vt:lpstr>
      <vt:lpstr>3.2 Optimizasyon &amp; Regulasyon Yöntemleri</vt:lpstr>
      <vt:lpstr>3.2 Optimizasyon &amp; Regulasyon Yöntemleri</vt:lpstr>
      <vt:lpstr>3.3 Sınıflandırma Yöntemleri-VGG19 fine-tuning Modeli</vt:lpstr>
      <vt:lpstr>3.3 VGG19 fine-tuning Modeli</vt:lpstr>
      <vt:lpstr>3.3 VGG19 fine-tuning Modeli-Sonuçlar</vt:lpstr>
      <vt:lpstr>3.3 VGG19 fine-tuning Modeli-Sonuçlar</vt:lpstr>
      <vt:lpstr>3.4 Sınıflandırma Yöntemleri-Kurgulanmış CNN Modeli</vt:lpstr>
      <vt:lpstr>3.4 Kurgulanmış-Önceden Eğitilmemiş CNN Modeli-Sonuçlar</vt:lpstr>
      <vt:lpstr>3.4 CNN Modeli-Hata matrisi-Kesinlik-Duyarlılık Skorları</vt:lpstr>
      <vt:lpstr>3.5 Çok Katmanlı Algılayıcı Yöntemi-Regülasyon Yöntemleri ile Birlikte</vt:lpstr>
      <vt:lpstr>3.5 Çok Katmanlı Algılayıcı Yöntemi-Regülasyon Yöntemleri ile Birlikte</vt:lpstr>
      <vt:lpstr>3.5 Çok Katmanlı Algılayıcı Yöntemi-Regülasyon Yöntemleri ile Birlikte-Sonuçlar</vt:lpstr>
      <vt:lpstr>3.5 Çok Katmanlı Algılayıcı Yöntemi-Regülasyon Yöntemleri ile Birlikte-Sonuçlar</vt:lpstr>
      <vt:lpstr>3.6 Çok Katmanlı Algılayıcı Yöntemi-Regülasyon Yöntemleri Olmadan</vt:lpstr>
      <vt:lpstr>3.6 Çok Katmanlı Algılayıcı Yöntemi-Regülasyon Yöntemleri Olmadan-Sonuçlar</vt:lpstr>
      <vt:lpstr>3.6 Çok Katmanlı Algılayıcı Yöntemi-Regülasyon Yöntemleri Olmadan-Sonuçlar</vt:lpstr>
      <vt:lpstr>4. Tartışma</vt:lpstr>
      <vt:lpstr>4. Tartışma</vt:lpstr>
      <vt:lpstr>Referanslar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Arazi Örtüsü ve Kullanımı Görüntülerinin Sınıflandırılması</dc:title>
  <dc:creator>Nesibe GÜL</dc:creator>
  <cp:lastModifiedBy>Nesibe GÜL</cp:lastModifiedBy>
  <cp:revision>32</cp:revision>
  <dcterms:created xsi:type="dcterms:W3CDTF">2023-05-11T14:32:41Z</dcterms:created>
  <dcterms:modified xsi:type="dcterms:W3CDTF">2023-05-12T08:32:02Z</dcterms:modified>
</cp:coreProperties>
</file>