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52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8120" y="2961132"/>
            <a:ext cx="2871470" cy="201295"/>
          </a:xfrm>
          <a:custGeom>
            <a:avLst/>
            <a:gdLst/>
            <a:ahLst/>
            <a:cxnLst/>
            <a:rect l="l" t="t" r="r" b="b"/>
            <a:pathLst>
              <a:path w="2871470" h="201294">
                <a:moveTo>
                  <a:pt x="2871216" y="0"/>
                </a:moveTo>
                <a:lnTo>
                  <a:pt x="0" y="0"/>
                </a:lnTo>
                <a:lnTo>
                  <a:pt x="0" y="201167"/>
                </a:lnTo>
                <a:lnTo>
                  <a:pt x="2871216" y="201167"/>
                </a:lnTo>
                <a:lnTo>
                  <a:pt x="2871216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336" y="2961132"/>
            <a:ext cx="2870200" cy="201295"/>
          </a:xfrm>
          <a:custGeom>
            <a:avLst/>
            <a:gdLst/>
            <a:ahLst/>
            <a:cxnLst/>
            <a:rect l="l" t="t" r="r" b="b"/>
            <a:pathLst>
              <a:path w="2870200" h="201294">
                <a:moveTo>
                  <a:pt x="2869691" y="0"/>
                </a:moveTo>
                <a:lnTo>
                  <a:pt x="0" y="0"/>
                </a:lnTo>
                <a:lnTo>
                  <a:pt x="0" y="201167"/>
                </a:lnTo>
                <a:lnTo>
                  <a:pt x="2869691" y="201167"/>
                </a:lnTo>
                <a:lnTo>
                  <a:pt x="2869691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939028" y="2961132"/>
            <a:ext cx="2870200" cy="201295"/>
          </a:xfrm>
          <a:custGeom>
            <a:avLst/>
            <a:gdLst/>
            <a:ahLst/>
            <a:cxnLst/>
            <a:rect l="l" t="t" r="r" b="b"/>
            <a:pathLst>
              <a:path w="2870200" h="201294">
                <a:moveTo>
                  <a:pt x="2869692" y="0"/>
                </a:moveTo>
                <a:lnTo>
                  <a:pt x="0" y="0"/>
                </a:lnTo>
                <a:lnTo>
                  <a:pt x="0" y="201167"/>
                </a:lnTo>
                <a:lnTo>
                  <a:pt x="2869692" y="201167"/>
                </a:lnTo>
                <a:lnTo>
                  <a:pt x="2869692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995" y="4331541"/>
            <a:ext cx="2025396" cy="132842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322319" y="4119372"/>
            <a:ext cx="2138680" cy="1670685"/>
          </a:xfrm>
          <a:custGeom>
            <a:avLst/>
            <a:gdLst/>
            <a:ahLst/>
            <a:cxnLst/>
            <a:rect l="l" t="t" r="r" b="b"/>
            <a:pathLst>
              <a:path w="2138679" h="1670685">
                <a:moveTo>
                  <a:pt x="0" y="1670304"/>
                </a:moveTo>
                <a:lnTo>
                  <a:pt x="2138172" y="1670304"/>
                </a:lnTo>
                <a:lnTo>
                  <a:pt x="2138172" y="0"/>
                </a:lnTo>
                <a:lnTo>
                  <a:pt x="0" y="0"/>
                </a:lnTo>
                <a:lnTo>
                  <a:pt x="0" y="1670304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195828" y="3977640"/>
            <a:ext cx="2394585" cy="1945639"/>
          </a:xfrm>
          <a:custGeom>
            <a:avLst/>
            <a:gdLst/>
            <a:ahLst/>
            <a:cxnLst/>
            <a:rect l="l" t="t" r="r" b="b"/>
            <a:pathLst>
              <a:path w="2394585" h="1945639">
                <a:moveTo>
                  <a:pt x="2371090" y="22860"/>
                </a:moveTo>
                <a:lnTo>
                  <a:pt x="23114" y="22860"/>
                </a:lnTo>
                <a:lnTo>
                  <a:pt x="23114" y="58420"/>
                </a:lnTo>
                <a:lnTo>
                  <a:pt x="23114" y="1888490"/>
                </a:lnTo>
                <a:lnTo>
                  <a:pt x="23114" y="1922780"/>
                </a:lnTo>
                <a:lnTo>
                  <a:pt x="2371090" y="1922780"/>
                </a:lnTo>
                <a:lnTo>
                  <a:pt x="2371090" y="1888490"/>
                </a:lnTo>
                <a:lnTo>
                  <a:pt x="57912" y="1888490"/>
                </a:lnTo>
                <a:lnTo>
                  <a:pt x="57912" y="58420"/>
                </a:lnTo>
                <a:lnTo>
                  <a:pt x="2336292" y="58420"/>
                </a:lnTo>
                <a:lnTo>
                  <a:pt x="2336292" y="1888248"/>
                </a:lnTo>
                <a:lnTo>
                  <a:pt x="2371090" y="1888248"/>
                </a:lnTo>
                <a:lnTo>
                  <a:pt x="2371090" y="58420"/>
                </a:lnTo>
                <a:lnTo>
                  <a:pt x="2371090" y="57912"/>
                </a:lnTo>
                <a:lnTo>
                  <a:pt x="2371090" y="22860"/>
                </a:lnTo>
                <a:close/>
              </a:path>
              <a:path w="2394585" h="1945639">
                <a:moveTo>
                  <a:pt x="2394204" y="0"/>
                </a:moveTo>
                <a:lnTo>
                  <a:pt x="0" y="0"/>
                </a:lnTo>
                <a:lnTo>
                  <a:pt x="0" y="11430"/>
                </a:lnTo>
                <a:lnTo>
                  <a:pt x="0" y="1934210"/>
                </a:lnTo>
                <a:lnTo>
                  <a:pt x="0" y="1945640"/>
                </a:lnTo>
                <a:lnTo>
                  <a:pt x="2394204" y="1945640"/>
                </a:lnTo>
                <a:lnTo>
                  <a:pt x="2394204" y="1934578"/>
                </a:lnTo>
                <a:lnTo>
                  <a:pt x="2394204" y="1934210"/>
                </a:lnTo>
                <a:lnTo>
                  <a:pt x="2394204" y="11557"/>
                </a:lnTo>
                <a:lnTo>
                  <a:pt x="2382647" y="11557"/>
                </a:lnTo>
                <a:lnTo>
                  <a:pt x="2382647" y="1934210"/>
                </a:lnTo>
                <a:lnTo>
                  <a:pt x="11557" y="1934210"/>
                </a:lnTo>
                <a:lnTo>
                  <a:pt x="11557" y="11430"/>
                </a:lnTo>
                <a:lnTo>
                  <a:pt x="2394204" y="11430"/>
                </a:lnTo>
                <a:lnTo>
                  <a:pt x="2394204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179" y="68810"/>
            <a:ext cx="1034591" cy="816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962" y="861822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812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73923" y="5850636"/>
            <a:ext cx="1284731" cy="790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7414" y="296037"/>
            <a:ext cx="632917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5967" y="1786534"/>
            <a:ext cx="5727700" cy="423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668" y="6664649"/>
            <a:ext cx="2545715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684391" y="6648534"/>
            <a:ext cx="23241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5304" y="6673832"/>
            <a:ext cx="29654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6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9" Type="http://schemas.openxmlformats.org/officeDocument/2006/relationships/image" Target="../media/image135.png"/><Relationship Id="rId21" Type="http://schemas.openxmlformats.org/officeDocument/2006/relationships/image" Target="../media/image117.png"/><Relationship Id="rId34" Type="http://schemas.openxmlformats.org/officeDocument/2006/relationships/image" Target="../media/image130.png"/><Relationship Id="rId42" Type="http://schemas.openxmlformats.org/officeDocument/2006/relationships/image" Target="../media/image138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29" Type="http://schemas.openxmlformats.org/officeDocument/2006/relationships/image" Target="../media/image125.png"/><Relationship Id="rId41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32" Type="http://schemas.openxmlformats.org/officeDocument/2006/relationships/image" Target="../media/image128.png"/><Relationship Id="rId37" Type="http://schemas.openxmlformats.org/officeDocument/2006/relationships/image" Target="../media/image133.png"/><Relationship Id="rId40" Type="http://schemas.openxmlformats.org/officeDocument/2006/relationships/image" Target="../media/image136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36" Type="http://schemas.openxmlformats.org/officeDocument/2006/relationships/image" Target="../media/image132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31" Type="http://schemas.openxmlformats.org/officeDocument/2006/relationships/image" Target="../media/image127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Relationship Id="rId35" Type="http://schemas.openxmlformats.org/officeDocument/2006/relationships/image" Target="../media/image131.png"/><Relationship Id="rId43" Type="http://schemas.openxmlformats.org/officeDocument/2006/relationships/image" Target="../media/image139.png"/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33" Type="http://schemas.openxmlformats.org/officeDocument/2006/relationships/image" Target="../media/image129.png"/><Relationship Id="rId38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18" Type="http://schemas.openxmlformats.org/officeDocument/2006/relationships/image" Target="../media/image187.png"/><Relationship Id="rId26" Type="http://schemas.openxmlformats.org/officeDocument/2006/relationships/image" Target="../media/image195.png"/><Relationship Id="rId3" Type="http://schemas.openxmlformats.org/officeDocument/2006/relationships/image" Target="../media/image172.png"/><Relationship Id="rId21" Type="http://schemas.openxmlformats.org/officeDocument/2006/relationships/image" Target="../media/image190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17" Type="http://schemas.openxmlformats.org/officeDocument/2006/relationships/image" Target="../media/image186.png"/><Relationship Id="rId25" Type="http://schemas.openxmlformats.org/officeDocument/2006/relationships/image" Target="../media/image194.png"/><Relationship Id="rId2" Type="http://schemas.openxmlformats.org/officeDocument/2006/relationships/image" Target="../media/image171.png"/><Relationship Id="rId16" Type="http://schemas.openxmlformats.org/officeDocument/2006/relationships/image" Target="../media/image185.png"/><Relationship Id="rId20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24" Type="http://schemas.openxmlformats.org/officeDocument/2006/relationships/image" Target="../media/image193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23" Type="http://schemas.openxmlformats.org/officeDocument/2006/relationships/image" Target="../media/image192.png"/><Relationship Id="rId10" Type="http://schemas.openxmlformats.org/officeDocument/2006/relationships/image" Target="../media/image179.png"/><Relationship Id="rId19" Type="http://schemas.openxmlformats.org/officeDocument/2006/relationships/image" Target="../media/image188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Relationship Id="rId22" Type="http://schemas.openxmlformats.org/officeDocument/2006/relationships/image" Target="../media/image191.png"/><Relationship Id="rId27" Type="http://schemas.openxmlformats.org/officeDocument/2006/relationships/image" Target="../media/image1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8.png"/><Relationship Id="rId18" Type="http://schemas.openxmlformats.org/officeDocument/2006/relationships/image" Target="../media/image213.png"/><Relationship Id="rId3" Type="http://schemas.openxmlformats.org/officeDocument/2006/relationships/image" Target="../media/image198.png"/><Relationship Id="rId21" Type="http://schemas.openxmlformats.org/officeDocument/2006/relationships/image" Target="../media/image216.png"/><Relationship Id="rId7" Type="http://schemas.openxmlformats.org/officeDocument/2006/relationships/image" Target="../media/image202.png"/><Relationship Id="rId12" Type="http://schemas.openxmlformats.org/officeDocument/2006/relationships/image" Target="../media/image207.png"/><Relationship Id="rId17" Type="http://schemas.openxmlformats.org/officeDocument/2006/relationships/image" Target="../media/image212.png"/><Relationship Id="rId2" Type="http://schemas.openxmlformats.org/officeDocument/2006/relationships/image" Target="../media/image197.png"/><Relationship Id="rId16" Type="http://schemas.openxmlformats.org/officeDocument/2006/relationships/image" Target="../media/image211.png"/><Relationship Id="rId20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06.png"/><Relationship Id="rId5" Type="http://schemas.openxmlformats.org/officeDocument/2006/relationships/image" Target="../media/image200.png"/><Relationship Id="rId15" Type="http://schemas.openxmlformats.org/officeDocument/2006/relationships/image" Target="../media/image210.png"/><Relationship Id="rId10" Type="http://schemas.openxmlformats.org/officeDocument/2006/relationships/image" Target="../media/image205.png"/><Relationship Id="rId19" Type="http://schemas.openxmlformats.org/officeDocument/2006/relationships/image" Target="../media/image214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9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1.png"/><Relationship Id="rId18" Type="http://schemas.openxmlformats.org/officeDocument/2006/relationships/image" Target="../media/image236.png"/><Relationship Id="rId26" Type="http://schemas.openxmlformats.org/officeDocument/2006/relationships/image" Target="../media/image244.png"/><Relationship Id="rId21" Type="http://schemas.openxmlformats.org/officeDocument/2006/relationships/image" Target="../media/image239.png"/><Relationship Id="rId34" Type="http://schemas.openxmlformats.org/officeDocument/2006/relationships/image" Target="../media/image252.png"/><Relationship Id="rId7" Type="http://schemas.openxmlformats.org/officeDocument/2006/relationships/image" Target="../media/image225.png"/><Relationship Id="rId12" Type="http://schemas.openxmlformats.org/officeDocument/2006/relationships/image" Target="../media/image230.png"/><Relationship Id="rId17" Type="http://schemas.openxmlformats.org/officeDocument/2006/relationships/image" Target="../media/image235.png"/><Relationship Id="rId25" Type="http://schemas.openxmlformats.org/officeDocument/2006/relationships/image" Target="../media/image243.png"/><Relationship Id="rId33" Type="http://schemas.openxmlformats.org/officeDocument/2006/relationships/image" Target="../media/image251.png"/><Relationship Id="rId2" Type="http://schemas.openxmlformats.org/officeDocument/2006/relationships/image" Target="../media/image220.png"/><Relationship Id="rId16" Type="http://schemas.openxmlformats.org/officeDocument/2006/relationships/image" Target="../media/image234.png"/><Relationship Id="rId20" Type="http://schemas.openxmlformats.org/officeDocument/2006/relationships/image" Target="../media/image238.png"/><Relationship Id="rId29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.png"/><Relationship Id="rId11" Type="http://schemas.openxmlformats.org/officeDocument/2006/relationships/image" Target="../media/image229.png"/><Relationship Id="rId24" Type="http://schemas.openxmlformats.org/officeDocument/2006/relationships/image" Target="../media/image242.png"/><Relationship Id="rId32" Type="http://schemas.openxmlformats.org/officeDocument/2006/relationships/image" Target="../media/image250.png"/><Relationship Id="rId37" Type="http://schemas.openxmlformats.org/officeDocument/2006/relationships/image" Target="../media/image255.png"/><Relationship Id="rId5" Type="http://schemas.openxmlformats.org/officeDocument/2006/relationships/image" Target="../media/image223.png"/><Relationship Id="rId15" Type="http://schemas.openxmlformats.org/officeDocument/2006/relationships/image" Target="../media/image233.png"/><Relationship Id="rId23" Type="http://schemas.openxmlformats.org/officeDocument/2006/relationships/image" Target="../media/image241.png"/><Relationship Id="rId28" Type="http://schemas.openxmlformats.org/officeDocument/2006/relationships/image" Target="../media/image246.png"/><Relationship Id="rId36" Type="http://schemas.openxmlformats.org/officeDocument/2006/relationships/image" Target="../media/image254.png"/><Relationship Id="rId10" Type="http://schemas.openxmlformats.org/officeDocument/2006/relationships/image" Target="../media/image228.png"/><Relationship Id="rId19" Type="http://schemas.openxmlformats.org/officeDocument/2006/relationships/image" Target="../media/image237.png"/><Relationship Id="rId31" Type="http://schemas.openxmlformats.org/officeDocument/2006/relationships/image" Target="../media/image249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232.png"/><Relationship Id="rId22" Type="http://schemas.openxmlformats.org/officeDocument/2006/relationships/image" Target="../media/image240.png"/><Relationship Id="rId27" Type="http://schemas.openxmlformats.org/officeDocument/2006/relationships/image" Target="../media/image245.png"/><Relationship Id="rId30" Type="http://schemas.openxmlformats.org/officeDocument/2006/relationships/image" Target="../media/image248.png"/><Relationship Id="rId35" Type="http://schemas.openxmlformats.org/officeDocument/2006/relationships/image" Target="../media/image253.png"/><Relationship Id="rId8" Type="http://schemas.openxmlformats.org/officeDocument/2006/relationships/image" Target="../media/image226.png"/><Relationship Id="rId3" Type="http://schemas.openxmlformats.org/officeDocument/2006/relationships/image" Target="../media/image221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7.png"/><Relationship Id="rId18" Type="http://schemas.openxmlformats.org/officeDocument/2006/relationships/image" Target="../media/image272.png"/><Relationship Id="rId26" Type="http://schemas.openxmlformats.org/officeDocument/2006/relationships/image" Target="../media/image280.png"/><Relationship Id="rId3" Type="http://schemas.openxmlformats.org/officeDocument/2006/relationships/image" Target="../media/image257.png"/><Relationship Id="rId21" Type="http://schemas.openxmlformats.org/officeDocument/2006/relationships/image" Target="../media/image275.png"/><Relationship Id="rId34" Type="http://schemas.openxmlformats.org/officeDocument/2006/relationships/image" Target="../media/image288.png"/><Relationship Id="rId7" Type="http://schemas.openxmlformats.org/officeDocument/2006/relationships/image" Target="../media/image261.png"/><Relationship Id="rId12" Type="http://schemas.openxmlformats.org/officeDocument/2006/relationships/image" Target="../media/image266.png"/><Relationship Id="rId17" Type="http://schemas.openxmlformats.org/officeDocument/2006/relationships/image" Target="../media/image271.png"/><Relationship Id="rId25" Type="http://schemas.openxmlformats.org/officeDocument/2006/relationships/image" Target="../media/image279.png"/><Relationship Id="rId33" Type="http://schemas.openxmlformats.org/officeDocument/2006/relationships/image" Target="../media/image287.png"/><Relationship Id="rId2" Type="http://schemas.openxmlformats.org/officeDocument/2006/relationships/image" Target="../media/image256.png"/><Relationship Id="rId16" Type="http://schemas.openxmlformats.org/officeDocument/2006/relationships/image" Target="../media/image270.png"/><Relationship Id="rId20" Type="http://schemas.openxmlformats.org/officeDocument/2006/relationships/image" Target="../media/image274.png"/><Relationship Id="rId29" Type="http://schemas.openxmlformats.org/officeDocument/2006/relationships/image" Target="../media/image2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265.png"/><Relationship Id="rId24" Type="http://schemas.openxmlformats.org/officeDocument/2006/relationships/image" Target="../media/image278.png"/><Relationship Id="rId32" Type="http://schemas.openxmlformats.org/officeDocument/2006/relationships/image" Target="../media/image286.png"/><Relationship Id="rId5" Type="http://schemas.openxmlformats.org/officeDocument/2006/relationships/image" Target="../media/image259.png"/><Relationship Id="rId15" Type="http://schemas.openxmlformats.org/officeDocument/2006/relationships/image" Target="../media/image269.png"/><Relationship Id="rId23" Type="http://schemas.openxmlformats.org/officeDocument/2006/relationships/image" Target="../media/image277.png"/><Relationship Id="rId28" Type="http://schemas.openxmlformats.org/officeDocument/2006/relationships/image" Target="../media/image282.png"/><Relationship Id="rId10" Type="http://schemas.openxmlformats.org/officeDocument/2006/relationships/image" Target="../media/image264.png"/><Relationship Id="rId19" Type="http://schemas.openxmlformats.org/officeDocument/2006/relationships/image" Target="../media/image273.png"/><Relationship Id="rId31" Type="http://schemas.openxmlformats.org/officeDocument/2006/relationships/image" Target="../media/image285.png"/><Relationship Id="rId4" Type="http://schemas.openxmlformats.org/officeDocument/2006/relationships/image" Target="../media/image258.png"/><Relationship Id="rId9" Type="http://schemas.openxmlformats.org/officeDocument/2006/relationships/image" Target="../media/image263.png"/><Relationship Id="rId14" Type="http://schemas.openxmlformats.org/officeDocument/2006/relationships/image" Target="../media/image268.png"/><Relationship Id="rId22" Type="http://schemas.openxmlformats.org/officeDocument/2006/relationships/image" Target="../media/image276.png"/><Relationship Id="rId27" Type="http://schemas.openxmlformats.org/officeDocument/2006/relationships/image" Target="../media/image281.png"/><Relationship Id="rId30" Type="http://schemas.openxmlformats.org/officeDocument/2006/relationships/image" Target="../media/image284.png"/><Relationship Id="rId8" Type="http://schemas.openxmlformats.org/officeDocument/2006/relationships/image" Target="../media/image2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3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7" Type="http://schemas.openxmlformats.org/officeDocument/2006/relationships/image" Target="../media/image299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5" Type="http://schemas.openxmlformats.org/officeDocument/2006/relationships/image" Target="../media/image297.png"/><Relationship Id="rId4" Type="http://schemas.openxmlformats.org/officeDocument/2006/relationships/image" Target="../media/image296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1.png"/><Relationship Id="rId18" Type="http://schemas.openxmlformats.org/officeDocument/2006/relationships/image" Target="../media/image316.png"/><Relationship Id="rId26" Type="http://schemas.openxmlformats.org/officeDocument/2006/relationships/image" Target="../media/image324.png"/><Relationship Id="rId39" Type="http://schemas.openxmlformats.org/officeDocument/2006/relationships/image" Target="../media/image337.png"/><Relationship Id="rId21" Type="http://schemas.openxmlformats.org/officeDocument/2006/relationships/image" Target="../media/image319.png"/><Relationship Id="rId34" Type="http://schemas.openxmlformats.org/officeDocument/2006/relationships/image" Target="../media/image332.png"/><Relationship Id="rId7" Type="http://schemas.openxmlformats.org/officeDocument/2006/relationships/image" Target="../media/image305.png"/><Relationship Id="rId2" Type="http://schemas.openxmlformats.org/officeDocument/2006/relationships/image" Target="../media/image300.png"/><Relationship Id="rId16" Type="http://schemas.openxmlformats.org/officeDocument/2006/relationships/image" Target="../media/image314.png"/><Relationship Id="rId20" Type="http://schemas.openxmlformats.org/officeDocument/2006/relationships/image" Target="../media/image318.png"/><Relationship Id="rId29" Type="http://schemas.openxmlformats.org/officeDocument/2006/relationships/image" Target="../media/image327.png"/><Relationship Id="rId41" Type="http://schemas.openxmlformats.org/officeDocument/2006/relationships/image" Target="../media/image3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11" Type="http://schemas.openxmlformats.org/officeDocument/2006/relationships/image" Target="../media/image309.png"/><Relationship Id="rId24" Type="http://schemas.openxmlformats.org/officeDocument/2006/relationships/image" Target="../media/image322.png"/><Relationship Id="rId32" Type="http://schemas.openxmlformats.org/officeDocument/2006/relationships/image" Target="../media/image330.png"/><Relationship Id="rId37" Type="http://schemas.openxmlformats.org/officeDocument/2006/relationships/image" Target="../media/image335.png"/><Relationship Id="rId40" Type="http://schemas.openxmlformats.org/officeDocument/2006/relationships/image" Target="../media/image338.png"/><Relationship Id="rId5" Type="http://schemas.openxmlformats.org/officeDocument/2006/relationships/image" Target="../media/image303.png"/><Relationship Id="rId15" Type="http://schemas.openxmlformats.org/officeDocument/2006/relationships/image" Target="../media/image313.png"/><Relationship Id="rId23" Type="http://schemas.openxmlformats.org/officeDocument/2006/relationships/image" Target="../media/image321.png"/><Relationship Id="rId28" Type="http://schemas.openxmlformats.org/officeDocument/2006/relationships/image" Target="../media/image326.png"/><Relationship Id="rId36" Type="http://schemas.openxmlformats.org/officeDocument/2006/relationships/image" Target="../media/image334.png"/><Relationship Id="rId10" Type="http://schemas.openxmlformats.org/officeDocument/2006/relationships/image" Target="../media/image308.png"/><Relationship Id="rId19" Type="http://schemas.openxmlformats.org/officeDocument/2006/relationships/image" Target="../media/image317.png"/><Relationship Id="rId31" Type="http://schemas.openxmlformats.org/officeDocument/2006/relationships/image" Target="../media/image329.png"/><Relationship Id="rId4" Type="http://schemas.openxmlformats.org/officeDocument/2006/relationships/image" Target="../media/image302.png"/><Relationship Id="rId9" Type="http://schemas.openxmlformats.org/officeDocument/2006/relationships/image" Target="../media/image307.png"/><Relationship Id="rId14" Type="http://schemas.openxmlformats.org/officeDocument/2006/relationships/image" Target="../media/image312.png"/><Relationship Id="rId22" Type="http://schemas.openxmlformats.org/officeDocument/2006/relationships/image" Target="../media/image320.png"/><Relationship Id="rId27" Type="http://schemas.openxmlformats.org/officeDocument/2006/relationships/image" Target="../media/image325.png"/><Relationship Id="rId30" Type="http://schemas.openxmlformats.org/officeDocument/2006/relationships/image" Target="../media/image328.png"/><Relationship Id="rId35" Type="http://schemas.openxmlformats.org/officeDocument/2006/relationships/image" Target="../media/image333.png"/><Relationship Id="rId8" Type="http://schemas.openxmlformats.org/officeDocument/2006/relationships/image" Target="../media/image306.png"/><Relationship Id="rId3" Type="http://schemas.openxmlformats.org/officeDocument/2006/relationships/image" Target="../media/image301.png"/><Relationship Id="rId12" Type="http://schemas.openxmlformats.org/officeDocument/2006/relationships/image" Target="../media/image310.png"/><Relationship Id="rId17" Type="http://schemas.openxmlformats.org/officeDocument/2006/relationships/image" Target="../media/image315.png"/><Relationship Id="rId25" Type="http://schemas.openxmlformats.org/officeDocument/2006/relationships/image" Target="../media/image323.png"/><Relationship Id="rId33" Type="http://schemas.openxmlformats.org/officeDocument/2006/relationships/image" Target="../media/image331.png"/><Relationship Id="rId38" Type="http://schemas.openxmlformats.org/officeDocument/2006/relationships/image" Target="../media/image3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17" Type="http://schemas.openxmlformats.org/officeDocument/2006/relationships/image" Target="../media/image355.png"/><Relationship Id="rId2" Type="http://schemas.openxmlformats.org/officeDocument/2006/relationships/image" Target="../media/image340.jpg"/><Relationship Id="rId16" Type="http://schemas.openxmlformats.org/officeDocument/2006/relationships/image" Target="../media/image3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5" Type="http://schemas.openxmlformats.org/officeDocument/2006/relationships/image" Target="../media/image35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Relationship Id="rId14" Type="http://schemas.openxmlformats.org/officeDocument/2006/relationships/image" Target="../media/image3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13" Type="http://schemas.openxmlformats.org/officeDocument/2006/relationships/image" Target="../media/image367.png"/><Relationship Id="rId3" Type="http://schemas.openxmlformats.org/officeDocument/2006/relationships/image" Target="../media/image357.png"/><Relationship Id="rId7" Type="http://schemas.openxmlformats.org/officeDocument/2006/relationships/image" Target="../media/image361.png"/><Relationship Id="rId12" Type="http://schemas.openxmlformats.org/officeDocument/2006/relationships/image" Target="../media/image366.png"/><Relationship Id="rId2" Type="http://schemas.openxmlformats.org/officeDocument/2006/relationships/image" Target="../media/image3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365.png"/><Relationship Id="rId5" Type="http://schemas.openxmlformats.org/officeDocument/2006/relationships/image" Target="../media/image359.png"/><Relationship Id="rId10" Type="http://schemas.openxmlformats.org/officeDocument/2006/relationships/image" Target="../media/image364.png"/><Relationship Id="rId4" Type="http://schemas.openxmlformats.org/officeDocument/2006/relationships/image" Target="../media/image358.png"/><Relationship Id="rId9" Type="http://schemas.openxmlformats.org/officeDocument/2006/relationships/image" Target="../media/image36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png"/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13" Type="http://schemas.openxmlformats.org/officeDocument/2006/relationships/image" Target="../media/image381.png"/><Relationship Id="rId3" Type="http://schemas.openxmlformats.org/officeDocument/2006/relationships/image" Target="../media/image371.png"/><Relationship Id="rId7" Type="http://schemas.openxmlformats.org/officeDocument/2006/relationships/image" Target="../media/image375.png"/><Relationship Id="rId12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4.png"/><Relationship Id="rId11" Type="http://schemas.openxmlformats.org/officeDocument/2006/relationships/image" Target="../media/image379.png"/><Relationship Id="rId5" Type="http://schemas.openxmlformats.org/officeDocument/2006/relationships/image" Target="../media/image373.png"/><Relationship Id="rId10" Type="http://schemas.openxmlformats.org/officeDocument/2006/relationships/image" Target="../media/image378.png"/><Relationship Id="rId4" Type="http://schemas.openxmlformats.org/officeDocument/2006/relationships/image" Target="../media/image372.png"/><Relationship Id="rId9" Type="http://schemas.openxmlformats.org/officeDocument/2006/relationships/image" Target="../media/image377.png"/><Relationship Id="rId14" Type="http://schemas.openxmlformats.org/officeDocument/2006/relationships/image" Target="../media/image38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png"/><Relationship Id="rId13" Type="http://schemas.openxmlformats.org/officeDocument/2006/relationships/image" Target="../media/image394.png"/><Relationship Id="rId18" Type="http://schemas.openxmlformats.org/officeDocument/2006/relationships/image" Target="../media/image399.png"/><Relationship Id="rId26" Type="http://schemas.openxmlformats.org/officeDocument/2006/relationships/image" Target="../media/image407.png"/><Relationship Id="rId3" Type="http://schemas.openxmlformats.org/officeDocument/2006/relationships/image" Target="../media/image384.png"/><Relationship Id="rId21" Type="http://schemas.openxmlformats.org/officeDocument/2006/relationships/image" Target="../media/image402.png"/><Relationship Id="rId7" Type="http://schemas.openxmlformats.org/officeDocument/2006/relationships/image" Target="../media/image388.png"/><Relationship Id="rId12" Type="http://schemas.openxmlformats.org/officeDocument/2006/relationships/image" Target="../media/image393.png"/><Relationship Id="rId17" Type="http://schemas.openxmlformats.org/officeDocument/2006/relationships/image" Target="../media/image398.png"/><Relationship Id="rId25" Type="http://schemas.openxmlformats.org/officeDocument/2006/relationships/image" Target="../media/image406.png"/><Relationship Id="rId2" Type="http://schemas.openxmlformats.org/officeDocument/2006/relationships/image" Target="../media/image383.png"/><Relationship Id="rId16" Type="http://schemas.openxmlformats.org/officeDocument/2006/relationships/image" Target="../media/image397.png"/><Relationship Id="rId20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7.png"/><Relationship Id="rId11" Type="http://schemas.openxmlformats.org/officeDocument/2006/relationships/image" Target="../media/image392.png"/><Relationship Id="rId24" Type="http://schemas.openxmlformats.org/officeDocument/2006/relationships/image" Target="../media/image405.png"/><Relationship Id="rId5" Type="http://schemas.openxmlformats.org/officeDocument/2006/relationships/image" Target="../media/image386.png"/><Relationship Id="rId15" Type="http://schemas.openxmlformats.org/officeDocument/2006/relationships/image" Target="../media/image396.png"/><Relationship Id="rId23" Type="http://schemas.openxmlformats.org/officeDocument/2006/relationships/image" Target="../media/image404.png"/><Relationship Id="rId10" Type="http://schemas.openxmlformats.org/officeDocument/2006/relationships/image" Target="../media/image391.png"/><Relationship Id="rId19" Type="http://schemas.openxmlformats.org/officeDocument/2006/relationships/image" Target="../media/image400.png"/><Relationship Id="rId4" Type="http://schemas.openxmlformats.org/officeDocument/2006/relationships/image" Target="../media/image385.png"/><Relationship Id="rId9" Type="http://schemas.openxmlformats.org/officeDocument/2006/relationships/image" Target="../media/image390.png"/><Relationship Id="rId14" Type="http://schemas.openxmlformats.org/officeDocument/2006/relationships/image" Target="../media/image395.png"/><Relationship Id="rId22" Type="http://schemas.openxmlformats.org/officeDocument/2006/relationships/image" Target="../media/image403.png"/><Relationship Id="rId27" Type="http://schemas.openxmlformats.org/officeDocument/2006/relationships/image" Target="../media/image40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png"/><Relationship Id="rId3" Type="http://schemas.openxmlformats.org/officeDocument/2006/relationships/image" Target="../media/image410.png"/><Relationship Id="rId7" Type="http://schemas.openxmlformats.org/officeDocument/2006/relationships/image" Target="../media/image414.png"/><Relationship Id="rId2" Type="http://schemas.openxmlformats.org/officeDocument/2006/relationships/image" Target="../media/image4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3.png"/><Relationship Id="rId11" Type="http://schemas.openxmlformats.org/officeDocument/2006/relationships/image" Target="../media/image418.png"/><Relationship Id="rId5" Type="http://schemas.openxmlformats.org/officeDocument/2006/relationships/image" Target="../media/image412.png"/><Relationship Id="rId10" Type="http://schemas.openxmlformats.org/officeDocument/2006/relationships/image" Target="../media/image417.png"/><Relationship Id="rId4" Type="http://schemas.openxmlformats.org/officeDocument/2006/relationships/image" Target="../media/image411.png"/><Relationship Id="rId9" Type="http://schemas.openxmlformats.org/officeDocument/2006/relationships/image" Target="../media/image4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3" Type="http://schemas.openxmlformats.org/officeDocument/2006/relationships/image" Target="../media/image420.png"/><Relationship Id="rId7" Type="http://schemas.openxmlformats.org/officeDocument/2006/relationships/image" Target="../media/image424.png"/><Relationship Id="rId2" Type="http://schemas.openxmlformats.org/officeDocument/2006/relationships/image" Target="../media/image4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png"/><Relationship Id="rId5" Type="http://schemas.openxmlformats.org/officeDocument/2006/relationships/image" Target="../media/image422.png"/><Relationship Id="rId4" Type="http://schemas.openxmlformats.org/officeDocument/2006/relationships/image" Target="../media/image4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2961132"/>
            <a:ext cx="8610600" cy="201295"/>
            <a:chOff x="198120" y="2961132"/>
            <a:chExt cx="8610600" cy="201295"/>
          </a:xfrm>
        </p:grpSpPr>
        <p:sp>
          <p:nvSpPr>
            <p:cNvPr id="3" name="object 3"/>
            <p:cNvSpPr/>
            <p:nvPr/>
          </p:nvSpPr>
          <p:spPr>
            <a:xfrm>
              <a:off x="198120" y="2961132"/>
              <a:ext cx="2871470" cy="201295"/>
            </a:xfrm>
            <a:custGeom>
              <a:avLst/>
              <a:gdLst/>
              <a:ahLst/>
              <a:cxnLst/>
              <a:rect l="l" t="t" r="r" b="b"/>
              <a:pathLst>
                <a:path w="2871470" h="201294">
                  <a:moveTo>
                    <a:pt x="2871216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71216" y="201167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336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1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1" y="201167"/>
                  </a:lnTo>
                  <a:lnTo>
                    <a:pt x="28696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39028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2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2" y="201167"/>
                  </a:lnTo>
                  <a:lnTo>
                    <a:pt x="2869692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84391" y="6619443"/>
            <a:ext cx="2324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Silberschatz,</a:t>
            </a:r>
            <a:r>
              <a:rPr sz="1000" b="1" spc="-2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Galvin</a:t>
            </a:r>
            <a:r>
              <a:rPr sz="1000" b="1" spc="-3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and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Gagne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 ©2018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67" y="6644741"/>
            <a:ext cx="2596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Operating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System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 Concepts</a:t>
            </a:r>
            <a:r>
              <a:rPr sz="1000" b="1" spc="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–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10</a:t>
            </a:r>
            <a:r>
              <a:rPr sz="975" b="1" baseline="25641" dirty="0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sz="975" b="1" spc="135" baseline="2564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95827" y="3977640"/>
            <a:ext cx="2394585" cy="1945639"/>
            <a:chOff x="3195827" y="3977640"/>
            <a:chExt cx="2394585" cy="194563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6995" y="4331541"/>
              <a:ext cx="2025396" cy="13284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322319" y="4119372"/>
              <a:ext cx="2138680" cy="1670685"/>
            </a:xfrm>
            <a:custGeom>
              <a:avLst/>
              <a:gdLst/>
              <a:ahLst/>
              <a:cxnLst/>
              <a:rect l="l" t="t" r="r" b="b"/>
              <a:pathLst>
                <a:path w="2138679" h="1670685">
                  <a:moveTo>
                    <a:pt x="0" y="1670304"/>
                  </a:moveTo>
                  <a:lnTo>
                    <a:pt x="2138172" y="1670304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1670304"/>
                  </a:lnTo>
                  <a:close/>
                </a:path>
              </a:pathLst>
            </a:custGeom>
            <a:ln w="762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95828" y="3977640"/>
              <a:ext cx="2394585" cy="1945639"/>
            </a:xfrm>
            <a:custGeom>
              <a:avLst/>
              <a:gdLst/>
              <a:ahLst/>
              <a:cxnLst/>
              <a:rect l="l" t="t" r="r" b="b"/>
              <a:pathLst>
                <a:path w="2394585" h="1945639">
                  <a:moveTo>
                    <a:pt x="2371090" y="22860"/>
                  </a:moveTo>
                  <a:lnTo>
                    <a:pt x="23114" y="22860"/>
                  </a:lnTo>
                  <a:lnTo>
                    <a:pt x="23114" y="58420"/>
                  </a:lnTo>
                  <a:lnTo>
                    <a:pt x="23114" y="1888490"/>
                  </a:lnTo>
                  <a:lnTo>
                    <a:pt x="23114" y="1922780"/>
                  </a:lnTo>
                  <a:lnTo>
                    <a:pt x="2371090" y="1922780"/>
                  </a:lnTo>
                  <a:lnTo>
                    <a:pt x="2371090" y="1888490"/>
                  </a:lnTo>
                  <a:lnTo>
                    <a:pt x="57912" y="1888490"/>
                  </a:lnTo>
                  <a:lnTo>
                    <a:pt x="57912" y="58420"/>
                  </a:lnTo>
                  <a:lnTo>
                    <a:pt x="2336292" y="58420"/>
                  </a:lnTo>
                  <a:lnTo>
                    <a:pt x="2336292" y="1888248"/>
                  </a:lnTo>
                  <a:lnTo>
                    <a:pt x="2371090" y="1888248"/>
                  </a:lnTo>
                  <a:lnTo>
                    <a:pt x="2371090" y="58420"/>
                  </a:lnTo>
                  <a:lnTo>
                    <a:pt x="2371090" y="57912"/>
                  </a:lnTo>
                  <a:lnTo>
                    <a:pt x="2371090" y="22860"/>
                  </a:lnTo>
                  <a:close/>
                </a:path>
                <a:path w="2394585" h="1945639">
                  <a:moveTo>
                    <a:pt x="2394204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934210"/>
                  </a:lnTo>
                  <a:lnTo>
                    <a:pt x="0" y="1945640"/>
                  </a:lnTo>
                  <a:lnTo>
                    <a:pt x="2394204" y="1945640"/>
                  </a:lnTo>
                  <a:lnTo>
                    <a:pt x="2394204" y="1934578"/>
                  </a:lnTo>
                  <a:lnTo>
                    <a:pt x="2394204" y="1934210"/>
                  </a:lnTo>
                  <a:lnTo>
                    <a:pt x="2394204" y="11557"/>
                  </a:lnTo>
                  <a:lnTo>
                    <a:pt x="2382647" y="11557"/>
                  </a:lnTo>
                  <a:lnTo>
                    <a:pt x="2382647" y="1934210"/>
                  </a:lnTo>
                  <a:lnTo>
                    <a:pt x="11557" y="1934210"/>
                  </a:lnTo>
                  <a:lnTo>
                    <a:pt x="11557" y="11430"/>
                  </a:lnTo>
                  <a:lnTo>
                    <a:pt x="2394204" y="11430"/>
                  </a:lnTo>
                  <a:lnTo>
                    <a:pt x="239420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34618" y="1636903"/>
            <a:ext cx="727455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885" algn="l"/>
              </a:tabLst>
            </a:pPr>
            <a:r>
              <a:rPr sz="4300" spc="-10" dirty="0"/>
              <a:t>Chapter</a:t>
            </a:r>
            <a:r>
              <a:rPr sz="4300" spc="25" dirty="0"/>
              <a:t> </a:t>
            </a:r>
            <a:r>
              <a:rPr sz="4300" spc="-5" dirty="0"/>
              <a:t>5:	</a:t>
            </a:r>
            <a:r>
              <a:rPr sz="4300" spc="-10" dirty="0"/>
              <a:t>Synchronization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0717" y="1359154"/>
            <a:ext cx="418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do</a:t>
            </a:r>
            <a:r>
              <a:rPr sz="1800" spc="-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3872" y="1726692"/>
            <a:ext cx="3199130" cy="1135380"/>
          </a:xfrm>
          <a:prstGeom prst="rect">
            <a:avLst/>
          </a:prstGeom>
          <a:solidFill>
            <a:srgbClr val="99CC00"/>
          </a:solidFill>
          <a:ln w="914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2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flag[i]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TRUE;</a:t>
            </a:r>
            <a:endParaRPr sz="1800">
              <a:latin typeface="Arial MT"/>
              <a:cs typeface="Arial MT"/>
            </a:endParaRPr>
          </a:p>
          <a:p>
            <a:pPr marL="24257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turn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j;</a:t>
            </a:r>
            <a:endParaRPr sz="1800">
              <a:latin typeface="Arial MT"/>
              <a:cs typeface="Arial MT"/>
            </a:endParaRPr>
          </a:p>
          <a:p>
            <a:pPr marL="242570">
              <a:lnSpc>
                <a:spcPct val="100000"/>
              </a:lnSpc>
              <a:spcBef>
                <a:spcPts val="760"/>
              </a:spcBef>
            </a:pP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while</a:t>
            </a:r>
            <a:r>
              <a:rPr sz="18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(flag[j]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&amp;&amp;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turn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==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j);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8523" y="2840863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critical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section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3307" y="3174492"/>
            <a:ext cx="2295525" cy="424180"/>
          </a:xfrm>
          <a:prstGeom prst="rect">
            <a:avLst/>
          </a:prstGeom>
          <a:solidFill>
            <a:srgbClr val="99CC00"/>
          </a:solidFill>
          <a:ln w="914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flag[i]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FALSE;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0717" y="3485261"/>
            <a:ext cx="3329304" cy="7670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500505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remainder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section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while</a:t>
            </a:r>
            <a:r>
              <a:rPr sz="18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(TRUE);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72589" y="296037"/>
            <a:ext cx="4801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</a:t>
            </a:r>
            <a:r>
              <a:rPr spc="-45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spc="-5" dirty="0"/>
              <a:t>Process</a:t>
            </a:r>
            <a:r>
              <a:rPr spc="-10" dirty="0"/>
              <a:t> </a:t>
            </a:r>
            <a:r>
              <a:rPr spc="5" dirty="0">
                <a:solidFill>
                  <a:srgbClr val="0000FF"/>
                </a:solidFill>
              </a:rPr>
              <a:t>P</a:t>
            </a:r>
            <a:r>
              <a:rPr sz="3150" spc="7" baseline="-21164" dirty="0">
                <a:solidFill>
                  <a:srgbClr val="0000FF"/>
                </a:solidFill>
              </a:rPr>
              <a:t>i</a:t>
            </a:r>
            <a:endParaRPr sz="3150" baseline="-21164"/>
          </a:p>
        </p:txBody>
      </p:sp>
      <p:sp>
        <p:nvSpPr>
          <p:cNvPr id="8" name="object 8"/>
          <p:cNvSpPr txBox="1"/>
          <p:nvPr/>
        </p:nvSpPr>
        <p:spPr>
          <a:xfrm>
            <a:off x="4835778" y="926338"/>
            <a:ext cx="3923665" cy="21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aseline="2777" dirty="0">
                <a:latin typeface="Microsoft Sans Serif"/>
                <a:cs typeface="Microsoft Sans Serif"/>
              </a:rPr>
              <a:t>ม</a:t>
            </a:r>
            <a:r>
              <a:rPr lang="th-TH" sz="2000" baseline="2777" dirty="0">
                <a:latin typeface="Microsoft Sans Serif"/>
                <a:cs typeface="Microsoft Sans Serif"/>
              </a:rPr>
              <a:t>ุ่</a:t>
            </a:r>
            <a:r>
              <a:rPr sz="2000" baseline="2777" dirty="0" err="1">
                <a:latin typeface="Microsoft Sans Serif"/>
                <a:cs typeface="Microsoft Sans Serif"/>
              </a:rPr>
              <a:t>งประเด</a:t>
            </a:r>
            <a:r>
              <a:rPr lang="th-TH" sz="2000" baseline="2777" dirty="0">
                <a:latin typeface="Microsoft Sans Serif"/>
                <a:cs typeface="Microsoft Sans Serif"/>
              </a:rPr>
              <a:t>็</a:t>
            </a:r>
            <a:r>
              <a:rPr sz="2000" baseline="2777" dirty="0" err="1">
                <a:latin typeface="Microsoft Sans Serif"/>
                <a:cs typeface="Microsoft Sans Serif"/>
              </a:rPr>
              <a:t>นไปที่</a:t>
            </a:r>
            <a:r>
              <a:rPr sz="2000" baseline="2777" dirty="0">
                <a:latin typeface="Microsoft Sans Serif"/>
                <a:cs typeface="Microsoft Sans Serif"/>
              </a:rPr>
              <a:t> </a:t>
            </a:r>
            <a:r>
              <a:rPr sz="2000" baseline="2777" dirty="0" err="1">
                <a:latin typeface="Microsoft Sans Serif"/>
                <a:cs typeface="Microsoft Sans Serif"/>
              </a:rPr>
              <a:t>ช่วงเวลาหน</a:t>
            </a:r>
            <a:r>
              <a:rPr lang="th-TH" sz="2000" baseline="2777" dirty="0">
                <a:latin typeface="Microsoft Sans Serif"/>
                <a:cs typeface="Microsoft Sans Serif"/>
              </a:rPr>
              <a:t>ึ่</a:t>
            </a:r>
            <a:r>
              <a:rPr sz="2000" baseline="2777" dirty="0" err="1">
                <a:latin typeface="Microsoft Sans Serif"/>
                <a:cs typeface="Microsoft Sans Serif"/>
              </a:rPr>
              <a:t>งมี</a:t>
            </a:r>
            <a:r>
              <a:rPr sz="2000" baseline="2777" dirty="0">
                <a:latin typeface="Microsoft Sans Serif"/>
                <a:cs typeface="Microsoft Sans Serif"/>
              </a:rPr>
              <a:t> </a:t>
            </a:r>
            <a:r>
              <a:rPr sz="2000" baseline="2777" dirty="0">
                <a:latin typeface="Verdana"/>
                <a:cs typeface="Verdana"/>
              </a:rPr>
              <a:t>2 process </a:t>
            </a:r>
            <a:r>
              <a:rPr sz="2000" baseline="2777" dirty="0" err="1">
                <a:latin typeface="Microsoft Sans Serif"/>
                <a:cs typeface="Microsoft Sans Serif"/>
              </a:rPr>
              <a:t>เท่า</a:t>
            </a:r>
            <a:r>
              <a:rPr lang="th-TH" sz="2000" baseline="2777" dirty="0">
                <a:latin typeface="Microsoft Sans Serif"/>
                <a:cs typeface="Microsoft Sans Serif"/>
              </a:rPr>
              <a:t>นั้</a:t>
            </a:r>
            <a:r>
              <a:rPr sz="2000" baseline="2777" dirty="0">
                <a:latin typeface="Microsoft Sans Serif"/>
                <a:cs typeface="Microsoft Sans Serif"/>
              </a:rPr>
              <a:t>น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4092" y="5680964"/>
            <a:ext cx="2052320" cy="5486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960"/>
              </a:lnSpc>
              <a:spcBef>
                <a:spcPts val="330"/>
              </a:spcBef>
            </a:pPr>
            <a:r>
              <a:rPr sz="1800" dirty="0">
                <a:latin typeface="Verdana"/>
                <a:cs typeface="Verdana"/>
              </a:rPr>
              <a:t>i: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current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process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j: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other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process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11" name="object 11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340" y="895390"/>
            <a:ext cx="883650" cy="37113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9149" y="1126477"/>
            <a:ext cx="75318" cy="2829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6039" y="914477"/>
            <a:ext cx="461959" cy="33981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2555506" y="1117650"/>
            <a:ext cx="59690" cy="34925"/>
          </a:xfrm>
          <a:custGeom>
            <a:avLst/>
            <a:gdLst/>
            <a:ahLst/>
            <a:cxnLst/>
            <a:rect l="l" t="t" r="r" b="b"/>
            <a:pathLst>
              <a:path w="59689" h="34925">
                <a:moveTo>
                  <a:pt x="29337" y="24295"/>
                </a:moveTo>
                <a:lnTo>
                  <a:pt x="26644" y="24307"/>
                </a:lnTo>
                <a:lnTo>
                  <a:pt x="29337" y="24295"/>
                </a:lnTo>
                <a:close/>
              </a:path>
              <a:path w="59689" h="34925">
                <a:moveTo>
                  <a:pt x="44094" y="6527"/>
                </a:moveTo>
                <a:lnTo>
                  <a:pt x="43472" y="2844"/>
                </a:lnTo>
                <a:lnTo>
                  <a:pt x="41897" y="1574"/>
                </a:lnTo>
                <a:lnTo>
                  <a:pt x="16217" y="2908"/>
                </a:lnTo>
                <a:lnTo>
                  <a:pt x="11531" y="3035"/>
                </a:lnTo>
                <a:lnTo>
                  <a:pt x="11531" y="3505"/>
                </a:lnTo>
                <a:lnTo>
                  <a:pt x="8991" y="3162"/>
                </a:lnTo>
                <a:lnTo>
                  <a:pt x="11531" y="3505"/>
                </a:lnTo>
                <a:lnTo>
                  <a:pt x="11531" y="3035"/>
                </a:lnTo>
                <a:lnTo>
                  <a:pt x="8966" y="3098"/>
                </a:lnTo>
                <a:lnTo>
                  <a:pt x="7899" y="927"/>
                </a:lnTo>
                <a:lnTo>
                  <a:pt x="0" y="6527"/>
                </a:lnTo>
                <a:lnTo>
                  <a:pt x="431" y="8851"/>
                </a:lnTo>
                <a:lnTo>
                  <a:pt x="3657" y="12242"/>
                </a:lnTo>
                <a:lnTo>
                  <a:pt x="5308" y="12750"/>
                </a:lnTo>
                <a:lnTo>
                  <a:pt x="5486" y="12928"/>
                </a:lnTo>
                <a:lnTo>
                  <a:pt x="7569" y="13004"/>
                </a:lnTo>
                <a:lnTo>
                  <a:pt x="8128" y="13030"/>
                </a:lnTo>
                <a:lnTo>
                  <a:pt x="8674" y="13055"/>
                </a:lnTo>
                <a:lnTo>
                  <a:pt x="10807" y="13157"/>
                </a:lnTo>
                <a:lnTo>
                  <a:pt x="11950" y="13169"/>
                </a:lnTo>
                <a:lnTo>
                  <a:pt x="15862" y="12522"/>
                </a:lnTo>
                <a:lnTo>
                  <a:pt x="26809" y="11049"/>
                </a:lnTo>
                <a:lnTo>
                  <a:pt x="42799" y="8356"/>
                </a:lnTo>
                <a:lnTo>
                  <a:pt x="44094" y="6527"/>
                </a:lnTo>
                <a:close/>
              </a:path>
              <a:path w="59689" h="34925">
                <a:moveTo>
                  <a:pt x="59524" y="25019"/>
                </a:moveTo>
                <a:lnTo>
                  <a:pt x="58204" y="21691"/>
                </a:lnTo>
                <a:lnTo>
                  <a:pt x="56591" y="20802"/>
                </a:lnTo>
                <a:lnTo>
                  <a:pt x="48628" y="22275"/>
                </a:lnTo>
                <a:lnTo>
                  <a:pt x="42240" y="23291"/>
                </a:lnTo>
                <a:lnTo>
                  <a:pt x="35814" y="24015"/>
                </a:lnTo>
                <a:lnTo>
                  <a:pt x="29349" y="24295"/>
                </a:lnTo>
                <a:lnTo>
                  <a:pt x="26619" y="24320"/>
                </a:lnTo>
                <a:lnTo>
                  <a:pt x="23291" y="24358"/>
                </a:lnTo>
                <a:lnTo>
                  <a:pt x="23291" y="31927"/>
                </a:lnTo>
                <a:lnTo>
                  <a:pt x="23177" y="32156"/>
                </a:lnTo>
                <a:lnTo>
                  <a:pt x="23291" y="31927"/>
                </a:lnTo>
                <a:lnTo>
                  <a:pt x="23291" y="24358"/>
                </a:lnTo>
                <a:lnTo>
                  <a:pt x="22542" y="24269"/>
                </a:lnTo>
                <a:lnTo>
                  <a:pt x="22999" y="23634"/>
                </a:lnTo>
                <a:lnTo>
                  <a:pt x="23812" y="22517"/>
                </a:lnTo>
                <a:lnTo>
                  <a:pt x="23393" y="19888"/>
                </a:lnTo>
                <a:lnTo>
                  <a:pt x="19634" y="17145"/>
                </a:lnTo>
                <a:lnTo>
                  <a:pt x="17005" y="17551"/>
                </a:lnTo>
                <a:lnTo>
                  <a:pt x="14147" y="21475"/>
                </a:lnTo>
                <a:lnTo>
                  <a:pt x="12915" y="23634"/>
                </a:lnTo>
                <a:lnTo>
                  <a:pt x="12801" y="24269"/>
                </a:lnTo>
                <a:lnTo>
                  <a:pt x="13030" y="29654"/>
                </a:lnTo>
                <a:lnTo>
                  <a:pt x="15417" y="31915"/>
                </a:lnTo>
                <a:lnTo>
                  <a:pt x="18249" y="32753"/>
                </a:lnTo>
                <a:lnTo>
                  <a:pt x="20739" y="33477"/>
                </a:lnTo>
                <a:lnTo>
                  <a:pt x="18249" y="32753"/>
                </a:lnTo>
                <a:lnTo>
                  <a:pt x="21742" y="33870"/>
                </a:lnTo>
                <a:lnTo>
                  <a:pt x="25565" y="34099"/>
                </a:lnTo>
                <a:lnTo>
                  <a:pt x="26568" y="34124"/>
                </a:lnTo>
                <a:lnTo>
                  <a:pt x="29260" y="34213"/>
                </a:lnTo>
                <a:lnTo>
                  <a:pt x="31978" y="34302"/>
                </a:lnTo>
                <a:lnTo>
                  <a:pt x="32258" y="34036"/>
                </a:lnTo>
                <a:lnTo>
                  <a:pt x="58648" y="27025"/>
                </a:lnTo>
                <a:lnTo>
                  <a:pt x="59524" y="25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29555" y="992770"/>
            <a:ext cx="506254" cy="25319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902" y="1592214"/>
            <a:ext cx="152825" cy="9306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18811" y="1614956"/>
            <a:ext cx="130783" cy="1557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66292" y="1573140"/>
            <a:ext cx="200051" cy="1118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23621" y="2631744"/>
            <a:ext cx="101220" cy="11768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81515" y="2604880"/>
            <a:ext cx="234499" cy="126491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5524916" y="2569527"/>
            <a:ext cx="1403350" cy="436880"/>
            <a:chOff x="5524916" y="2569527"/>
            <a:chExt cx="1403350" cy="43688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9857" y="2582820"/>
              <a:ext cx="168338" cy="11709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16950" y="2569527"/>
              <a:ext cx="188365" cy="12534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55564" y="2589919"/>
              <a:ext cx="972082" cy="37545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24916" y="2842356"/>
              <a:ext cx="550086" cy="163526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027650" y="2524156"/>
            <a:ext cx="157251" cy="16426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19940" y="2585394"/>
            <a:ext cx="90171" cy="17207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497768" y="2596989"/>
            <a:ext cx="388012" cy="17794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852410" y="1271864"/>
            <a:ext cx="177153" cy="12121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07064" y="1302534"/>
            <a:ext cx="153541" cy="6215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405557" y="1261677"/>
            <a:ext cx="170522" cy="10397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393361" y="1224455"/>
            <a:ext cx="340683" cy="11717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886643" y="1222665"/>
            <a:ext cx="225988" cy="9486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224509" y="1243401"/>
            <a:ext cx="70856" cy="8775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730735" y="1251981"/>
            <a:ext cx="488810" cy="236791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648174" y="512046"/>
            <a:ext cx="62242" cy="23451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389647" y="1201651"/>
            <a:ext cx="985552" cy="17326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569961" y="1192193"/>
            <a:ext cx="120059" cy="15020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796524" y="1279377"/>
            <a:ext cx="89930" cy="6222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990475" y="1252806"/>
            <a:ext cx="387309" cy="11008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507594" y="1239579"/>
            <a:ext cx="104178" cy="12871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694196" y="1246569"/>
            <a:ext cx="153332" cy="116051"/>
          </a:xfrm>
          <a:prstGeom prst="rect">
            <a:avLst/>
          </a:prstGeom>
        </p:spPr>
      </p:pic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7A0D6C-D487-6060-50ED-2940CFF4A2F7}"/>
              </a:ext>
            </a:extLst>
          </p:cNvPr>
          <p:cNvSpPr txBox="1"/>
          <p:nvPr/>
        </p:nvSpPr>
        <p:spPr>
          <a:xfrm>
            <a:off x="3277702" y="375599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ส่วนที่เหลือ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600429" y="1401459"/>
            <a:ext cx="815340" cy="0"/>
          </a:xfrm>
          <a:custGeom>
            <a:avLst/>
            <a:gdLst/>
            <a:ahLst/>
            <a:cxnLst/>
            <a:rect l="l" t="t" r="r" b="b"/>
            <a:pathLst>
              <a:path w="815339">
                <a:moveTo>
                  <a:pt x="0" y="0"/>
                </a:moveTo>
                <a:lnTo>
                  <a:pt x="0" y="0"/>
                </a:lnTo>
                <a:lnTo>
                  <a:pt x="797859" y="0"/>
                </a:lnTo>
                <a:lnTo>
                  <a:pt x="814835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5370" y="1417794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0" y="0"/>
                </a:lnTo>
                <a:lnTo>
                  <a:pt x="1170422" y="0"/>
                </a:lnTo>
                <a:lnTo>
                  <a:pt x="1186907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3975" y="1750129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0" y="0"/>
                </a:lnTo>
                <a:lnTo>
                  <a:pt x="1620662" y="0"/>
                </a:lnTo>
                <a:lnTo>
                  <a:pt x="1637721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0513" y="1724374"/>
            <a:ext cx="1289685" cy="0"/>
          </a:xfrm>
          <a:custGeom>
            <a:avLst/>
            <a:gdLst/>
            <a:ahLst/>
            <a:cxnLst/>
            <a:rect l="l" t="t" r="r" b="b"/>
            <a:pathLst>
              <a:path w="1289685">
                <a:moveTo>
                  <a:pt x="0" y="0"/>
                </a:moveTo>
                <a:lnTo>
                  <a:pt x="0" y="0"/>
                </a:lnTo>
                <a:lnTo>
                  <a:pt x="1272139" y="0"/>
                </a:lnTo>
                <a:lnTo>
                  <a:pt x="1289101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87540" y="4147658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>
                <a:moveTo>
                  <a:pt x="0" y="0"/>
                </a:moveTo>
                <a:lnTo>
                  <a:pt x="0" y="0"/>
                </a:lnTo>
                <a:lnTo>
                  <a:pt x="738801" y="0"/>
                </a:lnTo>
                <a:lnTo>
                  <a:pt x="755982" y="0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1103" y="3480866"/>
            <a:ext cx="3236595" cy="318770"/>
          </a:xfrm>
          <a:custGeom>
            <a:avLst/>
            <a:gdLst/>
            <a:ahLst/>
            <a:cxnLst/>
            <a:rect l="l" t="t" r="r" b="b"/>
            <a:pathLst>
              <a:path w="3236595" h="318770">
                <a:moveTo>
                  <a:pt x="362993" y="0"/>
                </a:moveTo>
                <a:lnTo>
                  <a:pt x="362993" y="0"/>
                </a:lnTo>
                <a:lnTo>
                  <a:pt x="2970729" y="0"/>
                </a:lnTo>
                <a:lnTo>
                  <a:pt x="2987999" y="0"/>
                </a:lnTo>
              </a:path>
              <a:path w="3236595" h="318770">
                <a:moveTo>
                  <a:pt x="0" y="311996"/>
                </a:moveTo>
                <a:lnTo>
                  <a:pt x="0" y="311996"/>
                </a:lnTo>
                <a:lnTo>
                  <a:pt x="881511" y="311996"/>
                </a:lnTo>
                <a:lnTo>
                  <a:pt x="898795" y="311996"/>
                </a:lnTo>
              </a:path>
              <a:path w="3236595" h="318770">
                <a:moveTo>
                  <a:pt x="3071028" y="317385"/>
                </a:moveTo>
                <a:lnTo>
                  <a:pt x="3062863" y="318387"/>
                </a:lnTo>
                <a:lnTo>
                  <a:pt x="3055662" y="317837"/>
                </a:lnTo>
                <a:lnTo>
                  <a:pt x="3049425" y="315735"/>
                </a:lnTo>
                <a:lnTo>
                  <a:pt x="3045201" y="314311"/>
                </a:lnTo>
                <a:lnTo>
                  <a:pt x="3043796" y="313493"/>
                </a:lnTo>
                <a:lnTo>
                  <a:pt x="3045214" y="313280"/>
                </a:lnTo>
                <a:lnTo>
                  <a:pt x="3046631" y="313067"/>
                </a:lnTo>
                <a:lnTo>
                  <a:pt x="3050174" y="312535"/>
                </a:lnTo>
                <a:lnTo>
                  <a:pt x="3104145" y="310039"/>
                </a:lnTo>
                <a:lnTo>
                  <a:pt x="3139725" y="309834"/>
                </a:lnTo>
                <a:lnTo>
                  <a:pt x="3154349" y="309854"/>
                </a:lnTo>
                <a:lnTo>
                  <a:pt x="3166864" y="309956"/>
                </a:lnTo>
                <a:lnTo>
                  <a:pt x="3184060" y="310458"/>
                </a:lnTo>
                <a:lnTo>
                  <a:pt x="3201342" y="311540"/>
                </a:lnTo>
                <a:lnTo>
                  <a:pt x="3218710" y="313200"/>
                </a:lnTo>
                <a:lnTo>
                  <a:pt x="3236163" y="315438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345" y="296037"/>
            <a:ext cx="51492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Synchronization</a:t>
            </a:r>
            <a:r>
              <a:rPr spc="-50" dirty="0"/>
              <a:t> </a:t>
            </a:r>
            <a:r>
              <a:rPr spc="-5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240" y="1164717"/>
            <a:ext cx="6882765" cy="20834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6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dirty="0">
                <a:latin typeface="Arial MT"/>
                <a:cs typeface="Arial MT"/>
              </a:rPr>
              <a:t>Many</a:t>
            </a:r>
            <a:r>
              <a:rPr sz="1800" spc="-5" dirty="0">
                <a:latin typeface="Arial MT"/>
                <a:cs typeface="Arial MT"/>
              </a:rPr>
              <a:t> systems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hardware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support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code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Uniprocessors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 disable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interrupts</a:t>
            </a:r>
            <a:endParaRPr sz="18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Currently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running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 </a:t>
            </a:r>
            <a:r>
              <a:rPr sz="1800" spc="-15" dirty="0">
                <a:latin typeface="Arial MT"/>
                <a:cs typeface="Arial MT"/>
              </a:rPr>
              <a:t>would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execute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without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preemption</a:t>
            </a:r>
            <a:endParaRPr sz="18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Generally</a:t>
            </a:r>
            <a:r>
              <a:rPr sz="1800" dirty="0">
                <a:latin typeface="Arial MT"/>
                <a:cs typeface="Arial MT"/>
              </a:rPr>
              <a:t> too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inefficient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 multiprocessor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systems</a:t>
            </a:r>
            <a:endParaRPr sz="1800">
              <a:latin typeface="Arial MT"/>
              <a:cs typeface="Arial MT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8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5" dirty="0">
                <a:latin typeface="Arial MT"/>
                <a:cs typeface="Arial MT"/>
              </a:rPr>
              <a:t> not</a:t>
            </a:r>
            <a:r>
              <a:rPr sz="1800" spc="-10" dirty="0">
                <a:latin typeface="Arial MT"/>
                <a:cs typeface="Arial MT"/>
              </a:rPr>
              <a:t> broadly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scalable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dirty="0">
                <a:latin typeface="Arial MT"/>
                <a:cs typeface="Arial MT"/>
              </a:rPr>
              <a:t>Modern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machines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atomic </a:t>
            </a:r>
            <a:r>
              <a:rPr sz="1800" spc="-10" dirty="0">
                <a:latin typeface="Arial MT"/>
                <a:cs typeface="Arial MT"/>
              </a:rPr>
              <a:t>hardware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instructions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3582" y="3291078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1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9900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096" y="3342266"/>
            <a:ext cx="2625090" cy="277495"/>
          </a:xfrm>
          <a:prstGeom prst="rect">
            <a:avLst/>
          </a:prstGeom>
          <a:solidFill>
            <a:srgbClr val="FF00A2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855"/>
              </a:lnSpc>
            </a:pPr>
            <a:r>
              <a:rPr sz="1800" dirty="0">
                <a:solidFill>
                  <a:srgbClr val="999900"/>
                </a:solidFill>
                <a:latin typeface="Arial MT"/>
                <a:cs typeface="Arial MT"/>
              </a:rPr>
              <a:t>tomic</a:t>
            </a:r>
            <a:r>
              <a:rPr sz="1800" spc="-30" dirty="0">
                <a:solidFill>
                  <a:srgbClr val="9999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99900"/>
                </a:solidFill>
                <a:latin typeface="Arial MT"/>
                <a:cs typeface="Arial MT"/>
              </a:rPr>
              <a:t>=</a:t>
            </a:r>
            <a:r>
              <a:rPr sz="1800" spc="-25" dirty="0">
                <a:solidFill>
                  <a:srgbClr val="99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99900"/>
                </a:solidFill>
                <a:latin typeface="Arial MT"/>
                <a:cs typeface="Arial MT"/>
              </a:rPr>
              <a:t>non-interruptable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2771" y="3564808"/>
            <a:ext cx="4316730" cy="7124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64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7180" algn="l"/>
                <a:tab pos="297815" algn="l"/>
              </a:tabLst>
            </a:pPr>
            <a:r>
              <a:rPr sz="1800" spc="-5" dirty="0">
                <a:latin typeface="Arial MT"/>
                <a:cs typeface="Arial MT"/>
              </a:rPr>
              <a:t>Either test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 </a:t>
            </a:r>
            <a:r>
              <a:rPr sz="1800" spc="-15" dirty="0">
                <a:latin typeface="Arial MT"/>
                <a:cs typeface="Arial MT"/>
              </a:rPr>
              <a:t>word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5" dirty="0">
                <a:latin typeface="Arial MT"/>
                <a:cs typeface="Arial MT"/>
              </a:rPr>
              <a:t> value</a:t>
            </a:r>
            <a:endParaRPr sz="1800">
              <a:latin typeface="Arial MT"/>
              <a:cs typeface="Arial MT"/>
            </a:endParaRPr>
          </a:p>
          <a:p>
            <a:pPr marL="297180" indent="-28511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7180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Or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swap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contents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 </a:t>
            </a:r>
            <a:r>
              <a:rPr sz="1800" spc="-15" dirty="0">
                <a:latin typeface="Arial MT"/>
                <a:cs typeface="Arial MT"/>
              </a:rPr>
              <a:t>words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765" y="5788558"/>
            <a:ext cx="38312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Uniprocessor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 </a:t>
            </a:r>
            <a:r>
              <a:rPr sz="1800" dirty="0" err="1">
                <a:latin typeface="Microsoft Sans Serif"/>
                <a:cs typeface="Microsoft Sans Serif"/>
              </a:rPr>
              <a:t>โปรเซสเซอร์ต</a:t>
            </a:r>
            <a:r>
              <a:rPr lang="th-TH" sz="1800" dirty="0">
                <a:latin typeface="Microsoft Sans Serif"/>
                <a:cs typeface="Microsoft Sans Serif"/>
              </a:rPr>
              <a:t>ั</a:t>
            </a:r>
            <a:r>
              <a:rPr sz="1800" dirty="0" err="1">
                <a:latin typeface="Microsoft Sans Serif"/>
                <a:cs typeface="Microsoft Sans Serif"/>
              </a:rPr>
              <a:t>วเดียว</a:t>
            </a:r>
            <a:endParaRPr sz="1800" dirty="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0196" y="3496205"/>
            <a:ext cx="205432" cy="1098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6525" y="3452124"/>
            <a:ext cx="389881" cy="37359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3403" y="3448572"/>
            <a:ext cx="559286" cy="1378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27781" y="3447199"/>
            <a:ext cx="211433" cy="119299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1A8670-2577-B8AB-761E-7EBCA3D7F3E1}"/>
              </a:ext>
            </a:extLst>
          </p:cNvPr>
          <p:cNvSpPr txBox="1"/>
          <p:nvPr/>
        </p:nvSpPr>
        <p:spPr>
          <a:xfrm>
            <a:off x="1122335" y="9999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หลายระบบให้การสนับสนุนฮาร์ดแวร์สำหรับโค้ดส่วนสำคัญ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9F3A7F-0B3F-D155-B2A3-EEAD92C018AA}"/>
              </a:ext>
            </a:extLst>
          </p:cNvPr>
          <p:cNvSpPr txBox="1"/>
          <p:nvPr/>
        </p:nvSpPr>
        <p:spPr>
          <a:xfrm>
            <a:off x="1124512" y="13975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Uniprocessors – </a:t>
            </a:r>
            <a:r>
              <a:rPr lang="en-US" dirty="0" err="1">
                <a:solidFill>
                  <a:schemeClr val="tx2"/>
                </a:solidFill>
              </a:rPr>
              <a:t>สามารถปิดการใช้งานการขัดจังหวะได้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33AC7B-277D-9D22-E669-42AF41930560}"/>
              </a:ext>
            </a:extLst>
          </p:cNvPr>
          <p:cNvSpPr txBox="1"/>
          <p:nvPr/>
        </p:nvSpPr>
        <p:spPr>
          <a:xfrm>
            <a:off x="1537525" y="17587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รหัสที่รันอยู่ในปัจจุบันจะดำเนินการโดยไม่มีการจองล่วงหน้า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C07DFF-4F2A-5C10-55C2-110592DF60D8}"/>
              </a:ext>
            </a:extLst>
          </p:cNvPr>
          <p:cNvSpPr txBox="1"/>
          <p:nvPr/>
        </p:nvSpPr>
        <p:spPr>
          <a:xfrm>
            <a:off x="1537525" y="20769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โดยทั่วไปแล้วระบบมัลติโปรเซสเซอร์ไม่มีประสิทธิภาพเกินไป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BD3FBE-7096-9A4E-20F0-92E7A387AFEF}"/>
              </a:ext>
            </a:extLst>
          </p:cNvPr>
          <p:cNvSpPr txBox="1"/>
          <p:nvPr/>
        </p:nvSpPr>
        <p:spPr>
          <a:xfrm>
            <a:off x="1917310" y="24314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ระบบปฏิบัติการที่ใช้สิ่งนี้ไม่สามารถปรับขนาดได้ในวงกว้าง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AE9BDC-AD3F-7452-A36E-676FD7E83E49}"/>
              </a:ext>
            </a:extLst>
          </p:cNvPr>
          <p:cNvSpPr txBox="1"/>
          <p:nvPr/>
        </p:nvSpPr>
        <p:spPr>
          <a:xfrm>
            <a:off x="1113268" y="27648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เครื่องจักรสมัยใหม่ให้คำแนะนำพิเศษเกี่ยวกับฮาร์ดแวร์ของอะตอม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D28715-D695-CAFF-3884-E115EF83BDC0}"/>
              </a:ext>
            </a:extLst>
          </p:cNvPr>
          <p:cNvSpPr txBox="1"/>
          <p:nvPr/>
        </p:nvSpPr>
        <p:spPr>
          <a:xfrm>
            <a:off x="1850305" y="30779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อะตอม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ไม่หยุดชะงัก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07B3E5-BFFD-7AB0-0D5E-C510C1049CCE}"/>
              </a:ext>
            </a:extLst>
          </p:cNvPr>
          <p:cNvSpPr txBox="1"/>
          <p:nvPr/>
        </p:nvSpPr>
        <p:spPr>
          <a:xfrm>
            <a:off x="1526484" y="34436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ทดสอบคำในหน่วยความจำและตั้งค่า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517D75-36BA-6A57-51D0-4B18C5806903}"/>
              </a:ext>
            </a:extLst>
          </p:cNvPr>
          <p:cNvSpPr txBox="1"/>
          <p:nvPr/>
        </p:nvSpPr>
        <p:spPr>
          <a:xfrm>
            <a:off x="1549738" y="38214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หรือสลับเนื้อหาของคำในหน่วยความจำสองคำ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010" y="422529"/>
            <a:ext cx="7097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Solution</a:t>
            </a:r>
            <a:r>
              <a:rPr sz="2400" spc="-35" dirty="0"/>
              <a:t> </a:t>
            </a:r>
            <a:r>
              <a:rPr sz="2400" dirty="0"/>
              <a:t>to </a:t>
            </a:r>
            <a:r>
              <a:rPr sz="2400" spc="-5" dirty="0"/>
              <a:t>Critical-section</a:t>
            </a:r>
            <a:r>
              <a:rPr sz="2400" spc="-25" dirty="0"/>
              <a:t> </a:t>
            </a:r>
            <a:r>
              <a:rPr sz="2400" spc="-5" dirty="0"/>
              <a:t>Problem</a:t>
            </a:r>
            <a:r>
              <a:rPr sz="2400" dirty="0"/>
              <a:t> </a:t>
            </a:r>
            <a:r>
              <a:rPr sz="2400" spc="-5" dirty="0"/>
              <a:t>Using Locks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71194" y="1292479"/>
            <a:ext cx="418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do</a:t>
            </a:r>
            <a:r>
              <a:rPr sz="1800" spc="-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1684020"/>
            <a:ext cx="1422400" cy="280670"/>
          </a:xfrm>
          <a:prstGeom prst="rect">
            <a:avLst/>
          </a:prstGeom>
          <a:solidFill>
            <a:srgbClr val="99CC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ts val="2095"/>
              </a:lnSpc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acquire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lock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5338" y="2042758"/>
            <a:ext cx="1665605" cy="307340"/>
          </a:xfrm>
          <a:prstGeom prst="rect">
            <a:avLst/>
          </a:prstGeom>
          <a:solidFill>
            <a:srgbClr val="D20000">
              <a:alpha val="9999"/>
            </a:srgbClr>
          </a:solidFill>
          <a:ln w="36000">
            <a:solidFill>
              <a:srgbClr val="D2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critical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section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419" y="2446020"/>
            <a:ext cx="1423670" cy="280670"/>
          </a:xfrm>
          <a:prstGeom prst="rect">
            <a:avLst/>
          </a:prstGeom>
          <a:solidFill>
            <a:srgbClr val="99CC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925"/>
              </a:lnSpc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release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lock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194" y="2678049"/>
            <a:ext cx="3329304" cy="7664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49987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remainder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section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while</a:t>
            </a:r>
            <a:r>
              <a:rPr sz="18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(TRUE);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1716" y="850516"/>
            <a:ext cx="3132987" cy="9053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46488" y="1044003"/>
            <a:ext cx="13449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ต</a:t>
            </a:r>
            <a:r>
              <a:rPr lang="th-TH" sz="1800" dirty="0">
                <a:latin typeface="Microsoft Sans Serif"/>
                <a:cs typeface="Microsoft Sans Serif"/>
              </a:rPr>
              <a:t>้</a:t>
            </a:r>
            <a:r>
              <a:rPr sz="1800" dirty="0" err="1">
                <a:latin typeface="Microsoft Sans Serif"/>
                <a:cs typeface="Microsoft Sans Serif"/>
              </a:rPr>
              <a:t>องการล๊อค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5464" y="2474976"/>
            <a:ext cx="882650" cy="28533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65"/>
              </a:spcBef>
            </a:pPr>
            <a:r>
              <a:rPr sz="1800" dirty="0">
                <a:latin typeface="Microsoft Sans Serif"/>
                <a:cs typeface="Microsoft Sans Serif"/>
              </a:rPr>
              <a:t>ปลดล๊อค</a:t>
            </a:r>
          </a:p>
        </p:txBody>
      </p:sp>
      <p:sp>
        <p:nvSpPr>
          <p:cNvPr id="11" name="object 11"/>
          <p:cNvSpPr/>
          <p:nvPr/>
        </p:nvSpPr>
        <p:spPr>
          <a:xfrm>
            <a:off x="2945892" y="2578480"/>
            <a:ext cx="1888489" cy="114935"/>
          </a:xfrm>
          <a:custGeom>
            <a:avLst/>
            <a:gdLst/>
            <a:ahLst/>
            <a:cxnLst/>
            <a:rect l="l" t="t" r="r" b="b"/>
            <a:pathLst>
              <a:path w="1888489" h="114935">
                <a:moveTo>
                  <a:pt x="76380" y="31731"/>
                </a:moveTo>
                <a:lnTo>
                  <a:pt x="75893" y="44432"/>
                </a:lnTo>
                <a:lnTo>
                  <a:pt x="1887982" y="114681"/>
                </a:lnTo>
                <a:lnTo>
                  <a:pt x="1888490" y="101981"/>
                </a:lnTo>
                <a:lnTo>
                  <a:pt x="76380" y="31731"/>
                </a:lnTo>
                <a:close/>
              </a:path>
              <a:path w="1888489" h="114935">
                <a:moveTo>
                  <a:pt x="77596" y="0"/>
                </a:moveTo>
                <a:lnTo>
                  <a:pt x="0" y="35179"/>
                </a:lnTo>
                <a:lnTo>
                  <a:pt x="74675" y="76200"/>
                </a:lnTo>
                <a:lnTo>
                  <a:pt x="75893" y="44432"/>
                </a:lnTo>
                <a:lnTo>
                  <a:pt x="63245" y="43942"/>
                </a:lnTo>
                <a:lnTo>
                  <a:pt x="63753" y="31242"/>
                </a:lnTo>
                <a:lnTo>
                  <a:pt x="76399" y="31242"/>
                </a:lnTo>
                <a:lnTo>
                  <a:pt x="77596" y="0"/>
                </a:lnTo>
                <a:close/>
              </a:path>
              <a:path w="1888489" h="114935">
                <a:moveTo>
                  <a:pt x="63753" y="31242"/>
                </a:moveTo>
                <a:lnTo>
                  <a:pt x="63245" y="43942"/>
                </a:lnTo>
                <a:lnTo>
                  <a:pt x="75893" y="44432"/>
                </a:lnTo>
                <a:lnTo>
                  <a:pt x="76380" y="31731"/>
                </a:lnTo>
                <a:lnTo>
                  <a:pt x="63753" y="31242"/>
                </a:lnTo>
                <a:close/>
              </a:path>
              <a:path w="1888489" h="114935">
                <a:moveTo>
                  <a:pt x="76399" y="31242"/>
                </a:moveTo>
                <a:lnTo>
                  <a:pt x="63753" y="31242"/>
                </a:lnTo>
                <a:lnTo>
                  <a:pt x="76380" y="31731"/>
                </a:lnTo>
                <a:lnTo>
                  <a:pt x="76399" y="312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1710" y="910616"/>
            <a:ext cx="230507" cy="1262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87795" y="882380"/>
            <a:ext cx="400799" cy="17322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67729" y="858572"/>
            <a:ext cx="441171" cy="16558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29886" y="876753"/>
            <a:ext cx="261998" cy="10707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6204" y="861199"/>
            <a:ext cx="299110" cy="12085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7710992" y="872476"/>
            <a:ext cx="208279" cy="97155"/>
            <a:chOff x="7710992" y="872476"/>
            <a:chExt cx="208279" cy="9715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10992" y="872476"/>
              <a:ext cx="190578" cy="969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908775" y="945269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5" h="10794">
                  <a:moveTo>
                    <a:pt x="7948" y="0"/>
                  </a:moveTo>
                  <a:lnTo>
                    <a:pt x="2292" y="0"/>
                  </a:lnTo>
                  <a:lnTo>
                    <a:pt x="0" y="2292"/>
                  </a:lnTo>
                  <a:lnTo>
                    <a:pt x="0" y="5120"/>
                  </a:lnTo>
                  <a:lnTo>
                    <a:pt x="0" y="7948"/>
                  </a:lnTo>
                  <a:lnTo>
                    <a:pt x="2292" y="10242"/>
                  </a:lnTo>
                  <a:lnTo>
                    <a:pt x="7948" y="10242"/>
                  </a:lnTo>
                  <a:lnTo>
                    <a:pt x="10242" y="7948"/>
                  </a:lnTo>
                  <a:lnTo>
                    <a:pt x="10242" y="2292"/>
                  </a:lnTo>
                  <a:lnTo>
                    <a:pt x="7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B6FBB0-736D-5723-8912-1A3C054F2AEA}"/>
              </a:ext>
            </a:extLst>
          </p:cNvPr>
          <p:cNvSpPr txBox="1"/>
          <p:nvPr/>
        </p:nvSpPr>
        <p:spPr>
          <a:xfrm>
            <a:off x="1166114" y="17479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แนวทางแก้ไขปัญหาส่วนวิกฤตโดยใช้ระบบล็อค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769962" y="1304783"/>
            <a:ext cx="1687830" cy="0"/>
          </a:xfrm>
          <a:custGeom>
            <a:avLst/>
            <a:gdLst/>
            <a:ahLst/>
            <a:cxnLst/>
            <a:rect l="l" t="t" r="r" b="b"/>
            <a:pathLst>
              <a:path w="1687830">
                <a:moveTo>
                  <a:pt x="0" y="0"/>
                </a:moveTo>
                <a:lnTo>
                  <a:pt x="0" y="0"/>
                </a:lnTo>
                <a:lnTo>
                  <a:pt x="1670833" y="0"/>
                </a:lnTo>
                <a:lnTo>
                  <a:pt x="1687710" y="0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1839" y="1635564"/>
            <a:ext cx="1238885" cy="0"/>
          </a:xfrm>
          <a:custGeom>
            <a:avLst/>
            <a:gdLst/>
            <a:ahLst/>
            <a:cxnLst/>
            <a:rect l="l" t="t" r="r" b="b"/>
            <a:pathLst>
              <a:path w="1238885">
                <a:moveTo>
                  <a:pt x="0" y="0"/>
                </a:moveTo>
                <a:lnTo>
                  <a:pt x="0" y="0"/>
                </a:lnTo>
                <a:lnTo>
                  <a:pt x="1221651" y="0"/>
                </a:lnTo>
                <a:lnTo>
                  <a:pt x="1238857" y="0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14140" y="1305462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0" y="0"/>
                </a:lnTo>
                <a:lnTo>
                  <a:pt x="158531" y="0"/>
                </a:lnTo>
                <a:lnTo>
                  <a:pt x="172942" y="0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3489" y="1303357"/>
            <a:ext cx="993140" cy="0"/>
          </a:xfrm>
          <a:custGeom>
            <a:avLst/>
            <a:gdLst/>
            <a:ahLst/>
            <a:cxnLst/>
            <a:rect l="l" t="t" r="r" b="b"/>
            <a:pathLst>
              <a:path w="993139">
                <a:moveTo>
                  <a:pt x="0" y="0"/>
                </a:moveTo>
                <a:lnTo>
                  <a:pt x="0" y="0"/>
                </a:lnTo>
                <a:lnTo>
                  <a:pt x="976248" y="0"/>
                </a:lnTo>
                <a:lnTo>
                  <a:pt x="992795" y="0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93208" y="1613378"/>
            <a:ext cx="547370" cy="21590"/>
          </a:xfrm>
          <a:custGeom>
            <a:avLst/>
            <a:gdLst/>
            <a:ahLst/>
            <a:cxnLst/>
            <a:rect l="l" t="t" r="r" b="b"/>
            <a:pathLst>
              <a:path w="547369" h="21589">
                <a:moveTo>
                  <a:pt x="48843" y="9410"/>
                </a:moveTo>
                <a:lnTo>
                  <a:pt x="44069" y="9220"/>
                </a:lnTo>
                <a:lnTo>
                  <a:pt x="37321" y="8049"/>
                </a:lnTo>
                <a:lnTo>
                  <a:pt x="28597" y="5897"/>
                </a:lnTo>
                <a:lnTo>
                  <a:pt x="19873" y="3745"/>
                </a:lnTo>
                <a:lnTo>
                  <a:pt x="13062" y="2249"/>
                </a:lnTo>
                <a:lnTo>
                  <a:pt x="8162" y="1410"/>
                </a:lnTo>
                <a:lnTo>
                  <a:pt x="3262" y="571"/>
                </a:lnTo>
                <a:lnTo>
                  <a:pt x="650" y="123"/>
                </a:lnTo>
                <a:lnTo>
                  <a:pt x="324" y="68"/>
                </a:lnTo>
                <a:lnTo>
                  <a:pt x="0" y="12"/>
                </a:lnTo>
                <a:lnTo>
                  <a:pt x="146" y="0"/>
                </a:lnTo>
                <a:lnTo>
                  <a:pt x="765" y="31"/>
                </a:lnTo>
                <a:lnTo>
                  <a:pt x="1384" y="61"/>
                </a:lnTo>
                <a:lnTo>
                  <a:pt x="6354" y="308"/>
                </a:lnTo>
                <a:lnTo>
                  <a:pt x="15675" y="771"/>
                </a:lnTo>
                <a:lnTo>
                  <a:pt x="23198" y="1136"/>
                </a:lnTo>
                <a:lnTo>
                  <a:pt x="64209" y="2890"/>
                </a:lnTo>
                <a:lnTo>
                  <a:pt x="109705" y="3537"/>
                </a:lnTo>
                <a:lnTo>
                  <a:pt x="129819" y="3620"/>
                </a:lnTo>
                <a:lnTo>
                  <a:pt x="155143" y="3770"/>
                </a:lnTo>
                <a:lnTo>
                  <a:pt x="185677" y="3987"/>
                </a:lnTo>
                <a:lnTo>
                  <a:pt x="221421" y="4272"/>
                </a:lnTo>
                <a:lnTo>
                  <a:pt x="257562" y="4563"/>
                </a:lnTo>
                <a:lnTo>
                  <a:pt x="289290" y="4800"/>
                </a:lnTo>
                <a:lnTo>
                  <a:pt x="339503" y="5113"/>
                </a:lnTo>
                <a:lnTo>
                  <a:pt x="384732" y="5273"/>
                </a:lnTo>
                <a:lnTo>
                  <a:pt x="437649" y="5342"/>
                </a:lnTo>
                <a:lnTo>
                  <a:pt x="463551" y="5380"/>
                </a:lnTo>
                <a:lnTo>
                  <a:pt x="511519" y="5820"/>
                </a:lnTo>
                <a:lnTo>
                  <a:pt x="536597" y="7088"/>
                </a:lnTo>
                <a:lnTo>
                  <a:pt x="541910" y="7631"/>
                </a:lnTo>
                <a:lnTo>
                  <a:pt x="545034" y="8336"/>
                </a:lnTo>
                <a:lnTo>
                  <a:pt x="545970" y="9206"/>
                </a:lnTo>
                <a:lnTo>
                  <a:pt x="547292" y="10435"/>
                </a:lnTo>
                <a:lnTo>
                  <a:pt x="544459" y="14520"/>
                </a:lnTo>
                <a:lnTo>
                  <a:pt x="537469" y="21461"/>
                </a:lnTo>
              </a:path>
            </a:pathLst>
          </a:custGeom>
          <a:ln w="138599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44169" y="1948816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0" y="0"/>
                </a:lnTo>
                <a:lnTo>
                  <a:pt x="1410263" y="0"/>
                </a:lnTo>
                <a:lnTo>
                  <a:pt x="1427254" y="0"/>
                </a:lnTo>
              </a:path>
            </a:pathLst>
          </a:custGeom>
          <a:ln w="138599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1835" y="1896647"/>
            <a:ext cx="1905" cy="10795"/>
          </a:xfrm>
          <a:custGeom>
            <a:avLst/>
            <a:gdLst/>
            <a:ahLst/>
            <a:cxnLst/>
            <a:rect l="l" t="t" r="r" b="b"/>
            <a:pathLst>
              <a:path w="1904" h="10794">
                <a:moveTo>
                  <a:pt x="1810" y="10583"/>
                </a:moveTo>
                <a:lnTo>
                  <a:pt x="1584" y="5545"/>
                </a:lnTo>
                <a:lnTo>
                  <a:pt x="1253" y="2577"/>
                </a:lnTo>
                <a:lnTo>
                  <a:pt x="815" y="1677"/>
                </a:lnTo>
                <a:lnTo>
                  <a:pt x="509" y="1048"/>
                </a:lnTo>
                <a:lnTo>
                  <a:pt x="237" y="489"/>
                </a:lnTo>
                <a:lnTo>
                  <a:pt x="0" y="0"/>
                </a:lnTo>
              </a:path>
            </a:pathLst>
          </a:custGeom>
          <a:ln w="138599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5511" y="1690609"/>
            <a:ext cx="499239" cy="29928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1633" y="1656076"/>
            <a:ext cx="613446" cy="36572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92195" y="2791812"/>
            <a:ext cx="1744647" cy="310543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1232714" y="2871592"/>
            <a:ext cx="224790" cy="12065"/>
          </a:xfrm>
          <a:custGeom>
            <a:avLst/>
            <a:gdLst/>
            <a:ahLst/>
            <a:cxnLst/>
            <a:rect l="l" t="t" r="r" b="b"/>
            <a:pathLst>
              <a:path w="224790" h="12064">
                <a:moveTo>
                  <a:pt x="28846" y="10217"/>
                </a:moveTo>
                <a:lnTo>
                  <a:pt x="24980" y="7500"/>
                </a:lnTo>
                <a:lnTo>
                  <a:pt x="20089" y="5183"/>
                </a:lnTo>
                <a:lnTo>
                  <a:pt x="14171" y="3266"/>
                </a:lnTo>
                <a:lnTo>
                  <a:pt x="8254" y="1348"/>
                </a:lnTo>
                <a:lnTo>
                  <a:pt x="4486" y="329"/>
                </a:lnTo>
                <a:lnTo>
                  <a:pt x="2868" y="211"/>
                </a:lnTo>
                <a:lnTo>
                  <a:pt x="1250" y="92"/>
                </a:lnTo>
                <a:lnTo>
                  <a:pt x="353" y="25"/>
                </a:lnTo>
                <a:lnTo>
                  <a:pt x="178" y="13"/>
                </a:lnTo>
                <a:lnTo>
                  <a:pt x="2" y="0"/>
                </a:lnTo>
                <a:lnTo>
                  <a:pt x="170" y="77"/>
                </a:lnTo>
                <a:lnTo>
                  <a:pt x="340" y="133"/>
                </a:lnTo>
                <a:lnTo>
                  <a:pt x="1210" y="418"/>
                </a:lnTo>
                <a:lnTo>
                  <a:pt x="2781" y="932"/>
                </a:lnTo>
                <a:lnTo>
                  <a:pt x="4352" y="1447"/>
                </a:lnTo>
                <a:lnTo>
                  <a:pt x="10027" y="1770"/>
                </a:lnTo>
                <a:lnTo>
                  <a:pt x="19807" y="1902"/>
                </a:lnTo>
                <a:lnTo>
                  <a:pt x="27646" y="1937"/>
                </a:lnTo>
                <a:lnTo>
                  <a:pt x="36493" y="1842"/>
                </a:lnTo>
                <a:lnTo>
                  <a:pt x="46347" y="1617"/>
                </a:lnTo>
                <a:lnTo>
                  <a:pt x="57210" y="1263"/>
                </a:lnTo>
                <a:lnTo>
                  <a:pt x="68607" y="891"/>
                </a:lnTo>
                <a:lnTo>
                  <a:pt x="80063" y="614"/>
                </a:lnTo>
                <a:lnTo>
                  <a:pt x="91579" y="431"/>
                </a:lnTo>
                <a:lnTo>
                  <a:pt x="103154" y="342"/>
                </a:lnTo>
                <a:lnTo>
                  <a:pt x="114646" y="351"/>
                </a:lnTo>
                <a:lnTo>
                  <a:pt x="164403" y="2055"/>
                </a:lnTo>
                <a:lnTo>
                  <a:pt x="202720" y="7291"/>
                </a:lnTo>
                <a:lnTo>
                  <a:pt x="224419" y="11467"/>
                </a:lnTo>
              </a:path>
            </a:pathLst>
          </a:custGeom>
          <a:ln w="138599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84119" y="2884676"/>
            <a:ext cx="1010919" cy="0"/>
          </a:xfrm>
          <a:custGeom>
            <a:avLst/>
            <a:gdLst/>
            <a:ahLst/>
            <a:cxnLst/>
            <a:rect l="l" t="t" r="r" b="b"/>
            <a:pathLst>
              <a:path w="1010919">
                <a:moveTo>
                  <a:pt x="0" y="0"/>
                </a:moveTo>
                <a:lnTo>
                  <a:pt x="0" y="0"/>
                </a:lnTo>
                <a:lnTo>
                  <a:pt x="993603" y="0"/>
                </a:lnTo>
                <a:lnTo>
                  <a:pt x="1010444" y="0"/>
                </a:lnTo>
              </a:path>
            </a:pathLst>
          </a:custGeom>
          <a:ln w="138599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621" y="296037"/>
            <a:ext cx="2239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Semaphore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840" y="1076096"/>
            <a:ext cx="8397875" cy="506292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70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600" spc="-10" dirty="0">
                <a:latin typeface="Arial MT"/>
                <a:cs typeface="Arial MT"/>
              </a:rPr>
              <a:t>Synchronization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tool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does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not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busy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waiting</a:t>
            </a:r>
            <a:r>
              <a:rPr sz="1600" spc="455" dirty="0">
                <a:latin typeface="Arial MT"/>
                <a:cs typeface="Arial MT"/>
              </a:rPr>
              <a:t> </a:t>
            </a:r>
            <a:r>
              <a:rPr sz="1600" spc="-220" dirty="0">
                <a:latin typeface="Arial MT"/>
                <a:cs typeface="Arial MT"/>
              </a:rPr>
              <a:t>(</a:t>
            </a:r>
            <a:r>
              <a:rPr sz="1600" dirty="0" err="1">
                <a:latin typeface="Microsoft Sans Serif"/>
                <a:cs typeface="Microsoft Sans Serif"/>
              </a:rPr>
              <a:t>ไม่ต</a:t>
            </a:r>
            <a:r>
              <a:rPr lang="th-TH" sz="1600" dirty="0">
                <a:latin typeface="Microsoft Sans Serif"/>
                <a:cs typeface="Microsoft Sans Serif"/>
              </a:rPr>
              <a:t>้</a:t>
            </a:r>
            <a:r>
              <a:rPr sz="1600" dirty="0" err="1">
                <a:latin typeface="Microsoft Sans Serif"/>
                <a:cs typeface="Microsoft Sans Serif"/>
              </a:rPr>
              <a:t>องการการรอคอยท</a:t>
            </a:r>
            <a:r>
              <a:rPr lang="th-TH" sz="1600" dirty="0">
                <a:latin typeface="Microsoft Sans Serif"/>
                <a:cs typeface="Microsoft Sans Serif"/>
              </a:rPr>
              <a:t>ี่</a:t>
            </a:r>
            <a:r>
              <a:rPr sz="1600" dirty="0" err="1">
                <a:latin typeface="Microsoft Sans Serif"/>
                <a:cs typeface="Microsoft Sans Serif"/>
              </a:rPr>
              <a:t>มาก</a:t>
            </a:r>
            <a:r>
              <a:rPr sz="1600" spc="-195" dirty="0">
                <a:latin typeface="Arial MT"/>
                <a:cs typeface="Arial MT"/>
              </a:rPr>
              <a:t>)</a:t>
            </a:r>
            <a:endParaRPr sz="1600" dirty="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60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600" spc="-10" dirty="0">
                <a:latin typeface="Arial MT"/>
                <a:cs typeface="Arial MT"/>
              </a:rPr>
              <a:t>Semaphore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S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–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integer</a:t>
            </a:r>
            <a:r>
              <a:rPr sz="1600" spc="-5" dirty="0">
                <a:latin typeface="Arial MT"/>
                <a:cs typeface="Arial MT"/>
              </a:rPr>
              <a:t> variable</a:t>
            </a:r>
            <a:endParaRPr sz="1600" dirty="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48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600" spc="-10" dirty="0">
                <a:latin typeface="Arial MT"/>
                <a:cs typeface="Arial MT"/>
              </a:rPr>
              <a:t>Two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standard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operations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modify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S:</a:t>
            </a:r>
            <a:r>
              <a:rPr sz="16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wait()</a:t>
            </a:r>
            <a:r>
              <a:rPr sz="16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signal()</a:t>
            </a:r>
            <a:endParaRPr sz="1600" dirty="0">
              <a:latin typeface="Arial MT"/>
              <a:cs typeface="Arial MT"/>
            </a:endParaRPr>
          </a:p>
          <a:p>
            <a:pPr marL="754380" lvl="1" indent="-28575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sz="1800" spc="-5" dirty="0">
                <a:latin typeface="Arial MT"/>
                <a:cs typeface="Arial MT"/>
              </a:rPr>
              <a:t>Originally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called </a:t>
            </a:r>
            <a:r>
              <a:rPr sz="1800" dirty="0">
                <a:solidFill>
                  <a:srgbClr val="3366FF"/>
                </a:solidFill>
                <a:latin typeface="Arial MT"/>
                <a:cs typeface="Arial MT"/>
              </a:rPr>
              <a:t>P()</a:t>
            </a:r>
            <a:r>
              <a:rPr sz="1800" spc="-15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66FF"/>
                </a:solidFill>
                <a:latin typeface="Arial MT"/>
                <a:cs typeface="Arial MT"/>
              </a:rPr>
              <a:t>V()</a:t>
            </a:r>
            <a:endParaRPr sz="1800" dirty="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49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600" spc="-5" dirty="0">
                <a:latin typeface="Arial MT"/>
                <a:cs typeface="Arial MT"/>
              </a:rPr>
              <a:t>Less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complicated</a:t>
            </a:r>
            <a:endParaRPr sz="1600" dirty="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36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600" spc="-10" dirty="0">
                <a:latin typeface="Arial MT"/>
                <a:cs typeface="Arial MT"/>
              </a:rPr>
              <a:t>Can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only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accessed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two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indivisible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(atomic)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operations </a:t>
            </a:r>
            <a:r>
              <a:rPr sz="1200" dirty="0">
                <a:latin typeface="Microsoft Sans Serif"/>
                <a:cs typeface="Microsoft Sans Serif"/>
              </a:rPr>
              <a:t>มี </a:t>
            </a:r>
            <a:r>
              <a:rPr sz="1200" dirty="0">
                <a:latin typeface="Arial MT"/>
                <a:cs typeface="Arial MT"/>
              </a:rPr>
              <a:t>2 </a:t>
            </a:r>
            <a:r>
              <a:rPr sz="1200" dirty="0" err="1">
                <a:latin typeface="Microsoft Sans Serif"/>
                <a:cs typeface="Microsoft Sans Serif"/>
              </a:rPr>
              <a:t>การด</a:t>
            </a:r>
            <a:r>
              <a:rPr lang="th-TH" sz="1200" dirty="0">
                <a:latin typeface="Microsoft Sans Serif"/>
                <a:cs typeface="Microsoft Sans Serif"/>
              </a:rPr>
              <a:t>ำ</a:t>
            </a:r>
            <a:r>
              <a:rPr sz="1200" dirty="0" err="1">
                <a:latin typeface="Microsoft Sans Serif"/>
                <a:cs typeface="Microsoft Sans Serif"/>
              </a:rPr>
              <a:t>เนินการที่ท</a:t>
            </a:r>
            <a:r>
              <a:rPr lang="th-TH" sz="1200" dirty="0">
                <a:latin typeface="Microsoft Sans Serif"/>
                <a:cs typeface="Microsoft Sans Serif"/>
              </a:rPr>
              <a:t>ำ</a:t>
            </a:r>
            <a:r>
              <a:rPr sz="1200" dirty="0">
                <a:latin typeface="Microsoft Sans Serif"/>
                <a:cs typeface="Microsoft Sans Serif"/>
              </a:rPr>
              <a:t>ก</a:t>
            </a:r>
            <a:r>
              <a:rPr lang="th-TH" sz="1200" dirty="0">
                <a:latin typeface="Microsoft Sans Serif"/>
                <a:cs typeface="Microsoft Sans Serif"/>
              </a:rPr>
              <a:t>ับ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Arial MT"/>
                <a:cs typeface="Arial MT"/>
              </a:rPr>
              <a:t>Semaphore</a:t>
            </a:r>
            <a:endParaRPr sz="1600" dirty="0">
              <a:latin typeface="Arial MT"/>
              <a:cs typeface="Arial MT"/>
            </a:endParaRPr>
          </a:p>
          <a:p>
            <a:pPr marL="754380" lvl="1" indent="-285750">
              <a:lnSpc>
                <a:spcPct val="100000"/>
              </a:lnSpc>
              <a:spcBef>
                <a:spcPts val="6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wait</a:t>
            </a:r>
            <a:r>
              <a:rPr sz="18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(S)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800" dirty="0">
              <a:latin typeface="Arial MT"/>
              <a:cs typeface="Arial MT"/>
            </a:endParaRPr>
          </a:p>
          <a:p>
            <a:pPr marL="1167765">
              <a:lnSpc>
                <a:spcPct val="100000"/>
              </a:lnSpc>
              <a:spcBef>
                <a:spcPts val="540"/>
              </a:spcBef>
            </a:pP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while</a:t>
            </a:r>
            <a:r>
              <a:rPr sz="18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&lt;=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800" dirty="0">
              <a:latin typeface="Arial MT"/>
              <a:cs typeface="Arial MT"/>
            </a:endParaRPr>
          </a:p>
          <a:p>
            <a:pPr marL="1358265" marR="5927725" indent="203835">
              <a:lnSpc>
                <a:spcPts val="2700"/>
              </a:lnSpc>
              <a:spcBef>
                <a:spcPts val="18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;</a:t>
            </a:r>
            <a:r>
              <a:rPr sz="18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8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no-op </a:t>
            </a:r>
            <a:r>
              <a:rPr sz="1800" spc="-48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S--;</a:t>
            </a:r>
            <a:endParaRPr sz="1800" dirty="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  <a:p>
            <a:pPr marL="754380" lvl="1" indent="-285750">
              <a:lnSpc>
                <a:spcPct val="100000"/>
              </a:lnSpc>
              <a:spcBef>
                <a:spcPts val="117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signal</a:t>
            </a:r>
            <a:r>
              <a:rPr sz="18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(S)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800" dirty="0">
              <a:latin typeface="Arial MT"/>
              <a:cs typeface="Arial MT"/>
            </a:endParaRPr>
          </a:p>
          <a:p>
            <a:pPr marL="977265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S++;</a:t>
            </a:r>
            <a:endParaRPr sz="1800" dirty="0">
              <a:latin typeface="Arial MT"/>
              <a:cs typeface="Arial MT"/>
            </a:endParaRPr>
          </a:p>
          <a:p>
            <a:pPr marL="786765">
              <a:lnSpc>
                <a:spcPct val="100000"/>
              </a:lnSpc>
              <a:spcBef>
                <a:spcPts val="545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4004" y="887091"/>
            <a:ext cx="85464" cy="1010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45705" y="904839"/>
            <a:ext cx="183552" cy="612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30965" y="855652"/>
            <a:ext cx="266345" cy="9250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74950" y="856689"/>
            <a:ext cx="341211" cy="932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02582" y="900443"/>
            <a:ext cx="134380" cy="514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34931" y="869643"/>
            <a:ext cx="257300" cy="8093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16590" y="848992"/>
            <a:ext cx="311632" cy="1732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18596" y="849720"/>
            <a:ext cx="85649" cy="924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00717" y="904753"/>
            <a:ext cx="58743" cy="428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111971" y="858053"/>
            <a:ext cx="226985" cy="929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429478" y="859950"/>
            <a:ext cx="521555" cy="1165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662913" y="1816679"/>
            <a:ext cx="1071250" cy="17450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27537" y="3263267"/>
            <a:ext cx="603347" cy="14279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303054" y="3474203"/>
            <a:ext cx="251514" cy="10668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121327" y="3944528"/>
            <a:ext cx="103300" cy="11958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342597" y="3921580"/>
            <a:ext cx="322573" cy="21253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777948" y="3941113"/>
            <a:ext cx="250551" cy="10038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27024" y="3921234"/>
            <a:ext cx="161022" cy="1311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365197" y="3919110"/>
            <a:ext cx="337725" cy="12430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818392" y="3913967"/>
            <a:ext cx="341599" cy="13131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257943" y="3943567"/>
            <a:ext cx="88394" cy="9214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456255" y="3921786"/>
            <a:ext cx="278710" cy="108981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12972" y="2091861"/>
            <a:ext cx="566463" cy="25118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310183" y="2188437"/>
            <a:ext cx="556467" cy="16254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927159" y="2115641"/>
            <a:ext cx="282754" cy="22306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820893" y="2495044"/>
            <a:ext cx="152155" cy="112181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054487" y="2476247"/>
            <a:ext cx="432434" cy="150084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4928630" y="2514058"/>
            <a:ext cx="111760" cy="95250"/>
            <a:chOff x="4928630" y="2514058"/>
            <a:chExt cx="111760" cy="95250"/>
          </a:xfrm>
        </p:grpSpPr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928630" y="2514058"/>
              <a:ext cx="71535" cy="9525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027679" y="2583061"/>
              <a:ext cx="12700" cy="11430"/>
            </a:xfrm>
            <a:custGeom>
              <a:avLst/>
              <a:gdLst/>
              <a:ahLst/>
              <a:cxnLst/>
              <a:rect l="l" t="t" r="r" b="b"/>
              <a:pathLst>
                <a:path w="12700" h="11430">
                  <a:moveTo>
                    <a:pt x="5784" y="0"/>
                  </a:moveTo>
                  <a:lnTo>
                    <a:pt x="2151" y="455"/>
                  </a:lnTo>
                  <a:lnTo>
                    <a:pt x="54" y="2371"/>
                  </a:lnTo>
                  <a:lnTo>
                    <a:pt x="0" y="7743"/>
                  </a:lnTo>
                  <a:lnTo>
                    <a:pt x="2222" y="9187"/>
                  </a:lnTo>
                  <a:lnTo>
                    <a:pt x="4464" y="10191"/>
                  </a:lnTo>
                  <a:lnTo>
                    <a:pt x="5916" y="10841"/>
                  </a:lnTo>
                  <a:lnTo>
                    <a:pt x="7626" y="10387"/>
                  </a:lnTo>
                  <a:lnTo>
                    <a:pt x="8564" y="9103"/>
                  </a:lnTo>
                  <a:lnTo>
                    <a:pt x="10909" y="8248"/>
                  </a:lnTo>
                  <a:lnTo>
                    <a:pt x="12115" y="5652"/>
                  </a:lnTo>
                  <a:lnTo>
                    <a:pt x="10748" y="1913"/>
                  </a:lnTo>
                  <a:lnTo>
                    <a:pt x="9585" y="858"/>
                  </a:lnTo>
                  <a:lnTo>
                    <a:pt x="6993" y="186"/>
                  </a:lnTo>
                  <a:lnTo>
                    <a:pt x="5784" y="0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object 4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147355" y="2497244"/>
            <a:ext cx="448768" cy="158846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609278" y="3575589"/>
            <a:ext cx="253146" cy="13912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976067" y="3586221"/>
            <a:ext cx="114717" cy="118534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7192529" y="3578033"/>
            <a:ext cx="290195" cy="150495"/>
            <a:chOff x="7192529" y="3578033"/>
            <a:chExt cx="290195" cy="150495"/>
          </a:xfrm>
        </p:grpSpPr>
        <p:pic>
          <p:nvPicPr>
            <p:cNvPr id="51" name="object 5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192529" y="3578033"/>
              <a:ext cx="255104" cy="13897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467894" y="3718817"/>
              <a:ext cx="14604" cy="10160"/>
            </a:xfrm>
            <a:custGeom>
              <a:avLst/>
              <a:gdLst/>
              <a:ahLst/>
              <a:cxnLst/>
              <a:rect l="l" t="t" r="r" b="b"/>
              <a:pathLst>
                <a:path w="14604" h="10160">
                  <a:moveTo>
                    <a:pt x="12259" y="0"/>
                  </a:moveTo>
                  <a:lnTo>
                    <a:pt x="6316" y="332"/>
                  </a:lnTo>
                  <a:lnTo>
                    <a:pt x="2294" y="1841"/>
                  </a:lnTo>
                  <a:lnTo>
                    <a:pt x="0" y="6816"/>
                  </a:lnTo>
                  <a:lnTo>
                    <a:pt x="642" y="8561"/>
                  </a:lnTo>
                  <a:lnTo>
                    <a:pt x="2753" y="9535"/>
                  </a:lnTo>
                  <a:lnTo>
                    <a:pt x="3473" y="9591"/>
                  </a:lnTo>
                  <a:lnTo>
                    <a:pt x="6170" y="8827"/>
                  </a:lnTo>
                  <a:lnTo>
                    <a:pt x="8315" y="8661"/>
                  </a:lnTo>
                  <a:lnTo>
                    <a:pt x="12729" y="8415"/>
                  </a:lnTo>
                  <a:lnTo>
                    <a:pt x="14508" y="6426"/>
                  </a:lnTo>
                  <a:lnTo>
                    <a:pt x="14248" y="1779"/>
                  </a:lnTo>
                  <a:lnTo>
                    <a:pt x="12259" y="0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3" name="object 5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484477" y="4951131"/>
            <a:ext cx="364121" cy="210215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990011" y="4964471"/>
            <a:ext cx="115538" cy="11599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7221897" y="4916638"/>
            <a:ext cx="567519" cy="159355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825618" y="499344"/>
            <a:ext cx="871541" cy="148896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203878" y="3303130"/>
            <a:ext cx="181260" cy="1018539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030253" y="4891131"/>
            <a:ext cx="263522" cy="116967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021353" y="5515509"/>
            <a:ext cx="710822" cy="230744"/>
          </a:xfrm>
          <a:prstGeom prst="rect">
            <a:avLst/>
          </a:prstGeom>
        </p:spPr>
      </p:pic>
      <p:sp>
        <p:nvSpPr>
          <p:cNvPr id="62" name="object 6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A7A11D-5351-D0A8-E1E5-9176ADECA542}"/>
              </a:ext>
            </a:extLst>
          </p:cNvPr>
          <p:cNvSpPr txBox="1"/>
          <p:nvPr/>
        </p:nvSpPr>
        <p:spPr>
          <a:xfrm>
            <a:off x="608343" y="8955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เครื่องมือการซิงโครไนซ์ที่ไม่ต้องรอยุ่ง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636DF2-B807-74F7-00C0-ABA31EA1662B}"/>
              </a:ext>
            </a:extLst>
          </p:cNvPr>
          <p:cNvSpPr txBox="1"/>
          <p:nvPr/>
        </p:nvSpPr>
        <p:spPr>
          <a:xfrm>
            <a:off x="640094" y="12839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เซมาฟอร์</a:t>
            </a:r>
            <a:r>
              <a:rPr lang="en-US" dirty="0">
                <a:solidFill>
                  <a:schemeClr val="tx2"/>
                </a:solidFill>
              </a:rPr>
              <a:t> S – </a:t>
            </a:r>
            <a:r>
              <a:rPr lang="en-US" dirty="0" err="1">
                <a:solidFill>
                  <a:schemeClr val="tx2"/>
                </a:solidFill>
              </a:rPr>
              <a:t>ตัวแปรจำนวนเต็ม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E1B044-DB50-BC1C-7BAA-26F39AEC0842}"/>
              </a:ext>
            </a:extLst>
          </p:cNvPr>
          <p:cNvSpPr txBox="1"/>
          <p:nvPr/>
        </p:nvSpPr>
        <p:spPr>
          <a:xfrm>
            <a:off x="620230" y="1611675"/>
            <a:ext cx="6694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การดำเนินการมาตรฐานสองประการแก้ไข</a:t>
            </a:r>
            <a:r>
              <a:rPr lang="en-US" dirty="0">
                <a:solidFill>
                  <a:schemeClr val="tx2"/>
                </a:solidFill>
              </a:rPr>
              <a:t> S: wait() </a:t>
            </a:r>
            <a:r>
              <a:rPr lang="en-US" dirty="0" err="1">
                <a:solidFill>
                  <a:schemeClr val="tx2"/>
                </a:solidFill>
              </a:rPr>
              <a:t>และ</a:t>
            </a:r>
            <a:r>
              <a:rPr lang="en-US" dirty="0">
                <a:solidFill>
                  <a:schemeClr val="tx2"/>
                </a:solidFill>
              </a:rPr>
              <a:t> signal()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6747B8-CAB1-1D21-013E-6B5B21233CB3}"/>
              </a:ext>
            </a:extLst>
          </p:cNvPr>
          <p:cNvSpPr txBox="1"/>
          <p:nvPr/>
        </p:nvSpPr>
        <p:spPr>
          <a:xfrm>
            <a:off x="1090913" y="19181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เดิมเรียกว่า</a:t>
            </a:r>
            <a:r>
              <a:rPr lang="en-US" dirty="0">
                <a:solidFill>
                  <a:schemeClr val="tx2"/>
                </a:solidFill>
              </a:rPr>
              <a:t> P() </a:t>
            </a:r>
            <a:r>
              <a:rPr lang="en-US" dirty="0" err="1">
                <a:solidFill>
                  <a:schemeClr val="tx2"/>
                </a:solidFill>
              </a:rPr>
              <a:t>และ</a:t>
            </a:r>
            <a:r>
              <a:rPr lang="en-US" dirty="0">
                <a:solidFill>
                  <a:schemeClr val="tx2"/>
                </a:solidFill>
              </a:rPr>
              <a:t> V()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18E96A-E5E7-E9D3-4C69-34E20A654411}"/>
              </a:ext>
            </a:extLst>
          </p:cNvPr>
          <p:cNvSpPr txBox="1"/>
          <p:nvPr/>
        </p:nvSpPr>
        <p:spPr>
          <a:xfrm>
            <a:off x="620230" y="22658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ซับซ้อนน้อยลง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775271-9BFE-F4C7-58EB-165E476C1381}"/>
              </a:ext>
            </a:extLst>
          </p:cNvPr>
          <p:cNvSpPr txBox="1"/>
          <p:nvPr/>
        </p:nvSpPr>
        <p:spPr>
          <a:xfrm>
            <a:off x="575355" y="2542920"/>
            <a:ext cx="6739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สามารถเข้าถึงได้ผ่านการดำเนินการที่แบ่งแยกไม่ได้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อะตอมมิก</a:t>
            </a:r>
            <a:r>
              <a:rPr lang="en-US" dirty="0">
                <a:solidFill>
                  <a:schemeClr val="tx2"/>
                </a:solidFill>
              </a:rPr>
              <a:t>) </a:t>
            </a:r>
            <a:r>
              <a:rPr lang="en-US" dirty="0" err="1">
                <a:solidFill>
                  <a:schemeClr val="tx2"/>
                </a:solidFill>
              </a:rPr>
              <a:t>สองรายการเท่านั้น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111989" y="538351"/>
            <a:ext cx="1884045" cy="0"/>
          </a:xfrm>
          <a:custGeom>
            <a:avLst/>
            <a:gdLst/>
            <a:ahLst/>
            <a:cxnLst/>
            <a:rect l="l" t="t" r="r" b="b"/>
            <a:pathLst>
              <a:path w="1884045">
                <a:moveTo>
                  <a:pt x="0" y="0"/>
                </a:moveTo>
                <a:lnTo>
                  <a:pt x="0" y="0"/>
                </a:lnTo>
                <a:lnTo>
                  <a:pt x="1866975" y="0"/>
                </a:lnTo>
                <a:lnTo>
                  <a:pt x="1883794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800" y="542427"/>
            <a:ext cx="3550285" cy="0"/>
          </a:xfrm>
          <a:custGeom>
            <a:avLst/>
            <a:gdLst/>
            <a:ahLst/>
            <a:cxnLst/>
            <a:rect l="l" t="t" r="r" b="b"/>
            <a:pathLst>
              <a:path w="3550284">
                <a:moveTo>
                  <a:pt x="0" y="0"/>
                </a:moveTo>
                <a:lnTo>
                  <a:pt x="0" y="0"/>
                </a:lnTo>
                <a:lnTo>
                  <a:pt x="3532876" y="0"/>
                </a:lnTo>
                <a:lnTo>
                  <a:pt x="3549943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732063" y="1595658"/>
            <a:ext cx="1115060" cy="543560"/>
            <a:chOff x="4732063" y="1595658"/>
            <a:chExt cx="1115060" cy="54356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2063" y="1961511"/>
              <a:ext cx="566716" cy="12368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5813" y="1969569"/>
              <a:ext cx="190405" cy="16947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5740" y="1595658"/>
              <a:ext cx="630781" cy="46387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2125548" y="3137833"/>
            <a:ext cx="2742565" cy="956944"/>
            <a:chOff x="2125548" y="3137833"/>
            <a:chExt cx="2742565" cy="956944"/>
          </a:xfrm>
        </p:grpSpPr>
        <p:sp>
          <p:nvSpPr>
            <p:cNvPr id="30" name="object 30"/>
            <p:cNvSpPr/>
            <p:nvPr/>
          </p:nvSpPr>
          <p:spPr>
            <a:xfrm>
              <a:off x="3077591" y="3469131"/>
              <a:ext cx="1790064" cy="527685"/>
            </a:xfrm>
            <a:custGeom>
              <a:avLst/>
              <a:gdLst/>
              <a:ahLst/>
              <a:cxnLst/>
              <a:rect l="l" t="t" r="r" b="b"/>
              <a:pathLst>
                <a:path w="1790064" h="527685">
                  <a:moveTo>
                    <a:pt x="103123" y="397763"/>
                  </a:moveTo>
                  <a:lnTo>
                    <a:pt x="93979" y="397763"/>
                  </a:lnTo>
                  <a:lnTo>
                    <a:pt x="88391" y="403478"/>
                  </a:lnTo>
                  <a:lnTo>
                    <a:pt x="0" y="492505"/>
                  </a:lnTo>
                  <a:lnTo>
                    <a:pt x="128777" y="527684"/>
                  </a:lnTo>
                  <a:lnTo>
                    <a:pt x="136651" y="523112"/>
                  </a:lnTo>
                  <a:lnTo>
                    <a:pt x="140969" y="507618"/>
                  </a:lnTo>
                  <a:lnTo>
                    <a:pt x="136397" y="499744"/>
                  </a:lnTo>
                  <a:lnTo>
                    <a:pt x="134119" y="499109"/>
                  </a:lnTo>
                  <a:lnTo>
                    <a:pt x="31495" y="499109"/>
                  </a:lnTo>
                  <a:lnTo>
                    <a:pt x="24002" y="471042"/>
                  </a:lnTo>
                  <a:lnTo>
                    <a:pt x="75833" y="457159"/>
                  </a:lnTo>
                  <a:lnTo>
                    <a:pt x="108838" y="423798"/>
                  </a:lnTo>
                  <a:lnTo>
                    <a:pt x="114553" y="418210"/>
                  </a:lnTo>
                  <a:lnTo>
                    <a:pt x="114426" y="409066"/>
                  </a:lnTo>
                  <a:lnTo>
                    <a:pt x="108838" y="403351"/>
                  </a:lnTo>
                  <a:lnTo>
                    <a:pt x="103123" y="397763"/>
                  </a:lnTo>
                  <a:close/>
                </a:path>
                <a:path w="1790064" h="527685">
                  <a:moveTo>
                    <a:pt x="75833" y="457159"/>
                  </a:moveTo>
                  <a:lnTo>
                    <a:pt x="24002" y="471042"/>
                  </a:lnTo>
                  <a:lnTo>
                    <a:pt x="31495" y="499109"/>
                  </a:lnTo>
                  <a:lnTo>
                    <a:pt x="45716" y="495299"/>
                  </a:lnTo>
                  <a:lnTo>
                    <a:pt x="38100" y="495299"/>
                  </a:lnTo>
                  <a:lnTo>
                    <a:pt x="31622" y="471169"/>
                  </a:lnTo>
                  <a:lnTo>
                    <a:pt x="61972" y="471169"/>
                  </a:lnTo>
                  <a:lnTo>
                    <a:pt x="75833" y="457159"/>
                  </a:lnTo>
                  <a:close/>
                </a:path>
                <a:path w="1790064" h="527685">
                  <a:moveTo>
                    <a:pt x="83283" y="485234"/>
                  </a:moveTo>
                  <a:lnTo>
                    <a:pt x="31495" y="499109"/>
                  </a:lnTo>
                  <a:lnTo>
                    <a:pt x="134119" y="499109"/>
                  </a:lnTo>
                  <a:lnTo>
                    <a:pt x="83283" y="485234"/>
                  </a:lnTo>
                  <a:close/>
                </a:path>
                <a:path w="1790064" h="527685">
                  <a:moveTo>
                    <a:pt x="31622" y="471169"/>
                  </a:moveTo>
                  <a:lnTo>
                    <a:pt x="38100" y="495299"/>
                  </a:lnTo>
                  <a:lnTo>
                    <a:pt x="55532" y="477679"/>
                  </a:lnTo>
                  <a:lnTo>
                    <a:pt x="31622" y="471169"/>
                  </a:lnTo>
                  <a:close/>
                </a:path>
                <a:path w="1790064" h="527685">
                  <a:moveTo>
                    <a:pt x="55532" y="477679"/>
                  </a:moveTo>
                  <a:lnTo>
                    <a:pt x="38100" y="495299"/>
                  </a:lnTo>
                  <a:lnTo>
                    <a:pt x="45716" y="495299"/>
                  </a:lnTo>
                  <a:lnTo>
                    <a:pt x="83283" y="485234"/>
                  </a:lnTo>
                  <a:lnTo>
                    <a:pt x="55532" y="477679"/>
                  </a:lnTo>
                  <a:close/>
                </a:path>
                <a:path w="1790064" h="527685">
                  <a:moveTo>
                    <a:pt x="1782571" y="0"/>
                  </a:moveTo>
                  <a:lnTo>
                    <a:pt x="75833" y="457159"/>
                  </a:lnTo>
                  <a:lnTo>
                    <a:pt x="55532" y="477679"/>
                  </a:lnTo>
                  <a:lnTo>
                    <a:pt x="83283" y="485234"/>
                  </a:lnTo>
                  <a:lnTo>
                    <a:pt x="1790064" y="27939"/>
                  </a:lnTo>
                  <a:lnTo>
                    <a:pt x="1782571" y="0"/>
                  </a:lnTo>
                  <a:close/>
                </a:path>
                <a:path w="1790064" h="527685">
                  <a:moveTo>
                    <a:pt x="61972" y="471169"/>
                  </a:moveTo>
                  <a:lnTo>
                    <a:pt x="31622" y="471169"/>
                  </a:lnTo>
                  <a:lnTo>
                    <a:pt x="55532" y="477679"/>
                  </a:lnTo>
                  <a:lnTo>
                    <a:pt x="61972" y="4711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64148" y="3276433"/>
              <a:ext cx="737870" cy="680085"/>
            </a:xfrm>
            <a:custGeom>
              <a:avLst/>
              <a:gdLst/>
              <a:ahLst/>
              <a:cxnLst/>
              <a:rect l="l" t="t" r="r" b="b"/>
              <a:pathLst>
                <a:path w="737869" h="680085">
                  <a:moveTo>
                    <a:pt x="248463" y="17945"/>
                  </a:moveTo>
                  <a:lnTo>
                    <a:pt x="235284" y="14573"/>
                  </a:lnTo>
                  <a:lnTo>
                    <a:pt x="225590" y="12092"/>
                  </a:lnTo>
                  <a:lnTo>
                    <a:pt x="219381" y="10503"/>
                  </a:lnTo>
                  <a:lnTo>
                    <a:pt x="216656" y="9806"/>
                  </a:lnTo>
                  <a:lnTo>
                    <a:pt x="215734" y="9570"/>
                  </a:lnTo>
                  <a:lnTo>
                    <a:pt x="216332" y="9396"/>
                  </a:lnTo>
                  <a:lnTo>
                    <a:pt x="218452" y="9283"/>
                  </a:lnTo>
                  <a:lnTo>
                    <a:pt x="222027" y="9095"/>
                  </a:lnTo>
                  <a:lnTo>
                    <a:pt x="229573" y="8696"/>
                  </a:lnTo>
                  <a:lnTo>
                    <a:pt x="241090" y="8088"/>
                  </a:lnTo>
                  <a:lnTo>
                    <a:pt x="256577" y="7271"/>
                  </a:lnTo>
                  <a:lnTo>
                    <a:pt x="315741" y="5085"/>
                  </a:lnTo>
                  <a:lnTo>
                    <a:pt x="362097" y="4233"/>
                  </a:lnTo>
                  <a:lnTo>
                    <a:pt x="410384" y="3616"/>
                  </a:lnTo>
                  <a:lnTo>
                    <a:pt x="435034" y="3380"/>
                  </a:lnTo>
                  <a:lnTo>
                    <a:pt x="461629" y="3113"/>
                  </a:lnTo>
                  <a:lnTo>
                    <a:pt x="491774" y="2737"/>
                  </a:lnTo>
                  <a:lnTo>
                    <a:pt x="525472" y="2251"/>
                  </a:lnTo>
                  <a:lnTo>
                    <a:pt x="562720" y="1655"/>
                  </a:lnTo>
                  <a:lnTo>
                    <a:pt x="598637" y="1063"/>
                  </a:lnTo>
                  <a:lnTo>
                    <a:pt x="628340" y="590"/>
                  </a:lnTo>
                  <a:lnTo>
                    <a:pt x="651829" y="236"/>
                  </a:lnTo>
                  <a:lnTo>
                    <a:pt x="669103" y="0"/>
                  </a:lnTo>
                  <a:lnTo>
                    <a:pt x="689792" y="331"/>
                  </a:lnTo>
                  <a:lnTo>
                    <a:pt x="708102" y="1871"/>
                  </a:lnTo>
                  <a:lnTo>
                    <a:pt x="724035" y="4621"/>
                  </a:lnTo>
                  <a:lnTo>
                    <a:pt x="737589" y="8580"/>
                  </a:lnTo>
                </a:path>
                <a:path w="737869" h="680085">
                  <a:moveTo>
                    <a:pt x="26234" y="676013"/>
                  </a:moveTo>
                  <a:lnTo>
                    <a:pt x="15412" y="674940"/>
                  </a:lnTo>
                  <a:lnTo>
                    <a:pt x="7492" y="674154"/>
                  </a:lnTo>
                  <a:lnTo>
                    <a:pt x="2473" y="673656"/>
                  </a:lnTo>
                  <a:lnTo>
                    <a:pt x="356" y="673446"/>
                  </a:lnTo>
                  <a:lnTo>
                    <a:pt x="0" y="673399"/>
                  </a:lnTo>
                  <a:lnTo>
                    <a:pt x="949" y="673423"/>
                  </a:lnTo>
                  <a:lnTo>
                    <a:pt x="1969" y="673470"/>
                  </a:lnTo>
                  <a:lnTo>
                    <a:pt x="9256" y="673804"/>
                  </a:lnTo>
                  <a:lnTo>
                    <a:pt x="22808" y="674426"/>
                  </a:lnTo>
                  <a:lnTo>
                    <a:pt x="61500" y="672899"/>
                  </a:lnTo>
                  <a:lnTo>
                    <a:pt x="96206" y="668964"/>
                  </a:lnTo>
                  <a:lnTo>
                    <a:pt x="115796" y="666855"/>
                  </a:lnTo>
                  <a:lnTo>
                    <a:pt x="159251" y="662687"/>
                  </a:lnTo>
                  <a:lnTo>
                    <a:pt x="205461" y="659412"/>
                  </a:lnTo>
                  <a:lnTo>
                    <a:pt x="251481" y="657855"/>
                  </a:lnTo>
                  <a:lnTo>
                    <a:pt x="295628" y="657470"/>
                  </a:lnTo>
                  <a:lnTo>
                    <a:pt x="316368" y="657513"/>
                  </a:lnTo>
                  <a:lnTo>
                    <a:pt x="336220" y="657714"/>
                  </a:lnTo>
                  <a:lnTo>
                    <a:pt x="365140" y="659387"/>
                  </a:lnTo>
                  <a:lnTo>
                    <a:pt x="394034" y="663575"/>
                  </a:lnTo>
                  <a:lnTo>
                    <a:pt x="422902" y="670277"/>
                  </a:lnTo>
                  <a:lnTo>
                    <a:pt x="451743" y="679495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2258850" y="4600541"/>
            <a:ext cx="561340" cy="43180"/>
          </a:xfrm>
          <a:custGeom>
            <a:avLst/>
            <a:gdLst/>
            <a:ahLst/>
            <a:cxnLst/>
            <a:rect l="l" t="t" r="r" b="b"/>
            <a:pathLst>
              <a:path w="561339" h="43179">
                <a:moveTo>
                  <a:pt x="34165" y="36422"/>
                </a:moveTo>
                <a:lnTo>
                  <a:pt x="25398" y="35099"/>
                </a:lnTo>
                <a:lnTo>
                  <a:pt x="17413" y="35293"/>
                </a:lnTo>
                <a:lnTo>
                  <a:pt x="10210" y="37004"/>
                </a:lnTo>
                <a:lnTo>
                  <a:pt x="5347" y="38160"/>
                </a:lnTo>
                <a:lnTo>
                  <a:pt x="2356" y="38872"/>
                </a:lnTo>
                <a:lnTo>
                  <a:pt x="1237" y="39138"/>
                </a:lnTo>
                <a:lnTo>
                  <a:pt x="117" y="39404"/>
                </a:lnTo>
                <a:lnTo>
                  <a:pt x="0" y="39686"/>
                </a:lnTo>
                <a:lnTo>
                  <a:pt x="883" y="39983"/>
                </a:lnTo>
                <a:lnTo>
                  <a:pt x="1768" y="40280"/>
                </a:lnTo>
                <a:lnTo>
                  <a:pt x="4130" y="41073"/>
                </a:lnTo>
                <a:lnTo>
                  <a:pt x="7971" y="42363"/>
                </a:lnTo>
                <a:lnTo>
                  <a:pt x="12656" y="43011"/>
                </a:lnTo>
                <a:lnTo>
                  <a:pt x="20949" y="43018"/>
                </a:lnTo>
                <a:lnTo>
                  <a:pt x="32850" y="42386"/>
                </a:lnTo>
                <a:lnTo>
                  <a:pt x="87799" y="37050"/>
                </a:lnTo>
                <a:lnTo>
                  <a:pt x="136868" y="31224"/>
                </a:lnTo>
                <a:lnTo>
                  <a:pt x="164295" y="27981"/>
                </a:lnTo>
                <a:lnTo>
                  <a:pt x="192695" y="24957"/>
                </a:lnTo>
                <a:lnTo>
                  <a:pt x="222068" y="22153"/>
                </a:lnTo>
                <a:lnTo>
                  <a:pt x="252414" y="19569"/>
                </a:lnTo>
                <a:lnTo>
                  <a:pt x="282586" y="17067"/>
                </a:lnTo>
                <a:lnTo>
                  <a:pt x="311439" y="14508"/>
                </a:lnTo>
                <a:lnTo>
                  <a:pt x="338973" y="11893"/>
                </a:lnTo>
                <a:lnTo>
                  <a:pt x="365188" y="9221"/>
                </a:lnTo>
                <a:lnTo>
                  <a:pt x="405572" y="5672"/>
                </a:lnTo>
                <a:lnTo>
                  <a:pt x="451702" y="2952"/>
                </a:lnTo>
                <a:lnTo>
                  <a:pt x="503577" y="1061"/>
                </a:lnTo>
                <a:lnTo>
                  <a:pt x="561199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75314" y="2618892"/>
            <a:ext cx="1310005" cy="329565"/>
          </a:xfrm>
          <a:custGeom>
            <a:avLst/>
            <a:gdLst/>
            <a:ahLst/>
            <a:cxnLst/>
            <a:rect l="l" t="t" r="r" b="b"/>
            <a:pathLst>
              <a:path w="1310004" h="329564">
                <a:moveTo>
                  <a:pt x="0" y="329106"/>
                </a:moveTo>
                <a:lnTo>
                  <a:pt x="0" y="329106"/>
                </a:lnTo>
                <a:lnTo>
                  <a:pt x="1224773" y="329106"/>
                </a:lnTo>
                <a:lnTo>
                  <a:pt x="1242023" y="329106"/>
                </a:lnTo>
              </a:path>
              <a:path w="1310004" h="329564">
                <a:moveTo>
                  <a:pt x="689714" y="17867"/>
                </a:moveTo>
                <a:lnTo>
                  <a:pt x="682630" y="15990"/>
                </a:lnTo>
                <a:lnTo>
                  <a:pt x="675884" y="16004"/>
                </a:lnTo>
                <a:lnTo>
                  <a:pt x="669475" y="17911"/>
                </a:lnTo>
                <a:lnTo>
                  <a:pt x="665149" y="19199"/>
                </a:lnTo>
                <a:lnTo>
                  <a:pt x="662444" y="20004"/>
                </a:lnTo>
                <a:lnTo>
                  <a:pt x="661358" y="20327"/>
                </a:lnTo>
                <a:lnTo>
                  <a:pt x="660273" y="20650"/>
                </a:lnTo>
                <a:lnTo>
                  <a:pt x="661280" y="20650"/>
                </a:lnTo>
                <a:lnTo>
                  <a:pt x="664380" y="20328"/>
                </a:lnTo>
                <a:lnTo>
                  <a:pt x="667479" y="20006"/>
                </a:lnTo>
                <a:lnTo>
                  <a:pt x="675207" y="19203"/>
                </a:lnTo>
                <a:lnTo>
                  <a:pt x="727994" y="13683"/>
                </a:lnTo>
                <a:lnTo>
                  <a:pt x="747084" y="11672"/>
                </a:lnTo>
                <a:lnTo>
                  <a:pt x="768119" y="9584"/>
                </a:lnTo>
                <a:lnTo>
                  <a:pt x="813438" y="5839"/>
                </a:lnTo>
                <a:lnTo>
                  <a:pt x="862469" y="2755"/>
                </a:lnTo>
                <a:lnTo>
                  <a:pt x="911488" y="840"/>
                </a:lnTo>
                <a:lnTo>
                  <a:pt x="960043" y="100"/>
                </a:lnTo>
                <a:lnTo>
                  <a:pt x="984499" y="0"/>
                </a:lnTo>
                <a:lnTo>
                  <a:pt x="1009129" y="51"/>
                </a:lnTo>
                <a:lnTo>
                  <a:pt x="1058586" y="754"/>
                </a:lnTo>
                <a:lnTo>
                  <a:pt x="1106462" y="3059"/>
                </a:lnTo>
                <a:lnTo>
                  <a:pt x="1166206" y="8222"/>
                </a:lnTo>
                <a:lnTo>
                  <a:pt x="1208394" y="12357"/>
                </a:lnTo>
                <a:lnTo>
                  <a:pt x="1256248" y="17271"/>
                </a:lnTo>
                <a:lnTo>
                  <a:pt x="1309768" y="22963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0299" y="1732358"/>
            <a:ext cx="1584960" cy="289560"/>
          </a:xfrm>
          <a:custGeom>
            <a:avLst/>
            <a:gdLst/>
            <a:ahLst/>
            <a:cxnLst/>
            <a:rect l="l" t="t" r="r" b="b"/>
            <a:pathLst>
              <a:path w="1584960" h="289560">
                <a:moveTo>
                  <a:pt x="9929" y="0"/>
                </a:moveTo>
                <a:lnTo>
                  <a:pt x="9929" y="0"/>
                </a:lnTo>
                <a:lnTo>
                  <a:pt x="1567583" y="0"/>
                </a:lnTo>
                <a:lnTo>
                  <a:pt x="1584700" y="0"/>
                </a:lnTo>
              </a:path>
              <a:path w="1584960" h="289560">
                <a:moveTo>
                  <a:pt x="13803" y="287204"/>
                </a:moveTo>
                <a:lnTo>
                  <a:pt x="5133" y="287673"/>
                </a:lnTo>
                <a:lnTo>
                  <a:pt x="617" y="287916"/>
                </a:lnTo>
                <a:lnTo>
                  <a:pt x="254" y="287936"/>
                </a:lnTo>
                <a:lnTo>
                  <a:pt x="0" y="287950"/>
                </a:lnTo>
                <a:lnTo>
                  <a:pt x="346" y="287979"/>
                </a:lnTo>
                <a:lnTo>
                  <a:pt x="1295" y="288023"/>
                </a:lnTo>
                <a:lnTo>
                  <a:pt x="3447" y="288123"/>
                </a:lnTo>
                <a:lnTo>
                  <a:pt x="8479" y="288356"/>
                </a:lnTo>
                <a:lnTo>
                  <a:pt x="16392" y="288723"/>
                </a:lnTo>
                <a:lnTo>
                  <a:pt x="27185" y="289224"/>
                </a:lnTo>
                <a:lnTo>
                  <a:pt x="39633" y="289557"/>
                </a:lnTo>
                <a:lnTo>
                  <a:pt x="52513" y="289421"/>
                </a:lnTo>
                <a:lnTo>
                  <a:pt x="65823" y="288816"/>
                </a:lnTo>
                <a:lnTo>
                  <a:pt x="79564" y="287741"/>
                </a:lnTo>
                <a:lnTo>
                  <a:pt x="95772" y="286483"/>
                </a:lnTo>
                <a:lnTo>
                  <a:pt x="141695" y="284274"/>
                </a:lnTo>
                <a:lnTo>
                  <a:pt x="210807" y="282561"/>
                </a:lnTo>
                <a:lnTo>
                  <a:pt x="253637" y="282399"/>
                </a:lnTo>
                <a:lnTo>
                  <a:pt x="299901" y="282839"/>
                </a:lnTo>
                <a:lnTo>
                  <a:pt x="349598" y="283878"/>
                </a:lnTo>
                <a:lnTo>
                  <a:pt x="402728" y="285518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76462" y="2667424"/>
            <a:ext cx="300990" cy="7620"/>
          </a:xfrm>
          <a:custGeom>
            <a:avLst/>
            <a:gdLst/>
            <a:ahLst/>
            <a:cxnLst/>
            <a:rect l="l" t="t" r="r" b="b"/>
            <a:pathLst>
              <a:path w="300990" h="7619">
                <a:moveTo>
                  <a:pt x="20689" y="6911"/>
                </a:moveTo>
                <a:lnTo>
                  <a:pt x="7479" y="7268"/>
                </a:lnTo>
                <a:lnTo>
                  <a:pt x="622" y="7453"/>
                </a:lnTo>
                <a:lnTo>
                  <a:pt x="119" y="7467"/>
                </a:lnTo>
                <a:lnTo>
                  <a:pt x="1424" y="7405"/>
                </a:lnTo>
                <a:lnTo>
                  <a:pt x="4391" y="7282"/>
                </a:lnTo>
                <a:lnTo>
                  <a:pt x="11451" y="6990"/>
                </a:lnTo>
                <a:lnTo>
                  <a:pt x="55699" y="5128"/>
                </a:lnTo>
                <a:lnTo>
                  <a:pt x="94659" y="3280"/>
                </a:lnTo>
                <a:lnTo>
                  <a:pt x="115776" y="2200"/>
                </a:lnTo>
                <a:lnTo>
                  <a:pt x="151042" y="854"/>
                </a:lnTo>
                <a:lnTo>
                  <a:pt x="193627" y="121"/>
                </a:lnTo>
                <a:lnTo>
                  <a:pt x="243531" y="0"/>
                </a:lnTo>
                <a:lnTo>
                  <a:pt x="300753" y="49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80243" y="2658163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89">
                <a:moveTo>
                  <a:pt x="0" y="0"/>
                </a:moveTo>
                <a:lnTo>
                  <a:pt x="0" y="0"/>
                </a:lnTo>
                <a:lnTo>
                  <a:pt x="1109482" y="0"/>
                </a:lnTo>
                <a:lnTo>
                  <a:pt x="1126041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09785" y="1756186"/>
            <a:ext cx="32384" cy="3175"/>
          </a:xfrm>
          <a:custGeom>
            <a:avLst/>
            <a:gdLst/>
            <a:ahLst/>
            <a:cxnLst/>
            <a:rect l="l" t="t" r="r" b="b"/>
            <a:pathLst>
              <a:path w="32384" h="3175">
                <a:moveTo>
                  <a:pt x="32180" y="2786"/>
                </a:moveTo>
                <a:lnTo>
                  <a:pt x="19530" y="1690"/>
                </a:lnTo>
                <a:lnTo>
                  <a:pt x="9950" y="861"/>
                </a:lnTo>
                <a:lnTo>
                  <a:pt x="3440" y="297"/>
                </a:lnTo>
                <a:lnTo>
                  <a:pt x="0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9553" y="1266129"/>
            <a:ext cx="2719652" cy="6246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7874" y="272542"/>
            <a:ext cx="7594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Semaphore</a:t>
            </a:r>
            <a:r>
              <a:rPr sz="2800" spc="10" dirty="0"/>
              <a:t> </a:t>
            </a:r>
            <a:r>
              <a:rPr sz="2800" spc="-5" dirty="0"/>
              <a:t>as General</a:t>
            </a:r>
            <a:r>
              <a:rPr sz="2800" spc="5" dirty="0"/>
              <a:t> </a:t>
            </a:r>
            <a:r>
              <a:rPr sz="2800" spc="-5" dirty="0"/>
              <a:t>Synchronization</a:t>
            </a:r>
            <a:r>
              <a:rPr sz="2800" spc="35" dirty="0"/>
              <a:t> </a:t>
            </a:r>
            <a:r>
              <a:rPr sz="2800" spc="-5" dirty="0"/>
              <a:t>Tool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85240" y="1176300"/>
            <a:ext cx="7184390" cy="12573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7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600" spc="-5" dirty="0">
                <a:solidFill>
                  <a:srgbClr val="3366FF"/>
                </a:solidFill>
                <a:latin typeface="Arial MT"/>
                <a:cs typeface="Arial MT"/>
              </a:rPr>
              <a:t>Counting</a:t>
            </a:r>
            <a:r>
              <a:rPr sz="160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semaphore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–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integer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value can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range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over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unrestricted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domain</a:t>
            </a:r>
            <a:endParaRPr sz="1600">
              <a:latin typeface="Arial MT"/>
              <a:cs typeface="Arial MT"/>
            </a:endParaRPr>
          </a:p>
          <a:p>
            <a:pPr marL="353695" marR="1401445" indent="-341630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600" spc="-5" dirty="0">
                <a:solidFill>
                  <a:srgbClr val="3366FF"/>
                </a:solidFill>
                <a:latin typeface="Arial MT"/>
                <a:cs typeface="Arial MT"/>
              </a:rPr>
              <a:t>Binary</a:t>
            </a:r>
            <a:r>
              <a:rPr sz="160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semaphore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–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integer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range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only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between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0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1;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 be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simpler to </a:t>
            </a:r>
            <a:r>
              <a:rPr sz="1600" spc="-10" dirty="0">
                <a:latin typeface="Arial MT"/>
                <a:cs typeface="Arial MT"/>
              </a:rPr>
              <a:t>implement</a:t>
            </a:r>
            <a:endParaRPr sz="16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5015" algn="l"/>
                <a:tab pos="755650" algn="l"/>
              </a:tabLst>
            </a:pPr>
            <a:r>
              <a:rPr sz="1600" spc="-5" dirty="0">
                <a:latin typeface="Arial MT"/>
                <a:cs typeface="Arial MT"/>
              </a:rPr>
              <a:t>Also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known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u="sng" dirty="0">
                <a:solidFill>
                  <a:srgbClr val="3366FF"/>
                </a:solidFill>
                <a:uFill>
                  <a:solidFill>
                    <a:srgbClr val="2EFF00"/>
                  </a:solidFill>
                </a:u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66FF"/>
                </a:solidFill>
                <a:latin typeface="Arial MT"/>
                <a:cs typeface="Arial MT"/>
              </a:rPr>
              <a:t>mutex</a:t>
            </a:r>
            <a:r>
              <a:rPr sz="1600" spc="5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66FF"/>
                </a:solidFill>
                <a:latin typeface="Arial MT"/>
                <a:cs typeface="Arial MT"/>
              </a:rPr>
              <a:t>locks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240" y="2408072"/>
            <a:ext cx="6113780" cy="13423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7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600" spc="-5" dirty="0">
                <a:latin typeface="Arial MT"/>
                <a:cs typeface="Arial MT"/>
              </a:rPr>
              <a:t>Can implement 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counting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semaphore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binary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semaphore</a:t>
            </a:r>
            <a:endParaRPr sz="1600" dirty="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600" spc="-5" dirty="0">
                <a:latin typeface="Arial MT"/>
                <a:cs typeface="Arial MT"/>
              </a:rPr>
              <a:t>Provides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mutual exclusion</a:t>
            </a:r>
            <a:endParaRPr sz="1600" dirty="0">
              <a:latin typeface="Arial MT"/>
              <a:cs typeface="Arial MT"/>
            </a:endParaRPr>
          </a:p>
          <a:p>
            <a:pPr marL="469900" marR="2232025">
              <a:lnSpc>
                <a:spcPct val="135000"/>
              </a:lnSpc>
              <a:tabLst>
                <a:tab pos="2414905" algn="l"/>
              </a:tabLst>
            </a:pP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Semaphore</a:t>
            </a:r>
            <a:r>
              <a:rPr sz="16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mutex;	//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initialized to 1 </a:t>
            </a:r>
            <a:r>
              <a:rPr sz="1600" spc="-4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do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7758" y="3810457"/>
            <a:ext cx="1185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wait</a:t>
            </a:r>
            <a:r>
              <a:rPr sz="16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(mutex);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6358" y="4140200"/>
            <a:ext cx="1551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Critical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Section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7758" y="4469384"/>
            <a:ext cx="1354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signal</a:t>
            </a:r>
            <a:r>
              <a:rPr sz="16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(mutex);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2771" y="4712615"/>
            <a:ext cx="2467610" cy="683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77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remainder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section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while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(TRUE);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2990" y="3042666"/>
            <a:ext cx="3738879" cy="1219200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wait</a:t>
            </a:r>
            <a:r>
              <a:rPr sz="1800" b="1" i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(mutex):</a:t>
            </a:r>
            <a:endParaRPr sz="1800">
              <a:latin typeface="Arial"/>
              <a:cs typeface="Arial"/>
            </a:endParaRPr>
          </a:p>
          <a:p>
            <a:pPr marL="726440" marR="260350" indent="-1905">
              <a:lnSpc>
                <a:spcPct val="100000"/>
              </a:lnSpc>
              <a:spcBef>
                <a:spcPts val="5"/>
              </a:spcBef>
            </a:pPr>
            <a:r>
              <a:rPr sz="1800" b="1" spc="5" dirty="0">
                <a:latin typeface="Arial"/>
                <a:cs typeface="Arial"/>
              </a:rPr>
              <a:t>while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mutex</a:t>
            </a:r>
            <a:r>
              <a:rPr sz="1800" spc="-5" dirty="0">
                <a:latin typeface="Symbol"/>
                <a:cs typeface="Symbol"/>
              </a:rPr>
              <a:t>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no-op</a:t>
            </a:r>
            <a:r>
              <a:rPr sz="1800" b="1" dirty="0">
                <a:latin typeface="Arial"/>
                <a:cs typeface="Arial"/>
              </a:rPr>
              <a:t>;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mutex--;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4326" y="4616958"/>
            <a:ext cx="3740150" cy="944880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signal</a:t>
            </a:r>
            <a:r>
              <a:rPr sz="1800" b="1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(mutex):</a:t>
            </a:r>
            <a:endParaRPr sz="1800">
              <a:latin typeface="Arial"/>
              <a:cs typeface="Arial"/>
            </a:endParaRPr>
          </a:p>
          <a:p>
            <a:pPr marL="78994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mutex++;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82390" y="4596765"/>
            <a:ext cx="1526540" cy="295275"/>
          </a:xfrm>
          <a:custGeom>
            <a:avLst/>
            <a:gdLst/>
            <a:ahLst/>
            <a:cxnLst/>
            <a:rect l="l" t="t" r="r" b="b"/>
            <a:pathLst>
              <a:path w="1526539" h="295275">
                <a:moveTo>
                  <a:pt x="83588" y="47168"/>
                </a:moveTo>
                <a:lnTo>
                  <a:pt x="56912" y="57752"/>
                </a:lnTo>
                <a:lnTo>
                  <a:pt x="79392" y="75889"/>
                </a:lnTo>
                <a:lnTo>
                  <a:pt x="1521968" y="295148"/>
                </a:lnTo>
                <a:lnTo>
                  <a:pt x="1526286" y="266446"/>
                </a:lnTo>
                <a:lnTo>
                  <a:pt x="83588" y="47168"/>
                </a:lnTo>
                <a:close/>
              </a:path>
              <a:path w="1526539" h="295275">
                <a:moveTo>
                  <a:pt x="124079" y="0"/>
                </a:moveTo>
                <a:lnTo>
                  <a:pt x="0" y="49149"/>
                </a:lnTo>
                <a:lnTo>
                  <a:pt x="97662" y="127889"/>
                </a:lnTo>
                <a:lnTo>
                  <a:pt x="103886" y="132842"/>
                </a:lnTo>
                <a:lnTo>
                  <a:pt x="113030" y="131953"/>
                </a:lnTo>
                <a:lnTo>
                  <a:pt x="117983" y="125730"/>
                </a:lnTo>
                <a:lnTo>
                  <a:pt x="123062" y="119507"/>
                </a:lnTo>
                <a:lnTo>
                  <a:pt x="122047" y="110362"/>
                </a:lnTo>
                <a:lnTo>
                  <a:pt x="79392" y="75889"/>
                </a:lnTo>
                <a:lnTo>
                  <a:pt x="26288" y="67818"/>
                </a:lnTo>
                <a:lnTo>
                  <a:pt x="30607" y="39116"/>
                </a:lnTo>
                <a:lnTo>
                  <a:pt x="103886" y="39116"/>
                </a:lnTo>
                <a:lnTo>
                  <a:pt x="134747" y="26924"/>
                </a:lnTo>
                <a:lnTo>
                  <a:pt x="138430" y="18542"/>
                </a:lnTo>
                <a:lnTo>
                  <a:pt x="135382" y="11049"/>
                </a:lnTo>
                <a:lnTo>
                  <a:pt x="132461" y="3683"/>
                </a:lnTo>
                <a:lnTo>
                  <a:pt x="124079" y="0"/>
                </a:lnTo>
                <a:close/>
              </a:path>
              <a:path w="1526539" h="295275">
                <a:moveTo>
                  <a:pt x="30607" y="39116"/>
                </a:moveTo>
                <a:lnTo>
                  <a:pt x="26288" y="67818"/>
                </a:lnTo>
                <a:lnTo>
                  <a:pt x="79392" y="75889"/>
                </a:lnTo>
                <a:lnTo>
                  <a:pt x="68286" y="66929"/>
                </a:lnTo>
                <a:lnTo>
                  <a:pt x="33782" y="66929"/>
                </a:lnTo>
                <a:lnTo>
                  <a:pt x="37592" y="42164"/>
                </a:lnTo>
                <a:lnTo>
                  <a:pt x="50660" y="42164"/>
                </a:lnTo>
                <a:lnTo>
                  <a:pt x="30607" y="39116"/>
                </a:lnTo>
                <a:close/>
              </a:path>
              <a:path w="1526539" h="295275">
                <a:moveTo>
                  <a:pt x="37592" y="42164"/>
                </a:moveTo>
                <a:lnTo>
                  <a:pt x="33782" y="66929"/>
                </a:lnTo>
                <a:lnTo>
                  <a:pt x="56912" y="57752"/>
                </a:lnTo>
                <a:lnTo>
                  <a:pt x="37592" y="42164"/>
                </a:lnTo>
                <a:close/>
              </a:path>
              <a:path w="1526539" h="295275">
                <a:moveTo>
                  <a:pt x="56912" y="57752"/>
                </a:moveTo>
                <a:lnTo>
                  <a:pt x="33782" y="66929"/>
                </a:lnTo>
                <a:lnTo>
                  <a:pt x="68286" y="66929"/>
                </a:lnTo>
                <a:lnTo>
                  <a:pt x="56912" y="57752"/>
                </a:lnTo>
                <a:close/>
              </a:path>
              <a:path w="1526539" h="295275">
                <a:moveTo>
                  <a:pt x="50660" y="42164"/>
                </a:moveTo>
                <a:lnTo>
                  <a:pt x="37592" y="42164"/>
                </a:lnTo>
                <a:lnTo>
                  <a:pt x="56912" y="57752"/>
                </a:lnTo>
                <a:lnTo>
                  <a:pt x="83588" y="47168"/>
                </a:lnTo>
                <a:lnTo>
                  <a:pt x="50660" y="42164"/>
                </a:lnTo>
                <a:close/>
              </a:path>
              <a:path w="1526539" h="295275">
                <a:moveTo>
                  <a:pt x="103886" y="39116"/>
                </a:moveTo>
                <a:lnTo>
                  <a:pt x="30607" y="39116"/>
                </a:lnTo>
                <a:lnTo>
                  <a:pt x="83588" y="47168"/>
                </a:lnTo>
                <a:lnTo>
                  <a:pt x="103886" y="391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37107" y="1128558"/>
            <a:ext cx="59648" cy="969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68741" y="1103014"/>
            <a:ext cx="564763" cy="18384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7597006" y="1228942"/>
            <a:ext cx="19050" cy="46990"/>
          </a:xfrm>
          <a:custGeom>
            <a:avLst/>
            <a:gdLst/>
            <a:ahLst/>
            <a:cxnLst/>
            <a:rect l="l" t="t" r="r" b="b"/>
            <a:pathLst>
              <a:path w="19050" h="46990">
                <a:moveTo>
                  <a:pt x="9905" y="46134"/>
                </a:moveTo>
                <a:lnTo>
                  <a:pt x="7447" y="46562"/>
                </a:lnTo>
                <a:lnTo>
                  <a:pt x="9016" y="46692"/>
                </a:lnTo>
                <a:lnTo>
                  <a:pt x="9905" y="46134"/>
                </a:lnTo>
                <a:close/>
              </a:path>
              <a:path w="19050" h="46990">
                <a:moveTo>
                  <a:pt x="6564" y="46489"/>
                </a:moveTo>
                <a:lnTo>
                  <a:pt x="6822" y="46671"/>
                </a:lnTo>
                <a:lnTo>
                  <a:pt x="7447" y="46562"/>
                </a:lnTo>
                <a:lnTo>
                  <a:pt x="6564" y="46489"/>
                </a:lnTo>
                <a:close/>
              </a:path>
              <a:path w="19050" h="46990">
                <a:moveTo>
                  <a:pt x="3809" y="34208"/>
                </a:moveTo>
                <a:lnTo>
                  <a:pt x="3640" y="34693"/>
                </a:lnTo>
                <a:lnTo>
                  <a:pt x="867" y="38632"/>
                </a:lnTo>
                <a:lnTo>
                  <a:pt x="750" y="39639"/>
                </a:lnTo>
                <a:lnTo>
                  <a:pt x="1289" y="42736"/>
                </a:lnTo>
                <a:lnTo>
                  <a:pt x="6564" y="46489"/>
                </a:lnTo>
                <a:lnTo>
                  <a:pt x="7447" y="46562"/>
                </a:lnTo>
                <a:lnTo>
                  <a:pt x="9905" y="46134"/>
                </a:lnTo>
                <a:lnTo>
                  <a:pt x="11054" y="45413"/>
                </a:lnTo>
                <a:lnTo>
                  <a:pt x="12788" y="42935"/>
                </a:lnTo>
                <a:lnTo>
                  <a:pt x="14257" y="40345"/>
                </a:lnTo>
                <a:lnTo>
                  <a:pt x="14409" y="39904"/>
                </a:lnTo>
                <a:lnTo>
                  <a:pt x="11355" y="39904"/>
                </a:lnTo>
                <a:lnTo>
                  <a:pt x="5287" y="37555"/>
                </a:lnTo>
                <a:lnTo>
                  <a:pt x="3809" y="34208"/>
                </a:lnTo>
                <a:close/>
              </a:path>
              <a:path w="19050" h="46990">
                <a:moveTo>
                  <a:pt x="4461" y="30304"/>
                </a:moveTo>
                <a:lnTo>
                  <a:pt x="1184" y="32020"/>
                </a:lnTo>
                <a:lnTo>
                  <a:pt x="352" y="33276"/>
                </a:lnTo>
                <a:lnTo>
                  <a:pt x="121" y="36144"/>
                </a:lnTo>
                <a:lnTo>
                  <a:pt x="0" y="39639"/>
                </a:lnTo>
                <a:lnTo>
                  <a:pt x="1101" y="44043"/>
                </a:lnTo>
                <a:lnTo>
                  <a:pt x="3358" y="46222"/>
                </a:lnTo>
                <a:lnTo>
                  <a:pt x="6564" y="46489"/>
                </a:lnTo>
                <a:lnTo>
                  <a:pt x="1333" y="42807"/>
                </a:lnTo>
                <a:lnTo>
                  <a:pt x="632" y="38966"/>
                </a:lnTo>
                <a:lnTo>
                  <a:pt x="3640" y="34693"/>
                </a:lnTo>
                <a:lnTo>
                  <a:pt x="3809" y="34208"/>
                </a:lnTo>
                <a:lnTo>
                  <a:pt x="3971" y="33651"/>
                </a:lnTo>
                <a:lnTo>
                  <a:pt x="5180" y="30529"/>
                </a:lnTo>
                <a:lnTo>
                  <a:pt x="4461" y="30304"/>
                </a:lnTo>
                <a:close/>
              </a:path>
              <a:path w="19050" h="46990">
                <a:moveTo>
                  <a:pt x="11054" y="45413"/>
                </a:moveTo>
                <a:lnTo>
                  <a:pt x="9905" y="46134"/>
                </a:lnTo>
                <a:lnTo>
                  <a:pt x="10639" y="46007"/>
                </a:lnTo>
                <a:lnTo>
                  <a:pt x="11054" y="45413"/>
                </a:lnTo>
                <a:close/>
              </a:path>
              <a:path w="19050" h="46990">
                <a:moveTo>
                  <a:pt x="12788" y="42935"/>
                </a:moveTo>
                <a:lnTo>
                  <a:pt x="11054" y="45413"/>
                </a:lnTo>
                <a:lnTo>
                  <a:pt x="11509" y="45128"/>
                </a:lnTo>
                <a:lnTo>
                  <a:pt x="12788" y="42935"/>
                </a:lnTo>
                <a:close/>
              </a:path>
              <a:path w="19050" h="46990">
                <a:moveTo>
                  <a:pt x="14500" y="39639"/>
                </a:moveTo>
                <a:lnTo>
                  <a:pt x="14257" y="40345"/>
                </a:lnTo>
                <a:lnTo>
                  <a:pt x="12881" y="42776"/>
                </a:lnTo>
                <a:lnTo>
                  <a:pt x="14557" y="39904"/>
                </a:lnTo>
                <a:lnTo>
                  <a:pt x="14500" y="39639"/>
                </a:lnTo>
                <a:close/>
              </a:path>
              <a:path w="19050" h="46990">
                <a:moveTo>
                  <a:pt x="5180" y="30529"/>
                </a:moveTo>
                <a:lnTo>
                  <a:pt x="4295" y="32816"/>
                </a:lnTo>
                <a:lnTo>
                  <a:pt x="3809" y="34208"/>
                </a:lnTo>
                <a:lnTo>
                  <a:pt x="5287" y="37555"/>
                </a:lnTo>
                <a:lnTo>
                  <a:pt x="11355" y="39904"/>
                </a:lnTo>
                <a:lnTo>
                  <a:pt x="14235" y="38632"/>
                </a:lnTo>
                <a:lnTo>
                  <a:pt x="13581" y="36144"/>
                </a:lnTo>
                <a:lnTo>
                  <a:pt x="9943" y="34019"/>
                </a:lnTo>
                <a:lnTo>
                  <a:pt x="9143" y="33751"/>
                </a:lnTo>
                <a:lnTo>
                  <a:pt x="8315" y="33651"/>
                </a:lnTo>
                <a:lnTo>
                  <a:pt x="6958" y="31084"/>
                </a:lnTo>
                <a:lnTo>
                  <a:pt x="5180" y="30529"/>
                </a:lnTo>
                <a:close/>
              </a:path>
              <a:path w="19050" h="46990">
                <a:moveTo>
                  <a:pt x="14235" y="38632"/>
                </a:moveTo>
                <a:lnTo>
                  <a:pt x="11355" y="39904"/>
                </a:lnTo>
                <a:lnTo>
                  <a:pt x="14409" y="39904"/>
                </a:lnTo>
                <a:lnTo>
                  <a:pt x="14500" y="39639"/>
                </a:lnTo>
                <a:lnTo>
                  <a:pt x="14235" y="38632"/>
                </a:lnTo>
                <a:close/>
              </a:path>
              <a:path w="19050" h="46990">
                <a:moveTo>
                  <a:pt x="16034" y="35106"/>
                </a:moveTo>
                <a:lnTo>
                  <a:pt x="14766" y="38398"/>
                </a:lnTo>
                <a:lnTo>
                  <a:pt x="14235" y="38632"/>
                </a:lnTo>
                <a:lnTo>
                  <a:pt x="14500" y="39639"/>
                </a:lnTo>
                <a:lnTo>
                  <a:pt x="16034" y="35106"/>
                </a:lnTo>
                <a:close/>
              </a:path>
              <a:path w="19050" h="46990">
                <a:moveTo>
                  <a:pt x="8034" y="27263"/>
                </a:moveTo>
                <a:lnTo>
                  <a:pt x="6091" y="28177"/>
                </a:lnTo>
                <a:lnTo>
                  <a:pt x="5180" y="30529"/>
                </a:lnTo>
                <a:lnTo>
                  <a:pt x="6958" y="31084"/>
                </a:lnTo>
                <a:lnTo>
                  <a:pt x="8315" y="33651"/>
                </a:lnTo>
                <a:lnTo>
                  <a:pt x="9143" y="33751"/>
                </a:lnTo>
                <a:lnTo>
                  <a:pt x="9943" y="34019"/>
                </a:lnTo>
                <a:lnTo>
                  <a:pt x="13581" y="36144"/>
                </a:lnTo>
                <a:lnTo>
                  <a:pt x="14235" y="38632"/>
                </a:lnTo>
                <a:lnTo>
                  <a:pt x="14766" y="38398"/>
                </a:lnTo>
                <a:lnTo>
                  <a:pt x="16035" y="35104"/>
                </a:lnTo>
                <a:lnTo>
                  <a:pt x="17065" y="32017"/>
                </a:lnTo>
                <a:lnTo>
                  <a:pt x="15690" y="29264"/>
                </a:lnTo>
                <a:lnTo>
                  <a:pt x="15048" y="29264"/>
                </a:lnTo>
                <a:lnTo>
                  <a:pt x="8857" y="28365"/>
                </a:lnTo>
                <a:lnTo>
                  <a:pt x="8034" y="27263"/>
                </a:lnTo>
                <a:close/>
              </a:path>
              <a:path w="19050" h="46990">
                <a:moveTo>
                  <a:pt x="18487" y="22948"/>
                </a:moveTo>
                <a:lnTo>
                  <a:pt x="18400" y="23793"/>
                </a:lnTo>
                <a:lnTo>
                  <a:pt x="17922" y="27119"/>
                </a:lnTo>
                <a:lnTo>
                  <a:pt x="15516" y="28915"/>
                </a:lnTo>
                <a:lnTo>
                  <a:pt x="17064" y="32020"/>
                </a:lnTo>
                <a:lnTo>
                  <a:pt x="16034" y="35106"/>
                </a:lnTo>
                <a:lnTo>
                  <a:pt x="17258" y="31442"/>
                </a:lnTo>
                <a:lnTo>
                  <a:pt x="18002" y="27631"/>
                </a:lnTo>
                <a:lnTo>
                  <a:pt x="18487" y="22948"/>
                </a:lnTo>
                <a:close/>
              </a:path>
              <a:path w="19050" h="46990">
                <a:moveTo>
                  <a:pt x="5180" y="30529"/>
                </a:moveTo>
                <a:lnTo>
                  <a:pt x="3933" y="33751"/>
                </a:lnTo>
                <a:lnTo>
                  <a:pt x="3809" y="34208"/>
                </a:lnTo>
                <a:lnTo>
                  <a:pt x="4295" y="32816"/>
                </a:lnTo>
                <a:lnTo>
                  <a:pt x="5180" y="30529"/>
                </a:lnTo>
                <a:close/>
              </a:path>
              <a:path w="19050" h="46990">
                <a:moveTo>
                  <a:pt x="7202" y="22119"/>
                </a:moveTo>
                <a:lnTo>
                  <a:pt x="6700" y="25491"/>
                </a:lnTo>
                <a:lnTo>
                  <a:pt x="6018" y="28365"/>
                </a:lnTo>
                <a:lnTo>
                  <a:pt x="5180" y="30529"/>
                </a:lnTo>
                <a:lnTo>
                  <a:pt x="6091" y="28177"/>
                </a:lnTo>
                <a:lnTo>
                  <a:pt x="8034" y="27263"/>
                </a:lnTo>
                <a:lnTo>
                  <a:pt x="6712" y="25491"/>
                </a:lnTo>
                <a:lnTo>
                  <a:pt x="7202" y="22119"/>
                </a:lnTo>
                <a:close/>
              </a:path>
              <a:path w="19050" h="46990">
                <a:moveTo>
                  <a:pt x="9331" y="26653"/>
                </a:moveTo>
                <a:lnTo>
                  <a:pt x="8034" y="27263"/>
                </a:lnTo>
                <a:lnTo>
                  <a:pt x="8857" y="28365"/>
                </a:lnTo>
                <a:lnTo>
                  <a:pt x="15048" y="29264"/>
                </a:lnTo>
                <a:lnTo>
                  <a:pt x="15516" y="28915"/>
                </a:lnTo>
                <a:lnTo>
                  <a:pt x="15399" y="28680"/>
                </a:lnTo>
                <a:lnTo>
                  <a:pt x="9331" y="26653"/>
                </a:lnTo>
                <a:close/>
              </a:path>
              <a:path w="19050" h="46990">
                <a:moveTo>
                  <a:pt x="15516" y="28915"/>
                </a:moveTo>
                <a:lnTo>
                  <a:pt x="15048" y="29264"/>
                </a:lnTo>
                <a:lnTo>
                  <a:pt x="15690" y="29264"/>
                </a:lnTo>
                <a:lnTo>
                  <a:pt x="15516" y="28915"/>
                </a:lnTo>
                <a:close/>
              </a:path>
              <a:path w="19050" h="46990">
                <a:moveTo>
                  <a:pt x="17989" y="26653"/>
                </a:moveTo>
                <a:lnTo>
                  <a:pt x="9331" y="26653"/>
                </a:lnTo>
                <a:lnTo>
                  <a:pt x="15399" y="28680"/>
                </a:lnTo>
                <a:lnTo>
                  <a:pt x="15516" y="28915"/>
                </a:lnTo>
                <a:lnTo>
                  <a:pt x="17922" y="27119"/>
                </a:lnTo>
                <a:lnTo>
                  <a:pt x="17989" y="26653"/>
                </a:lnTo>
                <a:close/>
              </a:path>
              <a:path w="19050" h="46990">
                <a:moveTo>
                  <a:pt x="9185" y="18154"/>
                </a:moveTo>
                <a:lnTo>
                  <a:pt x="7600" y="19389"/>
                </a:lnTo>
                <a:lnTo>
                  <a:pt x="6712" y="25491"/>
                </a:lnTo>
                <a:lnTo>
                  <a:pt x="8034" y="27263"/>
                </a:lnTo>
                <a:lnTo>
                  <a:pt x="9331" y="26653"/>
                </a:lnTo>
                <a:lnTo>
                  <a:pt x="17989" y="26653"/>
                </a:lnTo>
                <a:lnTo>
                  <a:pt x="18400" y="23793"/>
                </a:lnTo>
                <a:lnTo>
                  <a:pt x="18722" y="20683"/>
                </a:lnTo>
                <a:lnTo>
                  <a:pt x="17461" y="19130"/>
                </a:lnTo>
                <a:lnTo>
                  <a:pt x="10512" y="19130"/>
                </a:lnTo>
                <a:lnTo>
                  <a:pt x="9185" y="18154"/>
                </a:lnTo>
                <a:close/>
              </a:path>
              <a:path w="19050" h="46990">
                <a:moveTo>
                  <a:pt x="17990" y="12221"/>
                </a:moveTo>
                <a:lnTo>
                  <a:pt x="18489" y="15455"/>
                </a:lnTo>
                <a:lnTo>
                  <a:pt x="16691" y="17899"/>
                </a:lnTo>
                <a:lnTo>
                  <a:pt x="16669" y="18154"/>
                </a:lnTo>
                <a:lnTo>
                  <a:pt x="18722" y="20683"/>
                </a:lnTo>
                <a:lnTo>
                  <a:pt x="18487" y="22948"/>
                </a:lnTo>
                <a:lnTo>
                  <a:pt x="18723" y="20683"/>
                </a:lnTo>
                <a:lnTo>
                  <a:pt x="18652" y="15455"/>
                </a:lnTo>
                <a:lnTo>
                  <a:pt x="17990" y="12221"/>
                </a:lnTo>
                <a:close/>
              </a:path>
              <a:path w="19050" h="46990">
                <a:moveTo>
                  <a:pt x="7705" y="16863"/>
                </a:moveTo>
                <a:lnTo>
                  <a:pt x="7518" y="19944"/>
                </a:lnTo>
                <a:lnTo>
                  <a:pt x="7202" y="22119"/>
                </a:lnTo>
                <a:lnTo>
                  <a:pt x="7600" y="19389"/>
                </a:lnTo>
                <a:lnTo>
                  <a:pt x="9185" y="18154"/>
                </a:lnTo>
                <a:lnTo>
                  <a:pt x="7739" y="17090"/>
                </a:lnTo>
                <a:lnTo>
                  <a:pt x="7705" y="16863"/>
                </a:lnTo>
                <a:close/>
              </a:path>
              <a:path w="19050" h="46990">
                <a:moveTo>
                  <a:pt x="10330" y="17263"/>
                </a:moveTo>
                <a:lnTo>
                  <a:pt x="9323" y="18047"/>
                </a:lnTo>
                <a:lnTo>
                  <a:pt x="9286" y="18228"/>
                </a:lnTo>
                <a:lnTo>
                  <a:pt x="10512" y="19130"/>
                </a:lnTo>
                <a:lnTo>
                  <a:pt x="16449" y="18228"/>
                </a:lnTo>
                <a:lnTo>
                  <a:pt x="16462" y="17899"/>
                </a:lnTo>
                <a:lnTo>
                  <a:pt x="10330" y="17263"/>
                </a:lnTo>
                <a:close/>
              </a:path>
              <a:path w="19050" h="46990">
                <a:moveTo>
                  <a:pt x="16582" y="18047"/>
                </a:moveTo>
                <a:lnTo>
                  <a:pt x="16449" y="18228"/>
                </a:lnTo>
                <a:lnTo>
                  <a:pt x="10512" y="19130"/>
                </a:lnTo>
                <a:lnTo>
                  <a:pt x="17461" y="19130"/>
                </a:lnTo>
                <a:lnTo>
                  <a:pt x="16582" y="18047"/>
                </a:lnTo>
                <a:close/>
              </a:path>
              <a:path w="19050" h="46990">
                <a:moveTo>
                  <a:pt x="15689" y="8151"/>
                </a:moveTo>
                <a:lnTo>
                  <a:pt x="15646" y="8892"/>
                </a:lnTo>
                <a:lnTo>
                  <a:pt x="11514" y="12840"/>
                </a:lnTo>
                <a:lnTo>
                  <a:pt x="9977" y="12840"/>
                </a:lnTo>
                <a:lnTo>
                  <a:pt x="7446" y="14669"/>
                </a:lnTo>
                <a:lnTo>
                  <a:pt x="7492" y="15455"/>
                </a:lnTo>
                <a:lnTo>
                  <a:pt x="7739" y="17090"/>
                </a:lnTo>
                <a:lnTo>
                  <a:pt x="9185" y="18154"/>
                </a:lnTo>
                <a:lnTo>
                  <a:pt x="10330" y="17263"/>
                </a:lnTo>
                <a:lnTo>
                  <a:pt x="17159" y="17263"/>
                </a:lnTo>
                <a:lnTo>
                  <a:pt x="18489" y="15455"/>
                </a:lnTo>
                <a:lnTo>
                  <a:pt x="18086" y="12840"/>
                </a:lnTo>
                <a:lnTo>
                  <a:pt x="11514" y="12840"/>
                </a:lnTo>
                <a:lnTo>
                  <a:pt x="10024" y="12807"/>
                </a:lnTo>
                <a:lnTo>
                  <a:pt x="18080" y="12807"/>
                </a:lnTo>
                <a:lnTo>
                  <a:pt x="17387" y="9273"/>
                </a:lnTo>
                <a:lnTo>
                  <a:pt x="15689" y="8151"/>
                </a:lnTo>
                <a:close/>
              </a:path>
              <a:path w="19050" h="46990">
                <a:moveTo>
                  <a:pt x="17159" y="17263"/>
                </a:moveTo>
                <a:lnTo>
                  <a:pt x="10330" y="17263"/>
                </a:lnTo>
                <a:lnTo>
                  <a:pt x="16462" y="17899"/>
                </a:lnTo>
                <a:lnTo>
                  <a:pt x="16582" y="18047"/>
                </a:lnTo>
                <a:lnTo>
                  <a:pt x="17159" y="17263"/>
                </a:lnTo>
                <a:close/>
              </a:path>
              <a:path w="19050" h="46990">
                <a:moveTo>
                  <a:pt x="7370" y="14657"/>
                </a:moveTo>
                <a:close/>
              </a:path>
              <a:path w="19050" h="46990">
                <a:moveTo>
                  <a:pt x="6986" y="11488"/>
                </a:moveTo>
                <a:lnTo>
                  <a:pt x="7137" y="13120"/>
                </a:lnTo>
                <a:lnTo>
                  <a:pt x="7370" y="14657"/>
                </a:lnTo>
                <a:lnTo>
                  <a:pt x="10024" y="12807"/>
                </a:lnTo>
                <a:lnTo>
                  <a:pt x="8218" y="12766"/>
                </a:lnTo>
                <a:lnTo>
                  <a:pt x="6986" y="11488"/>
                </a:lnTo>
                <a:close/>
              </a:path>
              <a:path w="19050" h="46990">
                <a:moveTo>
                  <a:pt x="5574" y="631"/>
                </a:moveTo>
                <a:lnTo>
                  <a:pt x="2457" y="1238"/>
                </a:lnTo>
                <a:lnTo>
                  <a:pt x="334" y="4201"/>
                </a:lnTo>
                <a:lnTo>
                  <a:pt x="1109" y="8867"/>
                </a:lnTo>
                <a:lnTo>
                  <a:pt x="1216" y="9273"/>
                </a:lnTo>
                <a:lnTo>
                  <a:pt x="2127" y="10764"/>
                </a:lnTo>
                <a:lnTo>
                  <a:pt x="4620" y="14215"/>
                </a:lnTo>
                <a:lnTo>
                  <a:pt x="7370" y="14657"/>
                </a:lnTo>
                <a:lnTo>
                  <a:pt x="6857" y="11353"/>
                </a:lnTo>
                <a:lnTo>
                  <a:pt x="5927" y="10389"/>
                </a:lnTo>
                <a:lnTo>
                  <a:pt x="3865" y="10119"/>
                </a:lnTo>
                <a:lnTo>
                  <a:pt x="2197" y="8583"/>
                </a:lnTo>
                <a:lnTo>
                  <a:pt x="1161" y="3877"/>
                </a:lnTo>
                <a:lnTo>
                  <a:pt x="2851" y="1231"/>
                </a:lnTo>
                <a:lnTo>
                  <a:pt x="5574" y="631"/>
                </a:lnTo>
                <a:close/>
              </a:path>
              <a:path w="19050" h="46990">
                <a:moveTo>
                  <a:pt x="6871" y="11368"/>
                </a:moveTo>
                <a:lnTo>
                  <a:pt x="7135" y="13108"/>
                </a:lnTo>
                <a:lnTo>
                  <a:pt x="6974" y="11475"/>
                </a:lnTo>
                <a:close/>
              </a:path>
              <a:path w="19050" h="46990">
                <a:moveTo>
                  <a:pt x="14516" y="7377"/>
                </a:moveTo>
                <a:lnTo>
                  <a:pt x="11108" y="8073"/>
                </a:lnTo>
                <a:lnTo>
                  <a:pt x="11578" y="9185"/>
                </a:lnTo>
                <a:lnTo>
                  <a:pt x="11696" y="10119"/>
                </a:lnTo>
                <a:lnTo>
                  <a:pt x="11176" y="11974"/>
                </a:lnTo>
                <a:lnTo>
                  <a:pt x="10024" y="12807"/>
                </a:lnTo>
                <a:lnTo>
                  <a:pt x="11514" y="12840"/>
                </a:lnTo>
                <a:lnTo>
                  <a:pt x="15646" y="8892"/>
                </a:lnTo>
                <a:lnTo>
                  <a:pt x="15571" y="8073"/>
                </a:lnTo>
                <a:lnTo>
                  <a:pt x="14516" y="7377"/>
                </a:lnTo>
                <a:close/>
              </a:path>
              <a:path w="19050" h="46990">
                <a:moveTo>
                  <a:pt x="11108" y="8073"/>
                </a:moveTo>
                <a:lnTo>
                  <a:pt x="8737" y="8558"/>
                </a:lnTo>
                <a:lnTo>
                  <a:pt x="6854" y="11259"/>
                </a:lnTo>
                <a:lnTo>
                  <a:pt x="8218" y="12766"/>
                </a:lnTo>
                <a:lnTo>
                  <a:pt x="10024" y="12807"/>
                </a:lnTo>
                <a:lnTo>
                  <a:pt x="11176" y="11974"/>
                </a:lnTo>
                <a:lnTo>
                  <a:pt x="11806" y="9725"/>
                </a:lnTo>
                <a:lnTo>
                  <a:pt x="11108" y="8073"/>
                </a:lnTo>
                <a:close/>
              </a:path>
              <a:path w="19050" h="46990">
                <a:moveTo>
                  <a:pt x="13432" y="3177"/>
                </a:moveTo>
                <a:lnTo>
                  <a:pt x="15646" y="5466"/>
                </a:lnTo>
                <a:lnTo>
                  <a:pt x="15689" y="8151"/>
                </a:lnTo>
                <a:lnTo>
                  <a:pt x="17387" y="9273"/>
                </a:lnTo>
                <a:lnTo>
                  <a:pt x="17990" y="12221"/>
                </a:lnTo>
                <a:lnTo>
                  <a:pt x="17371" y="9185"/>
                </a:lnTo>
                <a:lnTo>
                  <a:pt x="17253" y="8736"/>
                </a:lnTo>
                <a:lnTo>
                  <a:pt x="16044" y="5466"/>
                </a:lnTo>
                <a:lnTo>
                  <a:pt x="13432" y="3177"/>
                </a:lnTo>
                <a:close/>
              </a:path>
              <a:path w="19050" h="46990">
                <a:moveTo>
                  <a:pt x="6752" y="402"/>
                </a:moveTo>
                <a:lnTo>
                  <a:pt x="5574" y="631"/>
                </a:lnTo>
                <a:lnTo>
                  <a:pt x="2851" y="1231"/>
                </a:lnTo>
                <a:lnTo>
                  <a:pt x="1161" y="3877"/>
                </a:lnTo>
                <a:lnTo>
                  <a:pt x="2197" y="8583"/>
                </a:lnTo>
                <a:lnTo>
                  <a:pt x="3865" y="10119"/>
                </a:lnTo>
                <a:lnTo>
                  <a:pt x="5927" y="10389"/>
                </a:lnTo>
                <a:lnTo>
                  <a:pt x="6871" y="11368"/>
                </a:lnTo>
                <a:lnTo>
                  <a:pt x="4367" y="8736"/>
                </a:lnTo>
                <a:lnTo>
                  <a:pt x="4494" y="5466"/>
                </a:lnTo>
                <a:lnTo>
                  <a:pt x="7975" y="1493"/>
                </a:lnTo>
                <a:lnTo>
                  <a:pt x="9470" y="1395"/>
                </a:lnTo>
                <a:lnTo>
                  <a:pt x="7899" y="570"/>
                </a:lnTo>
                <a:lnTo>
                  <a:pt x="6752" y="402"/>
                </a:lnTo>
                <a:close/>
              </a:path>
              <a:path w="19050" h="46990">
                <a:moveTo>
                  <a:pt x="9470" y="1395"/>
                </a:moveTo>
                <a:lnTo>
                  <a:pt x="7975" y="1493"/>
                </a:lnTo>
                <a:lnTo>
                  <a:pt x="4494" y="5466"/>
                </a:lnTo>
                <a:lnTo>
                  <a:pt x="4367" y="8736"/>
                </a:lnTo>
                <a:lnTo>
                  <a:pt x="6868" y="11353"/>
                </a:lnTo>
                <a:lnTo>
                  <a:pt x="8737" y="8558"/>
                </a:lnTo>
                <a:lnTo>
                  <a:pt x="11108" y="8073"/>
                </a:lnTo>
                <a:lnTo>
                  <a:pt x="10986" y="7786"/>
                </a:lnTo>
                <a:lnTo>
                  <a:pt x="12257" y="5365"/>
                </a:lnTo>
                <a:lnTo>
                  <a:pt x="11323" y="2368"/>
                </a:lnTo>
                <a:lnTo>
                  <a:pt x="9470" y="1395"/>
                </a:lnTo>
                <a:close/>
              </a:path>
              <a:path w="19050" h="46990">
                <a:moveTo>
                  <a:pt x="15706" y="7377"/>
                </a:moveTo>
                <a:lnTo>
                  <a:pt x="14516" y="7377"/>
                </a:lnTo>
                <a:lnTo>
                  <a:pt x="15689" y="8151"/>
                </a:lnTo>
                <a:lnTo>
                  <a:pt x="15706" y="7377"/>
                </a:lnTo>
                <a:close/>
              </a:path>
              <a:path w="19050" h="46990">
                <a:moveTo>
                  <a:pt x="12515" y="7786"/>
                </a:moveTo>
                <a:lnTo>
                  <a:pt x="10987" y="7786"/>
                </a:lnTo>
                <a:lnTo>
                  <a:pt x="11108" y="8073"/>
                </a:lnTo>
                <a:lnTo>
                  <a:pt x="12515" y="7786"/>
                </a:lnTo>
                <a:close/>
              </a:path>
              <a:path w="19050" h="46990">
                <a:moveTo>
                  <a:pt x="11265" y="1277"/>
                </a:moveTo>
                <a:lnTo>
                  <a:pt x="9470" y="1395"/>
                </a:lnTo>
                <a:lnTo>
                  <a:pt x="11323" y="2368"/>
                </a:lnTo>
                <a:lnTo>
                  <a:pt x="12257" y="5365"/>
                </a:lnTo>
                <a:lnTo>
                  <a:pt x="10983" y="7791"/>
                </a:lnTo>
                <a:lnTo>
                  <a:pt x="12515" y="7786"/>
                </a:lnTo>
                <a:lnTo>
                  <a:pt x="14516" y="7377"/>
                </a:lnTo>
                <a:lnTo>
                  <a:pt x="15706" y="7377"/>
                </a:lnTo>
                <a:lnTo>
                  <a:pt x="15646" y="5466"/>
                </a:lnTo>
                <a:lnTo>
                  <a:pt x="13427" y="3172"/>
                </a:lnTo>
                <a:lnTo>
                  <a:pt x="11265" y="1277"/>
                </a:lnTo>
                <a:close/>
              </a:path>
              <a:path w="19050" h="46990">
                <a:moveTo>
                  <a:pt x="9331" y="402"/>
                </a:moveTo>
                <a:lnTo>
                  <a:pt x="6752" y="402"/>
                </a:lnTo>
                <a:lnTo>
                  <a:pt x="7899" y="570"/>
                </a:lnTo>
                <a:lnTo>
                  <a:pt x="9470" y="1395"/>
                </a:lnTo>
                <a:lnTo>
                  <a:pt x="11265" y="1277"/>
                </a:lnTo>
                <a:lnTo>
                  <a:pt x="9331" y="402"/>
                </a:lnTo>
                <a:close/>
              </a:path>
              <a:path w="19050" h="46990">
                <a:moveTo>
                  <a:pt x="8442" y="0"/>
                </a:moveTo>
                <a:lnTo>
                  <a:pt x="5574" y="631"/>
                </a:lnTo>
                <a:lnTo>
                  <a:pt x="6752" y="402"/>
                </a:lnTo>
                <a:lnTo>
                  <a:pt x="9331" y="402"/>
                </a:lnTo>
                <a:lnTo>
                  <a:pt x="8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87363" y="1173888"/>
            <a:ext cx="53201" cy="5760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17817" y="1092253"/>
            <a:ext cx="404369" cy="21711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61517" y="4023342"/>
            <a:ext cx="273501" cy="15576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00870" y="4048927"/>
            <a:ext cx="96914" cy="1249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97108" y="4039760"/>
            <a:ext cx="197676" cy="13251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18814" y="5331453"/>
            <a:ext cx="329507" cy="16616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60759" y="5331425"/>
            <a:ext cx="109056" cy="10596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62413" y="5313804"/>
            <a:ext cx="550545" cy="12890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281065" y="3995244"/>
            <a:ext cx="619706" cy="23615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991999" y="3996674"/>
            <a:ext cx="118980" cy="14627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183531" y="4011205"/>
            <a:ext cx="160832" cy="134254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434373" y="4023998"/>
            <a:ext cx="72859" cy="10831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618145" y="3933009"/>
            <a:ext cx="560854" cy="210496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281E5C-B5F0-5BDB-1136-CA6C155166DC}"/>
              </a:ext>
            </a:extLst>
          </p:cNvPr>
          <p:cNvSpPr txBox="1"/>
          <p:nvPr/>
        </p:nvSpPr>
        <p:spPr>
          <a:xfrm>
            <a:off x="1264700" y="1185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เซมาฟอร์เป็นเครื่องมือการซิงโครไนซ์ทั่วไป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C82362-E42A-14AF-E830-0DDBB9847C5E}"/>
              </a:ext>
            </a:extLst>
          </p:cNvPr>
          <p:cNvSpPr txBox="1"/>
          <p:nvPr/>
        </p:nvSpPr>
        <p:spPr>
          <a:xfrm>
            <a:off x="1143287" y="10209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การนับเซมาฟอร์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ค่าจำนวนเต็มสามารถครอบคลุมโดเมนที่ไม่จำกัด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6F8F32-83A2-4DE8-93EF-17657A1CB366}"/>
              </a:ext>
            </a:extLst>
          </p:cNvPr>
          <p:cNvSpPr txBox="1"/>
          <p:nvPr/>
        </p:nvSpPr>
        <p:spPr>
          <a:xfrm>
            <a:off x="1125784" y="1408396"/>
            <a:ext cx="759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เซมาฟอร์ไบนารี</a:t>
            </a:r>
            <a:r>
              <a:rPr lang="en-US" dirty="0">
                <a:solidFill>
                  <a:schemeClr val="tx2"/>
                </a:solidFill>
              </a:rPr>
              <a:t> - </a:t>
            </a:r>
            <a:r>
              <a:rPr lang="en-US" dirty="0" err="1">
                <a:solidFill>
                  <a:schemeClr val="tx2"/>
                </a:solidFill>
              </a:rPr>
              <a:t>ค่าจำนวนเต็มสามารถอยู่ในช่วงระหว่าง</a:t>
            </a:r>
            <a:r>
              <a:rPr lang="en-US" dirty="0">
                <a:solidFill>
                  <a:schemeClr val="tx2"/>
                </a:solidFill>
              </a:rPr>
              <a:t> 0 </a:t>
            </a:r>
            <a:r>
              <a:rPr lang="en-US" dirty="0" err="1">
                <a:solidFill>
                  <a:schemeClr val="tx2"/>
                </a:solidFill>
              </a:rPr>
              <a:t>ถึง</a:t>
            </a:r>
            <a:r>
              <a:rPr lang="en-US" dirty="0">
                <a:solidFill>
                  <a:schemeClr val="tx2"/>
                </a:solidFill>
              </a:rPr>
              <a:t> 1 </a:t>
            </a:r>
            <a:r>
              <a:rPr lang="en-US" dirty="0" err="1">
                <a:solidFill>
                  <a:schemeClr val="tx2"/>
                </a:solidFill>
              </a:rPr>
              <a:t>เท่านั้น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สามารถนำไปใช้ได้ง่ายกว่า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322C05-0AF2-64F3-DB2E-C015A1DADDB9}"/>
              </a:ext>
            </a:extLst>
          </p:cNvPr>
          <p:cNvSpPr txBox="1"/>
          <p:nvPr/>
        </p:nvSpPr>
        <p:spPr>
          <a:xfrm>
            <a:off x="1602358" y="19949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เรียกอีกอย่างว่าล็อค</a:t>
            </a:r>
            <a:r>
              <a:rPr lang="en-US" dirty="0">
                <a:solidFill>
                  <a:schemeClr val="tx2"/>
                </a:solidFill>
              </a:rPr>
              <a:t> mutex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467605-3B3D-1C79-7DB5-ED3AF861A7EC}"/>
              </a:ext>
            </a:extLst>
          </p:cNvPr>
          <p:cNvSpPr txBox="1"/>
          <p:nvPr/>
        </p:nvSpPr>
        <p:spPr>
          <a:xfrm>
            <a:off x="1143287" y="23265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สามารถใช้เซมาฟอร์นับ</a:t>
            </a:r>
            <a:r>
              <a:rPr lang="en-US" dirty="0">
                <a:solidFill>
                  <a:schemeClr val="tx2"/>
                </a:solidFill>
              </a:rPr>
              <a:t> S </a:t>
            </a:r>
            <a:r>
              <a:rPr lang="en-US" dirty="0" err="1">
                <a:solidFill>
                  <a:schemeClr val="tx2"/>
                </a:solidFill>
              </a:rPr>
              <a:t>เป็นเซมาฟอร์ไบนารีได้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82F7D7-3C05-005E-7EC4-C6A0B6562D16}"/>
              </a:ext>
            </a:extLst>
          </p:cNvPr>
          <p:cNvSpPr txBox="1"/>
          <p:nvPr/>
        </p:nvSpPr>
        <p:spPr>
          <a:xfrm>
            <a:off x="1148600" y="26390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จัดให้มีการยกเว้นร่วมกัน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3393070" y="2716356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89">
                <a:moveTo>
                  <a:pt x="0" y="0"/>
                </a:moveTo>
                <a:lnTo>
                  <a:pt x="0" y="0"/>
                </a:lnTo>
                <a:lnTo>
                  <a:pt x="1109631" y="0"/>
                </a:lnTo>
                <a:lnTo>
                  <a:pt x="1126193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33109" y="3439798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>
                <a:moveTo>
                  <a:pt x="0" y="0"/>
                </a:moveTo>
                <a:lnTo>
                  <a:pt x="0" y="0"/>
                </a:lnTo>
                <a:lnTo>
                  <a:pt x="1689582" y="0"/>
                </a:lnTo>
                <a:lnTo>
                  <a:pt x="1706648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0237" y="1428775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0" y="0"/>
                </a:lnTo>
                <a:lnTo>
                  <a:pt x="1471487" y="0"/>
                </a:lnTo>
                <a:lnTo>
                  <a:pt x="1488400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031381" y="1074464"/>
            <a:ext cx="4268470" cy="833755"/>
            <a:chOff x="2031381" y="1074464"/>
            <a:chExt cx="4268470" cy="83375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9779" y="1074464"/>
              <a:ext cx="1262749" cy="20950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31381" y="1455965"/>
              <a:ext cx="4268470" cy="313690"/>
            </a:xfrm>
            <a:custGeom>
              <a:avLst/>
              <a:gdLst/>
              <a:ahLst/>
              <a:cxnLst/>
              <a:rect l="l" t="t" r="r" b="b"/>
              <a:pathLst>
                <a:path w="4268470" h="313689">
                  <a:moveTo>
                    <a:pt x="1373662" y="0"/>
                  </a:moveTo>
                  <a:lnTo>
                    <a:pt x="1373662" y="0"/>
                  </a:lnTo>
                  <a:lnTo>
                    <a:pt x="4250857" y="0"/>
                  </a:lnTo>
                  <a:lnTo>
                    <a:pt x="4268086" y="0"/>
                  </a:lnTo>
                </a:path>
                <a:path w="4268470" h="313689">
                  <a:moveTo>
                    <a:pt x="0" y="313542"/>
                  </a:moveTo>
                  <a:lnTo>
                    <a:pt x="0" y="313542"/>
                  </a:lnTo>
                  <a:lnTo>
                    <a:pt x="3205883" y="313542"/>
                  </a:lnTo>
                  <a:lnTo>
                    <a:pt x="3223026" y="313542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691661" y="2624850"/>
            <a:ext cx="3953510" cy="1355725"/>
            <a:chOff x="4691661" y="2624850"/>
            <a:chExt cx="3953510" cy="1355725"/>
          </a:xfrm>
        </p:grpSpPr>
        <p:sp>
          <p:nvSpPr>
            <p:cNvPr id="21" name="object 21"/>
            <p:cNvSpPr/>
            <p:nvPr/>
          </p:nvSpPr>
          <p:spPr>
            <a:xfrm>
              <a:off x="4691661" y="2763450"/>
              <a:ext cx="3416935" cy="1078230"/>
            </a:xfrm>
            <a:custGeom>
              <a:avLst/>
              <a:gdLst/>
              <a:ahLst/>
              <a:cxnLst/>
              <a:rect l="l" t="t" r="r" b="b"/>
              <a:pathLst>
                <a:path w="3416934" h="1078229">
                  <a:moveTo>
                    <a:pt x="876611" y="769252"/>
                  </a:moveTo>
                  <a:lnTo>
                    <a:pt x="876611" y="769252"/>
                  </a:lnTo>
                  <a:lnTo>
                    <a:pt x="2324089" y="769252"/>
                  </a:lnTo>
                  <a:lnTo>
                    <a:pt x="2340726" y="769252"/>
                  </a:lnTo>
                </a:path>
                <a:path w="3416934" h="1078229">
                  <a:moveTo>
                    <a:pt x="0" y="1078043"/>
                  </a:moveTo>
                  <a:lnTo>
                    <a:pt x="0" y="1078043"/>
                  </a:lnTo>
                  <a:lnTo>
                    <a:pt x="924420" y="1078043"/>
                  </a:lnTo>
                  <a:lnTo>
                    <a:pt x="941228" y="1078043"/>
                  </a:lnTo>
                </a:path>
                <a:path w="3416934" h="1078229">
                  <a:moveTo>
                    <a:pt x="1498784" y="1077030"/>
                  </a:moveTo>
                  <a:lnTo>
                    <a:pt x="1498784" y="1077030"/>
                  </a:lnTo>
                  <a:lnTo>
                    <a:pt x="2779812" y="1077030"/>
                  </a:lnTo>
                  <a:lnTo>
                    <a:pt x="2796894" y="1077030"/>
                  </a:lnTo>
                </a:path>
                <a:path w="3416934" h="1078229">
                  <a:moveTo>
                    <a:pt x="292400" y="0"/>
                  </a:moveTo>
                  <a:lnTo>
                    <a:pt x="292400" y="0"/>
                  </a:lnTo>
                  <a:lnTo>
                    <a:pt x="3399484" y="0"/>
                  </a:lnTo>
                  <a:lnTo>
                    <a:pt x="3416462" y="0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9993" y="2933091"/>
              <a:ext cx="1115160" cy="47409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282137" y="3712817"/>
            <a:ext cx="2470785" cy="916940"/>
            <a:chOff x="2282137" y="3712817"/>
            <a:chExt cx="2470785" cy="916940"/>
          </a:xfrm>
        </p:grpSpPr>
        <p:sp>
          <p:nvSpPr>
            <p:cNvPr id="25" name="object 25"/>
            <p:cNvSpPr/>
            <p:nvPr/>
          </p:nvSpPr>
          <p:spPr>
            <a:xfrm>
              <a:off x="2282137" y="3851417"/>
              <a:ext cx="972185" cy="0"/>
            </a:xfrm>
            <a:custGeom>
              <a:avLst/>
              <a:gdLst/>
              <a:ahLst/>
              <a:cxnLst/>
              <a:rect l="l" t="t" r="r" b="b"/>
              <a:pathLst>
                <a:path w="972185">
                  <a:moveTo>
                    <a:pt x="0" y="0"/>
                  </a:moveTo>
                  <a:lnTo>
                    <a:pt x="0" y="0"/>
                  </a:lnTo>
                  <a:lnTo>
                    <a:pt x="955445" y="0"/>
                  </a:lnTo>
                  <a:lnTo>
                    <a:pt x="971639" y="0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0844" y="4029282"/>
              <a:ext cx="2101770" cy="600125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236" y="296037"/>
            <a:ext cx="53517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Semaphore</a:t>
            </a:r>
            <a:r>
              <a:rPr spc="-60" dirty="0"/>
              <a:t> </a:t>
            </a:r>
            <a:r>
              <a:rPr spc="-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240" y="1260729"/>
            <a:ext cx="7543165" cy="297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Must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guarantee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no 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two</a:t>
            </a:r>
            <a:r>
              <a:rPr sz="180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processes</a:t>
            </a:r>
            <a:r>
              <a:rPr sz="1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can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execute</a:t>
            </a:r>
            <a:r>
              <a:rPr sz="18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wait</a:t>
            </a:r>
            <a:r>
              <a:rPr sz="1800" spc="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()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signal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() </a:t>
            </a:r>
            <a:r>
              <a:rPr sz="1800" spc="-48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same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semaphore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at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same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time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dirty="0">
                <a:latin typeface="Arial MT"/>
                <a:cs typeface="Arial MT"/>
              </a:rPr>
              <a:t>Thus,</a:t>
            </a:r>
            <a:r>
              <a:rPr sz="1800" spc="-10" dirty="0">
                <a:latin typeface="Arial MT"/>
                <a:cs typeface="Arial MT"/>
              </a:rPr>
              <a:t> implementation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becomes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critical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 problem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where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353695">
              <a:lnSpc>
                <a:spcPct val="100000"/>
              </a:lnSpc>
            </a:pPr>
            <a:r>
              <a:rPr sz="1800" spc="-15" dirty="0">
                <a:latin typeface="Arial MT"/>
                <a:cs typeface="Arial MT"/>
              </a:rPr>
              <a:t>wait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signal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placed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crtical</a:t>
            </a:r>
            <a:r>
              <a:rPr sz="1800" spc="-5" dirty="0">
                <a:latin typeface="Arial MT"/>
                <a:cs typeface="Arial MT"/>
              </a:rPr>
              <a:t> section.</a:t>
            </a:r>
            <a:endParaRPr sz="18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  <a:tab pos="755650" algn="l"/>
              </a:tabLst>
            </a:pPr>
            <a:r>
              <a:rPr sz="1800" spc="-10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66FF"/>
                </a:solidFill>
                <a:latin typeface="Arial MT"/>
                <a:cs typeface="Arial MT"/>
              </a:rPr>
              <a:t>busy</a:t>
            </a:r>
            <a:r>
              <a:rPr sz="1800" spc="5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66FF"/>
                </a:solidFill>
                <a:latin typeface="Arial MT"/>
                <a:cs typeface="Arial MT"/>
              </a:rPr>
              <a:t>waiting</a:t>
            </a:r>
            <a:r>
              <a:rPr sz="1800" spc="3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critical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implementation</a:t>
            </a:r>
            <a:endParaRPr sz="1800">
              <a:latin typeface="Arial MT"/>
              <a:cs typeface="Arial MT"/>
            </a:endParaRPr>
          </a:p>
          <a:p>
            <a:pPr marL="1097915" lvl="2" indent="-22796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8550" algn="l"/>
              </a:tabLst>
            </a:pPr>
            <a:r>
              <a:rPr sz="1800" spc="-5" dirty="0">
                <a:latin typeface="Arial MT"/>
                <a:cs typeface="Arial MT"/>
              </a:rPr>
              <a:t>But implementation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 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short</a:t>
            </a:r>
            <a:endParaRPr sz="1800">
              <a:latin typeface="Arial MT"/>
              <a:cs typeface="Arial MT"/>
            </a:endParaRPr>
          </a:p>
          <a:p>
            <a:pPr marL="1097915" lvl="2" indent="-22796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8550" algn="l"/>
              </a:tabLst>
            </a:pPr>
            <a:r>
              <a:rPr sz="1800" spc="-5" dirty="0">
                <a:latin typeface="Arial MT"/>
                <a:cs typeface="Arial MT"/>
              </a:rPr>
              <a:t>Little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busy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waiting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 </a:t>
            </a:r>
            <a:r>
              <a:rPr sz="1800" dirty="0">
                <a:latin typeface="Arial MT"/>
                <a:cs typeface="Arial MT"/>
              </a:rPr>
              <a:t>critical</a:t>
            </a:r>
            <a:r>
              <a:rPr sz="1800" spc="-5" dirty="0">
                <a:latin typeface="Arial MT"/>
                <a:cs typeface="Arial MT"/>
              </a:rPr>
              <a:t> section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rarely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occupied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Note</a:t>
            </a:r>
            <a:r>
              <a:rPr sz="1800" dirty="0">
                <a:latin typeface="Arial MT"/>
                <a:cs typeface="Arial MT"/>
              </a:rPr>
              <a:t> 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 </a:t>
            </a:r>
            <a:r>
              <a:rPr sz="1800" spc="-5" dirty="0">
                <a:latin typeface="Arial MT"/>
                <a:cs typeface="Arial MT"/>
              </a:rPr>
              <a:t>spend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lots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 </a:t>
            </a:r>
            <a:r>
              <a:rPr sz="1800" spc="-5" dirty="0">
                <a:latin typeface="Arial MT"/>
                <a:cs typeface="Arial MT"/>
              </a:rPr>
              <a:t>in critical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therefore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5" dirty="0">
                <a:latin typeface="Arial MT"/>
                <a:cs typeface="Arial MT"/>
              </a:rPr>
              <a:t> 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good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solution.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79902" y="1672675"/>
            <a:ext cx="312874" cy="95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85655" y="1642257"/>
            <a:ext cx="251514" cy="1183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30171" y="1618209"/>
            <a:ext cx="527046" cy="20617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65768" y="1649568"/>
            <a:ext cx="357413" cy="17115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30080" y="1700686"/>
            <a:ext cx="81411" cy="626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06494" y="1666845"/>
            <a:ext cx="835779" cy="18317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81249" y="2992047"/>
            <a:ext cx="1395584" cy="27917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4895" y="4327221"/>
            <a:ext cx="1027081" cy="205171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2CC971-A161-FB83-BAEA-B0ACC0957D62}"/>
              </a:ext>
            </a:extLst>
          </p:cNvPr>
          <p:cNvSpPr txBox="1"/>
          <p:nvPr/>
        </p:nvSpPr>
        <p:spPr>
          <a:xfrm>
            <a:off x="1848236" y="822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การใช้งานเซมาฟอร์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15562C-67E7-194B-198E-3285CB2FA25B}"/>
              </a:ext>
            </a:extLst>
          </p:cNvPr>
          <p:cNvSpPr txBox="1"/>
          <p:nvPr/>
        </p:nvSpPr>
        <p:spPr>
          <a:xfrm>
            <a:off x="762000" y="784644"/>
            <a:ext cx="8747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ต้องรับประกันว่าไม่มีสองกระบวนการใดที่สามารถดำเนินการรอ</a:t>
            </a:r>
            <a:r>
              <a:rPr lang="en-US" dirty="0">
                <a:solidFill>
                  <a:schemeClr val="tx2"/>
                </a:solidFill>
              </a:rPr>
              <a:t> () </a:t>
            </a:r>
            <a:r>
              <a:rPr lang="en-US" dirty="0" err="1">
                <a:solidFill>
                  <a:schemeClr val="tx2"/>
                </a:solidFill>
              </a:rPr>
              <a:t>และส่งสัญญาณ</a:t>
            </a:r>
            <a:r>
              <a:rPr lang="en-US" dirty="0">
                <a:solidFill>
                  <a:schemeClr val="tx2"/>
                </a:solidFill>
              </a:rPr>
              <a:t> () </a:t>
            </a:r>
            <a:r>
              <a:rPr lang="en-US" dirty="0" err="1">
                <a:solidFill>
                  <a:schemeClr val="tx2"/>
                </a:solidFill>
              </a:rPr>
              <a:t>บนเซมาฟอร์เดียวกันในเวลาเดียวกันได้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C044C9-31FB-546C-8843-E5CCD1361A2F}"/>
              </a:ext>
            </a:extLst>
          </p:cNvPr>
          <p:cNvSpPr txBox="1"/>
          <p:nvPr/>
        </p:nvSpPr>
        <p:spPr>
          <a:xfrm>
            <a:off x="1056984" y="1714059"/>
            <a:ext cx="7051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ดังนั้นการนำไปปฏิบัติจึงกลายเป็นปัญหาส่วนวิกฤตโดยที่รหัสการรอและสัญญาณถูกวางไว้ในส่วนวิกฤต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2106D0-2772-3175-3886-1AD4D57AB902}"/>
              </a:ext>
            </a:extLst>
          </p:cNvPr>
          <p:cNvSpPr txBox="1"/>
          <p:nvPr/>
        </p:nvSpPr>
        <p:spPr>
          <a:xfrm>
            <a:off x="1564868" y="2358278"/>
            <a:ext cx="4754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ตอนนี้อาจยุ่งกับการรอคอยในการใช้งานส่วนสำคัญ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5A48A3-AE59-4CF9-220B-2F7822007909}"/>
              </a:ext>
            </a:extLst>
          </p:cNvPr>
          <p:cNvSpPr txBox="1"/>
          <p:nvPr/>
        </p:nvSpPr>
        <p:spPr>
          <a:xfrm>
            <a:off x="1862085" y="2730448"/>
            <a:ext cx="4754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แต่รหัสการใช้งานนั้นสั้น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52A1D4-1565-6F76-48D7-79EB8F411009}"/>
              </a:ext>
            </a:extLst>
          </p:cNvPr>
          <p:cNvSpPr txBox="1"/>
          <p:nvPr/>
        </p:nvSpPr>
        <p:spPr>
          <a:xfrm>
            <a:off x="1906087" y="3076313"/>
            <a:ext cx="4754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การรอยุ่งนิดหน่อยหากส่วนสำคัญไม่ค่อยมีคนอยู่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8484E2-B3C2-4C1A-3552-F91AD8DA0629}"/>
              </a:ext>
            </a:extLst>
          </p:cNvPr>
          <p:cNvSpPr txBox="1"/>
          <p:nvPr/>
        </p:nvSpPr>
        <p:spPr>
          <a:xfrm>
            <a:off x="1131016" y="3472274"/>
            <a:ext cx="7051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โปรดทราบว่าแอปพลิเคชันอาจใช้เวลามากในส่วนที่สำคัญ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ดังนั้นนี่จึงไม่ใช่วิธีแก้ปัญหาที่ดี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790244" y="1550757"/>
            <a:ext cx="2434590" cy="369570"/>
          </a:xfrm>
          <a:custGeom>
            <a:avLst/>
            <a:gdLst/>
            <a:ahLst/>
            <a:cxnLst/>
            <a:rect l="l" t="t" r="r" b="b"/>
            <a:pathLst>
              <a:path w="2434590" h="369569">
                <a:moveTo>
                  <a:pt x="1137723" y="103462"/>
                </a:moveTo>
                <a:lnTo>
                  <a:pt x="1154781" y="102100"/>
                </a:lnTo>
                <a:lnTo>
                  <a:pt x="1171839" y="100739"/>
                </a:lnTo>
                <a:lnTo>
                  <a:pt x="1188897" y="99378"/>
                </a:lnTo>
                <a:lnTo>
                  <a:pt x="1205955" y="98016"/>
                </a:lnTo>
                <a:lnTo>
                  <a:pt x="1223012" y="96655"/>
                </a:lnTo>
                <a:lnTo>
                  <a:pt x="1240070" y="95294"/>
                </a:lnTo>
                <a:lnTo>
                  <a:pt x="1257128" y="93932"/>
                </a:lnTo>
                <a:lnTo>
                  <a:pt x="1274186" y="92571"/>
                </a:lnTo>
                <a:lnTo>
                  <a:pt x="1291243" y="91210"/>
                </a:lnTo>
                <a:lnTo>
                  <a:pt x="1308301" y="89848"/>
                </a:lnTo>
                <a:lnTo>
                  <a:pt x="1325359" y="88487"/>
                </a:lnTo>
                <a:lnTo>
                  <a:pt x="1342417" y="87125"/>
                </a:lnTo>
                <a:lnTo>
                  <a:pt x="1359475" y="85764"/>
                </a:lnTo>
                <a:lnTo>
                  <a:pt x="1376533" y="84403"/>
                </a:lnTo>
                <a:lnTo>
                  <a:pt x="1393591" y="83042"/>
                </a:lnTo>
                <a:lnTo>
                  <a:pt x="1410649" y="81680"/>
                </a:lnTo>
                <a:lnTo>
                  <a:pt x="1427707" y="80319"/>
                </a:lnTo>
                <a:lnTo>
                  <a:pt x="1444765" y="78957"/>
                </a:lnTo>
                <a:lnTo>
                  <a:pt x="1461823" y="77596"/>
                </a:lnTo>
                <a:lnTo>
                  <a:pt x="1478880" y="76235"/>
                </a:lnTo>
                <a:lnTo>
                  <a:pt x="1495938" y="74874"/>
                </a:lnTo>
                <a:lnTo>
                  <a:pt x="1512996" y="73512"/>
                </a:lnTo>
                <a:lnTo>
                  <a:pt x="1530054" y="72151"/>
                </a:lnTo>
                <a:lnTo>
                  <a:pt x="1547112" y="70789"/>
                </a:lnTo>
                <a:lnTo>
                  <a:pt x="1564170" y="69428"/>
                </a:lnTo>
                <a:lnTo>
                  <a:pt x="1581227" y="68067"/>
                </a:lnTo>
                <a:lnTo>
                  <a:pt x="1598285" y="66705"/>
                </a:lnTo>
                <a:lnTo>
                  <a:pt x="1615343" y="65344"/>
                </a:lnTo>
                <a:lnTo>
                  <a:pt x="1632401" y="63983"/>
                </a:lnTo>
                <a:lnTo>
                  <a:pt x="1649459" y="62621"/>
                </a:lnTo>
                <a:lnTo>
                  <a:pt x="1666516" y="61260"/>
                </a:lnTo>
                <a:lnTo>
                  <a:pt x="1683574" y="59899"/>
                </a:lnTo>
                <a:lnTo>
                  <a:pt x="1700632" y="58537"/>
                </a:lnTo>
                <a:lnTo>
                  <a:pt x="1717690" y="57176"/>
                </a:lnTo>
                <a:lnTo>
                  <a:pt x="1734748" y="55815"/>
                </a:lnTo>
                <a:lnTo>
                  <a:pt x="1751806" y="54453"/>
                </a:lnTo>
                <a:lnTo>
                  <a:pt x="1768864" y="53092"/>
                </a:lnTo>
                <a:lnTo>
                  <a:pt x="1785922" y="51730"/>
                </a:lnTo>
                <a:lnTo>
                  <a:pt x="1802980" y="50369"/>
                </a:lnTo>
                <a:lnTo>
                  <a:pt x="1820037" y="49008"/>
                </a:lnTo>
                <a:lnTo>
                  <a:pt x="1837095" y="47647"/>
                </a:lnTo>
                <a:lnTo>
                  <a:pt x="1854153" y="46285"/>
                </a:lnTo>
                <a:lnTo>
                  <a:pt x="1871211" y="44924"/>
                </a:lnTo>
                <a:lnTo>
                  <a:pt x="1888269" y="43562"/>
                </a:lnTo>
                <a:lnTo>
                  <a:pt x="1905327" y="42201"/>
                </a:lnTo>
                <a:lnTo>
                  <a:pt x="1922385" y="40840"/>
                </a:lnTo>
                <a:lnTo>
                  <a:pt x="1939442" y="39478"/>
                </a:lnTo>
                <a:lnTo>
                  <a:pt x="1956501" y="38117"/>
                </a:lnTo>
                <a:lnTo>
                  <a:pt x="1973558" y="36756"/>
                </a:lnTo>
                <a:lnTo>
                  <a:pt x="1990616" y="35394"/>
                </a:lnTo>
                <a:lnTo>
                  <a:pt x="2007674" y="34033"/>
                </a:lnTo>
                <a:lnTo>
                  <a:pt x="2024731" y="32672"/>
                </a:lnTo>
                <a:lnTo>
                  <a:pt x="2041790" y="31310"/>
                </a:lnTo>
                <a:lnTo>
                  <a:pt x="2058847" y="29949"/>
                </a:lnTo>
                <a:lnTo>
                  <a:pt x="2075905" y="28588"/>
                </a:lnTo>
                <a:lnTo>
                  <a:pt x="2092963" y="27226"/>
                </a:lnTo>
                <a:lnTo>
                  <a:pt x="2110021" y="25865"/>
                </a:lnTo>
                <a:lnTo>
                  <a:pt x="2127078" y="24504"/>
                </a:lnTo>
                <a:lnTo>
                  <a:pt x="2144137" y="23142"/>
                </a:lnTo>
                <a:lnTo>
                  <a:pt x="2161198" y="21781"/>
                </a:lnTo>
                <a:lnTo>
                  <a:pt x="2178255" y="20420"/>
                </a:lnTo>
                <a:lnTo>
                  <a:pt x="2195311" y="19058"/>
                </a:lnTo>
                <a:lnTo>
                  <a:pt x="2212368" y="17697"/>
                </a:lnTo>
                <a:lnTo>
                  <a:pt x="2229425" y="16335"/>
                </a:lnTo>
                <a:lnTo>
                  <a:pt x="2246483" y="14974"/>
                </a:lnTo>
                <a:lnTo>
                  <a:pt x="2263542" y="13613"/>
                </a:lnTo>
                <a:lnTo>
                  <a:pt x="2280601" y="12252"/>
                </a:lnTo>
                <a:lnTo>
                  <a:pt x="2297658" y="10891"/>
                </a:lnTo>
                <a:lnTo>
                  <a:pt x="2314715" y="9529"/>
                </a:lnTo>
                <a:lnTo>
                  <a:pt x="2331773" y="8168"/>
                </a:lnTo>
                <a:lnTo>
                  <a:pt x="2348831" y="6806"/>
                </a:lnTo>
                <a:lnTo>
                  <a:pt x="2365892" y="5445"/>
                </a:lnTo>
                <a:lnTo>
                  <a:pt x="2382949" y="4083"/>
                </a:lnTo>
                <a:lnTo>
                  <a:pt x="2400005" y="2722"/>
                </a:lnTo>
                <a:lnTo>
                  <a:pt x="2417062" y="1361"/>
                </a:lnTo>
                <a:lnTo>
                  <a:pt x="2434119" y="0"/>
                </a:lnTo>
              </a:path>
              <a:path w="2434590" h="369569">
                <a:moveTo>
                  <a:pt x="0" y="369447"/>
                </a:moveTo>
                <a:lnTo>
                  <a:pt x="0" y="369447"/>
                </a:lnTo>
                <a:lnTo>
                  <a:pt x="1338995" y="369447"/>
                </a:lnTo>
                <a:lnTo>
                  <a:pt x="1355944" y="369447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7343" y="1727073"/>
            <a:ext cx="505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9725" algn="l"/>
              </a:tabLst>
            </a:pP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	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items: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4592" y="344389"/>
            <a:ext cx="2552843" cy="63776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846920" y="1610929"/>
            <a:ext cx="1454150" cy="0"/>
          </a:xfrm>
          <a:custGeom>
            <a:avLst/>
            <a:gdLst/>
            <a:ahLst/>
            <a:cxnLst/>
            <a:rect l="l" t="t" r="r" b="b"/>
            <a:pathLst>
              <a:path w="1454150">
                <a:moveTo>
                  <a:pt x="0" y="0"/>
                </a:moveTo>
                <a:lnTo>
                  <a:pt x="0" y="0"/>
                </a:lnTo>
                <a:lnTo>
                  <a:pt x="1436792" y="0"/>
                </a:lnTo>
                <a:lnTo>
                  <a:pt x="1454104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6504" y="2306254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>
                <a:moveTo>
                  <a:pt x="0" y="0"/>
                </a:moveTo>
                <a:lnTo>
                  <a:pt x="0" y="0"/>
                </a:lnTo>
                <a:lnTo>
                  <a:pt x="471215" y="0"/>
                </a:lnTo>
                <a:lnTo>
                  <a:pt x="486415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2197" y="2636543"/>
            <a:ext cx="681355" cy="31750"/>
          </a:xfrm>
          <a:custGeom>
            <a:avLst/>
            <a:gdLst/>
            <a:ahLst/>
            <a:cxnLst/>
            <a:rect l="l" t="t" r="r" b="b"/>
            <a:pathLst>
              <a:path w="681355" h="31750">
                <a:moveTo>
                  <a:pt x="8926" y="28756"/>
                </a:moveTo>
                <a:lnTo>
                  <a:pt x="0" y="22518"/>
                </a:lnTo>
                <a:lnTo>
                  <a:pt x="376" y="19362"/>
                </a:lnTo>
                <a:lnTo>
                  <a:pt x="10056" y="19289"/>
                </a:lnTo>
                <a:lnTo>
                  <a:pt x="16149" y="19132"/>
                </a:lnTo>
                <a:lnTo>
                  <a:pt x="23707" y="18745"/>
                </a:lnTo>
                <a:lnTo>
                  <a:pt x="32730" y="18127"/>
                </a:lnTo>
                <a:lnTo>
                  <a:pt x="43219" y="17277"/>
                </a:lnTo>
                <a:lnTo>
                  <a:pt x="55318" y="16266"/>
                </a:lnTo>
                <a:lnTo>
                  <a:pt x="69170" y="15162"/>
                </a:lnTo>
                <a:lnTo>
                  <a:pt x="120910" y="11333"/>
                </a:lnTo>
                <a:lnTo>
                  <a:pt x="161669" y="8623"/>
                </a:lnTo>
                <a:lnTo>
                  <a:pt x="206150" y="5929"/>
                </a:lnTo>
                <a:lnTo>
                  <a:pt x="250978" y="3568"/>
                </a:lnTo>
                <a:lnTo>
                  <a:pt x="295432" y="1640"/>
                </a:lnTo>
                <a:lnTo>
                  <a:pt x="338554" y="416"/>
                </a:lnTo>
                <a:lnTo>
                  <a:pt x="379910" y="0"/>
                </a:lnTo>
                <a:lnTo>
                  <a:pt x="399337" y="213"/>
                </a:lnTo>
                <a:lnTo>
                  <a:pt x="452268" y="2628"/>
                </a:lnTo>
                <a:lnTo>
                  <a:pt x="499647" y="7381"/>
                </a:lnTo>
                <a:lnTo>
                  <a:pt x="514589" y="9315"/>
                </a:lnTo>
                <a:lnTo>
                  <a:pt x="529418" y="11206"/>
                </a:lnTo>
                <a:lnTo>
                  <a:pt x="572903" y="16557"/>
                </a:lnTo>
                <a:lnTo>
                  <a:pt x="610935" y="20745"/>
                </a:lnTo>
                <a:lnTo>
                  <a:pt x="628275" y="22732"/>
                </a:lnTo>
                <a:lnTo>
                  <a:pt x="645697" y="25205"/>
                </a:lnTo>
                <a:lnTo>
                  <a:pt x="663201" y="28163"/>
                </a:lnTo>
                <a:lnTo>
                  <a:pt x="680788" y="31606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62684" y="2640206"/>
            <a:ext cx="333375" cy="27305"/>
          </a:xfrm>
          <a:custGeom>
            <a:avLst/>
            <a:gdLst/>
            <a:ahLst/>
            <a:cxnLst/>
            <a:rect l="l" t="t" r="r" b="b"/>
            <a:pathLst>
              <a:path w="333375" h="27305">
                <a:moveTo>
                  <a:pt x="0" y="27264"/>
                </a:moveTo>
                <a:lnTo>
                  <a:pt x="16644" y="25901"/>
                </a:lnTo>
                <a:lnTo>
                  <a:pt x="33289" y="24537"/>
                </a:lnTo>
                <a:lnTo>
                  <a:pt x="49934" y="23174"/>
                </a:lnTo>
                <a:lnTo>
                  <a:pt x="66578" y="21811"/>
                </a:lnTo>
                <a:lnTo>
                  <a:pt x="83223" y="20448"/>
                </a:lnTo>
                <a:lnTo>
                  <a:pt x="99868" y="19084"/>
                </a:lnTo>
                <a:lnTo>
                  <a:pt x="116513" y="17721"/>
                </a:lnTo>
                <a:lnTo>
                  <a:pt x="133158" y="16358"/>
                </a:lnTo>
                <a:lnTo>
                  <a:pt x="149802" y="14995"/>
                </a:lnTo>
                <a:lnTo>
                  <a:pt x="166447" y="13632"/>
                </a:lnTo>
                <a:lnTo>
                  <a:pt x="183092" y="12268"/>
                </a:lnTo>
                <a:lnTo>
                  <a:pt x="199737" y="10905"/>
                </a:lnTo>
                <a:lnTo>
                  <a:pt x="216382" y="9542"/>
                </a:lnTo>
                <a:lnTo>
                  <a:pt x="233026" y="8179"/>
                </a:lnTo>
                <a:lnTo>
                  <a:pt x="249671" y="6816"/>
                </a:lnTo>
                <a:lnTo>
                  <a:pt x="266316" y="5453"/>
                </a:lnTo>
                <a:lnTo>
                  <a:pt x="282961" y="4089"/>
                </a:lnTo>
                <a:lnTo>
                  <a:pt x="299605" y="2726"/>
                </a:lnTo>
                <a:lnTo>
                  <a:pt x="316250" y="1363"/>
                </a:lnTo>
                <a:lnTo>
                  <a:pt x="332895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14292" y="2641016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0" y="0"/>
                </a:lnTo>
                <a:lnTo>
                  <a:pt x="746461" y="0"/>
                </a:lnTo>
                <a:lnTo>
                  <a:pt x="762343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59499" y="3367821"/>
            <a:ext cx="1020444" cy="57150"/>
          </a:xfrm>
          <a:custGeom>
            <a:avLst/>
            <a:gdLst/>
            <a:ahLst/>
            <a:cxnLst/>
            <a:rect l="l" t="t" r="r" b="b"/>
            <a:pathLst>
              <a:path w="1020444" h="57150">
                <a:moveTo>
                  <a:pt x="0" y="57122"/>
                </a:moveTo>
                <a:lnTo>
                  <a:pt x="17000" y="56170"/>
                </a:lnTo>
                <a:lnTo>
                  <a:pt x="34000" y="55218"/>
                </a:lnTo>
                <a:lnTo>
                  <a:pt x="51000" y="54266"/>
                </a:lnTo>
                <a:lnTo>
                  <a:pt x="68000" y="53314"/>
                </a:lnTo>
                <a:lnTo>
                  <a:pt x="85001" y="52362"/>
                </a:lnTo>
                <a:lnTo>
                  <a:pt x="102001" y="51410"/>
                </a:lnTo>
                <a:lnTo>
                  <a:pt x="119001" y="50458"/>
                </a:lnTo>
                <a:lnTo>
                  <a:pt x="136001" y="49506"/>
                </a:lnTo>
                <a:lnTo>
                  <a:pt x="153001" y="48554"/>
                </a:lnTo>
                <a:lnTo>
                  <a:pt x="170002" y="47602"/>
                </a:lnTo>
                <a:lnTo>
                  <a:pt x="187002" y="46650"/>
                </a:lnTo>
                <a:lnTo>
                  <a:pt x="204003" y="45697"/>
                </a:lnTo>
                <a:lnTo>
                  <a:pt x="221003" y="44745"/>
                </a:lnTo>
                <a:lnTo>
                  <a:pt x="238003" y="43793"/>
                </a:lnTo>
                <a:lnTo>
                  <a:pt x="255004" y="42841"/>
                </a:lnTo>
                <a:lnTo>
                  <a:pt x="272004" y="41889"/>
                </a:lnTo>
                <a:lnTo>
                  <a:pt x="289004" y="40938"/>
                </a:lnTo>
                <a:lnTo>
                  <a:pt x="306004" y="39985"/>
                </a:lnTo>
                <a:lnTo>
                  <a:pt x="323004" y="39033"/>
                </a:lnTo>
                <a:lnTo>
                  <a:pt x="340005" y="38081"/>
                </a:lnTo>
                <a:lnTo>
                  <a:pt x="357005" y="37129"/>
                </a:lnTo>
                <a:lnTo>
                  <a:pt x="374005" y="36177"/>
                </a:lnTo>
                <a:lnTo>
                  <a:pt x="391005" y="35225"/>
                </a:lnTo>
                <a:lnTo>
                  <a:pt x="408006" y="34273"/>
                </a:lnTo>
                <a:lnTo>
                  <a:pt x="425006" y="33321"/>
                </a:lnTo>
                <a:lnTo>
                  <a:pt x="442006" y="32369"/>
                </a:lnTo>
                <a:lnTo>
                  <a:pt x="459007" y="31417"/>
                </a:lnTo>
                <a:lnTo>
                  <a:pt x="476007" y="30465"/>
                </a:lnTo>
                <a:lnTo>
                  <a:pt x="493007" y="29513"/>
                </a:lnTo>
                <a:lnTo>
                  <a:pt x="510007" y="28561"/>
                </a:lnTo>
                <a:lnTo>
                  <a:pt x="527008" y="27609"/>
                </a:lnTo>
                <a:lnTo>
                  <a:pt x="544008" y="26656"/>
                </a:lnTo>
                <a:lnTo>
                  <a:pt x="561008" y="25704"/>
                </a:lnTo>
                <a:lnTo>
                  <a:pt x="578009" y="24752"/>
                </a:lnTo>
                <a:lnTo>
                  <a:pt x="595009" y="23800"/>
                </a:lnTo>
                <a:lnTo>
                  <a:pt x="612009" y="22848"/>
                </a:lnTo>
                <a:lnTo>
                  <a:pt x="629009" y="21896"/>
                </a:lnTo>
                <a:lnTo>
                  <a:pt x="646010" y="20944"/>
                </a:lnTo>
                <a:lnTo>
                  <a:pt x="663010" y="19992"/>
                </a:lnTo>
                <a:lnTo>
                  <a:pt x="680010" y="19040"/>
                </a:lnTo>
                <a:lnTo>
                  <a:pt x="697010" y="18088"/>
                </a:lnTo>
                <a:lnTo>
                  <a:pt x="714011" y="17136"/>
                </a:lnTo>
                <a:lnTo>
                  <a:pt x="731011" y="16184"/>
                </a:lnTo>
                <a:lnTo>
                  <a:pt x="748011" y="15232"/>
                </a:lnTo>
                <a:lnTo>
                  <a:pt x="765012" y="14280"/>
                </a:lnTo>
                <a:lnTo>
                  <a:pt x="782012" y="13328"/>
                </a:lnTo>
                <a:lnTo>
                  <a:pt x="799012" y="12376"/>
                </a:lnTo>
                <a:lnTo>
                  <a:pt x="816012" y="11424"/>
                </a:lnTo>
                <a:lnTo>
                  <a:pt x="833013" y="10472"/>
                </a:lnTo>
                <a:lnTo>
                  <a:pt x="850013" y="9520"/>
                </a:lnTo>
                <a:lnTo>
                  <a:pt x="867013" y="8568"/>
                </a:lnTo>
                <a:lnTo>
                  <a:pt x="884013" y="7616"/>
                </a:lnTo>
                <a:lnTo>
                  <a:pt x="901014" y="6664"/>
                </a:lnTo>
                <a:lnTo>
                  <a:pt x="918014" y="5712"/>
                </a:lnTo>
                <a:lnTo>
                  <a:pt x="935014" y="4760"/>
                </a:lnTo>
                <a:lnTo>
                  <a:pt x="952015" y="3807"/>
                </a:lnTo>
                <a:lnTo>
                  <a:pt x="969015" y="2856"/>
                </a:lnTo>
                <a:lnTo>
                  <a:pt x="986015" y="1903"/>
                </a:lnTo>
                <a:lnTo>
                  <a:pt x="1003015" y="951"/>
                </a:lnTo>
                <a:lnTo>
                  <a:pt x="1020016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2208" y="3765545"/>
            <a:ext cx="455295" cy="28575"/>
          </a:xfrm>
          <a:custGeom>
            <a:avLst/>
            <a:gdLst/>
            <a:ahLst/>
            <a:cxnLst/>
            <a:rect l="l" t="t" r="r" b="b"/>
            <a:pathLst>
              <a:path w="455294" h="28575">
                <a:moveTo>
                  <a:pt x="0" y="28270"/>
                </a:moveTo>
                <a:lnTo>
                  <a:pt x="16255" y="27260"/>
                </a:lnTo>
                <a:lnTo>
                  <a:pt x="32510" y="26250"/>
                </a:lnTo>
                <a:lnTo>
                  <a:pt x="48765" y="25241"/>
                </a:lnTo>
                <a:lnTo>
                  <a:pt x="65020" y="24231"/>
                </a:lnTo>
                <a:lnTo>
                  <a:pt x="81275" y="23221"/>
                </a:lnTo>
                <a:lnTo>
                  <a:pt x="97530" y="22212"/>
                </a:lnTo>
                <a:lnTo>
                  <a:pt x="113785" y="21202"/>
                </a:lnTo>
                <a:lnTo>
                  <a:pt x="130040" y="20193"/>
                </a:lnTo>
                <a:lnTo>
                  <a:pt x="146295" y="19183"/>
                </a:lnTo>
                <a:lnTo>
                  <a:pt x="162549" y="18173"/>
                </a:lnTo>
                <a:lnTo>
                  <a:pt x="178804" y="17163"/>
                </a:lnTo>
                <a:lnTo>
                  <a:pt x="195059" y="16154"/>
                </a:lnTo>
                <a:lnTo>
                  <a:pt x="211314" y="15144"/>
                </a:lnTo>
                <a:lnTo>
                  <a:pt x="227569" y="14134"/>
                </a:lnTo>
                <a:lnTo>
                  <a:pt x="243824" y="13125"/>
                </a:lnTo>
                <a:lnTo>
                  <a:pt x="260079" y="12115"/>
                </a:lnTo>
                <a:lnTo>
                  <a:pt x="276334" y="11106"/>
                </a:lnTo>
                <a:lnTo>
                  <a:pt x="292589" y="10096"/>
                </a:lnTo>
                <a:lnTo>
                  <a:pt x="308844" y="9086"/>
                </a:lnTo>
                <a:lnTo>
                  <a:pt x="325099" y="8077"/>
                </a:lnTo>
                <a:lnTo>
                  <a:pt x="341354" y="7067"/>
                </a:lnTo>
                <a:lnTo>
                  <a:pt x="357609" y="6057"/>
                </a:lnTo>
                <a:lnTo>
                  <a:pt x="373864" y="5048"/>
                </a:lnTo>
                <a:lnTo>
                  <a:pt x="390119" y="4038"/>
                </a:lnTo>
                <a:lnTo>
                  <a:pt x="406374" y="3029"/>
                </a:lnTo>
                <a:lnTo>
                  <a:pt x="422629" y="2019"/>
                </a:lnTo>
                <a:lnTo>
                  <a:pt x="438884" y="1009"/>
                </a:lnTo>
                <a:lnTo>
                  <a:pt x="455139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17625" y="4419389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5">
                <a:moveTo>
                  <a:pt x="0" y="0"/>
                </a:moveTo>
                <a:lnTo>
                  <a:pt x="0" y="0"/>
                </a:lnTo>
                <a:lnTo>
                  <a:pt x="663895" y="0"/>
                </a:lnTo>
                <a:lnTo>
                  <a:pt x="680918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41172" y="4028080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0" y="0"/>
                </a:lnTo>
                <a:lnTo>
                  <a:pt x="1195791" y="0"/>
                </a:lnTo>
                <a:lnTo>
                  <a:pt x="1212633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2585" y="4698920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29">
                <a:moveTo>
                  <a:pt x="0" y="0"/>
                </a:moveTo>
                <a:lnTo>
                  <a:pt x="0" y="0"/>
                </a:lnTo>
                <a:lnTo>
                  <a:pt x="1112131" y="0"/>
                </a:lnTo>
                <a:lnTo>
                  <a:pt x="1128730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598" y="308610"/>
            <a:ext cx="7134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Semaphore</a:t>
            </a:r>
            <a:r>
              <a:rPr sz="2400" dirty="0"/>
              <a:t> </a:t>
            </a:r>
            <a:r>
              <a:rPr sz="2400" spc="-5" dirty="0"/>
              <a:t>Implementation</a:t>
            </a:r>
            <a:r>
              <a:rPr sz="2400" spc="-45" dirty="0"/>
              <a:t> </a:t>
            </a:r>
            <a:r>
              <a:rPr sz="2400" spc="5" dirty="0"/>
              <a:t>with</a:t>
            </a:r>
            <a:r>
              <a:rPr sz="2400" spc="-60" dirty="0"/>
              <a:t> </a:t>
            </a:r>
            <a:r>
              <a:rPr sz="2400" dirty="0"/>
              <a:t>no</a:t>
            </a:r>
            <a:r>
              <a:rPr sz="2400" spc="-25" dirty="0"/>
              <a:t> </a:t>
            </a:r>
            <a:r>
              <a:rPr sz="2400" spc="-5" dirty="0"/>
              <a:t>Busy </a:t>
            </a:r>
            <a:r>
              <a:rPr sz="2400" dirty="0"/>
              <a:t>waiting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05967" y="1452753"/>
            <a:ext cx="6410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5" dirty="0">
                <a:latin typeface="Arial MT"/>
                <a:cs typeface="Arial MT"/>
              </a:rPr>
              <a:t> 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semaphore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associated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waiting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queue.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6923" y="1782656"/>
            <a:ext cx="1297940" cy="277495"/>
          </a:xfrm>
          <a:prstGeom prst="rect">
            <a:avLst/>
          </a:prstGeom>
          <a:solidFill>
            <a:srgbClr val="2EFF00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20"/>
              </a:lnSpc>
            </a:pPr>
            <a:r>
              <a:rPr sz="1800" spc="-10" dirty="0">
                <a:latin typeface="Arial MT"/>
                <a:cs typeface="Arial MT"/>
              </a:rPr>
              <a:t>waiting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queu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967" y="2001774"/>
            <a:ext cx="6468110" cy="282064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818515" indent="-349250">
              <a:lnSpc>
                <a:spcPct val="100000"/>
              </a:lnSpc>
              <a:spcBef>
                <a:spcPts val="8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8515" algn="l"/>
                <a:tab pos="819150" algn="l"/>
              </a:tabLst>
            </a:pPr>
            <a:r>
              <a:rPr sz="1800" spc="-5" dirty="0">
                <a:latin typeface="Arial MT"/>
                <a:cs typeface="Arial MT"/>
              </a:rPr>
              <a:t>value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integer)</a:t>
            </a:r>
            <a:endParaRPr sz="1800" dirty="0">
              <a:latin typeface="Arial MT"/>
              <a:cs typeface="Arial MT"/>
            </a:endParaRPr>
          </a:p>
          <a:p>
            <a:pPr marL="818515" indent="-34925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8515" algn="l"/>
                <a:tab pos="819150" algn="l"/>
              </a:tabLst>
            </a:pPr>
            <a:r>
              <a:rPr sz="1800" spc="-5" dirty="0">
                <a:latin typeface="Arial MT"/>
                <a:cs typeface="Arial MT"/>
              </a:rPr>
              <a:t>pointer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next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record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list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160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10" dirty="0">
                <a:latin typeface="Arial MT"/>
                <a:cs typeface="Arial MT"/>
              </a:rPr>
              <a:t>Two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operations:</a:t>
            </a:r>
            <a:endParaRPr sz="1800" dirty="0">
              <a:latin typeface="Arial MT"/>
              <a:cs typeface="Arial MT"/>
            </a:endParaRPr>
          </a:p>
          <a:p>
            <a:pPr marL="754380" marR="128905" lvl="1" indent="-285115">
              <a:lnSpc>
                <a:spcPts val="1980"/>
              </a:lnSpc>
              <a:spcBef>
                <a:spcPts val="969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sz="1800" spc="-5" dirty="0">
                <a:solidFill>
                  <a:srgbClr val="3366FF"/>
                </a:solidFill>
                <a:latin typeface="Arial MT"/>
                <a:cs typeface="Arial MT"/>
              </a:rPr>
              <a:t>block</a:t>
            </a:r>
            <a:r>
              <a:rPr sz="180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place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 invoking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appropriate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waiting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queue.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95" dirty="0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sz="1800" dirty="0" err="1">
                <a:solidFill>
                  <a:srgbClr val="FF0000"/>
                </a:solidFill>
                <a:latin typeface="Microsoft Sans Serif"/>
                <a:cs typeface="Microsoft Sans Serif"/>
              </a:rPr>
              <a:t>ให</a:t>
            </a:r>
            <a:r>
              <a:rPr lang="th-TH"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้</a:t>
            </a:r>
            <a:r>
              <a:rPr sz="1800" dirty="0" err="1">
                <a:solidFill>
                  <a:srgbClr val="FF0000"/>
                </a:solidFill>
                <a:latin typeface="Microsoft Sans Serif"/>
                <a:cs typeface="Microsoft Sans Serif"/>
              </a:rPr>
              <a:t>เข</a:t>
            </a:r>
            <a:r>
              <a:rPr lang="th-TH"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้</a:t>
            </a:r>
            <a:r>
              <a:rPr sz="1800" dirty="0" err="1">
                <a:solidFill>
                  <a:srgbClr val="FF0000"/>
                </a:solidFill>
                <a:latin typeface="Microsoft Sans Serif"/>
                <a:cs typeface="Microsoft Sans Serif"/>
              </a:rPr>
              <a:t>าไปรอในคิวย</a:t>
            </a:r>
            <a:r>
              <a:rPr lang="th-TH"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ั</a:t>
            </a:r>
            <a:r>
              <a:rPr sz="1800" dirty="0" err="1">
                <a:solidFill>
                  <a:srgbClr val="FF0000"/>
                </a:solidFill>
                <a:latin typeface="Microsoft Sans Serif"/>
                <a:cs typeface="Microsoft Sans Serif"/>
              </a:rPr>
              <a:t>งไม่ท</a:t>
            </a:r>
            <a:r>
              <a:rPr lang="th-TH"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ำ</a:t>
            </a:r>
            <a:r>
              <a:rPr sz="1800" dirty="0" err="1">
                <a:solidFill>
                  <a:srgbClr val="FF0000"/>
                </a:solidFill>
                <a:latin typeface="Microsoft Sans Serif"/>
                <a:cs typeface="Microsoft Sans Serif"/>
              </a:rPr>
              <a:t>งาน</a:t>
            </a:r>
            <a:r>
              <a:rPr sz="1800" spc="-185" dirty="0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  <a:p>
            <a:pPr marL="754380" marR="5080" lvl="1" indent="-285115">
              <a:lnSpc>
                <a:spcPts val="1980"/>
              </a:lnSpc>
              <a:spcBef>
                <a:spcPts val="112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sz="1800" spc="-15" dirty="0">
                <a:solidFill>
                  <a:srgbClr val="3366FF"/>
                </a:solidFill>
                <a:latin typeface="Arial MT"/>
                <a:cs typeface="Arial MT"/>
              </a:rPr>
              <a:t>wakeup</a:t>
            </a:r>
            <a:r>
              <a:rPr sz="1800" spc="4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remove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waiting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queue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 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ready </a:t>
            </a:r>
            <a:r>
              <a:rPr sz="1800" spc="-10" dirty="0">
                <a:latin typeface="Arial MT"/>
                <a:cs typeface="Arial MT"/>
              </a:rPr>
              <a:t>queue.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204" dirty="0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น</a:t>
            </a:r>
            <a:r>
              <a:rPr lang="th-TH"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ำ</a:t>
            </a:r>
            <a:r>
              <a:rPr sz="1800" dirty="0" err="1">
                <a:solidFill>
                  <a:srgbClr val="FF0000"/>
                </a:solidFill>
                <a:latin typeface="Microsoft Sans Serif"/>
                <a:cs typeface="Microsoft Sans Serif"/>
              </a:rPr>
              <a:t>ออกจากคิวเพื่อรอท</a:t>
            </a:r>
            <a:r>
              <a:rPr lang="th-TH"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ำ</a:t>
            </a:r>
            <a:r>
              <a:rPr sz="1800" dirty="0" err="1">
                <a:solidFill>
                  <a:srgbClr val="FF0000"/>
                </a:solidFill>
                <a:latin typeface="Microsoft Sans Serif"/>
                <a:cs typeface="Microsoft Sans Serif"/>
              </a:rPr>
              <a:t>งาน</a:t>
            </a:r>
            <a:r>
              <a:rPr sz="1800" spc="-204" dirty="0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8" name="object 8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A262B0-C534-0E26-1F74-4418D0018D12}"/>
              </a:ext>
            </a:extLst>
          </p:cNvPr>
          <p:cNvSpPr txBox="1"/>
          <p:nvPr/>
        </p:nvSpPr>
        <p:spPr>
          <a:xfrm>
            <a:off x="1155598" y="1339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การใช้งาน</a:t>
            </a:r>
            <a:r>
              <a:rPr lang="en-US" dirty="0">
                <a:solidFill>
                  <a:schemeClr val="tx2"/>
                </a:solidFill>
              </a:rPr>
              <a:t> Semaphore </a:t>
            </a:r>
            <a:r>
              <a:rPr lang="en-US" dirty="0" err="1">
                <a:solidFill>
                  <a:schemeClr val="tx2"/>
                </a:solidFill>
              </a:rPr>
              <a:t>โดยไม่ต้องรอยุ่ง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E9ADE6-0C09-8325-B70E-458335B5176A}"/>
              </a:ext>
            </a:extLst>
          </p:cNvPr>
          <p:cNvSpPr txBox="1"/>
          <p:nvPr/>
        </p:nvSpPr>
        <p:spPr>
          <a:xfrm>
            <a:off x="1155598" y="1162714"/>
            <a:ext cx="7134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แต่ละเซมาฟอร์จะมีคิวรอที่เกี่ยวข้องกัน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แต่ละรายการในคิวรอจะมีรายการข้อมูลสองรายการ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5078C5-F38F-96AA-DCE8-1E383F5ACF65}"/>
              </a:ext>
            </a:extLst>
          </p:cNvPr>
          <p:cNvSpPr txBox="1"/>
          <p:nvPr/>
        </p:nvSpPr>
        <p:spPr>
          <a:xfrm>
            <a:off x="1600200" y="19111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ค่า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ประเภทจำนวนเต็ม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4E971E-8D09-3EB3-4370-6E11DF4731B8}"/>
              </a:ext>
            </a:extLst>
          </p:cNvPr>
          <p:cNvSpPr txBox="1"/>
          <p:nvPr/>
        </p:nvSpPr>
        <p:spPr>
          <a:xfrm>
            <a:off x="1600200" y="23062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ตัวชี้ไปยังบันทึกถัดไปในรายการ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12317A-5869-E7AF-881F-B125436523F0}"/>
              </a:ext>
            </a:extLst>
          </p:cNvPr>
          <p:cNvSpPr txBox="1"/>
          <p:nvPr/>
        </p:nvSpPr>
        <p:spPr>
          <a:xfrm>
            <a:off x="1155598" y="297709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สองการดำเนินงาน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595B42-1688-112A-74F6-E8F68A29B4DC}"/>
              </a:ext>
            </a:extLst>
          </p:cNvPr>
          <p:cNvSpPr txBox="1"/>
          <p:nvPr/>
        </p:nvSpPr>
        <p:spPr>
          <a:xfrm>
            <a:off x="1537525" y="3406130"/>
            <a:ext cx="628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บล็อก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วางกระบวนการที่เรียกใช้การดำเนินการบนคิวการรอที่เหมาะสม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A936E-3B67-D685-9B1D-3FD8E6ADB043}"/>
              </a:ext>
            </a:extLst>
          </p:cNvPr>
          <p:cNvSpPr txBox="1"/>
          <p:nvPr/>
        </p:nvSpPr>
        <p:spPr>
          <a:xfrm>
            <a:off x="1537525" y="4076969"/>
            <a:ext cx="5930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wakeup – </a:t>
            </a:r>
            <a:r>
              <a:rPr lang="en-US" dirty="0" err="1">
                <a:solidFill>
                  <a:schemeClr val="tx2"/>
                </a:solidFill>
              </a:rPr>
              <a:t>ลบกระบวนการหนึ่งในคิวที่รอออกและวางไว้ในคิวที่พร้อม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2972302" y="1421265"/>
            <a:ext cx="322580" cy="13335"/>
          </a:xfrm>
          <a:custGeom>
            <a:avLst/>
            <a:gdLst/>
            <a:ahLst/>
            <a:cxnLst/>
            <a:rect l="l" t="t" r="r" b="b"/>
            <a:pathLst>
              <a:path w="322579" h="13334">
                <a:moveTo>
                  <a:pt x="14448" y="13074"/>
                </a:moveTo>
                <a:lnTo>
                  <a:pt x="8899" y="13279"/>
                </a:lnTo>
                <a:lnTo>
                  <a:pt x="4724" y="12849"/>
                </a:lnTo>
                <a:lnTo>
                  <a:pt x="1922" y="11785"/>
                </a:lnTo>
                <a:lnTo>
                  <a:pt x="0" y="11054"/>
                </a:lnTo>
                <a:lnTo>
                  <a:pt x="288" y="9869"/>
                </a:lnTo>
                <a:lnTo>
                  <a:pt x="43506" y="2136"/>
                </a:lnTo>
                <a:lnTo>
                  <a:pt x="96975" y="375"/>
                </a:lnTo>
                <a:lnTo>
                  <a:pt x="153626" y="95"/>
                </a:lnTo>
                <a:lnTo>
                  <a:pt x="192400" y="24"/>
                </a:lnTo>
                <a:lnTo>
                  <a:pt x="238141" y="0"/>
                </a:lnTo>
                <a:lnTo>
                  <a:pt x="280301" y="486"/>
                </a:lnTo>
                <a:lnTo>
                  <a:pt x="308333" y="1949"/>
                </a:lnTo>
                <a:lnTo>
                  <a:pt x="322237" y="4389"/>
                </a:lnTo>
                <a:lnTo>
                  <a:pt x="322013" y="7807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7289" y="1699268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0" y="0"/>
                </a:lnTo>
                <a:lnTo>
                  <a:pt x="253245" y="0"/>
                </a:lnTo>
                <a:lnTo>
                  <a:pt x="270129" y="0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10709" y="2491870"/>
            <a:ext cx="14604" cy="5715"/>
          </a:xfrm>
          <a:custGeom>
            <a:avLst/>
            <a:gdLst/>
            <a:ahLst/>
            <a:cxnLst/>
            <a:rect l="l" t="t" r="r" b="b"/>
            <a:pathLst>
              <a:path w="14604" h="5714">
                <a:moveTo>
                  <a:pt x="789" y="4528"/>
                </a:moveTo>
                <a:lnTo>
                  <a:pt x="0" y="0"/>
                </a:lnTo>
                <a:lnTo>
                  <a:pt x="4449" y="229"/>
                </a:lnTo>
                <a:lnTo>
                  <a:pt x="14137" y="5216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69139" y="2540693"/>
            <a:ext cx="129539" cy="4445"/>
          </a:xfrm>
          <a:custGeom>
            <a:avLst/>
            <a:gdLst/>
            <a:ahLst/>
            <a:cxnLst/>
            <a:rect l="l" t="t" r="r" b="b"/>
            <a:pathLst>
              <a:path w="129539" h="4444">
                <a:moveTo>
                  <a:pt x="10746" y="4145"/>
                </a:moveTo>
                <a:lnTo>
                  <a:pt x="4565" y="2927"/>
                </a:lnTo>
                <a:lnTo>
                  <a:pt x="1152" y="2254"/>
                </a:lnTo>
                <a:lnTo>
                  <a:pt x="504" y="2127"/>
                </a:lnTo>
                <a:lnTo>
                  <a:pt x="49" y="2038"/>
                </a:lnTo>
                <a:lnTo>
                  <a:pt x="356" y="1875"/>
                </a:lnTo>
                <a:lnTo>
                  <a:pt x="712" y="1796"/>
                </a:lnTo>
                <a:lnTo>
                  <a:pt x="2139" y="1481"/>
                </a:lnTo>
                <a:lnTo>
                  <a:pt x="36684" y="0"/>
                </a:lnTo>
                <a:lnTo>
                  <a:pt x="58234" y="154"/>
                </a:lnTo>
                <a:lnTo>
                  <a:pt x="80829" y="773"/>
                </a:lnTo>
                <a:lnTo>
                  <a:pt x="104469" y="1855"/>
                </a:lnTo>
                <a:lnTo>
                  <a:pt x="129154" y="3401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2930" y="2253406"/>
            <a:ext cx="501015" cy="558800"/>
          </a:xfrm>
          <a:custGeom>
            <a:avLst/>
            <a:gdLst/>
            <a:ahLst/>
            <a:cxnLst/>
            <a:rect l="l" t="t" r="r" b="b"/>
            <a:pathLst>
              <a:path w="501014" h="558800">
                <a:moveTo>
                  <a:pt x="487177" y="0"/>
                </a:moveTo>
                <a:lnTo>
                  <a:pt x="483241" y="1091"/>
                </a:lnTo>
                <a:lnTo>
                  <a:pt x="479306" y="2184"/>
                </a:lnTo>
                <a:lnTo>
                  <a:pt x="475370" y="3276"/>
                </a:lnTo>
              </a:path>
              <a:path w="501014" h="558800">
                <a:moveTo>
                  <a:pt x="59201" y="297500"/>
                </a:moveTo>
                <a:lnTo>
                  <a:pt x="104085" y="294098"/>
                </a:lnTo>
                <a:lnTo>
                  <a:pt x="134008" y="291830"/>
                </a:lnTo>
                <a:lnTo>
                  <a:pt x="148969" y="290696"/>
                </a:lnTo>
                <a:lnTo>
                  <a:pt x="163930" y="289562"/>
                </a:lnTo>
                <a:lnTo>
                  <a:pt x="178891" y="288428"/>
                </a:lnTo>
                <a:lnTo>
                  <a:pt x="193852" y="287294"/>
                </a:lnTo>
                <a:lnTo>
                  <a:pt x="208814" y="286160"/>
                </a:lnTo>
                <a:lnTo>
                  <a:pt x="223775" y="285026"/>
                </a:lnTo>
                <a:lnTo>
                  <a:pt x="238736" y="283892"/>
                </a:lnTo>
                <a:lnTo>
                  <a:pt x="253697" y="282757"/>
                </a:lnTo>
                <a:lnTo>
                  <a:pt x="268659" y="281623"/>
                </a:lnTo>
                <a:lnTo>
                  <a:pt x="283620" y="280489"/>
                </a:lnTo>
                <a:lnTo>
                  <a:pt x="298581" y="279356"/>
                </a:lnTo>
              </a:path>
              <a:path w="501014" h="558800">
                <a:moveTo>
                  <a:pt x="14771" y="557271"/>
                </a:moveTo>
                <a:lnTo>
                  <a:pt x="5393" y="556749"/>
                </a:lnTo>
                <a:lnTo>
                  <a:pt x="527" y="556478"/>
                </a:lnTo>
                <a:lnTo>
                  <a:pt x="173" y="556459"/>
                </a:lnTo>
                <a:lnTo>
                  <a:pt x="0" y="556450"/>
                </a:lnTo>
                <a:lnTo>
                  <a:pt x="232" y="556468"/>
                </a:lnTo>
                <a:lnTo>
                  <a:pt x="520" y="556487"/>
                </a:lnTo>
                <a:lnTo>
                  <a:pt x="3405" y="556685"/>
                </a:lnTo>
                <a:lnTo>
                  <a:pt x="8885" y="557060"/>
                </a:lnTo>
                <a:lnTo>
                  <a:pt x="13914" y="557161"/>
                </a:lnTo>
                <a:lnTo>
                  <a:pt x="20779" y="556904"/>
                </a:lnTo>
                <a:lnTo>
                  <a:pt x="29480" y="556287"/>
                </a:lnTo>
                <a:lnTo>
                  <a:pt x="40018" y="555312"/>
                </a:lnTo>
                <a:lnTo>
                  <a:pt x="52253" y="554128"/>
                </a:lnTo>
                <a:lnTo>
                  <a:pt x="66049" y="552885"/>
                </a:lnTo>
                <a:lnTo>
                  <a:pt x="116564" y="548972"/>
                </a:lnTo>
                <a:lnTo>
                  <a:pt x="156327" y="547323"/>
                </a:lnTo>
                <a:lnTo>
                  <a:pt x="199685" y="546693"/>
                </a:lnTo>
                <a:lnTo>
                  <a:pt x="241997" y="546409"/>
                </a:lnTo>
                <a:lnTo>
                  <a:pt x="262470" y="546354"/>
                </a:lnTo>
                <a:lnTo>
                  <a:pt x="282523" y="546413"/>
                </a:lnTo>
                <a:lnTo>
                  <a:pt x="321476" y="547042"/>
                </a:lnTo>
                <a:lnTo>
                  <a:pt x="370850" y="549011"/>
                </a:lnTo>
                <a:lnTo>
                  <a:pt x="450900" y="554468"/>
                </a:lnTo>
                <a:lnTo>
                  <a:pt x="500476" y="558526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5255" y="3647765"/>
            <a:ext cx="335915" cy="0"/>
          </a:xfrm>
          <a:custGeom>
            <a:avLst/>
            <a:gdLst/>
            <a:ahLst/>
            <a:cxnLst/>
            <a:rect l="l" t="t" r="r" b="b"/>
            <a:pathLst>
              <a:path w="335914">
                <a:moveTo>
                  <a:pt x="0" y="0"/>
                </a:moveTo>
                <a:lnTo>
                  <a:pt x="0" y="0"/>
                </a:lnTo>
                <a:lnTo>
                  <a:pt x="318687" y="0"/>
                </a:lnTo>
                <a:lnTo>
                  <a:pt x="335460" y="0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93953" y="4220869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0" y="0"/>
                </a:lnTo>
                <a:lnTo>
                  <a:pt x="383478" y="0"/>
                </a:lnTo>
                <a:lnTo>
                  <a:pt x="400151" y="0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68883" y="4761002"/>
            <a:ext cx="671830" cy="602615"/>
          </a:xfrm>
          <a:custGeom>
            <a:avLst/>
            <a:gdLst/>
            <a:ahLst/>
            <a:cxnLst/>
            <a:rect l="l" t="t" r="r" b="b"/>
            <a:pathLst>
              <a:path w="671829" h="602614">
                <a:moveTo>
                  <a:pt x="257651" y="1415"/>
                </a:moveTo>
                <a:lnTo>
                  <a:pt x="245390" y="831"/>
                </a:lnTo>
                <a:lnTo>
                  <a:pt x="236479" y="407"/>
                </a:lnTo>
                <a:lnTo>
                  <a:pt x="230916" y="142"/>
                </a:lnTo>
                <a:lnTo>
                  <a:pt x="228702" y="36"/>
                </a:lnTo>
                <a:lnTo>
                  <a:pt x="228507" y="20"/>
                </a:lnTo>
                <a:lnTo>
                  <a:pt x="230145" y="0"/>
                </a:lnTo>
                <a:lnTo>
                  <a:pt x="233661" y="0"/>
                </a:lnTo>
                <a:lnTo>
                  <a:pt x="242007" y="0"/>
                </a:lnTo>
                <a:lnTo>
                  <a:pt x="255182" y="0"/>
                </a:lnTo>
                <a:lnTo>
                  <a:pt x="273186" y="0"/>
                </a:lnTo>
                <a:lnTo>
                  <a:pt x="292768" y="39"/>
                </a:lnTo>
                <a:lnTo>
                  <a:pt x="341470" y="636"/>
                </a:lnTo>
                <a:lnTo>
                  <a:pt x="382911" y="1741"/>
                </a:lnTo>
                <a:lnTo>
                  <a:pt x="425172" y="3251"/>
                </a:lnTo>
                <a:lnTo>
                  <a:pt x="477138" y="6037"/>
                </a:lnTo>
                <a:lnTo>
                  <a:pt x="529164" y="9789"/>
                </a:lnTo>
                <a:lnTo>
                  <a:pt x="558345" y="12184"/>
                </a:lnTo>
              </a:path>
              <a:path w="671829" h="602614">
                <a:moveTo>
                  <a:pt x="0" y="343720"/>
                </a:moveTo>
                <a:lnTo>
                  <a:pt x="16459" y="342424"/>
                </a:lnTo>
                <a:lnTo>
                  <a:pt x="32917" y="341128"/>
                </a:lnTo>
                <a:lnTo>
                  <a:pt x="49376" y="339832"/>
                </a:lnTo>
                <a:lnTo>
                  <a:pt x="65835" y="338536"/>
                </a:lnTo>
                <a:lnTo>
                  <a:pt x="82294" y="337240"/>
                </a:lnTo>
                <a:lnTo>
                  <a:pt x="98752" y="335944"/>
                </a:lnTo>
                <a:lnTo>
                  <a:pt x="115211" y="334648"/>
                </a:lnTo>
                <a:lnTo>
                  <a:pt x="131670" y="333352"/>
                </a:lnTo>
                <a:lnTo>
                  <a:pt x="148129" y="332056"/>
                </a:lnTo>
                <a:lnTo>
                  <a:pt x="164587" y="330760"/>
                </a:lnTo>
                <a:lnTo>
                  <a:pt x="181046" y="329464"/>
                </a:lnTo>
                <a:lnTo>
                  <a:pt x="197505" y="328168"/>
                </a:lnTo>
                <a:lnTo>
                  <a:pt x="213964" y="326872"/>
                </a:lnTo>
                <a:lnTo>
                  <a:pt x="230423" y="325576"/>
                </a:lnTo>
                <a:lnTo>
                  <a:pt x="246881" y="324280"/>
                </a:lnTo>
                <a:lnTo>
                  <a:pt x="263341" y="322984"/>
                </a:lnTo>
                <a:lnTo>
                  <a:pt x="279799" y="321688"/>
                </a:lnTo>
                <a:lnTo>
                  <a:pt x="296258" y="320392"/>
                </a:lnTo>
                <a:lnTo>
                  <a:pt x="312717" y="319096"/>
                </a:lnTo>
                <a:lnTo>
                  <a:pt x="329175" y="317800"/>
                </a:lnTo>
                <a:lnTo>
                  <a:pt x="345634" y="316504"/>
                </a:lnTo>
                <a:lnTo>
                  <a:pt x="362093" y="315208"/>
                </a:lnTo>
                <a:lnTo>
                  <a:pt x="378552" y="313912"/>
                </a:lnTo>
                <a:lnTo>
                  <a:pt x="395011" y="312616"/>
                </a:lnTo>
                <a:lnTo>
                  <a:pt x="411469" y="311320"/>
                </a:lnTo>
                <a:lnTo>
                  <a:pt x="427928" y="310024"/>
                </a:lnTo>
                <a:lnTo>
                  <a:pt x="444387" y="308728"/>
                </a:lnTo>
                <a:lnTo>
                  <a:pt x="460845" y="307432"/>
                </a:lnTo>
                <a:lnTo>
                  <a:pt x="477304" y="306136"/>
                </a:lnTo>
                <a:lnTo>
                  <a:pt x="493763" y="304840"/>
                </a:lnTo>
                <a:lnTo>
                  <a:pt x="510222" y="303544"/>
                </a:lnTo>
                <a:lnTo>
                  <a:pt x="526681" y="302248"/>
                </a:lnTo>
                <a:lnTo>
                  <a:pt x="543139" y="300952"/>
                </a:lnTo>
                <a:lnTo>
                  <a:pt x="559598" y="299656"/>
                </a:lnTo>
                <a:lnTo>
                  <a:pt x="576057" y="298360"/>
                </a:lnTo>
                <a:lnTo>
                  <a:pt x="592516" y="297064"/>
                </a:lnTo>
              </a:path>
              <a:path w="671829" h="602614">
                <a:moveTo>
                  <a:pt x="57689" y="602148"/>
                </a:moveTo>
                <a:lnTo>
                  <a:pt x="57689" y="602148"/>
                </a:lnTo>
                <a:lnTo>
                  <a:pt x="654424" y="602148"/>
                </a:lnTo>
                <a:lnTo>
                  <a:pt x="671473" y="602148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30972" y="495575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0" y="0"/>
                </a:lnTo>
                <a:lnTo>
                  <a:pt x="2203902" y="0"/>
                </a:lnTo>
                <a:lnTo>
                  <a:pt x="2220725" y="0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126" y="279603"/>
            <a:ext cx="8212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Semaphore</a:t>
            </a:r>
            <a:r>
              <a:rPr sz="2400" spc="10" dirty="0"/>
              <a:t> </a:t>
            </a:r>
            <a:r>
              <a:rPr sz="2400" dirty="0"/>
              <a:t>Implementation</a:t>
            </a:r>
            <a:r>
              <a:rPr sz="2400" spc="-40" dirty="0"/>
              <a:t> </a:t>
            </a:r>
            <a:r>
              <a:rPr sz="2400" spc="5" dirty="0"/>
              <a:t>with</a:t>
            </a:r>
            <a:r>
              <a:rPr sz="2400" spc="-50" dirty="0"/>
              <a:t> </a:t>
            </a:r>
            <a:r>
              <a:rPr sz="2400" dirty="0"/>
              <a:t>no</a:t>
            </a:r>
            <a:r>
              <a:rPr sz="2400" spc="-10" dirty="0"/>
              <a:t> </a:t>
            </a:r>
            <a:r>
              <a:rPr sz="2400" spc="-5" dirty="0"/>
              <a:t>Busy</a:t>
            </a:r>
            <a:r>
              <a:rPr sz="2400" spc="5" dirty="0"/>
              <a:t> </a:t>
            </a:r>
            <a:r>
              <a:rPr sz="2400" spc="-5" dirty="0"/>
              <a:t>waiting</a:t>
            </a:r>
            <a:r>
              <a:rPr sz="2400" spc="65" dirty="0"/>
              <a:t> </a:t>
            </a:r>
            <a:r>
              <a:rPr sz="2400" spc="-5" dirty="0"/>
              <a:t>(Cont.)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905967" y="1262634"/>
            <a:ext cx="2454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9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600" spc="-5" dirty="0">
                <a:latin typeface="Arial MT"/>
                <a:cs typeface="Arial MT"/>
              </a:rPr>
              <a:t>Implementation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wait: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1817" y="1542745"/>
            <a:ext cx="1933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wait(semaphore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 *S)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pc="-5" dirty="0"/>
              <a:t>S-&gt;value--;</a:t>
            </a:r>
          </a:p>
          <a:p>
            <a:pPr marL="1841500">
              <a:lnSpc>
                <a:spcPct val="100000"/>
              </a:lnSpc>
              <a:spcBef>
                <a:spcPts val="290"/>
              </a:spcBef>
            </a:pPr>
            <a:r>
              <a:rPr spc="-5" dirty="0"/>
              <a:t>if</a:t>
            </a:r>
            <a:r>
              <a:rPr spc="-25" dirty="0"/>
              <a:t> </a:t>
            </a:r>
            <a:r>
              <a:rPr spc="-5" dirty="0"/>
              <a:t>(S-&gt;value</a:t>
            </a:r>
            <a:r>
              <a:rPr spc="-10" dirty="0"/>
              <a:t> </a:t>
            </a:r>
            <a:r>
              <a:rPr spc="-5" dirty="0"/>
              <a:t>&lt; 0)</a:t>
            </a:r>
            <a:r>
              <a:rPr spc="-10" dirty="0"/>
              <a:t> </a:t>
            </a:r>
            <a:r>
              <a:rPr spc="-5" dirty="0"/>
              <a:t>{</a:t>
            </a:r>
          </a:p>
          <a:p>
            <a:pPr marL="2755900" marR="572135">
              <a:lnSpc>
                <a:spcPct val="114999"/>
              </a:lnSpc>
            </a:pPr>
            <a:r>
              <a:rPr spc="-10" dirty="0"/>
              <a:t>add</a:t>
            </a:r>
            <a:r>
              <a:rPr spc="-15" dirty="0"/>
              <a:t> </a:t>
            </a:r>
            <a:r>
              <a:rPr spc="-5" dirty="0"/>
              <a:t>this process to</a:t>
            </a:r>
            <a:r>
              <a:rPr spc="5" dirty="0"/>
              <a:t> </a:t>
            </a:r>
            <a:r>
              <a:rPr spc="-5" dirty="0"/>
              <a:t>S-&gt;list; </a:t>
            </a:r>
            <a:r>
              <a:rPr spc="-430" dirty="0"/>
              <a:t> </a:t>
            </a:r>
            <a:r>
              <a:rPr spc="-5" dirty="0"/>
              <a:t>block();</a:t>
            </a:r>
          </a:p>
          <a:p>
            <a:pPr marL="1841500">
              <a:lnSpc>
                <a:spcPct val="100000"/>
              </a:lnSpc>
              <a:spcBef>
                <a:spcPts val="290"/>
              </a:spcBef>
            </a:pPr>
            <a:r>
              <a:rPr spc="-5" dirty="0"/>
              <a:t>}</a:t>
            </a: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pc="-5" dirty="0"/>
              <a:t>}</a:t>
            </a:r>
          </a:p>
          <a:p>
            <a:pPr marL="353695" indent="-341630">
              <a:lnSpc>
                <a:spcPct val="100000"/>
              </a:lnSpc>
              <a:spcBef>
                <a:spcPts val="28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pc="-5" dirty="0">
                <a:solidFill>
                  <a:srgbClr val="000000"/>
                </a:solidFill>
              </a:rPr>
              <a:t>Implementation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signal: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/>
          </a:p>
          <a:p>
            <a:pPr marL="927100">
              <a:lnSpc>
                <a:spcPct val="100000"/>
              </a:lnSpc>
            </a:pPr>
            <a:r>
              <a:rPr spc="-5" dirty="0"/>
              <a:t>signal(semaphore</a:t>
            </a:r>
            <a:r>
              <a:rPr spc="-20" dirty="0"/>
              <a:t> </a:t>
            </a:r>
            <a:r>
              <a:rPr spc="-5" dirty="0"/>
              <a:t>*S) {</a:t>
            </a:r>
          </a:p>
          <a:p>
            <a:pPr marL="1841500">
              <a:lnSpc>
                <a:spcPct val="100000"/>
              </a:lnSpc>
              <a:spcBef>
                <a:spcPts val="290"/>
              </a:spcBef>
            </a:pPr>
            <a:r>
              <a:rPr spc="-5" dirty="0"/>
              <a:t>S-&gt;value++;</a:t>
            </a:r>
          </a:p>
          <a:p>
            <a:pPr marL="1841500">
              <a:lnSpc>
                <a:spcPct val="100000"/>
              </a:lnSpc>
              <a:spcBef>
                <a:spcPts val="285"/>
              </a:spcBef>
            </a:pPr>
            <a:r>
              <a:rPr spc="-5" dirty="0"/>
              <a:t>if</a:t>
            </a:r>
            <a:r>
              <a:rPr spc="-15" dirty="0"/>
              <a:t> </a:t>
            </a:r>
            <a:r>
              <a:rPr spc="-5" dirty="0"/>
              <a:t>(S-&gt;value</a:t>
            </a:r>
            <a:r>
              <a:rPr dirty="0"/>
              <a:t> </a:t>
            </a:r>
            <a:r>
              <a:rPr spc="-5" dirty="0"/>
              <a:t>&lt;=</a:t>
            </a:r>
            <a:r>
              <a:rPr dirty="0"/>
              <a:t> </a:t>
            </a:r>
            <a:r>
              <a:rPr spc="-5" dirty="0"/>
              <a:t>0)</a:t>
            </a:r>
            <a:r>
              <a:rPr spc="5" dirty="0"/>
              <a:t> </a:t>
            </a:r>
            <a:r>
              <a:rPr spc="-5" dirty="0"/>
              <a:t>{</a:t>
            </a:r>
          </a:p>
          <a:p>
            <a:pPr marL="2755900" marR="5080">
              <a:lnSpc>
                <a:spcPct val="114999"/>
              </a:lnSpc>
              <a:spcBef>
                <a:spcPts val="5"/>
              </a:spcBef>
            </a:pPr>
            <a:r>
              <a:rPr spc="-5" dirty="0"/>
              <a:t>remove a process P from </a:t>
            </a:r>
            <a:r>
              <a:rPr dirty="0"/>
              <a:t>S-&gt;list; </a:t>
            </a:r>
            <a:r>
              <a:rPr spc="-430" dirty="0"/>
              <a:t> </a:t>
            </a:r>
            <a:r>
              <a:rPr spc="-10" dirty="0"/>
              <a:t>wakeup(P);</a:t>
            </a:r>
          </a:p>
          <a:p>
            <a:pPr marL="1841500">
              <a:lnSpc>
                <a:spcPct val="100000"/>
              </a:lnSpc>
              <a:spcBef>
                <a:spcPts val="285"/>
              </a:spcBef>
            </a:pPr>
            <a:r>
              <a:rPr spc="-5" dirty="0"/>
              <a:t>}</a:t>
            </a: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pc="-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38521" y="1219961"/>
            <a:ext cx="3688079" cy="570028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latin typeface="Microsoft Sans Serif"/>
                <a:cs typeface="Microsoft Sans Serif"/>
              </a:rPr>
              <a:t>ค่า </a:t>
            </a:r>
            <a:r>
              <a:rPr sz="1800" dirty="0">
                <a:latin typeface="Arial MT"/>
                <a:cs typeface="Arial MT"/>
              </a:rPr>
              <a:t>value </a:t>
            </a:r>
            <a:r>
              <a:rPr sz="1800" dirty="0" err="1">
                <a:latin typeface="Microsoft Sans Serif"/>
                <a:cs typeface="Microsoft Sans Serif"/>
              </a:rPr>
              <a:t>อาจติดลบได</a:t>
            </a:r>
            <a:r>
              <a:rPr lang="th-TH" sz="1800" dirty="0">
                <a:latin typeface="Microsoft Sans Serif"/>
                <a:cs typeface="Microsoft Sans Serif"/>
              </a:rPr>
              <a:t>้</a:t>
            </a:r>
            <a:r>
              <a:rPr sz="1800" dirty="0" err="1">
                <a:latin typeface="Microsoft Sans Serif"/>
                <a:cs typeface="Microsoft Sans Serif"/>
              </a:rPr>
              <a:t>แสดงให</a:t>
            </a:r>
            <a:r>
              <a:rPr lang="th-TH" sz="1800" dirty="0">
                <a:latin typeface="Microsoft Sans Serif"/>
                <a:cs typeface="Microsoft Sans Serif"/>
              </a:rPr>
              <a:t>้</a:t>
            </a:r>
            <a:r>
              <a:rPr sz="1800" dirty="0" err="1">
                <a:latin typeface="Microsoft Sans Serif"/>
                <a:cs typeface="Microsoft Sans Serif"/>
              </a:rPr>
              <a:t>เห็นว</a:t>
            </a:r>
            <a:r>
              <a:rPr lang="th-TH" sz="1800" dirty="0">
                <a:latin typeface="Microsoft Sans Serif"/>
                <a:cs typeface="Microsoft Sans Serif"/>
              </a:rPr>
              <a:t>่า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dirty="0" err="1">
                <a:latin typeface="Microsoft Sans Serif"/>
                <a:cs typeface="Microsoft Sans Serif"/>
              </a:rPr>
              <a:t>มี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lang="th-TH" dirty="0">
                <a:latin typeface="Arial MT"/>
                <a:cs typeface="Arial MT"/>
              </a:rPr>
              <a:t> </a:t>
            </a:r>
            <a:r>
              <a:rPr sz="1800" dirty="0" err="1">
                <a:latin typeface="Microsoft Sans Serif"/>
                <a:cs typeface="Microsoft Sans Serif"/>
              </a:rPr>
              <a:t>รอคอย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Arial MT"/>
                <a:cs typeface="Arial MT"/>
              </a:rPr>
              <a:t>semaphore</a:t>
            </a:r>
          </a:p>
        </p:txBody>
      </p:sp>
      <p:sp>
        <p:nvSpPr>
          <p:cNvPr id="7" name="object 7"/>
          <p:cNvSpPr/>
          <p:nvPr/>
        </p:nvSpPr>
        <p:spPr>
          <a:xfrm>
            <a:off x="3812285" y="1543177"/>
            <a:ext cx="1142365" cy="467359"/>
          </a:xfrm>
          <a:custGeom>
            <a:avLst/>
            <a:gdLst/>
            <a:ahLst/>
            <a:cxnLst/>
            <a:rect l="l" t="t" r="r" b="b"/>
            <a:pathLst>
              <a:path w="1142364" h="467360">
                <a:moveTo>
                  <a:pt x="92963" y="340233"/>
                </a:moveTo>
                <a:lnTo>
                  <a:pt x="83819" y="341249"/>
                </a:lnTo>
                <a:lnTo>
                  <a:pt x="78739" y="347472"/>
                </a:lnTo>
                <a:lnTo>
                  <a:pt x="0" y="444881"/>
                </a:lnTo>
                <a:lnTo>
                  <a:pt x="131444" y="466851"/>
                </a:lnTo>
                <a:lnTo>
                  <a:pt x="138937" y="461518"/>
                </a:lnTo>
                <a:lnTo>
                  <a:pt x="140335" y="453644"/>
                </a:lnTo>
                <a:lnTo>
                  <a:pt x="141195" y="448310"/>
                </a:lnTo>
                <a:lnTo>
                  <a:pt x="31876" y="448310"/>
                </a:lnTo>
                <a:lnTo>
                  <a:pt x="21716" y="421132"/>
                </a:lnTo>
                <a:lnTo>
                  <a:pt x="71855" y="402111"/>
                </a:lnTo>
                <a:lnTo>
                  <a:pt x="101346" y="365633"/>
                </a:lnTo>
                <a:lnTo>
                  <a:pt x="106299" y="359410"/>
                </a:lnTo>
                <a:lnTo>
                  <a:pt x="105410" y="350265"/>
                </a:lnTo>
                <a:lnTo>
                  <a:pt x="99187" y="345313"/>
                </a:lnTo>
                <a:lnTo>
                  <a:pt x="92963" y="340233"/>
                </a:lnTo>
                <a:close/>
              </a:path>
              <a:path w="1142364" h="467360">
                <a:moveTo>
                  <a:pt x="71855" y="402111"/>
                </a:moveTo>
                <a:lnTo>
                  <a:pt x="21716" y="421132"/>
                </a:lnTo>
                <a:lnTo>
                  <a:pt x="31876" y="448310"/>
                </a:lnTo>
                <a:lnTo>
                  <a:pt x="43594" y="443864"/>
                </a:lnTo>
                <a:lnTo>
                  <a:pt x="38100" y="443864"/>
                </a:lnTo>
                <a:lnTo>
                  <a:pt x="29210" y="420370"/>
                </a:lnTo>
                <a:lnTo>
                  <a:pt x="57094" y="420370"/>
                </a:lnTo>
                <a:lnTo>
                  <a:pt x="71855" y="402111"/>
                </a:lnTo>
                <a:close/>
              </a:path>
              <a:path w="1142364" h="467360">
                <a:moveTo>
                  <a:pt x="82129" y="429246"/>
                </a:moveTo>
                <a:lnTo>
                  <a:pt x="31876" y="448310"/>
                </a:lnTo>
                <a:lnTo>
                  <a:pt x="141195" y="448310"/>
                </a:lnTo>
                <a:lnTo>
                  <a:pt x="141604" y="445770"/>
                </a:lnTo>
                <a:lnTo>
                  <a:pt x="136271" y="438276"/>
                </a:lnTo>
                <a:lnTo>
                  <a:pt x="82129" y="429246"/>
                </a:lnTo>
                <a:close/>
              </a:path>
              <a:path w="1142364" h="467360">
                <a:moveTo>
                  <a:pt x="29210" y="420370"/>
                </a:moveTo>
                <a:lnTo>
                  <a:pt x="38100" y="443864"/>
                </a:lnTo>
                <a:lnTo>
                  <a:pt x="53764" y="424488"/>
                </a:lnTo>
                <a:lnTo>
                  <a:pt x="29210" y="420370"/>
                </a:lnTo>
                <a:close/>
              </a:path>
              <a:path w="1142364" h="467360">
                <a:moveTo>
                  <a:pt x="53764" y="424488"/>
                </a:moveTo>
                <a:lnTo>
                  <a:pt x="38100" y="443864"/>
                </a:lnTo>
                <a:lnTo>
                  <a:pt x="43594" y="443864"/>
                </a:lnTo>
                <a:lnTo>
                  <a:pt x="82129" y="429246"/>
                </a:lnTo>
                <a:lnTo>
                  <a:pt x="53764" y="424488"/>
                </a:lnTo>
                <a:close/>
              </a:path>
              <a:path w="1142364" h="467360">
                <a:moveTo>
                  <a:pt x="1131824" y="0"/>
                </a:moveTo>
                <a:lnTo>
                  <a:pt x="71855" y="402111"/>
                </a:lnTo>
                <a:lnTo>
                  <a:pt x="53764" y="424488"/>
                </a:lnTo>
                <a:lnTo>
                  <a:pt x="82129" y="429246"/>
                </a:lnTo>
                <a:lnTo>
                  <a:pt x="1141984" y="27177"/>
                </a:lnTo>
                <a:lnTo>
                  <a:pt x="1131824" y="0"/>
                </a:lnTo>
                <a:close/>
              </a:path>
              <a:path w="1142364" h="467360">
                <a:moveTo>
                  <a:pt x="57094" y="420370"/>
                </a:moveTo>
                <a:lnTo>
                  <a:pt x="29210" y="420370"/>
                </a:lnTo>
                <a:lnTo>
                  <a:pt x="53764" y="424488"/>
                </a:lnTo>
                <a:lnTo>
                  <a:pt x="57094" y="4203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4908" y="2190766"/>
            <a:ext cx="83341" cy="12006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6956" y="2191180"/>
            <a:ext cx="311354" cy="12295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3057" y="2197129"/>
            <a:ext cx="158207" cy="11758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35596" y="2228242"/>
            <a:ext cx="78370" cy="8608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13330" y="2212696"/>
            <a:ext cx="214904" cy="10985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34559" y="2266664"/>
            <a:ext cx="97029" cy="7298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58369" y="2274737"/>
            <a:ext cx="60011" cy="5587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17948" y="2202590"/>
            <a:ext cx="323452" cy="21810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9489" y="2189801"/>
            <a:ext cx="1067052" cy="20897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82205" y="893320"/>
            <a:ext cx="553550" cy="12652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10622" y="1086664"/>
            <a:ext cx="225936" cy="8454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18087" y="4748571"/>
            <a:ext cx="371786" cy="12446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68942" y="4752973"/>
            <a:ext cx="184433" cy="11675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41593" y="4786501"/>
            <a:ext cx="220743" cy="8372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674258" y="4789859"/>
            <a:ext cx="305623" cy="13631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107102" y="4767935"/>
            <a:ext cx="78896" cy="8809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263956" y="4748885"/>
            <a:ext cx="133230" cy="1052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518927" y="4732055"/>
            <a:ext cx="314253" cy="18462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956789" y="4764070"/>
            <a:ext cx="397119" cy="12909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463593" y="4765523"/>
            <a:ext cx="416715" cy="15866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971938" y="4739881"/>
            <a:ext cx="70043" cy="9502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005339" y="6119756"/>
            <a:ext cx="744848" cy="273072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4925959" y="6115679"/>
            <a:ext cx="136525" cy="140970"/>
            <a:chOff x="4925959" y="6115679"/>
            <a:chExt cx="136525" cy="140970"/>
          </a:xfrm>
        </p:grpSpPr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25959" y="6115679"/>
              <a:ext cx="85666" cy="14097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052934" y="6237301"/>
              <a:ext cx="9525" cy="15875"/>
            </a:xfrm>
            <a:custGeom>
              <a:avLst/>
              <a:gdLst/>
              <a:ahLst/>
              <a:cxnLst/>
              <a:rect l="l" t="t" r="r" b="b"/>
              <a:pathLst>
                <a:path w="9525" h="15875">
                  <a:moveTo>
                    <a:pt x="6572" y="0"/>
                  </a:moveTo>
                  <a:lnTo>
                    <a:pt x="1772" y="447"/>
                  </a:lnTo>
                  <a:lnTo>
                    <a:pt x="0" y="2417"/>
                  </a:lnTo>
                  <a:lnTo>
                    <a:pt x="29" y="4756"/>
                  </a:lnTo>
                  <a:lnTo>
                    <a:pt x="4738" y="15750"/>
                  </a:lnTo>
                  <a:lnTo>
                    <a:pt x="5467" y="15711"/>
                  </a:lnTo>
                  <a:lnTo>
                    <a:pt x="8351" y="14617"/>
                  </a:lnTo>
                  <a:lnTo>
                    <a:pt x="8950" y="12054"/>
                  </a:lnTo>
                  <a:lnTo>
                    <a:pt x="9277" y="8066"/>
                  </a:lnTo>
                  <a:lnTo>
                    <a:pt x="9164" y="6161"/>
                  </a:lnTo>
                  <a:lnTo>
                    <a:pt x="8759" y="1815"/>
                  </a:lnTo>
                  <a:lnTo>
                    <a:pt x="6572" y="0"/>
                  </a:lnTo>
                  <a:close/>
                </a:path>
              </a:pathLst>
            </a:custGeom>
            <a:solidFill>
              <a:srgbClr val="FF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object 4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173939" y="6122354"/>
            <a:ext cx="38835" cy="140001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5485992" y="6126500"/>
            <a:ext cx="208279" cy="144780"/>
            <a:chOff x="5485992" y="6126500"/>
            <a:chExt cx="208279" cy="144780"/>
          </a:xfrm>
        </p:grpSpPr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85992" y="6126500"/>
              <a:ext cx="172123" cy="13271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682762" y="6257677"/>
              <a:ext cx="11430" cy="13335"/>
            </a:xfrm>
            <a:custGeom>
              <a:avLst/>
              <a:gdLst/>
              <a:ahLst/>
              <a:cxnLst/>
              <a:rect l="l" t="t" r="r" b="b"/>
              <a:pathLst>
                <a:path w="11429" h="13335">
                  <a:moveTo>
                    <a:pt x="6586" y="0"/>
                  </a:moveTo>
                  <a:lnTo>
                    <a:pt x="3164" y="1182"/>
                  </a:lnTo>
                  <a:lnTo>
                    <a:pt x="2203" y="2143"/>
                  </a:lnTo>
                  <a:lnTo>
                    <a:pt x="0" y="8522"/>
                  </a:lnTo>
                  <a:lnTo>
                    <a:pt x="1417" y="11438"/>
                  </a:lnTo>
                  <a:lnTo>
                    <a:pt x="6764" y="13285"/>
                  </a:lnTo>
                  <a:lnTo>
                    <a:pt x="9681" y="11867"/>
                  </a:lnTo>
                  <a:lnTo>
                    <a:pt x="10979" y="8110"/>
                  </a:lnTo>
                  <a:lnTo>
                    <a:pt x="10979" y="6932"/>
                  </a:lnTo>
                  <a:lnTo>
                    <a:pt x="8986" y="1166"/>
                  </a:lnTo>
                  <a:lnTo>
                    <a:pt x="6586" y="0"/>
                  </a:lnTo>
                  <a:close/>
                </a:path>
              </a:pathLst>
            </a:custGeom>
            <a:solidFill>
              <a:srgbClr val="FF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9" name="object 4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792783" y="6013188"/>
            <a:ext cx="718454" cy="192588"/>
          </a:xfrm>
          <a:prstGeom prst="rect">
            <a:avLst/>
          </a:prstGeom>
        </p:spPr>
      </p:pic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98ABFE-5F89-7824-D55B-683CB5402B3C}"/>
              </a:ext>
            </a:extLst>
          </p:cNvPr>
          <p:cNvSpPr txBox="1"/>
          <p:nvPr/>
        </p:nvSpPr>
        <p:spPr>
          <a:xfrm>
            <a:off x="1235159" y="96841"/>
            <a:ext cx="458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การใช้งาน</a:t>
            </a:r>
            <a:r>
              <a:rPr lang="en-US" dirty="0">
                <a:solidFill>
                  <a:schemeClr val="tx2"/>
                </a:solidFill>
              </a:rPr>
              <a:t> Semaphore </a:t>
            </a:r>
            <a:r>
              <a:rPr lang="en-US" dirty="0" err="1">
                <a:solidFill>
                  <a:schemeClr val="tx2"/>
                </a:solidFill>
              </a:rPr>
              <a:t>โดยไม่ต้องรอยุ่ง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7"/>
          <p:cNvSpPr/>
          <p:nvPr/>
        </p:nvSpPr>
        <p:spPr>
          <a:xfrm>
            <a:off x="1148714" y="5866550"/>
            <a:ext cx="297815" cy="38100"/>
          </a:xfrm>
          <a:custGeom>
            <a:avLst/>
            <a:gdLst/>
            <a:ahLst/>
            <a:cxnLst/>
            <a:rect l="l" t="t" r="r" b="b"/>
            <a:pathLst>
              <a:path w="297815" h="38100">
                <a:moveTo>
                  <a:pt x="0" y="37948"/>
                </a:moveTo>
                <a:lnTo>
                  <a:pt x="44633" y="32256"/>
                </a:lnTo>
                <a:lnTo>
                  <a:pt x="89266" y="26564"/>
                </a:lnTo>
                <a:lnTo>
                  <a:pt x="104143" y="24666"/>
                </a:lnTo>
                <a:lnTo>
                  <a:pt x="119021" y="22769"/>
                </a:lnTo>
                <a:lnTo>
                  <a:pt x="133899" y="20871"/>
                </a:lnTo>
                <a:lnTo>
                  <a:pt x="148777" y="18974"/>
                </a:lnTo>
                <a:lnTo>
                  <a:pt x="163654" y="17076"/>
                </a:lnTo>
                <a:lnTo>
                  <a:pt x="178532" y="15179"/>
                </a:lnTo>
                <a:lnTo>
                  <a:pt x="193410" y="13281"/>
                </a:lnTo>
                <a:lnTo>
                  <a:pt x="208287" y="11384"/>
                </a:lnTo>
                <a:lnTo>
                  <a:pt x="223165" y="9486"/>
                </a:lnTo>
                <a:lnTo>
                  <a:pt x="238043" y="7589"/>
                </a:lnTo>
                <a:lnTo>
                  <a:pt x="252920" y="5692"/>
                </a:lnTo>
                <a:lnTo>
                  <a:pt x="267798" y="3794"/>
                </a:lnTo>
                <a:lnTo>
                  <a:pt x="282676" y="1897"/>
                </a:lnTo>
                <a:lnTo>
                  <a:pt x="297554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50012" y="2204076"/>
            <a:ext cx="1087120" cy="0"/>
          </a:xfrm>
          <a:custGeom>
            <a:avLst/>
            <a:gdLst/>
            <a:ahLst/>
            <a:cxnLst/>
            <a:rect l="l" t="t" r="r" b="b"/>
            <a:pathLst>
              <a:path w="1087120">
                <a:moveTo>
                  <a:pt x="0" y="0"/>
                </a:moveTo>
                <a:lnTo>
                  <a:pt x="0" y="0"/>
                </a:lnTo>
                <a:lnTo>
                  <a:pt x="1070036" y="0"/>
                </a:lnTo>
                <a:lnTo>
                  <a:pt x="1087021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04309" y="1095414"/>
            <a:ext cx="1236345" cy="0"/>
          </a:xfrm>
          <a:custGeom>
            <a:avLst/>
            <a:gdLst/>
            <a:ahLst/>
            <a:cxnLst/>
            <a:rect l="l" t="t" r="r" b="b"/>
            <a:pathLst>
              <a:path w="1236345">
                <a:moveTo>
                  <a:pt x="0" y="0"/>
                </a:moveTo>
                <a:lnTo>
                  <a:pt x="0" y="0"/>
                </a:lnTo>
                <a:lnTo>
                  <a:pt x="1218629" y="0"/>
                </a:lnTo>
                <a:lnTo>
                  <a:pt x="1235793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64151" y="157846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0" y="0"/>
                </a:lnTo>
                <a:lnTo>
                  <a:pt x="1766826" y="0"/>
                </a:lnTo>
                <a:lnTo>
                  <a:pt x="1783980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6128" y="2177860"/>
            <a:ext cx="1258570" cy="0"/>
          </a:xfrm>
          <a:custGeom>
            <a:avLst/>
            <a:gdLst/>
            <a:ahLst/>
            <a:cxnLst/>
            <a:rect l="l" t="t" r="r" b="b"/>
            <a:pathLst>
              <a:path w="1258570">
                <a:moveTo>
                  <a:pt x="0" y="0"/>
                </a:moveTo>
                <a:lnTo>
                  <a:pt x="0" y="0"/>
                </a:lnTo>
                <a:lnTo>
                  <a:pt x="1241600" y="0"/>
                </a:lnTo>
                <a:lnTo>
                  <a:pt x="1258155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1110158" y="1417052"/>
            <a:ext cx="3557904" cy="951865"/>
            <a:chOff x="1110158" y="1417052"/>
            <a:chExt cx="3557904" cy="951865"/>
          </a:xfrm>
        </p:grpSpPr>
        <p:sp>
          <p:nvSpPr>
            <p:cNvPr id="38" name="object 38"/>
            <p:cNvSpPr/>
            <p:nvPr/>
          </p:nvSpPr>
          <p:spPr>
            <a:xfrm>
              <a:off x="1587733" y="2197188"/>
              <a:ext cx="643255" cy="33020"/>
            </a:xfrm>
            <a:custGeom>
              <a:avLst/>
              <a:gdLst/>
              <a:ahLst/>
              <a:cxnLst/>
              <a:rect l="l" t="t" r="r" b="b"/>
              <a:pathLst>
                <a:path w="643255" h="33019">
                  <a:moveTo>
                    <a:pt x="23369" y="6170"/>
                  </a:moveTo>
                  <a:lnTo>
                    <a:pt x="17634" y="2579"/>
                  </a:lnTo>
                  <a:lnTo>
                    <a:pt x="11876" y="604"/>
                  </a:lnTo>
                  <a:lnTo>
                    <a:pt x="6096" y="243"/>
                  </a:lnTo>
                  <a:lnTo>
                    <a:pt x="2188" y="0"/>
                  </a:lnTo>
                  <a:lnTo>
                    <a:pt x="156" y="1712"/>
                  </a:lnTo>
                  <a:lnTo>
                    <a:pt x="0" y="5381"/>
                  </a:lnTo>
                </a:path>
                <a:path w="643255" h="33019">
                  <a:moveTo>
                    <a:pt x="642995" y="32819"/>
                  </a:moveTo>
                  <a:lnTo>
                    <a:pt x="641175" y="31283"/>
                  </a:lnTo>
                  <a:lnTo>
                    <a:pt x="639355" y="29747"/>
                  </a:lnTo>
                  <a:lnTo>
                    <a:pt x="637535" y="28212"/>
                  </a:lnTo>
                </a:path>
              </a:pathLst>
            </a:custGeom>
            <a:ln w="277200">
              <a:solidFill>
                <a:srgbClr val="FF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10158" y="1779685"/>
              <a:ext cx="963930" cy="0"/>
            </a:xfrm>
            <a:custGeom>
              <a:avLst/>
              <a:gdLst/>
              <a:ahLst/>
              <a:cxnLst/>
              <a:rect l="l" t="t" r="r" b="b"/>
              <a:pathLst>
                <a:path w="963930">
                  <a:moveTo>
                    <a:pt x="0" y="0"/>
                  </a:moveTo>
                  <a:lnTo>
                    <a:pt x="963919" y="0"/>
                  </a:lnTo>
                </a:path>
              </a:pathLst>
            </a:custGeom>
            <a:ln w="12347">
              <a:solidFill>
                <a:srgbClr val="FFD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5162" y="1555652"/>
              <a:ext cx="3384550" cy="356870"/>
            </a:xfrm>
            <a:custGeom>
              <a:avLst/>
              <a:gdLst/>
              <a:ahLst/>
              <a:cxnLst/>
              <a:rect l="l" t="t" r="r" b="b"/>
              <a:pathLst>
                <a:path w="3384550" h="356869">
                  <a:moveTo>
                    <a:pt x="1248955" y="71096"/>
                  </a:moveTo>
                  <a:lnTo>
                    <a:pt x="1248955" y="71096"/>
                  </a:lnTo>
                  <a:lnTo>
                    <a:pt x="2275643" y="71096"/>
                  </a:lnTo>
                  <a:lnTo>
                    <a:pt x="2291940" y="71096"/>
                  </a:lnTo>
                </a:path>
                <a:path w="3384550" h="356869">
                  <a:moveTo>
                    <a:pt x="2626971" y="0"/>
                  </a:moveTo>
                  <a:lnTo>
                    <a:pt x="2644181" y="1297"/>
                  </a:lnTo>
                  <a:lnTo>
                    <a:pt x="2661391" y="2594"/>
                  </a:lnTo>
                  <a:lnTo>
                    <a:pt x="2678601" y="3891"/>
                  </a:lnTo>
                  <a:lnTo>
                    <a:pt x="2695810" y="5189"/>
                  </a:lnTo>
                  <a:lnTo>
                    <a:pt x="2713020" y="6486"/>
                  </a:lnTo>
                  <a:lnTo>
                    <a:pt x="2730230" y="7783"/>
                  </a:lnTo>
                  <a:lnTo>
                    <a:pt x="2747440" y="9080"/>
                  </a:lnTo>
                  <a:lnTo>
                    <a:pt x="2764649" y="10377"/>
                  </a:lnTo>
                  <a:lnTo>
                    <a:pt x="2781859" y="11675"/>
                  </a:lnTo>
                  <a:lnTo>
                    <a:pt x="2799069" y="12972"/>
                  </a:lnTo>
                  <a:lnTo>
                    <a:pt x="2816279" y="14269"/>
                  </a:lnTo>
                  <a:lnTo>
                    <a:pt x="2833489" y="15566"/>
                  </a:lnTo>
                  <a:lnTo>
                    <a:pt x="2850699" y="16864"/>
                  </a:lnTo>
                  <a:lnTo>
                    <a:pt x="2867908" y="18161"/>
                  </a:lnTo>
                  <a:lnTo>
                    <a:pt x="2885118" y="19458"/>
                  </a:lnTo>
                  <a:lnTo>
                    <a:pt x="2902328" y="20756"/>
                  </a:lnTo>
                  <a:lnTo>
                    <a:pt x="2919538" y="22053"/>
                  </a:lnTo>
                  <a:lnTo>
                    <a:pt x="2936748" y="23350"/>
                  </a:lnTo>
                  <a:lnTo>
                    <a:pt x="2953958" y="24648"/>
                  </a:lnTo>
                  <a:lnTo>
                    <a:pt x="2971167" y="25945"/>
                  </a:lnTo>
                  <a:lnTo>
                    <a:pt x="2988377" y="27242"/>
                  </a:lnTo>
                  <a:lnTo>
                    <a:pt x="3005587" y="28540"/>
                  </a:lnTo>
                  <a:lnTo>
                    <a:pt x="3022797" y="29837"/>
                  </a:lnTo>
                  <a:lnTo>
                    <a:pt x="3040007" y="31134"/>
                  </a:lnTo>
                  <a:lnTo>
                    <a:pt x="3057216" y="32431"/>
                  </a:lnTo>
                  <a:lnTo>
                    <a:pt x="3074426" y="33728"/>
                  </a:lnTo>
                  <a:lnTo>
                    <a:pt x="3126056" y="37620"/>
                  </a:lnTo>
                  <a:lnTo>
                    <a:pt x="3177685" y="41512"/>
                  </a:lnTo>
                  <a:lnTo>
                    <a:pt x="3194895" y="42809"/>
                  </a:lnTo>
                  <a:lnTo>
                    <a:pt x="3212105" y="44106"/>
                  </a:lnTo>
                  <a:lnTo>
                    <a:pt x="3229315" y="45404"/>
                  </a:lnTo>
                  <a:lnTo>
                    <a:pt x="3246525" y="46701"/>
                  </a:lnTo>
                  <a:lnTo>
                    <a:pt x="3263734" y="47998"/>
                  </a:lnTo>
                  <a:lnTo>
                    <a:pt x="3280944" y="49296"/>
                  </a:lnTo>
                  <a:lnTo>
                    <a:pt x="3298153" y="50593"/>
                  </a:lnTo>
                  <a:lnTo>
                    <a:pt x="3315363" y="51890"/>
                  </a:lnTo>
                  <a:lnTo>
                    <a:pt x="3332573" y="53188"/>
                  </a:lnTo>
                  <a:lnTo>
                    <a:pt x="3349783" y="54485"/>
                  </a:lnTo>
                  <a:lnTo>
                    <a:pt x="3366993" y="55782"/>
                  </a:lnTo>
                  <a:lnTo>
                    <a:pt x="3384203" y="57080"/>
                  </a:lnTo>
                </a:path>
                <a:path w="3384550" h="356869">
                  <a:moveTo>
                    <a:pt x="2386539" y="312586"/>
                  </a:moveTo>
                  <a:lnTo>
                    <a:pt x="2398436" y="311626"/>
                  </a:lnTo>
                  <a:lnTo>
                    <a:pt x="2410333" y="310666"/>
                  </a:lnTo>
                  <a:lnTo>
                    <a:pt x="2422229" y="309706"/>
                  </a:lnTo>
                  <a:lnTo>
                    <a:pt x="2434126" y="308745"/>
                  </a:lnTo>
                  <a:lnTo>
                    <a:pt x="2446022" y="307785"/>
                  </a:lnTo>
                  <a:lnTo>
                    <a:pt x="2457919" y="306825"/>
                  </a:lnTo>
                  <a:lnTo>
                    <a:pt x="2469815" y="305864"/>
                  </a:lnTo>
                  <a:lnTo>
                    <a:pt x="2481712" y="304904"/>
                  </a:lnTo>
                  <a:lnTo>
                    <a:pt x="2493609" y="303944"/>
                  </a:lnTo>
                  <a:lnTo>
                    <a:pt x="2505505" y="302983"/>
                  </a:lnTo>
                  <a:lnTo>
                    <a:pt x="2517402" y="302023"/>
                  </a:lnTo>
                  <a:lnTo>
                    <a:pt x="2529299" y="301063"/>
                  </a:lnTo>
                </a:path>
                <a:path w="3384550" h="356869">
                  <a:moveTo>
                    <a:pt x="0" y="356458"/>
                  </a:moveTo>
                  <a:lnTo>
                    <a:pt x="0" y="356458"/>
                  </a:lnTo>
                  <a:lnTo>
                    <a:pt x="1430349" y="356458"/>
                  </a:lnTo>
                  <a:lnTo>
                    <a:pt x="1447582" y="356458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977322" y="4292031"/>
            <a:ext cx="322580" cy="593725"/>
            <a:chOff x="2977322" y="4292031"/>
            <a:chExt cx="322580" cy="593725"/>
          </a:xfrm>
        </p:grpSpPr>
        <p:sp>
          <p:nvSpPr>
            <p:cNvPr id="43" name="object 43"/>
            <p:cNvSpPr/>
            <p:nvPr/>
          </p:nvSpPr>
          <p:spPr>
            <a:xfrm>
              <a:off x="3115922" y="4725778"/>
              <a:ext cx="17780" cy="21590"/>
            </a:xfrm>
            <a:custGeom>
              <a:avLst/>
              <a:gdLst/>
              <a:ahLst/>
              <a:cxnLst/>
              <a:rect l="l" t="t" r="r" b="b"/>
              <a:pathLst>
                <a:path w="17780" h="21589">
                  <a:moveTo>
                    <a:pt x="17255" y="21378"/>
                  </a:moveTo>
                  <a:lnTo>
                    <a:pt x="15754" y="17058"/>
                  </a:lnTo>
                  <a:lnTo>
                    <a:pt x="13071" y="13217"/>
                  </a:lnTo>
                  <a:lnTo>
                    <a:pt x="9208" y="9856"/>
                  </a:lnTo>
                  <a:lnTo>
                    <a:pt x="5345" y="6494"/>
                  </a:lnTo>
                  <a:lnTo>
                    <a:pt x="2783" y="4457"/>
                  </a:lnTo>
                  <a:lnTo>
                    <a:pt x="1520" y="3745"/>
                  </a:lnTo>
                  <a:lnTo>
                    <a:pt x="257" y="3034"/>
                  </a:lnTo>
                  <a:lnTo>
                    <a:pt x="0" y="2588"/>
                  </a:lnTo>
                  <a:lnTo>
                    <a:pt x="747" y="2410"/>
                  </a:lnTo>
                  <a:lnTo>
                    <a:pt x="1816" y="2155"/>
                  </a:lnTo>
                  <a:lnTo>
                    <a:pt x="5178" y="1351"/>
                  </a:lnTo>
                  <a:lnTo>
                    <a:pt x="10835" y="0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49528" y="4430631"/>
              <a:ext cx="11430" cy="12065"/>
            </a:xfrm>
            <a:custGeom>
              <a:avLst/>
              <a:gdLst/>
              <a:ahLst/>
              <a:cxnLst/>
              <a:rect l="l" t="t" r="r" b="b"/>
              <a:pathLst>
                <a:path w="11430" h="12064">
                  <a:moveTo>
                    <a:pt x="10099" y="11779"/>
                  </a:moveTo>
                  <a:lnTo>
                    <a:pt x="0" y="11188"/>
                  </a:lnTo>
                  <a:lnTo>
                    <a:pt x="439" y="7261"/>
                  </a:lnTo>
                  <a:lnTo>
                    <a:pt x="11417" y="0"/>
                  </a:lnTo>
                </a:path>
              </a:pathLst>
            </a:custGeom>
            <a:ln w="277200">
              <a:solidFill>
                <a:srgbClr val="FF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2831042" y="2757262"/>
            <a:ext cx="375920" cy="654050"/>
            <a:chOff x="2831042" y="2757262"/>
            <a:chExt cx="375920" cy="654050"/>
          </a:xfrm>
        </p:grpSpPr>
        <p:sp>
          <p:nvSpPr>
            <p:cNvPr id="47" name="object 47"/>
            <p:cNvSpPr/>
            <p:nvPr/>
          </p:nvSpPr>
          <p:spPr>
            <a:xfrm>
              <a:off x="3020044" y="2895862"/>
              <a:ext cx="6985" cy="8890"/>
            </a:xfrm>
            <a:custGeom>
              <a:avLst/>
              <a:gdLst/>
              <a:ahLst/>
              <a:cxnLst/>
              <a:rect l="l" t="t" r="r" b="b"/>
              <a:pathLst>
                <a:path w="6985" h="8889">
                  <a:moveTo>
                    <a:pt x="5329" y="8578"/>
                  </a:moveTo>
                  <a:lnTo>
                    <a:pt x="6693" y="1781"/>
                  </a:lnTo>
                  <a:lnTo>
                    <a:pt x="4916" y="0"/>
                  </a:lnTo>
                  <a:lnTo>
                    <a:pt x="0" y="3232"/>
                  </a:lnTo>
                </a:path>
              </a:pathLst>
            </a:custGeom>
            <a:ln w="277200">
              <a:solidFill>
                <a:srgbClr val="FF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21773" y="3235520"/>
              <a:ext cx="17145" cy="8255"/>
            </a:xfrm>
            <a:custGeom>
              <a:avLst/>
              <a:gdLst/>
              <a:ahLst/>
              <a:cxnLst/>
              <a:rect l="l" t="t" r="r" b="b"/>
              <a:pathLst>
                <a:path w="17144" h="8255">
                  <a:moveTo>
                    <a:pt x="16980" y="7687"/>
                  </a:moveTo>
                  <a:lnTo>
                    <a:pt x="15194" y="2328"/>
                  </a:lnTo>
                  <a:lnTo>
                    <a:pt x="9534" y="0"/>
                  </a:lnTo>
                  <a:lnTo>
                    <a:pt x="0" y="700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49042" y="3071225"/>
              <a:ext cx="339725" cy="322580"/>
            </a:xfrm>
            <a:custGeom>
              <a:avLst/>
              <a:gdLst/>
              <a:ahLst/>
              <a:cxnLst/>
              <a:rect l="l" t="t" r="r" b="b"/>
              <a:pathLst>
                <a:path w="339725" h="322579">
                  <a:moveTo>
                    <a:pt x="0" y="0"/>
                  </a:moveTo>
                  <a:lnTo>
                    <a:pt x="339629" y="0"/>
                  </a:lnTo>
                  <a:lnTo>
                    <a:pt x="339629" y="321996"/>
                  </a:lnTo>
                  <a:lnTo>
                    <a:pt x="0" y="321996"/>
                  </a:lnTo>
                  <a:lnTo>
                    <a:pt x="0" y="0"/>
                  </a:lnTo>
                </a:path>
              </a:pathLst>
            </a:custGeom>
            <a:ln w="36000">
              <a:solidFill>
                <a:srgbClr val="FF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4804878" y="5065979"/>
            <a:ext cx="615315" cy="36830"/>
          </a:xfrm>
          <a:custGeom>
            <a:avLst/>
            <a:gdLst/>
            <a:ahLst/>
            <a:cxnLst/>
            <a:rect l="l" t="t" r="r" b="b"/>
            <a:pathLst>
              <a:path w="615314" h="36829">
                <a:moveTo>
                  <a:pt x="49633" y="36346"/>
                </a:moveTo>
                <a:lnTo>
                  <a:pt x="13974" y="20842"/>
                </a:lnTo>
                <a:lnTo>
                  <a:pt x="0" y="11683"/>
                </a:lnTo>
                <a:lnTo>
                  <a:pt x="495" y="9702"/>
                </a:lnTo>
                <a:lnTo>
                  <a:pt x="4158" y="7991"/>
                </a:lnTo>
                <a:lnTo>
                  <a:pt x="7820" y="6280"/>
                </a:lnTo>
                <a:lnTo>
                  <a:pt x="46656" y="2222"/>
                </a:lnTo>
                <a:lnTo>
                  <a:pt x="88184" y="649"/>
                </a:lnTo>
                <a:lnTo>
                  <a:pt x="135760" y="115"/>
                </a:lnTo>
                <a:lnTo>
                  <a:pt x="198859" y="0"/>
                </a:lnTo>
                <a:lnTo>
                  <a:pt x="227214" y="80"/>
                </a:lnTo>
                <a:lnTo>
                  <a:pt x="273294" y="505"/>
                </a:lnTo>
                <a:lnTo>
                  <a:pt x="328789" y="2360"/>
                </a:lnTo>
                <a:lnTo>
                  <a:pt x="379544" y="5834"/>
                </a:lnTo>
                <a:lnTo>
                  <a:pt x="429244" y="9988"/>
                </a:lnTo>
                <a:lnTo>
                  <a:pt x="473366" y="14140"/>
                </a:lnTo>
                <a:lnTo>
                  <a:pt x="521569" y="19761"/>
                </a:lnTo>
                <a:lnTo>
                  <a:pt x="531886" y="21168"/>
                </a:lnTo>
                <a:lnTo>
                  <a:pt x="541695" y="22474"/>
                </a:lnTo>
                <a:lnTo>
                  <a:pt x="550995" y="23678"/>
                </a:lnTo>
                <a:lnTo>
                  <a:pt x="559788" y="24781"/>
                </a:lnTo>
                <a:lnTo>
                  <a:pt x="572757" y="26532"/>
                </a:lnTo>
                <a:lnTo>
                  <a:pt x="586289" y="28655"/>
                </a:lnTo>
                <a:lnTo>
                  <a:pt x="600383" y="31151"/>
                </a:lnTo>
                <a:lnTo>
                  <a:pt x="615040" y="34019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77939" y="5640573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90">
                <a:moveTo>
                  <a:pt x="0" y="0"/>
                </a:moveTo>
                <a:lnTo>
                  <a:pt x="0" y="0"/>
                </a:lnTo>
                <a:lnTo>
                  <a:pt x="1033853" y="0"/>
                </a:lnTo>
                <a:lnTo>
                  <a:pt x="1050262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90647" y="5634239"/>
            <a:ext cx="668020" cy="62230"/>
          </a:xfrm>
          <a:custGeom>
            <a:avLst/>
            <a:gdLst/>
            <a:ahLst/>
            <a:cxnLst/>
            <a:rect l="l" t="t" r="r" b="b"/>
            <a:pathLst>
              <a:path w="668020" h="62229">
                <a:moveTo>
                  <a:pt x="27625" y="2015"/>
                </a:moveTo>
                <a:lnTo>
                  <a:pt x="13522" y="1720"/>
                </a:lnTo>
                <a:lnTo>
                  <a:pt x="5285" y="1287"/>
                </a:lnTo>
                <a:lnTo>
                  <a:pt x="2923" y="715"/>
                </a:lnTo>
                <a:lnTo>
                  <a:pt x="1267" y="315"/>
                </a:lnTo>
                <a:lnTo>
                  <a:pt x="353" y="94"/>
                </a:lnTo>
                <a:lnTo>
                  <a:pt x="180" y="52"/>
                </a:lnTo>
                <a:lnTo>
                  <a:pt x="0" y="10"/>
                </a:lnTo>
                <a:lnTo>
                  <a:pt x="1073" y="0"/>
                </a:lnTo>
                <a:lnTo>
                  <a:pt x="3394" y="22"/>
                </a:lnTo>
                <a:lnTo>
                  <a:pt x="6981" y="55"/>
                </a:lnTo>
                <a:lnTo>
                  <a:pt x="14271" y="123"/>
                </a:lnTo>
                <a:lnTo>
                  <a:pt x="56678" y="680"/>
                </a:lnTo>
                <a:lnTo>
                  <a:pt x="108931" y="3549"/>
                </a:lnTo>
                <a:lnTo>
                  <a:pt x="167361" y="8807"/>
                </a:lnTo>
                <a:lnTo>
                  <a:pt x="211218" y="13306"/>
                </a:lnTo>
                <a:lnTo>
                  <a:pt x="257559" y="18249"/>
                </a:lnTo>
                <a:lnTo>
                  <a:pt x="281572" y="20866"/>
                </a:lnTo>
                <a:lnTo>
                  <a:pt x="305903" y="23509"/>
                </a:lnTo>
                <a:lnTo>
                  <a:pt x="354787" y="28670"/>
                </a:lnTo>
                <a:lnTo>
                  <a:pt x="403703" y="33642"/>
                </a:lnTo>
                <a:lnTo>
                  <a:pt x="451005" y="38314"/>
                </a:lnTo>
                <a:lnTo>
                  <a:pt x="473950" y="40530"/>
                </a:lnTo>
                <a:lnTo>
                  <a:pt x="510905" y="44267"/>
                </a:lnTo>
                <a:lnTo>
                  <a:pt x="555497" y="49126"/>
                </a:lnTo>
                <a:lnTo>
                  <a:pt x="607725" y="55107"/>
                </a:lnTo>
                <a:lnTo>
                  <a:pt x="667588" y="62212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65132" y="5639005"/>
            <a:ext cx="3472815" cy="243204"/>
          </a:xfrm>
          <a:custGeom>
            <a:avLst/>
            <a:gdLst/>
            <a:ahLst/>
            <a:cxnLst/>
            <a:rect l="l" t="t" r="r" b="b"/>
            <a:pathLst>
              <a:path w="3472815" h="243204">
                <a:moveTo>
                  <a:pt x="1514764" y="0"/>
                </a:moveTo>
                <a:lnTo>
                  <a:pt x="1514764" y="0"/>
                </a:lnTo>
                <a:lnTo>
                  <a:pt x="3455372" y="0"/>
                </a:lnTo>
                <a:lnTo>
                  <a:pt x="3472248" y="0"/>
                </a:lnTo>
              </a:path>
              <a:path w="3472815" h="243204">
                <a:moveTo>
                  <a:pt x="0" y="243105"/>
                </a:moveTo>
                <a:lnTo>
                  <a:pt x="0" y="243105"/>
                </a:lnTo>
                <a:lnTo>
                  <a:pt x="2272716" y="243105"/>
                </a:lnTo>
                <a:lnTo>
                  <a:pt x="2289551" y="243105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93265" y="5087851"/>
            <a:ext cx="2418715" cy="220345"/>
          </a:xfrm>
          <a:custGeom>
            <a:avLst/>
            <a:gdLst/>
            <a:ahLst/>
            <a:cxnLst/>
            <a:rect l="l" t="t" r="r" b="b"/>
            <a:pathLst>
              <a:path w="2418715" h="220345">
                <a:moveTo>
                  <a:pt x="0" y="220344"/>
                </a:moveTo>
                <a:lnTo>
                  <a:pt x="0" y="220344"/>
                </a:lnTo>
                <a:lnTo>
                  <a:pt x="2028241" y="220344"/>
                </a:lnTo>
                <a:lnTo>
                  <a:pt x="2045285" y="220344"/>
                </a:lnTo>
              </a:path>
              <a:path w="2418715" h="220345">
                <a:moveTo>
                  <a:pt x="1352704" y="0"/>
                </a:moveTo>
                <a:lnTo>
                  <a:pt x="1352704" y="0"/>
                </a:lnTo>
                <a:lnTo>
                  <a:pt x="2401896" y="0"/>
                </a:lnTo>
                <a:lnTo>
                  <a:pt x="2418550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5963903" y="4292961"/>
            <a:ext cx="2770505" cy="1130935"/>
            <a:chOff x="5963903" y="4292961"/>
            <a:chExt cx="2770505" cy="1130935"/>
          </a:xfrm>
        </p:grpSpPr>
        <p:sp>
          <p:nvSpPr>
            <p:cNvPr id="61" name="object 61"/>
            <p:cNvSpPr/>
            <p:nvPr/>
          </p:nvSpPr>
          <p:spPr>
            <a:xfrm>
              <a:off x="6572459" y="4431561"/>
              <a:ext cx="13335" cy="5080"/>
            </a:xfrm>
            <a:custGeom>
              <a:avLst/>
              <a:gdLst/>
              <a:ahLst/>
              <a:cxnLst/>
              <a:rect l="l" t="t" r="r" b="b"/>
              <a:pathLst>
                <a:path w="13334" h="5079">
                  <a:moveTo>
                    <a:pt x="12938" y="4617"/>
                  </a:moveTo>
                  <a:lnTo>
                    <a:pt x="8625" y="3078"/>
                  </a:lnTo>
                  <a:lnTo>
                    <a:pt x="4312" y="1539"/>
                  </a:lnTo>
                  <a:lnTo>
                    <a:pt x="0" y="0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75387" y="4739262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5" h="6350">
                  <a:moveTo>
                    <a:pt x="23403" y="789"/>
                  </a:moveTo>
                  <a:lnTo>
                    <a:pt x="17482" y="0"/>
                  </a:lnTo>
                  <a:lnTo>
                    <a:pt x="11937" y="715"/>
                  </a:lnTo>
                  <a:lnTo>
                    <a:pt x="6771" y="2935"/>
                  </a:lnTo>
                  <a:lnTo>
                    <a:pt x="3289" y="4430"/>
                  </a:lnTo>
                  <a:lnTo>
                    <a:pt x="1239" y="5311"/>
                  </a:lnTo>
                  <a:lnTo>
                    <a:pt x="619" y="5577"/>
                  </a:lnTo>
                  <a:lnTo>
                    <a:pt x="0" y="5843"/>
                  </a:lnTo>
                  <a:lnTo>
                    <a:pt x="671" y="5823"/>
                  </a:lnTo>
                  <a:lnTo>
                    <a:pt x="1604" y="5678"/>
                  </a:lnTo>
                  <a:lnTo>
                    <a:pt x="5609" y="5054"/>
                  </a:lnTo>
                  <a:lnTo>
                    <a:pt x="12685" y="3951"/>
                  </a:lnTo>
                </a:path>
              </a:pathLst>
            </a:custGeom>
            <a:ln w="277200">
              <a:solidFill>
                <a:srgbClr val="FF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7887" y="4374062"/>
              <a:ext cx="1416503" cy="56273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3903" y="4924598"/>
              <a:ext cx="1877042" cy="498989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0369" y="296037"/>
            <a:ext cx="47625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</a:t>
            </a:r>
            <a:r>
              <a:rPr spc="-70" dirty="0"/>
              <a:t> </a:t>
            </a:r>
            <a:r>
              <a:rPr spc="-5" dirty="0"/>
              <a:t>and</a:t>
            </a:r>
            <a:r>
              <a:rPr spc="-60" dirty="0"/>
              <a:t> </a:t>
            </a:r>
            <a:r>
              <a:rPr dirty="0"/>
              <a:t>Starvation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0747" y="2263250"/>
            <a:ext cx="819785" cy="7435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935"/>
              </a:spcBef>
            </a:pP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800" spc="-7" baseline="-20833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800" baseline="-20833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wait</a:t>
            </a:r>
            <a:r>
              <a:rPr sz="16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(S);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5726" y="2263250"/>
            <a:ext cx="840105" cy="7435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935"/>
              </a:spcBef>
            </a:pP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800" spc="-7" baseline="-20833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endParaRPr sz="1800" baseline="-20833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wait</a:t>
            </a:r>
            <a:r>
              <a:rPr sz="16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(Q);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4623" y="3049270"/>
            <a:ext cx="793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wait</a:t>
            </a:r>
            <a:r>
              <a:rPr sz="16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(Q);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9705" y="2987700"/>
            <a:ext cx="767715" cy="12446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wait</a:t>
            </a:r>
            <a:r>
              <a:rPr sz="16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(S);</a:t>
            </a:r>
            <a:endParaRPr sz="1600">
              <a:latin typeface="Arial MT"/>
              <a:cs typeface="Arial MT"/>
            </a:endParaRPr>
          </a:p>
          <a:p>
            <a:pPr marL="239395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239395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239395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7969" y="4268165"/>
            <a:ext cx="9601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signal</a:t>
            </a:r>
            <a:r>
              <a:rPr sz="1600" spc="-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(Q);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2514" y="3292500"/>
            <a:ext cx="996315" cy="15500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300355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300355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signal</a:t>
            </a:r>
            <a:r>
              <a:rPr sz="1600" spc="3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(S);</a:t>
            </a:r>
            <a:endParaRPr sz="1600">
              <a:latin typeface="Arial MT"/>
              <a:cs typeface="Arial MT"/>
            </a:endParaRPr>
          </a:p>
          <a:p>
            <a:pPr marL="29209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signal</a:t>
            </a:r>
            <a:r>
              <a:rPr sz="16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(Q);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7973" y="4573651"/>
            <a:ext cx="937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signal</a:t>
            </a:r>
            <a:r>
              <a:rPr sz="1600" spc="-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(S);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416" y="4884547"/>
            <a:ext cx="8038465" cy="11366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3695" marR="5080" indent="-341630">
              <a:lnSpc>
                <a:spcPts val="1939"/>
              </a:lnSpc>
              <a:spcBef>
                <a:spcPts val="3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  <a:tab pos="3706495" algn="l"/>
              </a:tabLst>
            </a:pPr>
            <a:r>
              <a:rPr sz="1800" spc="-5" dirty="0">
                <a:solidFill>
                  <a:srgbClr val="3366FF"/>
                </a:solidFill>
                <a:latin typeface="Arial MT"/>
                <a:cs typeface="Arial MT"/>
              </a:rPr>
              <a:t>Starvation</a:t>
            </a:r>
            <a:r>
              <a:rPr sz="1800" spc="52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indefinite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bloc</a:t>
            </a:r>
            <a:r>
              <a:rPr sz="1800" spc="-110" dirty="0">
                <a:latin typeface="Arial MT"/>
                <a:cs typeface="Arial MT"/>
              </a:rPr>
              <a:t>king.	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may never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removed</a:t>
            </a:r>
            <a:r>
              <a:rPr sz="1800" dirty="0">
                <a:latin typeface="Arial MT"/>
                <a:cs typeface="Arial MT"/>
              </a:rPr>
              <a:t> from</a:t>
            </a:r>
            <a:r>
              <a:rPr sz="1800" spc="-5" dirty="0">
                <a:latin typeface="Arial MT"/>
                <a:cs typeface="Arial MT"/>
              </a:rPr>
              <a:t> 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semaphore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queue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 is suspended</a:t>
            </a:r>
            <a:endParaRPr sz="1800" dirty="0">
              <a:latin typeface="Arial MT"/>
              <a:cs typeface="Arial MT"/>
            </a:endParaRPr>
          </a:p>
          <a:p>
            <a:pPr marL="353695" indent="-341630">
              <a:lnSpc>
                <a:spcPts val="2050"/>
              </a:lnSpc>
              <a:spcBef>
                <a:spcPts val="51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  <a:tab pos="2183130" algn="l"/>
              </a:tabLst>
            </a:pPr>
            <a:r>
              <a:rPr sz="1800" spc="-5" dirty="0">
                <a:solidFill>
                  <a:srgbClr val="3366FF"/>
                </a:solidFill>
                <a:latin typeface="Arial MT"/>
                <a:cs typeface="Arial MT"/>
              </a:rPr>
              <a:t>Priority</a:t>
            </a:r>
            <a:r>
              <a:rPr sz="1800" spc="15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66FF"/>
                </a:solidFill>
                <a:latin typeface="Arial MT"/>
                <a:cs typeface="Arial MT"/>
              </a:rPr>
              <a:t>Inversion	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Scheduling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problem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when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lower-priority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holds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</a:p>
          <a:p>
            <a:pPr marL="353695">
              <a:lnSpc>
                <a:spcPts val="2050"/>
              </a:lnSpc>
            </a:pPr>
            <a:r>
              <a:rPr sz="1800" spc="-5" dirty="0">
                <a:latin typeface="Arial MT"/>
                <a:cs typeface="Arial MT"/>
              </a:rPr>
              <a:t>lock</a:t>
            </a:r>
            <a:r>
              <a:rPr sz="1800" spc="-10" dirty="0">
                <a:latin typeface="Arial MT"/>
                <a:cs typeface="Arial MT"/>
              </a:rPr>
              <a:t> needed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higher-priority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416" y="918464"/>
            <a:ext cx="7911465" cy="136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ahoma"/>
                <a:cs typeface="Tahoma"/>
              </a:rPr>
              <a:t>การใช้ </a:t>
            </a:r>
            <a:r>
              <a:rPr sz="1600" b="1" dirty="0">
                <a:latin typeface="Verdana"/>
                <a:cs typeface="Verdana"/>
              </a:rPr>
              <a:t>semaphore </a:t>
            </a:r>
            <a:r>
              <a:rPr sz="1600" b="1" dirty="0" err="1">
                <a:latin typeface="Tahoma"/>
                <a:cs typeface="Tahoma"/>
              </a:rPr>
              <a:t>อา</a:t>
            </a:r>
            <a:r>
              <a:rPr lang="th-TH" sz="1600" b="1" dirty="0">
                <a:latin typeface="Tahoma"/>
                <a:cs typeface="Tahoma"/>
              </a:rPr>
              <a:t>จทำ</a:t>
            </a:r>
            <a:r>
              <a:rPr sz="1600" b="1" dirty="0" err="1">
                <a:latin typeface="Tahoma"/>
                <a:cs typeface="Tahoma"/>
              </a:rPr>
              <a:t>ให้เก</a:t>
            </a:r>
            <a:r>
              <a:rPr lang="th-TH" sz="1600" b="1" dirty="0">
                <a:latin typeface="Tahoma"/>
                <a:cs typeface="Tahoma"/>
              </a:rPr>
              <a:t>ิ</a:t>
            </a:r>
            <a:r>
              <a:rPr sz="1600" b="1" dirty="0" err="1">
                <a:latin typeface="Tahoma"/>
                <a:cs typeface="Tahoma"/>
              </a:rPr>
              <a:t>ดเหตุการณ์ข</a:t>
            </a:r>
            <a:r>
              <a:rPr lang="th-TH" sz="1600" b="1" dirty="0">
                <a:latin typeface="Tahoma"/>
                <a:cs typeface="Tahoma"/>
              </a:rPr>
              <a:t>ึ้</a:t>
            </a:r>
            <a:r>
              <a:rPr sz="1600" b="1" dirty="0" err="1">
                <a:latin typeface="Tahoma"/>
                <a:cs typeface="Tahoma"/>
              </a:rPr>
              <a:t>นได้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dirty="0" err="1">
                <a:latin typeface="Tahoma"/>
                <a:cs typeface="Tahoma"/>
              </a:rPr>
              <a:t>ดังนี</a:t>
            </a:r>
            <a:r>
              <a:rPr lang="th-TH" sz="1600" b="1" dirty="0">
                <a:latin typeface="Tahoma"/>
                <a:cs typeface="Tahoma"/>
              </a:rPr>
              <a:t>้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Tahoma"/>
              <a:cs typeface="Tahoma"/>
            </a:endParaRPr>
          </a:p>
          <a:p>
            <a:pPr marL="353695" marR="5080" indent="-341630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10" dirty="0">
                <a:solidFill>
                  <a:srgbClr val="3366FF"/>
                </a:solidFill>
                <a:latin typeface="Arial MT"/>
                <a:cs typeface="Arial MT"/>
              </a:rPr>
              <a:t>Deadlock</a:t>
            </a:r>
            <a:r>
              <a:rPr sz="1800" spc="3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waiting</a:t>
            </a:r>
            <a:r>
              <a:rPr sz="1800" spc="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indefinitely</a:t>
            </a:r>
            <a:r>
              <a:rPr sz="1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event that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caused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only one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the</a:t>
            </a:r>
            <a:r>
              <a:rPr sz="1800" spc="-10" dirty="0">
                <a:latin typeface="Arial MT"/>
                <a:cs typeface="Arial MT"/>
              </a:rPr>
              <a:t> waiting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endParaRPr sz="1800" dirty="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51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Let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1600" spc="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Q</a:t>
            </a:r>
            <a:r>
              <a:rPr sz="1600" spc="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two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semaphores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initialized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2754" y="2717608"/>
            <a:ext cx="1584960" cy="650178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"/>
              </a:spcBef>
            </a:pPr>
            <a:r>
              <a:rPr sz="1400" dirty="0" err="1">
                <a:latin typeface="Microsoft Sans Serif"/>
                <a:cs typeface="Microsoft Sans Serif"/>
              </a:rPr>
              <a:t>รอให</a:t>
            </a:r>
            <a:r>
              <a:rPr lang="th-TH" sz="1400" dirty="0">
                <a:latin typeface="Microsoft Sans Serif"/>
                <a:cs typeface="Microsoft Sans Serif"/>
              </a:rPr>
              <a:t>้</a:t>
            </a:r>
            <a:r>
              <a:rPr sz="1400" dirty="0">
                <a:latin typeface="Microsoft Sans Serif"/>
                <a:cs typeface="Microsoft Sans Serif"/>
              </a:rPr>
              <a:t>ม</a:t>
            </a:r>
            <a:r>
              <a:rPr lang="th-TH" sz="1400" dirty="0">
                <a:latin typeface="Microsoft Sans Serif"/>
                <a:cs typeface="Microsoft Sans Serif"/>
              </a:rPr>
              <a:t>ี</a:t>
            </a:r>
            <a:r>
              <a:rPr sz="1400" dirty="0">
                <a:latin typeface="Microsoft Sans Serif"/>
                <a:cs typeface="Microsoft Sans Serif"/>
              </a:rPr>
              <a:t> process </a:t>
            </a:r>
            <a:r>
              <a:rPr sz="1400" dirty="0" err="1">
                <a:latin typeface="Microsoft Sans Serif"/>
                <a:cs typeface="Microsoft Sans Serif"/>
              </a:rPr>
              <a:t>หน</a:t>
            </a:r>
            <a:r>
              <a:rPr lang="th-TH" sz="1400" dirty="0">
                <a:latin typeface="Microsoft Sans Serif"/>
                <a:cs typeface="Microsoft Sans Serif"/>
              </a:rPr>
              <a:t>ึ่</a:t>
            </a:r>
            <a:r>
              <a:rPr sz="1400" dirty="0" err="1">
                <a:latin typeface="Microsoft Sans Serif"/>
                <a:cs typeface="Microsoft Sans Serif"/>
              </a:rPr>
              <a:t>ง</a:t>
            </a:r>
            <a:r>
              <a:rPr sz="2000" baseline="2777" dirty="0" err="1">
                <a:latin typeface="Microsoft Sans Serif"/>
                <a:cs typeface="Microsoft Sans Serif"/>
              </a:rPr>
              <a:t>ท</a:t>
            </a:r>
            <a:r>
              <a:rPr lang="th-TH" sz="2000" baseline="2777" dirty="0">
                <a:latin typeface="Microsoft Sans Serif"/>
                <a:cs typeface="Microsoft Sans Serif"/>
              </a:rPr>
              <a:t>ำ</a:t>
            </a:r>
            <a:r>
              <a:rPr sz="2000" baseline="2777" dirty="0">
                <a:latin typeface="Microsoft Sans Serif"/>
                <a:cs typeface="Microsoft Sans Serif"/>
              </a:rPr>
              <a:t>ค</a:t>
            </a:r>
            <a:r>
              <a:rPr lang="th-TH" sz="2000" baseline="2777" dirty="0">
                <a:latin typeface="Microsoft Sans Serif"/>
                <a:cs typeface="Microsoft Sans Serif"/>
              </a:rPr>
              <a:t>ำ</a:t>
            </a:r>
            <a:r>
              <a:rPr sz="2000" baseline="2777" dirty="0">
                <a:latin typeface="Microsoft Sans Serif"/>
                <a:cs typeface="Microsoft Sans Serif"/>
              </a:rPr>
              <a:t>ส</a:t>
            </a:r>
            <a:r>
              <a:rPr lang="th-TH" sz="2000" baseline="2777" dirty="0">
                <a:latin typeface="Microsoft Sans Serif"/>
                <a:cs typeface="Microsoft Sans Serif"/>
              </a:rPr>
              <a:t>ั่</a:t>
            </a:r>
            <a:r>
              <a:rPr sz="2000" baseline="2777" dirty="0">
                <a:latin typeface="Microsoft Sans Serif"/>
                <a:cs typeface="Microsoft Sans Serif"/>
              </a:rPr>
              <a:t>ง</a:t>
            </a:r>
            <a:r>
              <a:rPr sz="1400" dirty="0">
                <a:latin typeface="Microsoft Sans Serif"/>
                <a:cs typeface="Microsoft Sans Serif"/>
              </a:rPr>
              <a:t>  </a:t>
            </a:r>
            <a:r>
              <a:rPr sz="2000" baseline="2777" dirty="0">
                <a:latin typeface="Microsoft Sans Serif"/>
                <a:cs typeface="Microsoft Sans Serif"/>
              </a:rPr>
              <a:t>signal  ก่อน </a:t>
            </a:r>
            <a:r>
              <a:rPr sz="2000" baseline="2777" dirty="0" err="1">
                <a:latin typeface="Microsoft Sans Serif"/>
                <a:cs typeface="Microsoft Sans Serif"/>
              </a:rPr>
              <a:t>จึงจะท</a:t>
            </a:r>
            <a:r>
              <a:rPr lang="th-TH" sz="2000" baseline="2777" dirty="0">
                <a:latin typeface="Microsoft Sans Serif"/>
                <a:cs typeface="Microsoft Sans Serif"/>
              </a:rPr>
              <a:t>ำคำ</a:t>
            </a:r>
            <a:r>
              <a:rPr sz="2000" baseline="2777" dirty="0">
                <a:latin typeface="Microsoft Sans Serif"/>
                <a:cs typeface="Microsoft Sans Serif"/>
              </a:rPr>
              <a:t>ส</a:t>
            </a:r>
            <a:r>
              <a:rPr lang="th-TH" sz="2000" baseline="2777" dirty="0">
                <a:latin typeface="Microsoft Sans Serif"/>
                <a:cs typeface="Microsoft Sans Serif"/>
              </a:rPr>
              <a:t>ั่ง</a:t>
            </a:r>
            <a:r>
              <a:rPr sz="1400" dirty="0">
                <a:latin typeface="Microsoft Sans Serif"/>
                <a:cs typeface="Microsoft Sans Serif"/>
              </a:rPr>
              <a:t>   </a:t>
            </a:r>
            <a:r>
              <a:rPr sz="2000" baseline="2777" dirty="0">
                <a:latin typeface="Microsoft Sans Serif"/>
                <a:cs typeface="Microsoft Sans Serif"/>
              </a:rPr>
              <a:t>wait ได้</a:t>
            </a:r>
          </a:p>
        </p:txBody>
      </p:sp>
      <p:sp>
        <p:nvSpPr>
          <p:cNvPr id="13" name="object 13"/>
          <p:cNvSpPr/>
          <p:nvPr/>
        </p:nvSpPr>
        <p:spPr>
          <a:xfrm>
            <a:off x="2131314" y="2728722"/>
            <a:ext cx="201295" cy="626745"/>
          </a:xfrm>
          <a:custGeom>
            <a:avLst/>
            <a:gdLst/>
            <a:ahLst/>
            <a:cxnLst/>
            <a:rect l="l" t="t" r="r" b="b"/>
            <a:pathLst>
              <a:path w="201294" h="626745">
                <a:moveTo>
                  <a:pt x="201168" y="626364"/>
                </a:moveTo>
                <a:lnTo>
                  <a:pt x="162038" y="622262"/>
                </a:lnTo>
                <a:lnTo>
                  <a:pt x="130063" y="611076"/>
                </a:lnTo>
                <a:lnTo>
                  <a:pt x="108495" y="594485"/>
                </a:lnTo>
                <a:lnTo>
                  <a:pt x="100584" y="574167"/>
                </a:lnTo>
                <a:lnTo>
                  <a:pt x="100584" y="396240"/>
                </a:lnTo>
                <a:lnTo>
                  <a:pt x="92672" y="375922"/>
                </a:lnTo>
                <a:lnTo>
                  <a:pt x="71104" y="359330"/>
                </a:lnTo>
                <a:lnTo>
                  <a:pt x="39129" y="348145"/>
                </a:lnTo>
                <a:lnTo>
                  <a:pt x="0" y="344043"/>
                </a:lnTo>
                <a:lnTo>
                  <a:pt x="39129" y="339961"/>
                </a:lnTo>
                <a:lnTo>
                  <a:pt x="71104" y="328819"/>
                </a:lnTo>
                <a:lnTo>
                  <a:pt x="92672" y="312271"/>
                </a:lnTo>
                <a:lnTo>
                  <a:pt x="100584" y="291973"/>
                </a:lnTo>
                <a:lnTo>
                  <a:pt x="100584" y="52197"/>
                </a:lnTo>
                <a:lnTo>
                  <a:pt x="108495" y="31879"/>
                </a:lnTo>
                <a:lnTo>
                  <a:pt x="130063" y="15287"/>
                </a:lnTo>
                <a:lnTo>
                  <a:pt x="162038" y="4102"/>
                </a:lnTo>
                <a:lnTo>
                  <a:pt x="20116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15" name="object 1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99002" y="2858348"/>
            <a:ext cx="537105" cy="100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47283" y="3156585"/>
            <a:ext cx="881604" cy="14257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05172" y="3150162"/>
            <a:ext cx="155274" cy="975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89165" y="3125858"/>
            <a:ext cx="147325" cy="13527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03178" y="3146318"/>
            <a:ext cx="105216" cy="9804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89315" y="3143627"/>
            <a:ext cx="410088" cy="11327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81556" y="3121522"/>
            <a:ext cx="72832" cy="11692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84638" y="2839392"/>
            <a:ext cx="389642" cy="114446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7439355" y="2862656"/>
            <a:ext cx="49530" cy="33020"/>
          </a:xfrm>
          <a:custGeom>
            <a:avLst/>
            <a:gdLst/>
            <a:ahLst/>
            <a:cxnLst/>
            <a:rect l="l" t="t" r="r" b="b"/>
            <a:pathLst>
              <a:path w="49529" h="33019">
                <a:moveTo>
                  <a:pt x="20853" y="32600"/>
                </a:moveTo>
                <a:lnTo>
                  <a:pt x="18237" y="32372"/>
                </a:lnTo>
                <a:lnTo>
                  <a:pt x="20802" y="32639"/>
                </a:lnTo>
                <a:close/>
              </a:path>
              <a:path w="49529" h="33019">
                <a:moveTo>
                  <a:pt x="43929" y="2806"/>
                </a:moveTo>
                <a:lnTo>
                  <a:pt x="41427" y="114"/>
                </a:lnTo>
                <a:lnTo>
                  <a:pt x="37858" y="0"/>
                </a:lnTo>
                <a:lnTo>
                  <a:pt x="1765" y="2120"/>
                </a:lnTo>
                <a:lnTo>
                  <a:pt x="0" y="4114"/>
                </a:lnTo>
                <a:lnTo>
                  <a:pt x="254" y="8610"/>
                </a:lnTo>
                <a:lnTo>
                  <a:pt x="2019" y="10325"/>
                </a:lnTo>
                <a:lnTo>
                  <a:pt x="41008" y="11709"/>
                </a:lnTo>
                <a:lnTo>
                  <a:pt x="43700" y="9207"/>
                </a:lnTo>
                <a:lnTo>
                  <a:pt x="43929" y="2806"/>
                </a:lnTo>
                <a:close/>
              </a:path>
              <a:path w="49529" h="33019">
                <a:moveTo>
                  <a:pt x="49390" y="25298"/>
                </a:moveTo>
                <a:lnTo>
                  <a:pt x="48729" y="22923"/>
                </a:lnTo>
                <a:lnTo>
                  <a:pt x="48425" y="21831"/>
                </a:lnTo>
                <a:lnTo>
                  <a:pt x="46875" y="20764"/>
                </a:lnTo>
                <a:lnTo>
                  <a:pt x="31953" y="22250"/>
                </a:lnTo>
                <a:lnTo>
                  <a:pt x="25323" y="22720"/>
                </a:lnTo>
                <a:lnTo>
                  <a:pt x="18681" y="22910"/>
                </a:lnTo>
                <a:lnTo>
                  <a:pt x="16751" y="22923"/>
                </a:lnTo>
                <a:lnTo>
                  <a:pt x="15367" y="21234"/>
                </a:lnTo>
                <a:lnTo>
                  <a:pt x="13131" y="20802"/>
                </a:lnTo>
                <a:lnTo>
                  <a:pt x="8991" y="23139"/>
                </a:lnTo>
                <a:lnTo>
                  <a:pt x="5638" y="27279"/>
                </a:lnTo>
                <a:lnTo>
                  <a:pt x="7962" y="31343"/>
                </a:lnTo>
                <a:lnTo>
                  <a:pt x="11582" y="31661"/>
                </a:lnTo>
                <a:lnTo>
                  <a:pt x="13589" y="31838"/>
                </a:lnTo>
                <a:lnTo>
                  <a:pt x="11582" y="31661"/>
                </a:lnTo>
                <a:lnTo>
                  <a:pt x="15798" y="32118"/>
                </a:lnTo>
                <a:lnTo>
                  <a:pt x="18237" y="32372"/>
                </a:lnTo>
                <a:lnTo>
                  <a:pt x="20853" y="32600"/>
                </a:lnTo>
                <a:lnTo>
                  <a:pt x="48310" y="27203"/>
                </a:lnTo>
                <a:lnTo>
                  <a:pt x="49390" y="25298"/>
                </a:lnTo>
                <a:close/>
              </a:path>
            </a:pathLst>
          </a:custGeom>
          <a:solidFill>
            <a:srgbClr val="FF0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53864" y="2851839"/>
            <a:ext cx="54808" cy="67753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7034311" y="3096235"/>
            <a:ext cx="1281430" cy="412750"/>
            <a:chOff x="7034311" y="3096235"/>
            <a:chExt cx="1281430" cy="412750"/>
          </a:xfrm>
        </p:grpSpPr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35594" y="3128476"/>
              <a:ext cx="200573" cy="10415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24891" y="3096235"/>
              <a:ext cx="190497" cy="11638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34311" y="3132849"/>
              <a:ext cx="1208306" cy="37603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247749" y="3468217"/>
              <a:ext cx="20320" cy="17145"/>
            </a:xfrm>
            <a:custGeom>
              <a:avLst/>
              <a:gdLst/>
              <a:ahLst/>
              <a:cxnLst/>
              <a:rect l="l" t="t" r="r" b="b"/>
              <a:pathLst>
                <a:path w="20320" h="17145">
                  <a:moveTo>
                    <a:pt x="6250" y="0"/>
                  </a:moveTo>
                  <a:lnTo>
                    <a:pt x="2514" y="1697"/>
                  </a:lnTo>
                  <a:lnTo>
                    <a:pt x="0" y="8402"/>
                  </a:lnTo>
                  <a:lnTo>
                    <a:pt x="1697" y="12139"/>
                  </a:lnTo>
                  <a:lnTo>
                    <a:pt x="13548" y="16583"/>
                  </a:lnTo>
                  <a:lnTo>
                    <a:pt x="17284" y="14884"/>
                  </a:lnTo>
                  <a:lnTo>
                    <a:pt x="19799" y="8180"/>
                  </a:lnTo>
                  <a:lnTo>
                    <a:pt x="18101" y="4442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rgbClr val="FF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110158" y="1641085"/>
            <a:ext cx="963930" cy="0"/>
          </a:xfrm>
          <a:custGeom>
            <a:avLst/>
            <a:gdLst/>
            <a:ahLst/>
            <a:cxnLst/>
            <a:rect l="l" t="t" r="r" b="b"/>
            <a:pathLst>
              <a:path w="963930">
                <a:moveTo>
                  <a:pt x="0" y="0"/>
                </a:moveTo>
                <a:lnTo>
                  <a:pt x="963919" y="0"/>
                </a:lnTo>
              </a:path>
            </a:pathLst>
          </a:custGeom>
          <a:ln w="12347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88736" y="3216367"/>
            <a:ext cx="12700" cy="20955"/>
          </a:xfrm>
          <a:custGeom>
            <a:avLst/>
            <a:gdLst/>
            <a:ahLst/>
            <a:cxnLst/>
            <a:rect l="l" t="t" r="r" b="b"/>
            <a:pathLst>
              <a:path w="12700" h="20955">
                <a:moveTo>
                  <a:pt x="12207" y="20580"/>
                </a:moveTo>
                <a:lnTo>
                  <a:pt x="8138" y="13720"/>
                </a:lnTo>
                <a:lnTo>
                  <a:pt x="4069" y="6860"/>
                </a:lnTo>
                <a:lnTo>
                  <a:pt x="0" y="0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00257" y="287407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-138600" y="4113"/>
                </a:moveTo>
                <a:lnTo>
                  <a:pt x="138600" y="4113"/>
                </a:lnTo>
              </a:path>
            </a:pathLst>
          </a:custGeom>
          <a:ln w="8226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824293" y="3601027"/>
            <a:ext cx="2004668" cy="248128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305843" y="3980416"/>
            <a:ext cx="626246" cy="66573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79614" y="4715100"/>
            <a:ext cx="155751" cy="88724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03182" y="4342317"/>
            <a:ext cx="56528" cy="87012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953801" y="6100797"/>
            <a:ext cx="1448341" cy="210542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597708" y="6125048"/>
            <a:ext cx="1048103" cy="208766"/>
          </a:xfrm>
          <a:prstGeom prst="rect">
            <a:avLst/>
          </a:prstGeom>
        </p:spPr>
      </p:pic>
      <p:sp>
        <p:nvSpPr>
          <p:cNvPr id="67" name="object 6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3284EE-8409-FC54-DD8A-180CDAD27949}"/>
              </a:ext>
            </a:extLst>
          </p:cNvPr>
          <p:cNvSpPr txBox="1"/>
          <p:nvPr/>
        </p:nvSpPr>
        <p:spPr>
          <a:xfrm>
            <a:off x="2112391" y="1071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การหยุดชะงักและความอดอยาก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40F6BB-F896-E097-A741-173FDDBC84E0}"/>
              </a:ext>
            </a:extLst>
          </p:cNvPr>
          <p:cNvSpPr txBox="1"/>
          <p:nvPr/>
        </p:nvSpPr>
        <p:spPr>
          <a:xfrm>
            <a:off x="402767" y="1192633"/>
            <a:ext cx="9173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การหยุดชะงัก</a:t>
            </a:r>
            <a:r>
              <a:rPr lang="en-US" dirty="0">
                <a:solidFill>
                  <a:schemeClr val="tx2"/>
                </a:solidFill>
              </a:rPr>
              <a:t> – สองกระบวนการขึ้นไปกำลังรออย่างไม่มีกำหนดสำหรับเหตุการณ์ที่อาจเกิดจากกระบวนการรอเพียงกระบวนการเดียวเท่านั้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617564-6B2F-90A5-A4F5-D91B8F9796E6}"/>
              </a:ext>
            </a:extLst>
          </p:cNvPr>
          <p:cNvSpPr txBox="1"/>
          <p:nvPr/>
        </p:nvSpPr>
        <p:spPr>
          <a:xfrm>
            <a:off x="1005052" y="1802135"/>
            <a:ext cx="478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ให้</a:t>
            </a:r>
            <a:r>
              <a:rPr lang="en-US" dirty="0">
                <a:solidFill>
                  <a:schemeClr val="tx2"/>
                </a:solidFill>
              </a:rPr>
              <a:t> S </a:t>
            </a:r>
            <a:r>
              <a:rPr lang="en-US" dirty="0" err="1">
                <a:solidFill>
                  <a:schemeClr val="tx2"/>
                </a:solidFill>
              </a:rPr>
              <a:t>และ</a:t>
            </a:r>
            <a:r>
              <a:rPr lang="en-US" dirty="0">
                <a:solidFill>
                  <a:schemeClr val="tx2"/>
                </a:solidFill>
              </a:rPr>
              <a:t> Q </a:t>
            </a:r>
            <a:r>
              <a:rPr lang="en-US" dirty="0" err="1">
                <a:solidFill>
                  <a:schemeClr val="tx2"/>
                </a:solidFill>
              </a:rPr>
              <a:t>เป็นสองเซมาฟอร์เริ่มต้นที่</a:t>
            </a:r>
            <a:r>
              <a:rPr lang="en-US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4A4FCC-C5D6-77DB-D8BA-9A1EE604E1D0}"/>
              </a:ext>
            </a:extLst>
          </p:cNvPr>
          <p:cNvSpPr txBox="1"/>
          <p:nvPr/>
        </p:nvSpPr>
        <p:spPr>
          <a:xfrm>
            <a:off x="771571" y="4687518"/>
            <a:ext cx="7635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ความอดอยาก</a:t>
            </a:r>
            <a:r>
              <a:rPr lang="en-US" dirty="0">
                <a:solidFill>
                  <a:schemeClr val="tx2"/>
                </a:solidFill>
              </a:rPr>
              <a:t> - </a:t>
            </a:r>
            <a:r>
              <a:rPr lang="en-US" dirty="0" err="1">
                <a:solidFill>
                  <a:schemeClr val="tx2"/>
                </a:solidFill>
              </a:rPr>
              <a:t>การปิดกั้นอย่างไม่มีกำหนด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กระบวนการอาจไม่ถูกลบออกจากคิวเซมาฟอร์ที่ถูกระงับไว้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A89C79-063F-6BA3-0C82-B10965F73491}"/>
              </a:ext>
            </a:extLst>
          </p:cNvPr>
          <p:cNvSpPr txBox="1"/>
          <p:nvPr/>
        </p:nvSpPr>
        <p:spPr>
          <a:xfrm>
            <a:off x="755578" y="6174586"/>
            <a:ext cx="7559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การผกผันของลำดับความสำคัญ</a:t>
            </a:r>
            <a:r>
              <a:rPr lang="en-US" dirty="0">
                <a:solidFill>
                  <a:schemeClr val="tx2"/>
                </a:solidFill>
              </a:rPr>
              <a:t> - ปัญหาการจัดกำหนดการเมื่อกระบวนการที่มีลำดับความสำคัญต่ำกว่าค้างล็อคที่จำเป็นสำหรับกระบวนการที่มีลำดับความสำคัญสูงกว่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698" y="279603"/>
            <a:ext cx="7517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Classical</a:t>
            </a:r>
            <a:r>
              <a:rPr spc="-20" dirty="0"/>
              <a:t> </a:t>
            </a:r>
            <a:r>
              <a:rPr spc="-5" dirty="0"/>
              <a:t>Problems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240" y="1164717"/>
            <a:ext cx="3380740" cy="11366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Bounded-Buffer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Readers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Writers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10" dirty="0">
                <a:latin typeface="Arial MT"/>
                <a:cs typeface="Arial MT"/>
              </a:rPr>
              <a:t>Dining-Philosophers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108D9-7294-C99C-8EA2-B4940414CF7C}"/>
              </a:ext>
            </a:extLst>
          </p:cNvPr>
          <p:cNvSpPr txBox="1"/>
          <p:nvPr/>
        </p:nvSpPr>
        <p:spPr>
          <a:xfrm>
            <a:off x="1371600" y="929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ปัญหาคลาสสิกของการซิงโครไนซ์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217" y="296037"/>
            <a:ext cx="5306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</a:t>
            </a:r>
            <a:r>
              <a:rPr spc="-45" dirty="0"/>
              <a:t> </a:t>
            </a:r>
            <a:r>
              <a:rPr spc="-5" dirty="0"/>
              <a:t>5:</a:t>
            </a:r>
            <a:r>
              <a:rPr spc="-20" dirty="0"/>
              <a:t> </a:t>
            </a:r>
            <a:r>
              <a:rPr spc="-5" dirty="0"/>
              <a:t>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240" y="1363218"/>
            <a:ext cx="4077335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42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dirty="0">
                <a:latin typeface="Arial MT"/>
                <a:cs typeface="Arial MT"/>
              </a:rPr>
              <a:t>Background</a:t>
            </a:r>
          </a:p>
          <a:p>
            <a:pPr marL="353695" indent="-341630">
              <a:lnSpc>
                <a:spcPct val="100000"/>
              </a:lnSpc>
              <a:spcBef>
                <a:spcPts val="32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Critical-Section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</a:t>
            </a:r>
            <a:endParaRPr sz="1800" dirty="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32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Peterson’s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Solution</a:t>
            </a:r>
            <a:endParaRPr sz="1800" dirty="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32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Synchronization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Hardware</a:t>
            </a:r>
            <a:endParaRPr sz="1800" dirty="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32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Semaphores</a:t>
            </a:r>
            <a:endParaRPr sz="1800" dirty="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32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Classic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Synchronization</a:t>
            </a:r>
            <a:endParaRPr sz="1800" dirty="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32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Synchronization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Examples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356664" y="1851732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0" y="0"/>
                </a:lnTo>
                <a:lnTo>
                  <a:pt x="1032099" y="0"/>
                </a:lnTo>
                <a:lnTo>
                  <a:pt x="1048482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6643" y="2203657"/>
            <a:ext cx="1017905" cy="0"/>
          </a:xfrm>
          <a:custGeom>
            <a:avLst/>
            <a:gdLst/>
            <a:ahLst/>
            <a:cxnLst/>
            <a:rect l="l" t="t" r="r" b="b"/>
            <a:pathLst>
              <a:path w="1017905">
                <a:moveTo>
                  <a:pt x="0" y="0"/>
                </a:moveTo>
                <a:lnTo>
                  <a:pt x="0" y="0"/>
                </a:lnTo>
                <a:lnTo>
                  <a:pt x="1000518" y="0"/>
                </a:lnTo>
                <a:lnTo>
                  <a:pt x="1017476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1121" y="2573822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0" y="0"/>
                </a:lnTo>
                <a:lnTo>
                  <a:pt x="1034175" y="0"/>
                </a:lnTo>
                <a:lnTo>
                  <a:pt x="1050591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39553" y="1864158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4">
                <a:moveTo>
                  <a:pt x="0" y="0"/>
                </a:moveTo>
                <a:lnTo>
                  <a:pt x="0" y="0"/>
                </a:lnTo>
                <a:lnTo>
                  <a:pt x="458413" y="0"/>
                </a:lnTo>
                <a:lnTo>
                  <a:pt x="475392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38986" y="2599151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0" y="0"/>
                </a:lnTo>
                <a:lnTo>
                  <a:pt x="525565" y="0"/>
                </a:lnTo>
                <a:lnTo>
                  <a:pt x="542518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32314" y="1845811"/>
            <a:ext cx="26670" cy="5715"/>
          </a:xfrm>
          <a:custGeom>
            <a:avLst/>
            <a:gdLst/>
            <a:ahLst/>
            <a:cxnLst/>
            <a:rect l="l" t="t" r="r" b="b"/>
            <a:pathLst>
              <a:path w="26670" h="5714">
                <a:moveTo>
                  <a:pt x="0" y="5101"/>
                </a:moveTo>
                <a:lnTo>
                  <a:pt x="6590" y="3826"/>
                </a:lnTo>
                <a:lnTo>
                  <a:pt x="13180" y="2550"/>
                </a:lnTo>
                <a:lnTo>
                  <a:pt x="19771" y="1275"/>
                </a:lnTo>
                <a:lnTo>
                  <a:pt x="26361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9645" y="2252654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4">
                <a:moveTo>
                  <a:pt x="-138600" y="2041"/>
                </a:moveTo>
                <a:lnTo>
                  <a:pt x="139621" y="2041"/>
                </a:lnTo>
              </a:path>
            </a:pathLst>
          </a:custGeom>
          <a:ln w="281282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234" y="2619254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19">
                <a:moveTo>
                  <a:pt x="8145" y="4983"/>
                </a:moveTo>
                <a:lnTo>
                  <a:pt x="1975" y="0"/>
                </a:lnTo>
                <a:lnTo>
                  <a:pt x="0" y="754"/>
                </a:lnTo>
                <a:lnTo>
                  <a:pt x="2216" y="7246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54079" y="1481882"/>
            <a:ext cx="927735" cy="0"/>
          </a:xfrm>
          <a:custGeom>
            <a:avLst/>
            <a:gdLst/>
            <a:ahLst/>
            <a:cxnLst/>
            <a:rect l="l" t="t" r="r" b="b"/>
            <a:pathLst>
              <a:path w="927735">
                <a:moveTo>
                  <a:pt x="0" y="0"/>
                </a:moveTo>
                <a:lnTo>
                  <a:pt x="0" y="0"/>
                </a:lnTo>
                <a:lnTo>
                  <a:pt x="910991" y="0"/>
                </a:lnTo>
                <a:lnTo>
                  <a:pt x="927555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296037"/>
            <a:ext cx="4853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Bounded-Buffer</a:t>
            </a:r>
            <a:r>
              <a:rPr spc="-105" dirty="0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225042"/>
            <a:ext cx="4824730" cy="15074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i="1" dirty="0">
                <a:latin typeface="Arial"/>
                <a:cs typeface="Arial"/>
              </a:rPr>
              <a:t>N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buffers,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hold one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item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Semaphore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mutex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initialized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Semaphore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full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initialized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Semaphore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empty </a:t>
            </a:r>
            <a:r>
              <a:rPr sz="1800" spc="-5" dirty="0">
                <a:latin typeface="Arial MT"/>
                <a:cs typeface="Arial MT"/>
              </a:rPr>
              <a:t>initialized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 N.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595850" y="222597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0" y="0"/>
                </a:lnTo>
                <a:lnTo>
                  <a:pt x="220981" y="0"/>
                </a:lnTo>
                <a:lnTo>
                  <a:pt x="235712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2419" y="1593712"/>
            <a:ext cx="375250" cy="11118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4542" y="1608499"/>
            <a:ext cx="75315" cy="9283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8055" y="1622750"/>
            <a:ext cx="437365" cy="73977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0500C-D2E7-C41B-3FE7-74025E9D0F02}"/>
              </a:ext>
            </a:extLst>
          </p:cNvPr>
          <p:cNvSpPr txBox="1"/>
          <p:nvPr/>
        </p:nvSpPr>
        <p:spPr>
          <a:xfrm>
            <a:off x="1211678" y="10929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 </a:t>
            </a:r>
            <a:r>
              <a:rPr lang="en-US" dirty="0" err="1">
                <a:solidFill>
                  <a:schemeClr val="tx2"/>
                </a:solidFill>
              </a:rPr>
              <a:t>บัฟเฟอร์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แต่ละรายการสามารถเก็บได้หนึ่งรายการ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664D3A-C63E-B9F0-7BA5-57959E32AAF0}"/>
              </a:ext>
            </a:extLst>
          </p:cNvPr>
          <p:cNvSpPr txBox="1"/>
          <p:nvPr/>
        </p:nvSpPr>
        <p:spPr>
          <a:xfrm>
            <a:off x="1246174" y="15120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เซมาฟอร์</a:t>
            </a:r>
            <a:r>
              <a:rPr lang="en-US" dirty="0">
                <a:solidFill>
                  <a:schemeClr val="tx2"/>
                </a:solidFill>
              </a:rPr>
              <a:t> mutex </a:t>
            </a:r>
            <a:r>
              <a:rPr lang="en-US" dirty="0" err="1">
                <a:solidFill>
                  <a:schemeClr val="tx2"/>
                </a:solidFill>
              </a:rPr>
              <a:t>เริ่มต้นเป็นค่า</a:t>
            </a:r>
            <a:r>
              <a:rPr lang="en-US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AF2B13-ACC2-1345-F33E-212CBE6E0D5C}"/>
              </a:ext>
            </a:extLst>
          </p:cNvPr>
          <p:cNvSpPr txBox="1"/>
          <p:nvPr/>
        </p:nvSpPr>
        <p:spPr>
          <a:xfrm>
            <a:off x="1267227" y="19011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เซมาฟอร์เต็มเตรียมใช้งานเป็นค่า</a:t>
            </a:r>
            <a:r>
              <a:rPr lang="en-US" dirty="0">
                <a:solidFill>
                  <a:schemeClr val="tx2"/>
                </a:solidFill>
              </a:rPr>
              <a:t>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FB4CC9-41F3-8205-A63B-73FAE7FBEDFE}"/>
              </a:ext>
            </a:extLst>
          </p:cNvPr>
          <p:cNvSpPr txBox="1"/>
          <p:nvPr/>
        </p:nvSpPr>
        <p:spPr>
          <a:xfrm>
            <a:off x="1267227" y="22794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เซมาฟอร์ว่างเปล่าเตรียมใช้งานเป็นค่า</a:t>
            </a:r>
            <a:r>
              <a:rPr lang="en-US" dirty="0">
                <a:solidFill>
                  <a:schemeClr val="tx2"/>
                </a:solidFill>
              </a:rPr>
              <a:t> 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133" y="296037"/>
            <a:ext cx="6252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Bounded</a:t>
            </a:r>
            <a:r>
              <a:rPr spc="-65" dirty="0"/>
              <a:t> </a:t>
            </a:r>
            <a:r>
              <a:rPr spc="-5" dirty="0"/>
              <a:t>Buffer</a:t>
            </a:r>
            <a:r>
              <a:rPr spc="-45" dirty="0"/>
              <a:t> </a:t>
            </a:r>
            <a:r>
              <a:rPr dirty="0"/>
              <a:t>Problem</a:t>
            </a:r>
            <a:r>
              <a:rPr spc="-1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1308354"/>
            <a:ext cx="3903345" cy="927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9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b="1" u="sng" spc="-415" dirty="0"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 </a:t>
            </a:r>
            <a:r>
              <a:rPr sz="1600" b="1" spc="-409" dirty="0">
                <a:latin typeface="Arial"/>
                <a:cs typeface="Arial"/>
              </a:rPr>
              <a:t>p</a:t>
            </a:r>
            <a:r>
              <a:rPr sz="1600" b="1" u="sng" spc="-50" dirty="0"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 </a:t>
            </a:r>
            <a:r>
              <a:rPr sz="1600" b="1" spc="-615" dirty="0">
                <a:latin typeface="Arial"/>
                <a:cs typeface="Arial"/>
              </a:rPr>
              <a:t>r</a:t>
            </a:r>
            <a:r>
              <a:rPr sz="1600" b="1" u="sng" spc="20" dirty="0"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315" dirty="0"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260" dirty="0">
                <a:latin typeface="Arial"/>
                <a:cs typeface="Arial"/>
              </a:rPr>
              <a:t>d</a:t>
            </a:r>
            <a:r>
              <a:rPr sz="1600" b="1" u="sng" spc="-204" dirty="0"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 </a:t>
            </a:r>
            <a:r>
              <a:rPr sz="1600" b="1" spc="-150" dirty="0">
                <a:latin typeface="Arial"/>
                <a:cs typeface="Arial"/>
              </a:rPr>
              <a:t>u</a:t>
            </a:r>
            <a:r>
              <a:rPr sz="1600" b="1" u="sng" spc="-310" dirty="0"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cer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142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do</a:t>
            </a:r>
            <a:r>
              <a:rPr sz="1600" spc="3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1360" y="2540000"/>
            <a:ext cx="2877820" cy="125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  <a:tabLst>
                <a:tab pos="641350" algn="l"/>
              </a:tabLst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//	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produce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 an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item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nextp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1697355">
              <a:lnSpc>
                <a:spcPct val="135000"/>
              </a:lnSpc>
            </a:pP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wait</a:t>
            </a:r>
            <a:r>
              <a:rPr sz="16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(empty); </a:t>
            </a:r>
            <a:r>
              <a:rPr sz="1600" spc="-4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wait</a:t>
            </a:r>
            <a:r>
              <a:rPr sz="16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(mutex);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4260" y="4186174"/>
            <a:ext cx="2573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600" spc="4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add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 the</a:t>
            </a:r>
            <a:r>
              <a:rPr sz="16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item to</a:t>
            </a:r>
            <a:r>
              <a:rPr sz="16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45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buffer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9272" y="4759022"/>
            <a:ext cx="1353185" cy="683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signal</a:t>
            </a:r>
            <a:r>
              <a:rPr sz="1600" spc="-8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(mutex);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signal</a:t>
            </a:r>
            <a:r>
              <a:rPr sz="16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(full);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7285" y="2984754"/>
            <a:ext cx="1077595" cy="37655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 MT"/>
                <a:cs typeface="Arial MT"/>
              </a:rPr>
              <a:t>Empty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--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99709" y="4965953"/>
            <a:ext cx="954405" cy="396240"/>
          </a:xfrm>
          <a:custGeom>
            <a:avLst/>
            <a:gdLst/>
            <a:ahLst/>
            <a:cxnLst/>
            <a:rect l="l" t="t" r="r" b="b"/>
            <a:pathLst>
              <a:path w="954404" h="396239">
                <a:moveTo>
                  <a:pt x="0" y="396240"/>
                </a:moveTo>
                <a:lnTo>
                  <a:pt x="954024" y="396240"/>
                </a:lnTo>
                <a:lnTo>
                  <a:pt x="954024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78577" y="499364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Full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++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11" name="object 11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6916" y="898042"/>
            <a:ext cx="273596" cy="1546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039" y="921043"/>
            <a:ext cx="115944" cy="1498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2267" y="2990218"/>
            <a:ext cx="373620" cy="2271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82297" y="3049798"/>
            <a:ext cx="56804" cy="36461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339846" y="2989141"/>
            <a:ext cx="2365375" cy="448309"/>
            <a:chOff x="3339846" y="2989141"/>
            <a:chExt cx="2365375" cy="448309"/>
          </a:xfrm>
        </p:grpSpPr>
        <p:sp>
          <p:nvSpPr>
            <p:cNvPr id="18" name="object 18"/>
            <p:cNvSpPr/>
            <p:nvPr/>
          </p:nvSpPr>
          <p:spPr>
            <a:xfrm>
              <a:off x="3339846" y="3165347"/>
              <a:ext cx="2365375" cy="272415"/>
            </a:xfrm>
            <a:custGeom>
              <a:avLst/>
              <a:gdLst/>
              <a:ahLst/>
              <a:cxnLst/>
              <a:rect l="l" t="t" r="r" b="b"/>
              <a:pathLst>
                <a:path w="2365375" h="272414">
                  <a:moveTo>
                    <a:pt x="82423" y="185547"/>
                  </a:moveTo>
                  <a:lnTo>
                    <a:pt x="0" y="236981"/>
                  </a:lnTo>
                  <a:lnTo>
                    <a:pt x="90550" y="272034"/>
                  </a:lnTo>
                  <a:lnTo>
                    <a:pt x="87972" y="244601"/>
                  </a:lnTo>
                  <a:lnTo>
                    <a:pt x="73405" y="244601"/>
                  </a:lnTo>
                  <a:lnTo>
                    <a:pt x="70738" y="215773"/>
                  </a:lnTo>
                  <a:lnTo>
                    <a:pt x="85136" y="214417"/>
                  </a:lnTo>
                  <a:lnTo>
                    <a:pt x="82423" y="185547"/>
                  </a:lnTo>
                  <a:close/>
                </a:path>
                <a:path w="2365375" h="272414">
                  <a:moveTo>
                    <a:pt x="85136" y="214417"/>
                  </a:moveTo>
                  <a:lnTo>
                    <a:pt x="70738" y="215773"/>
                  </a:lnTo>
                  <a:lnTo>
                    <a:pt x="73405" y="244601"/>
                  </a:lnTo>
                  <a:lnTo>
                    <a:pt x="87845" y="243242"/>
                  </a:lnTo>
                  <a:lnTo>
                    <a:pt x="85136" y="214417"/>
                  </a:lnTo>
                  <a:close/>
                </a:path>
                <a:path w="2365375" h="272414">
                  <a:moveTo>
                    <a:pt x="87845" y="243242"/>
                  </a:moveTo>
                  <a:lnTo>
                    <a:pt x="73405" y="244601"/>
                  </a:lnTo>
                  <a:lnTo>
                    <a:pt x="87972" y="244601"/>
                  </a:lnTo>
                  <a:lnTo>
                    <a:pt x="87845" y="243242"/>
                  </a:lnTo>
                  <a:close/>
                </a:path>
                <a:path w="2365375" h="272414">
                  <a:moveTo>
                    <a:pt x="2362327" y="0"/>
                  </a:moveTo>
                  <a:lnTo>
                    <a:pt x="85136" y="214417"/>
                  </a:lnTo>
                  <a:lnTo>
                    <a:pt x="87845" y="243242"/>
                  </a:lnTo>
                  <a:lnTo>
                    <a:pt x="2365120" y="28828"/>
                  </a:lnTo>
                  <a:lnTo>
                    <a:pt x="23623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7632" y="3007385"/>
              <a:ext cx="394360" cy="1164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9981" y="2994139"/>
              <a:ext cx="242213" cy="1168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70066" y="2989141"/>
              <a:ext cx="695952" cy="117732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28247" y="3758129"/>
            <a:ext cx="235563" cy="15420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93828" y="3792194"/>
            <a:ext cx="158938" cy="11893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02059" y="3779840"/>
            <a:ext cx="469138" cy="23586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76565" y="3750481"/>
            <a:ext cx="220551" cy="13038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76363" y="3758508"/>
            <a:ext cx="180202" cy="12696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18585" y="3749719"/>
            <a:ext cx="616164" cy="14052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21074" y="3709648"/>
            <a:ext cx="137285" cy="17330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35068" y="3760398"/>
            <a:ext cx="411897" cy="14169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185018" y="3742599"/>
            <a:ext cx="383960" cy="15195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665078" y="3755121"/>
            <a:ext cx="334392" cy="1554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149668" y="3758232"/>
            <a:ext cx="129497" cy="13980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358875" y="3754352"/>
            <a:ext cx="695335" cy="24580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553306" y="4011921"/>
            <a:ext cx="451539" cy="12122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094595" y="4068114"/>
            <a:ext cx="287817" cy="11751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182600" y="4705205"/>
            <a:ext cx="351844" cy="15079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605734" y="4760968"/>
            <a:ext cx="80856" cy="4077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765781" y="4731012"/>
            <a:ext cx="258319" cy="10604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090868" y="4747318"/>
            <a:ext cx="26757" cy="101539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3464814" y="4759352"/>
            <a:ext cx="2640965" cy="625475"/>
            <a:chOff x="3464814" y="4759352"/>
            <a:chExt cx="2640965" cy="625475"/>
          </a:xfrm>
        </p:grpSpPr>
        <p:sp>
          <p:nvSpPr>
            <p:cNvPr id="41" name="object 41"/>
            <p:cNvSpPr/>
            <p:nvPr/>
          </p:nvSpPr>
          <p:spPr>
            <a:xfrm>
              <a:off x="3464814" y="5204459"/>
              <a:ext cx="1848485" cy="180340"/>
            </a:xfrm>
            <a:custGeom>
              <a:avLst/>
              <a:gdLst/>
              <a:ahLst/>
              <a:cxnLst/>
              <a:rect l="l" t="t" r="r" b="b"/>
              <a:pathLst>
                <a:path w="1848485" h="180339">
                  <a:moveTo>
                    <a:pt x="83693" y="93217"/>
                  </a:moveTo>
                  <a:lnTo>
                    <a:pt x="0" y="142493"/>
                  </a:lnTo>
                  <a:lnTo>
                    <a:pt x="89662" y="179831"/>
                  </a:lnTo>
                  <a:lnTo>
                    <a:pt x="87736" y="151891"/>
                  </a:lnTo>
                  <a:lnTo>
                    <a:pt x="73151" y="151891"/>
                  </a:lnTo>
                  <a:lnTo>
                    <a:pt x="71247" y="123062"/>
                  </a:lnTo>
                  <a:lnTo>
                    <a:pt x="85680" y="122062"/>
                  </a:lnTo>
                  <a:lnTo>
                    <a:pt x="83693" y="93217"/>
                  </a:lnTo>
                  <a:close/>
                </a:path>
                <a:path w="1848485" h="180339">
                  <a:moveTo>
                    <a:pt x="85680" y="122062"/>
                  </a:moveTo>
                  <a:lnTo>
                    <a:pt x="71247" y="123062"/>
                  </a:lnTo>
                  <a:lnTo>
                    <a:pt x="73151" y="151891"/>
                  </a:lnTo>
                  <a:lnTo>
                    <a:pt x="87667" y="150886"/>
                  </a:lnTo>
                  <a:lnTo>
                    <a:pt x="85680" y="122062"/>
                  </a:lnTo>
                  <a:close/>
                </a:path>
                <a:path w="1848485" h="180339">
                  <a:moveTo>
                    <a:pt x="87667" y="150886"/>
                  </a:moveTo>
                  <a:lnTo>
                    <a:pt x="73151" y="151891"/>
                  </a:lnTo>
                  <a:lnTo>
                    <a:pt x="87736" y="151891"/>
                  </a:lnTo>
                  <a:lnTo>
                    <a:pt x="87667" y="150886"/>
                  </a:lnTo>
                  <a:close/>
                </a:path>
                <a:path w="1848485" h="180339">
                  <a:moveTo>
                    <a:pt x="1846072" y="0"/>
                  </a:moveTo>
                  <a:lnTo>
                    <a:pt x="85680" y="122062"/>
                  </a:lnTo>
                  <a:lnTo>
                    <a:pt x="87667" y="150886"/>
                  </a:lnTo>
                  <a:lnTo>
                    <a:pt x="1848103" y="28955"/>
                  </a:lnTo>
                  <a:lnTo>
                    <a:pt x="18460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16110" y="4924360"/>
              <a:ext cx="235182" cy="14411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603583" y="4926314"/>
              <a:ext cx="167849" cy="15066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850812" y="4761171"/>
              <a:ext cx="685607" cy="37463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25140" y="4759352"/>
              <a:ext cx="179416" cy="14792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76391" y="4768460"/>
              <a:ext cx="228909" cy="132806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304222" y="5703542"/>
            <a:ext cx="213320" cy="132617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3595433" y="5759615"/>
            <a:ext cx="41910" cy="28575"/>
          </a:xfrm>
          <a:custGeom>
            <a:avLst/>
            <a:gdLst/>
            <a:ahLst/>
            <a:cxnLst/>
            <a:rect l="l" t="t" r="r" b="b"/>
            <a:pathLst>
              <a:path w="41910" h="28575">
                <a:moveTo>
                  <a:pt x="41452" y="7607"/>
                </a:moveTo>
                <a:lnTo>
                  <a:pt x="39725" y="1689"/>
                </a:lnTo>
                <a:lnTo>
                  <a:pt x="36626" y="0"/>
                </a:lnTo>
                <a:lnTo>
                  <a:pt x="33223" y="1016"/>
                </a:lnTo>
                <a:lnTo>
                  <a:pt x="1066" y="13449"/>
                </a:lnTo>
                <a:lnTo>
                  <a:pt x="0" y="15887"/>
                </a:lnTo>
                <a:lnTo>
                  <a:pt x="1625" y="20104"/>
                </a:lnTo>
                <a:lnTo>
                  <a:pt x="3289" y="20929"/>
                </a:lnTo>
                <a:lnTo>
                  <a:pt x="3136" y="21348"/>
                </a:lnTo>
                <a:lnTo>
                  <a:pt x="5334" y="24206"/>
                </a:lnTo>
                <a:lnTo>
                  <a:pt x="7175" y="26746"/>
                </a:lnTo>
                <a:lnTo>
                  <a:pt x="10947" y="27508"/>
                </a:lnTo>
                <a:lnTo>
                  <a:pt x="13690" y="27940"/>
                </a:lnTo>
                <a:lnTo>
                  <a:pt x="14033" y="27990"/>
                </a:lnTo>
                <a:lnTo>
                  <a:pt x="16535" y="28384"/>
                </a:lnTo>
                <a:lnTo>
                  <a:pt x="40347" y="24307"/>
                </a:lnTo>
                <a:lnTo>
                  <a:pt x="39776" y="20662"/>
                </a:lnTo>
                <a:lnTo>
                  <a:pt x="38392" y="19392"/>
                </a:lnTo>
                <a:lnTo>
                  <a:pt x="22250" y="18415"/>
                </a:lnTo>
                <a:lnTo>
                  <a:pt x="18173" y="17957"/>
                </a:lnTo>
                <a:lnTo>
                  <a:pt x="18135" y="18084"/>
                </a:lnTo>
                <a:lnTo>
                  <a:pt x="15405" y="20193"/>
                </a:lnTo>
                <a:lnTo>
                  <a:pt x="16725" y="19113"/>
                </a:lnTo>
                <a:lnTo>
                  <a:pt x="18034" y="18072"/>
                </a:lnTo>
                <a:lnTo>
                  <a:pt x="18173" y="17957"/>
                </a:lnTo>
                <a:lnTo>
                  <a:pt x="18605" y="17614"/>
                </a:lnTo>
                <a:lnTo>
                  <a:pt x="20002" y="16510"/>
                </a:lnTo>
                <a:lnTo>
                  <a:pt x="39751" y="10706"/>
                </a:lnTo>
                <a:lnTo>
                  <a:pt x="41452" y="7607"/>
                </a:lnTo>
                <a:close/>
              </a:path>
            </a:pathLst>
          </a:custGeom>
          <a:solidFill>
            <a:srgbClr val="FF0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object 4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701856" y="5714373"/>
            <a:ext cx="1129859" cy="11840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622483" y="1316153"/>
            <a:ext cx="856685" cy="216138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750328" y="1692932"/>
            <a:ext cx="190372" cy="15855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045031" y="1673950"/>
            <a:ext cx="317726" cy="16714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717317" y="1964265"/>
            <a:ext cx="672221" cy="247900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1533905" y="5635225"/>
            <a:ext cx="14103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while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(TRUE);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87F69B-A29B-EAFD-EA6C-FBC4746591FA}"/>
              </a:ext>
            </a:extLst>
          </p:cNvPr>
          <p:cNvSpPr txBox="1"/>
          <p:nvPr/>
        </p:nvSpPr>
        <p:spPr>
          <a:xfrm>
            <a:off x="1105011" y="10923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โครงสร้างของกระบวนการผลิต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DBF0A3-6A03-F280-239B-6A99B8CE6D9B}"/>
              </a:ext>
            </a:extLst>
          </p:cNvPr>
          <p:cNvSpPr txBox="1"/>
          <p:nvPr/>
        </p:nvSpPr>
        <p:spPr>
          <a:xfrm>
            <a:off x="2545715" y="23385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สร้างรายการใน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nextp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75577B-40E3-BBA9-C1CF-6D924C8424EC}"/>
              </a:ext>
            </a:extLst>
          </p:cNvPr>
          <p:cNvSpPr txBox="1"/>
          <p:nvPr/>
        </p:nvSpPr>
        <p:spPr>
          <a:xfrm>
            <a:off x="2355849" y="43322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เพิ่มรายการลงในบัฟเฟอร์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3113306" y="1464560"/>
            <a:ext cx="1802130" cy="0"/>
          </a:xfrm>
          <a:custGeom>
            <a:avLst/>
            <a:gdLst/>
            <a:ahLst/>
            <a:cxnLst/>
            <a:rect l="l" t="t" r="r" b="b"/>
            <a:pathLst>
              <a:path w="1802129">
                <a:moveTo>
                  <a:pt x="0" y="0"/>
                </a:moveTo>
                <a:lnTo>
                  <a:pt x="0" y="0"/>
                </a:lnTo>
                <a:lnTo>
                  <a:pt x="1785231" y="0"/>
                </a:lnTo>
                <a:lnTo>
                  <a:pt x="1801916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133" y="296037"/>
            <a:ext cx="6252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Bounded</a:t>
            </a:r>
            <a:r>
              <a:rPr spc="-65" dirty="0"/>
              <a:t> </a:t>
            </a:r>
            <a:r>
              <a:rPr spc="-5" dirty="0"/>
              <a:t>Buffer</a:t>
            </a:r>
            <a:r>
              <a:rPr spc="-45" dirty="0"/>
              <a:t> </a:t>
            </a:r>
            <a:r>
              <a:rPr dirty="0"/>
              <a:t>Problem</a:t>
            </a:r>
            <a:r>
              <a:rPr spc="-1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1308354"/>
            <a:ext cx="3994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9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Arial"/>
                <a:cs typeface="Arial"/>
              </a:rPr>
              <a:t>consumer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3905" y="1966722"/>
            <a:ext cx="376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do</a:t>
            </a:r>
            <a:r>
              <a:rPr sz="16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9272" y="2210207"/>
            <a:ext cx="118554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wait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(full);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wait</a:t>
            </a:r>
            <a:r>
              <a:rPr sz="16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(mutex);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4383" y="3283712"/>
            <a:ext cx="35229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600" spc="45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remove</a:t>
            </a:r>
            <a:r>
              <a:rPr sz="16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an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item</a:t>
            </a:r>
            <a:r>
              <a:rPr sz="16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from</a:t>
            </a:r>
            <a:r>
              <a:rPr sz="1600" spc="4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buffer</a:t>
            </a:r>
            <a:r>
              <a:rPr sz="16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nextc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9272" y="3856380"/>
            <a:ext cx="135318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signal</a:t>
            </a:r>
            <a:r>
              <a:rPr sz="1600" spc="-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(mutex); </a:t>
            </a:r>
            <a:r>
              <a:rPr sz="1600" spc="-4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signal</a:t>
            </a:r>
            <a:r>
              <a:rPr sz="1600" spc="-10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(empty);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6472" y="4929886"/>
            <a:ext cx="2613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600" spc="4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consume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item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nextc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5346" y="1943861"/>
            <a:ext cx="1077595" cy="37655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Arial MT"/>
                <a:cs typeface="Arial MT"/>
              </a:rPr>
              <a:t>Full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--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3614" y="4289297"/>
            <a:ext cx="1198245" cy="37528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Arial MT"/>
                <a:cs typeface="Arial MT"/>
              </a:rPr>
              <a:t>Empty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1390" y="4439284"/>
            <a:ext cx="1805305" cy="116205"/>
          </a:xfrm>
          <a:custGeom>
            <a:avLst/>
            <a:gdLst/>
            <a:ahLst/>
            <a:cxnLst/>
            <a:rect l="l" t="t" r="r" b="b"/>
            <a:pathLst>
              <a:path w="1805304" h="116204">
                <a:moveTo>
                  <a:pt x="87291" y="28938"/>
                </a:moveTo>
                <a:lnTo>
                  <a:pt x="86318" y="57891"/>
                </a:lnTo>
                <a:lnTo>
                  <a:pt x="1803908" y="115950"/>
                </a:lnTo>
                <a:lnTo>
                  <a:pt x="1804924" y="86994"/>
                </a:lnTo>
                <a:lnTo>
                  <a:pt x="87291" y="28938"/>
                </a:lnTo>
                <a:close/>
              </a:path>
              <a:path w="1805304" h="116204">
                <a:moveTo>
                  <a:pt x="88264" y="0"/>
                </a:moveTo>
                <a:lnTo>
                  <a:pt x="0" y="40512"/>
                </a:lnTo>
                <a:lnTo>
                  <a:pt x="85344" y="86867"/>
                </a:lnTo>
                <a:lnTo>
                  <a:pt x="86318" y="57891"/>
                </a:lnTo>
                <a:lnTo>
                  <a:pt x="71882" y="57403"/>
                </a:lnTo>
                <a:lnTo>
                  <a:pt x="72771" y="28447"/>
                </a:lnTo>
                <a:lnTo>
                  <a:pt x="87308" y="28447"/>
                </a:lnTo>
                <a:lnTo>
                  <a:pt x="88264" y="0"/>
                </a:lnTo>
                <a:close/>
              </a:path>
              <a:path w="1805304" h="116204">
                <a:moveTo>
                  <a:pt x="72771" y="28447"/>
                </a:moveTo>
                <a:lnTo>
                  <a:pt x="71882" y="57403"/>
                </a:lnTo>
                <a:lnTo>
                  <a:pt x="86318" y="57891"/>
                </a:lnTo>
                <a:lnTo>
                  <a:pt x="87291" y="28938"/>
                </a:lnTo>
                <a:lnTo>
                  <a:pt x="72771" y="28447"/>
                </a:lnTo>
                <a:close/>
              </a:path>
              <a:path w="1805304" h="116204">
                <a:moveTo>
                  <a:pt x="87308" y="28447"/>
                </a:moveTo>
                <a:lnTo>
                  <a:pt x="72771" y="28447"/>
                </a:lnTo>
                <a:lnTo>
                  <a:pt x="87291" y="28938"/>
                </a:lnTo>
                <a:lnTo>
                  <a:pt x="87308" y="284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9663" y="2020783"/>
            <a:ext cx="185962" cy="21341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2852056" y="2124582"/>
            <a:ext cx="2570480" cy="313055"/>
            <a:chOff x="2852056" y="2124582"/>
            <a:chExt cx="2570480" cy="313055"/>
          </a:xfrm>
        </p:grpSpPr>
        <p:sp>
          <p:nvSpPr>
            <p:cNvPr id="18" name="object 18"/>
            <p:cNvSpPr/>
            <p:nvPr/>
          </p:nvSpPr>
          <p:spPr>
            <a:xfrm>
              <a:off x="3403853" y="2124582"/>
              <a:ext cx="2018664" cy="313055"/>
            </a:xfrm>
            <a:custGeom>
              <a:avLst/>
              <a:gdLst/>
              <a:ahLst/>
              <a:cxnLst/>
              <a:rect l="l" t="t" r="r" b="b"/>
              <a:pathLst>
                <a:path w="2018664" h="313055">
                  <a:moveTo>
                    <a:pt x="80391" y="226567"/>
                  </a:moveTo>
                  <a:lnTo>
                    <a:pt x="0" y="281050"/>
                  </a:lnTo>
                  <a:lnTo>
                    <a:pt x="91821" y="312674"/>
                  </a:lnTo>
                  <a:lnTo>
                    <a:pt x="88263" y="285876"/>
                  </a:lnTo>
                  <a:lnTo>
                    <a:pt x="73660" y="285876"/>
                  </a:lnTo>
                  <a:lnTo>
                    <a:pt x="69850" y="257175"/>
                  </a:lnTo>
                  <a:lnTo>
                    <a:pt x="84201" y="255276"/>
                  </a:lnTo>
                  <a:lnTo>
                    <a:pt x="80391" y="226567"/>
                  </a:lnTo>
                  <a:close/>
                </a:path>
                <a:path w="2018664" h="313055">
                  <a:moveTo>
                    <a:pt x="84201" y="255276"/>
                  </a:moveTo>
                  <a:lnTo>
                    <a:pt x="69850" y="257175"/>
                  </a:lnTo>
                  <a:lnTo>
                    <a:pt x="73660" y="285876"/>
                  </a:lnTo>
                  <a:lnTo>
                    <a:pt x="88011" y="283978"/>
                  </a:lnTo>
                  <a:lnTo>
                    <a:pt x="84201" y="255276"/>
                  </a:lnTo>
                  <a:close/>
                </a:path>
                <a:path w="2018664" h="313055">
                  <a:moveTo>
                    <a:pt x="88011" y="283978"/>
                  </a:moveTo>
                  <a:lnTo>
                    <a:pt x="73660" y="285876"/>
                  </a:lnTo>
                  <a:lnTo>
                    <a:pt x="88263" y="285876"/>
                  </a:lnTo>
                  <a:lnTo>
                    <a:pt x="88011" y="283978"/>
                  </a:lnTo>
                  <a:close/>
                </a:path>
                <a:path w="2018664" h="313055">
                  <a:moveTo>
                    <a:pt x="2014347" y="0"/>
                  </a:moveTo>
                  <a:lnTo>
                    <a:pt x="84201" y="255276"/>
                  </a:lnTo>
                  <a:lnTo>
                    <a:pt x="88011" y="283978"/>
                  </a:lnTo>
                  <a:lnTo>
                    <a:pt x="2018157" y="28701"/>
                  </a:lnTo>
                  <a:lnTo>
                    <a:pt x="20143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2056" y="2125219"/>
              <a:ext cx="1170630" cy="135195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25813" y="2171000"/>
            <a:ext cx="62599" cy="3505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12950" y="2526978"/>
            <a:ext cx="353152" cy="11281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2810" y="2558623"/>
            <a:ext cx="273218" cy="7539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17960" y="2974256"/>
            <a:ext cx="214189" cy="12463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50020" y="2982348"/>
            <a:ext cx="118526" cy="11154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87527" y="3029987"/>
            <a:ext cx="407790" cy="6858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13008" y="2992357"/>
            <a:ext cx="160014" cy="9610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98945" y="3013196"/>
            <a:ext cx="133639" cy="9324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52772" y="3006943"/>
            <a:ext cx="401893" cy="10264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01852" y="2994438"/>
            <a:ext cx="112962" cy="11321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07429" y="3011253"/>
            <a:ext cx="307830" cy="10986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21234" y="3027062"/>
            <a:ext cx="267361" cy="9742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386358" y="3052005"/>
            <a:ext cx="272219" cy="10911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744541" y="2990631"/>
            <a:ext cx="116671" cy="14979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937736" y="2988129"/>
            <a:ext cx="272539" cy="14725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395436" y="2999770"/>
            <a:ext cx="442748" cy="18777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842788" y="4756616"/>
            <a:ext cx="393459" cy="22941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345087" y="4835297"/>
            <a:ext cx="67042" cy="5048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517197" y="4799208"/>
            <a:ext cx="312702" cy="107568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947994" y="4813834"/>
            <a:ext cx="240794" cy="8050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252781" y="4814696"/>
            <a:ext cx="813510" cy="9923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750466" y="4476815"/>
            <a:ext cx="434454" cy="13630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290998" y="4502180"/>
            <a:ext cx="350782" cy="12995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845888" y="3720678"/>
            <a:ext cx="332239" cy="172354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254943" y="3797798"/>
            <a:ext cx="61490" cy="3732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439505" y="3768741"/>
            <a:ext cx="327306" cy="10570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770931" y="4028685"/>
            <a:ext cx="196177" cy="107331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164053" y="4021859"/>
            <a:ext cx="148691" cy="117698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432790" y="4042968"/>
            <a:ext cx="496862" cy="7762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099676" y="3984941"/>
            <a:ext cx="349362" cy="13873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564541" y="3995262"/>
            <a:ext cx="173367" cy="121474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533905" y="5635225"/>
            <a:ext cx="14103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while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(TRUE);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8D3746-B185-BBF5-5BFB-84C4CAAEBCA3}"/>
              </a:ext>
            </a:extLst>
          </p:cNvPr>
          <p:cNvSpPr txBox="1"/>
          <p:nvPr/>
        </p:nvSpPr>
        <p:spPr>
          <a:xfrm>
            <a:off x="1092608" y="10721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โครงสร้างของกระบวนการผู้บริโภค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D1120E-2B3D-25CB-3302-5D7F24081E51}"/>
              </a:ext>
            </a:extLst>
          </p:cNvPr>
          <p:cNvSpPr txBox="1"/>
          <p:nvPr/>
        </p:nvSpPr>
        <p:spPr>
          <a:xfrm>
            <a:off x="2716839" y="31209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ลบรายการออกจากบัฟเฟอร์ไปยัง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nextc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1083BD-7616-4D42-09C4-63B5BC5EE2FD}"/>
              </a:ext>
            </a:extLst>
          </p:cNvPr>
          <p:cNvSpPr txBox="1"/>
          <p:nvPr/>
        </p:nvSpPr>
        <p:spPr>
          <a:xfrm>
            <a:off x="2592196" y="51117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ใช้รายการใน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nextc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336225" y="2825265"/>
            <a:ext cx="815340" cy="29209"/>
          </a:xfrm>
          <a:custGeom>
            <a:avLst/>
            <a:gdLst/>
            <a:ahLst/>
            <a:cxnLst/>
            <a:rect l="l" t="t" r="r" b="b"/>
            <a:pathLst>
              <a:path w="815339" h="29210">
                <a:moveTo>
                  <a:pt x="0" y="28775"/>
                </a:moveTo>
                <a:lnTo>
                  <a:pt x="64961" y="16974"/>
                </a:lnTo>
                <a:lnTo>
                  <a:pt x="131630" y="11700"/>
                </a:lnTo>
                <a:lnTo>
                  <a:pt x="193690" y="9302"/>
                </a:lnTo>
                <a:lnTo>
                  <a:pt x="247041" y="8559"/>
                </a:lnTo>
                <a:lnTo>
                  <a:pt x="287581" y="8247"/>
                </a:lnTo>
                <a:lnTo>
                  <a:pt x="306249" y="8147"/>
                </a:lnTo>
                <a:lnTo>
                  <a:pt x="328116" y="7942"/>
                </a:lnTo>
                <a:lnTo>
                  <a:pt x="381451" y="7218"/>
                </a:lnTo>
                <a:lnTo>
                  <a:pt x="440959" y="6033"/>
                </a:lnTo>
                <a:lnTo>
                  <a:pt x="500016" y="4345"/>
                </a:lnTo>
                <a:lnTo>
                  <a:pt x="528867" y="3463"/>
                </a:lnTo>
                <a:lnTo>
                  <a:pt x="556593" y="2755"/>
                </a:lnTo>
                <a:lnTo>
                  <a:pt x="583191" y="2223"/>
                </a:lnTo>
                <a:lnTo>
                  <a:pt x="608662" y="1865"/>
                </a:lnTo>
                <a:lnTo>
                  <a:pt x="632975" y="1589"/>
                </a:lnTo>
                <a:lnTo>
                  <a:pt x="656098" y="1302"/>
                </a:lnTo>
                <a:lnTo>
                  <a:pt x="678032" y="1003"/>
                </a:lnTo>
                <a:lnTo>
                  <a:pt x="698775" y="694"/>
                </a:lnTo>
                <a:lnTo>
                  <a:pt x="718162" y="414"/>
                </a:lnTo>
                <a:lnTo>
                  <a:pt x="736026" y="205"/>
                </a:lnTo>
                <a:lnTo>
                  <a:pt x="752367" y="67"/>
                </a:lnTo>
                <a:lnTo>
                  <a:pt x="767184" y="0"/>
                </a:lnTo>
                <a:lnTo>
                  <a:pt x="780337" y="47"/>
                </a:lnTo>
                <a:lnTo>
                  <a:pt x="791683" y="253"/>
                </a:lnTo>
                <a:lnTo>
                  <a:pt x="801223" y="618"/>
                </a:lnTo>
                <a:lnTo>
                  <a:pt x="808956" y="1142"/>
                </a:lnTo>
                <a:lnTo>
                  <a:pt x="815184" y="3474"/>
                </a:lnTo>
                <a:lnTo>
                  <a:pt x="814934" y="8799"/>
                </a:lnTo>
                <a:lnTo>
                  <a:pt x="808206" y="17117"/>
                </a:lnTo>
                <a:lnTo>
                  <a:pt x="795002" y="28428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31637" y="3194372"/>
            <a:ext cx="695960" cy="33655"/>
          </a:xfrm>
          <a:custGeom>
            <a:avLst/>
            <a:gdLst/>
            <a:ahLst/>
            <a:cxnLst/>
            <a:rect l="l" t="t" r="r" b="b"/>
            <a:pathLst>
              <a:path w="695960" h="33655">
                <a:moveTo>
                  <a:pt x="41006" y="30923"/>
                </a:moveTo>
                <a:lnTo>
                  <a:pt x="2696" y="32962"/>
                </a:lnTo>
                <a:lnTo>
                  <a:pt x="276" y="33322"/>
                </a:lnTo>
                <a:lnTo>
                  <a:pt x="0" y="33363"/>
                </a:lnTo>
                <a:lnTo>
                  <a:pt x="180" y="33386"/>
                </a:lnTo>
                <a:lnTo>
                  <a:pt x="818" y="33390"/>
                </a:lnTo>
                <a:lnTo>
                  <a:pt x="1455" y="33395"/>
                </a:lnTo>
                <a:lnTo>
                  <a:pt x="6396" y="33426"/>
                </a:lnTo>
                <a:lnTo>
                  <a:pt x="15639" y="33486"/>
                </a:lnTo>
                <a:lnTo>
                  <a:pt x="24621" y="33060"/>
                </a:lnTo>
                <a:lnTo>
                  <a:pt x="37700" y="31695"/>
                </a:lnTo>
                <a:lnTo>
                  <a:pt x="54877" y="29388"/>
                </a:lnTo>
                <a:lnTo>
                  <a:pt x="76151" y="26142"/>
                </a:lnTo>
                <a:lnTo>
                  <a:pt x="101106" y="22514"/>
                </a:lnTo>
                <a:lnTo>
                  <a:pt x="160807" y="15800"/>
                </a:lnTo>
                <a:lnTo>
                  <a:pt x="231821" y="9955"/>
                </a:lnTo>
                <a:lnTo>
                  <a:pt x="303690" y="5879"/>
                </a:lnTo>
                <a:lnTo>
                  <a:pt x="373959" y="3545"/>
                </a:lnTo>
                <a:lnTo>
                  <a:pt x="438351" y="1897"/>
                </a:lnTo>
                <a:lnTo>
                  <a:pt x="497850" y="758"/>
                </a:lnTo>
                <a:lnTo>
                  <a:pt x="562641" y="125"/>
                </a:lnTo>
                <a:lnTo>
                  <a:pt x="597658" y="0"/>
                </a:lnTo>
                <a:lnTo>
                  <a:pt x="630705" y="469"/>
                </a:lnTo>
                <a:lnTo>
                  <a:pt x="658068" y="2002"/>
                </a:lnTo>
                <a:lnTo>
                  <a:pt x="679747" y="4600"/>
                </a:lnTo>
                <a:lnTo>
                  <a:pt x="695740" y="8262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5366" y="5224431"/>
            <a:ext cx="294005" cy="0"/>
          </a:xfrm>
          <a:custGeom>
            <a:avLst/>
            <a:gdLst/>
            <a:ahLst/>
            <a:cxnLst/>
            <a:rect l="l" t="t" r="r" b="b"/>
            <a:pathLst>
              <a:path w="294005">
                <a:moveTo>
                  <a:pt x="0" y="0"/>
                </a:moveTo>
                <a:lnTo>
                  <a:pt x="0" y="0"/>
                </a:lnTo>
                <a:lnTo>
                  <a:pt x="279171" y="0"/>
                </a:lnTo>
                <a:lnTo>
                  <a:pt x="293864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68655" y="6362317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0" y="0"/>
                </a:lnTo>
                <a:lnTo>
                  <a:pt x="644080" y="0"/>
                </a:lnTo>
                <a:lnTo>
                  <a:pt x="660595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21998" y="6361026"/>
            <a:ext cx="993775" cy="41910"/>
          </a:xfrm>
          <a:custGeom>
            <a:avLst/>
            <a:gdLst/>
            <a:ahLst/>
            <a:cxnLst/>
            <a:rect l="l" t="t" r="r" b="b"/>
            <a:pathLst>
              <a:path w="993775" h="41910">
                <a:moveTo>
                  <a:pt x="63370" y="26082"/>
                </a:moveTo>
                <a:lnTo>
                  <a:pt x="22843" y="30686"/>
                </a:lnTo>
                <a:lnTo>
                  <a:pt x="0" y="37757"/>
                </a:lnTo>
                <a:lnTo>
                  <a:pt x="901" y="38047"/>
                </a:lnTo>
                <a:lnTo>
                  <a:pt x="1802" y="38337"/>
                </a:lnTo>
                <a:lnTo>
                  <a:pt x="4055" y="39061"/>
                </a:lnTo>
                <a:lnTo>
                  <a:pt x="7660" y="40220"/>
                </a:lnTo>
                <a:lnTo>
                  <a:pt x="11497" y="40942"/>
                </a:lnTo>
                <a:lnTo>
                  <a:pt x="17602" y="41370"/>
                </a:lnTo>
                <a:lnTo>
                  <a:pt x="25975" y="41504"/>
                </a:lnTo>
                <a:lnTo>
                  <a:pt x="36616" y="41344"/>
                </a:lnTo>
                <a:lnTo>
                  <a:pt x="83864" y="38298"/>
                </a:lnTo>
                <a:lnTo>
                  <a:pt x="128772" y="33966"/>
                </a:lnTo>
                <a:lnTo>
                  <a:pt x="185391" y="28147"/>
                </a:lnTo>
                <a:lnTo>
                  <a:pt x="218152" y="24702"/>
                </a:lnTo>
                <a:lnTo>
                  <a:pt x="253727" y="21175"/>
                </a:lnTo>
                <a:lnTo>
                  <a:pt x="291966" y="17843"/>
                </a:lnTo>
                <a:lnTo>
                  <a:pt x="332867" y="14707"/>
                </a:lnTo>
                <a:lnTo>
                  <a:pt x="376431" y="11766"/>
                </a:lnTo>
                <a:lnTo>
                  <a:pt x="415436" y="9589"/>
                </a:lnTo>
                <a:lnTo>
                  <a:pt x="460621" y="7608"/>
                </a:lnTo>
                <a:lnTo>
                  <a:pt x="511984" y="5824"/>
                </a:lnTo>
                <a:lnTo>
                  <a:pt x="569527" y="4236"/>
                </a:lnTo>
                <a:lnTo>
                  <a:pt x="633248" y="2844"/>
                </a:lnTo>
                <a:lnTo>
                  <a:pt x="708334" y="1519"/>
                </a:lnTo>
                <a:lnTo>
                  <a:pt x="775551" y="603"/>
                </a:lnTo>
                <a:lnTo>
                  <a:pt x="834902" y="97"/>
                </a:lnTo>
                <a:lnTo>
                  <a:pt x="886384" y="0"/>
                </a:lnTo>
                <a:lnTo>
                  <a:pt x="929998" y="311"/>
                </a:lnTo>
                <a:lnTo>
                  <a:pt x="965745" y="1033"/>
                </a:lnTo>
                <a:lnTo>
                  <a:pt x="993624" y="2163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441551" y="4794998"/>
            <a:ext cx="4025265" cy="1358265"/>
            <a:chOff x="1441551" y="4794998"/>
            <a:chExt cx="4025265" cy="1358265"/>
          </a:xfrm>
        </p:grpSpPr>
        <p:sp>
          <p:nvSpPr>
            <p:cNvPr id="21" name="object 21"/>
            <p:cNvSpPr/>
            <p:nvPr/>
          </p:nvSpPr>
          <p:spPr>
            <a:xfrm>
              <a:off x="1456006" y="5999577"/>
              <a:ext cx="1076960" cy="0"/>
            </a:xfrm>
            <a:custGeom>
              <a:avLst/>
              <a:gdLst/>
              <a:ahLst/>
              <a:cxnLst/>
              <a:rect l="l" t="t" r="r" b="b"/>
              <a:pathLst>
                <a:path w="1076960">
                  <a:moveTo>
                    <a:pt x="0" y="0"/>
                  </a:moveTo>
                  <a:lnTo>
                    <a:pt x="0" y="0"/>
                  </a:lnTo>
                  <a:lnTo>
                    <a:pt x="1060025" y="0"/>
                  </a:lnTo>
                  <a:lnTo>
                    <a:pt x="1076850" y="0"/>
                  </a:lnTo>
                </a:path>
              </a:pathLst>
            </a:custGeom>
            <a:ln w="277200">
              <a:solidFill>
                <a:srgbClr val="FFD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73340" y="5991667"/>
              <a:ext cx="231140" cy="22860"/>
            </a:xfrm>
            <a:custGeom>
              <a:avLst/>
              <a:gdLst/>
              <a:ahLst/>
              <a:cxnLst/>
              <a:rect l="l" t="t" r="r" b="b"/>
              <a:pathLst>
                <a:path w="231139" h="22860">
                  <a:moveTo>
                    <a:pt x="35859" y="17242"/>
                  </a:moveTo>
                  <a:lnTo>
                    <a:pt x="19151" y="15150"/>
                  </a:lnTo>
                  <a:lnTo>
                    <a:pt x="7605" y="13481"/>
                  </a:lnTo>
                  <a:lnTo>
                    <a:pt x="1221" y="12235"/>
                  </a:lnTo>
                  <a:lnTo>
                    <a:pt x="0" y="11412"/>
                  </a:lnTo>
                  <a:lnTo>
                    <a:pt x="1285" y="10833"/>
                  </a:lnTo>
                  <a:lnTo>
                    <a:pt x="4501" y="9386"/>
                  </a:lnTo>
                  <a:lnTo>
                    <a:pt x="53452" y="1398"/>
                  </a:lnTo>
                  <a:lnTo>
                    <a:pt x="95457" y="83"/>
                  </a:lnTo>
                  <a:lnTo>
                    <a:pt x="110591" y="0"/>
                  </a:lnTo>
                  <a:lnTo>
                    <a:pt x="125452" y="246"/>
                  </a:lnTo>
                  <a:lnTo>
                    <a:pt x="175135" y="4234"/>
                  </a:lnTo>
                  <a:lnTo>
                    <a:pt x="213474" y="14619"/>
                  </a:lnTo>
                  <a:lnTo>
                    <a:pt x="231041" y="22498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41551" y="5648760"/>
              <a:ext cx="802640" cy="0"/>
            </a:xfrm>
            <a:custGeom>
              <a:avLst/>
              <a:gdLst/>
              <a:ahLst/>
              <a:cxnLst/>
              <a:rect l="l" t="t" r="r" b="b"/>
              <a:pathLst>
                <a:path w="802639">
                  <a:moveTo>
                    <a:pt x="0" y="0"/>
                  </a:moveTo>
                  <a:lnTo>
                    <a:pt x="0" y="0"/>
                  </a:lnTo>
                  <a:lnTo>
                    <a:pt x="785839" y="0"/>
                  </a:lnTo>
                  <a:lnTo>
                    <a:pt x="802559" y="0"/>
                  </a:lnTo>
                </a:path>
              </a:pathLst>
            </a:custGeom>
            <a:ln w="277200">
              <a:solidFill>
                <a:srgbClr val="FFD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8323" y="4794998"/>
              <a:ext cx="1566283" cy="9999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4103" y="5851976"/>
              <a:ext cx="862255" cy="220162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5812236" y="3886186"/>
            <a:ext cx="778510" cy="70485"/>
          </a:xfrm>
          <a:custGeom>
            <a:avLst/>
            <a:gdLst/>
            <a:ahLst/>
            <a:cxnLst/>
            <a:rect l="l" t="t" r="r" b="b"/>
            <a:pathLst>
              <a:path w="778509" h="70485">
                <a:moveTo>
                  <a:pt x="24706" y="60238"/>
                </a:moveTo>
                <a:lnTo>
                  <a:pt x="21973" y="62266"/>
                </a:lnTo>
                <a:lnTo>
                  <a:pt x="16110" y="61393"/>
                </a:lnTo>
                <a:lnTo>
                  <a:pt x="7119" y="57619"/>
                </a:lnTo>
                <a:lnTo>
                  <a:pt x="1270" y="55165"/>
                </a:lnTo>
                <a:lnTo>
                  <a:pt x="0" y="53570"/>
                </a:lnTo>
                <a:lnTo>
                  <a:pt x="3308" y="52836"/>
                </a:lnTo>
                <a:lnTo>
                  <a:pt x="6719" y="52079"/>
                </a:lnTo>
                <a:lnTo>
                  <a:pt x="11991" y="50909"/>
                </a:lnTo>
                <a:lnTo>
                  <a:pt x="19124" y="49326"/>
                </a:lnTo>
                <a:lnTo>
                  <a:pt x="28118" y="47329"/>
                </a:lnTo>
                <a:lnTo>
                  <a:pt x="39247" y="45028"/>
                </a:lnTo>
                <a:lnTo>
                  <a:pt x="87095" y="36941"/>
                </a:lnTo>
                <a:lnTo>
                  <a:pt x="129326" y="30832"/>
                </a:lnTo>
                <a:lnTo>
                  <a:pt x="177763" y="24473"/>
                </a:lnTo>
                <a:lnTo>
                  <a:pt x="231228" y="18207"/>
                </a:lnTo>
                <a:lnTo>
                  <a:pt x="288545" y="12377"/>
                </a:lnTo>
                <a:lnTo>
                  <a:pt x="345999" y="7495"/>
                </a:lnTo>
                <a:lnTo>
                  <a:pt x="399876" y="4070"/>
                </a:lnTo>
                <a:lnTo>
                  <a:pt x="449746" y="1822"/>
                </a:lnTo>
                <a:lnTo>
                  <a:pt x="495181" y="469"/>
                </a:lnTo>
                <a:lnTo>
                  <a:pt x="536638" y="0"/>
                </a:lnTo>
                <a:lnTo>
                  <a:pt x="556046" y="90"/>
                </a:lnTo>
                <a:lnTo>
                  <a:pt x="607014" y="2515"/>
                </a:lnTo>
                <a:lnTo>
                  <a:pt x="651079" y="13759"/>
                </a:lnTo>
                <a:lnTo>
                  <a:pt x="672300" y="25660"/>
                </a:lnTo>
                <a:lnTo>
                  <a:pt x="678875" y="29815"/>
                </a:lnTo>
                <a:lnTo>
                  <a:pt x="724037" y="52016"/>
                </a:lnTo>
                <a:lnTo>
                  <a:pt x="748334" y="60447"/>
                </a:lnTo>
                <a:lnTo>
                  <a:pt x="778321" y="69863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86736" y="3809177"/>
            <a:ext cx="1329055" cy="78105"/>
          </a:xfrm>
          <a:custGeom>
            <a:avLst/>
            <a:gdLst/>
            <a:ahLst/>
            <a:cxnLst/>
            <a:rect l="l" t="t" r="r" b="b"/>
            <a:pathLst>
              <a:path w="1329054" h="78104">
                <a:moveTo>
                  <a:pt x="59262" y="32251"/>
                </a:moveTo>
                <a:lnTo>
                  <a:pt x="18362" y="41220"/>
                </a:lnTo>
                <a:lnTo>
                  <a:pt x="6952" y="44652"/>
                </a:lnTo>
                <a:lnTo>
                  <a:pt x="921" y="46464"/>
                </a:lnTo>
                <a:lnTo>
                  <a:pt x="272" y="46660"/>
                </a:lnTo>
                <a:lnTo>
                  <a:pt x="0" y="46757"/>
                </a:lnTo>
                <a:lnTo>
                  <a:pt x="1807" y="46398"/>
                </a:lnTo>
                <a:lnTo>
                  <a:pt x="5660" y="45546"/>
                </a:lnTo>
                <a:lnTo>
                  <a:pt x="14711" y="43545"/>
                </a:lnTo>
                <a:lnTo>
                  <a:pt x="28959" y="40395"/>
                </a:lnTo>
                <a:lnTo>
                  <a:pt x="48405" y="36096"/>
                </a:lnTo>
                <a:lnTo>
                  <a:pt x="70566" y="31417"/>
                </a:lnTo>
                <a:lnTo>
                  <a:pt x="115593" y="23228"/>
                </a:lnTo>
                <a:lnTo>
                  <a:pt x="161889" y="16546"/>
                </a:lnTo>
                <a:lnTo>
                  <a:pt x="211445" y="11053"/>
                </a:lnTo>
                <a:lnTo>
                  <a:pt x="264052" y="6720"/>
                </a:lnTo>
                <a:lnTo>
                  <a:pt x="316479" y="3689"/>
                </a:lnTo>
                <a:lnTo>
                  <a:pt x="368774" y="1896"/>
                </a:lnTo>
                <a:lnTo>
                  <a:pt x="424451" y="814"/>
                </a:lnTo>
                <a:lnTo>
                  <a:pt x="483938" y="303"/>
                </a:lnTo>
                <a:lnTo>
                  <a:pt x="546288" y="51"/>
                </a:lnTo>
                <a:lnTo>
                  <a:pt x="611057" y="0"/>
                </a:lnTo>
                <a:lnTo>
                  <a:pt x="643743" y="38"/>
                </a:lnTo>
                <a:lnTo>
                  <a:pt x="709434" y="240"/>
                </a:lnTo>
                <a:lnTo>
                  <a:pt x="775435" y="1311"/>
                </a:lnTo>
                <a:lnTo>
                  <a:pt x="841633" y="3957"/>
                </a:lnTo>
                <a:lnTo>
                  <a:pt x="907169" y="8089"/>
                </a:lnTo>
                <a:lnTo>
                  <a:pt x="971187" y="13619"/>
                </a:lnTo>
                <a:lnTo>
                  <a:pt x="1033579" y="20235"/>
                </a:lnTo>
                <a:lnTo>
                  <a:pt x="1094243" y="27626"/>
                </a:lnTo>
                <a:lnTo>
                  <a:pt x="1173786" y="41142"/>
                </a:lnTo>
                <a:lnTo>
                  <a:pt x="1220689" y="51203"/>
                </a:lnTo>
                <a:lnTo>
                  <a:pt x="1272346" y="63468"/>
                </a:lnTo>
                <a:lnTo>
                  <a:pt x="1328757" y="77935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2396" y="4178275"/>
            <a:ext cx="949960" cy="114300"/>
          </a:xfrm>
          <a:custGeom>
            <a:avLst/>
            <a:gdLst/>
            <a:ahLst/>
            <a:cxnLst/>
            <a:rect l="l" t="t" r="r" b="b"/>
            <a:pathLst>
              <a:path w="949960" h="114300">
                <a:moveTo>
                  <a:pt x="12610" y="113035"/>
                </a:moveTo>
                <a:lnTo>
                  <a:pt x="4131" y="114158"/>
                </a:lnTo>
                <a:lnTo>
                  <a:pt x="0" y="113229"/>
                </a:lnTo>
                <a:lnTo>
                  <a:pt x="216" y="110249"/>
                </a:lnTo>
                <a:lnTo>
                  <a:pt x="35889" y="85402"/>
                </a:lnTo>
                <a:lnTo>
                  <a:pt x="79642" y="66628"/>
                </a:lnTo>
                <a:lnTo>
                  <a:pt x="119404" y="53538"/>
                </a:lnTo>
                <a:lnTo>
                  <a:pt x="173345" y="38191"/>
                </a:lnTo>
                <a:lnTo>
                  <a:pt x="230063" y="25572"/>
                </a:lnTo>
                <a:lnTo>
                  <a:pt x="287690" y="16323"/>
                </a:lnTo>
                <a:lnTo>
                  <a:pt x="346412" y="9320"/>
                </a:lnTo>
                <a:lnTo>
                  <a:pt x="406466" y="4377"/>
                </a:lnTo>
                <a:lnTo>
                  <a:pt x="469081" y="1513"/>
                </a:lnTo>
                <a:lnTo>
                  <a:pt x="534075" y="514"/>
                </a:lnTo>
                <a:lnTo>
                  <a:pt x="599119" y="83"/>
                </a:lnTo>
                <a:lnTo>
                  <a:pt x="631514" y="0"/>
                </a:lnTo>
                <a:lnTo>
                  <a:pt x="666424" y="387"/>
                </a:lnTo>
                <a:lnTo>
                  <a:pt x="708600" y="1627"/>
                </a:lnTo>
                <a:lnTo>
                  <a:pt x="758042" y="3718"/>
                </a:lnTo>
                <a:lnTo>
                  <a:pt x="814750" y="6660"/>
                </a:lnTo>
                <a:lnTo>
                  <a:pt x="878723" y="10454"/>
                </a:lnTo>
                <a:lnTo>
                  <a:pt x="949963" y="15099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74909" y="2870078"/>
            <a:ext cx="970280" cy="42545"/>
          </a:xfrm>
          <a:custGeom>
            <a:avLst/>
            <a:gdLst/>
            <a:ahLst/>
            <a:cxnLst/>
            <a:rect l="l" t="t" r="r" b="b"/>
            <a:pathLst>
              <a:path w="970279" h="42544">
                <a:moveTo>
                  <a:pt x="41426" y="42229"/>
                </a:moveTo>
                <a:lnTo>
                  <a:pt x="22488" y="42178"/>
                </a:lnTo>
                <a:lnTo>
                  <a:pt x="9271" y="41897"/>
                </a:lnTo>
                <a:lnTo>
                  <a:pt x="1775" y="41386"/>
                </a:lnTo>
                <a:lnTo>
                  <a:pt x="0" y="40645"/>
                </a:lnTo>
                <a:lnTo>
                  <a:pt x="1026" y="39835"/>
                </a:lnTo>
                <a:lnTo>
                  <a:pt x="3591" y="37811"/>
                </a:lnTo>
                <a:lnTo>
                  <a:pt x="41952" y="21249"/>
                </a:lnTo>
                <a:lnTo>
                  <a:pt x="85489" y="11942"/>
                </a:lnTo>
                <a:lnTo>
                  <a:pt x="127894" y="7105"/>
                </a:lnTo>
                <a:lnTo>
                  <a:pt x="180903" y="4196"/>
                </a:lnTo>
                <a:lnTo>
                  <a:pt x="226136" y="3250"/>
                </a:lnTo>
                <a:lnTo>
                  <a:pt x="302543" y="2755"/>
                </a:lnTo>
                <a:lnTo>
                  <a:pt x="353844" y="2656"/>
                </a:lnTo>
                <a:lnTo>
                  <a:pt x="406354" y="2538"/>
                </a:lnTo>
                <a:lnTo>
                  <a:pt x="452551" y="2280"/>
                </a:lnTo>
                <a:lnTo>
                  <a:pt x="492435" y="1882"/>
                </a:lnTo>
                <a:lnTo>
                  <a:pt x="526006" y="1345"/>
                </a:lnTo>
                <a:lnTo>
                  <a:pt x="559053" y="807"/>
                </a:lnTo>
                <a:lnTo>
                  <a:pt x="597366" y="403"/>
                </a:lnTo>
                <a:lnTo>
                  <a:pt x="640944" y="134"/>
                </a:lnTo>
                <a:lnTo>
                  <a:pt x="689787" y="0"/>
                </a:lnTo>
                <a:lnTo>
                  <a:pt x="737111" y="17"/>
                </a:lnTo>
                <a:lnTo>
                  <a:pt x="776133" y="202"/>
                </a:lnTo>
                <a:lnTo>
                  <a:pt x="829268" y="1077"/>
                </a:lnTo>
                <a:lnTo>
                  <a:pt x="878252" y="3513"/>
                </a:lnTo>
                <a:lnTo>
                  <a:pt x="931133" y="9830"/>
                </a:lnTo>
                <a:lnTo>
                  <a:pt x="950645" y="13768"/>
                </a:lnTo>
                <a:lnTo>
                  <a:pt x="970121" y="18588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1009" y="2870867"/>
            <a:ext cx="859790" cy="96520"/>
          </a:xfrm>
          <a:custGeom>
            <a:avLst/>
            <a:gdLst/>
            <a:ahLst/>
            <a:cxnLst/>
            <a:rect l="l" t="t" r="r" b="b"/>
            <a:pathLst>
              <a:path w="859789" h="96519">
                <a:moveTo>
                  <a:pt x="0" y="88581"/>
                </a:moveTo>
                <a:lnTo>
                  <a:pt x="38068" y="86198"/>
                </a:lnTo>
                <a:lnTo>
                  <a:pt x="83275" y="78183"/>
                </a:lnTo>
                <a:lnTo>
                  <a:pt x="95537" y="75356"/>
                </a:lnTo>
                <a:lnTo>
                  <a:pt x="108565" y="72507"/>
                </a:lnTo>
                <a:lnTo>
                  <a:pt x="152114" y="63893"/>
                </a:lnTo>
                <a:lnTo>
                  <a:pt x="200782" y="56048"/>
                </a:lnTo>
                <a:lnTo>
                  <a:pt x="218522" y="53378"/>
                </a:lnTo>
                <a:lnTo>
                  <a:pt x="237761" y="50248"/>
                </a:lnTo>
                <a:lnTo>
                  <a:pt x="258497" y="46660"/>
                </a:lnTo>
                <a:lnTo>
                  <a:pt x="280731" y="42613"/>
                </a:lnTo>
                <a:lnTo>
                  <a:pt x="302809" y="38567"/>
                </a:lnTo>
                <a:lnTo>
                  <a:pt x="323078" y="34985"/>
                </a:lnTo>
                <a:lnTo>
                  <a:pt x="341536" y="31864"/>
                </a:lnTo>
                <a:lnTo>
                  <a:pt x="358186" y="29206"/>
                </a:lnTo>
                <a:lnTo>
                  <a:pt x="374699" y="26569"/>
                </a:lnTo>
                <a:lnTo>
                  <a:pt x="392749" y="23509"/>
                </a:lnTo>
                <a:lnTo>
                  <a:pt x="412336" y="20027"/>
                </a:lnTo>
                <a:lnTo>
                  <a:pt x="433460" y="16123"/>
                </a:lnTo>
                <a:lnTo>
                  <a:pt x="454084" y="12339"/>
                </a:lnTo>
                <a:lnTo>
                  <a:pt x="500750" y="4953"/>
                </a:lnTo>
                <a:lnTo>
                  <a:pt x="549566" y="901"/>
                </a:lnTo>
                <a:lnTo>
                  <a:pt x="583035" y="0"/>
                </a:lnTo>
                <a:lnTo>
                  <a:pt x="592193" y="40"/>
                </a:lnTo>
                <a:lnTo>
                  <a:pt x="600902" y="197"/>
                </a:lnTo>
                <a:lnTo>
                  <a:pt x="609709" y="414"/>
                </a:lnTo>
                <a:lnTo>
                  <a:pt x="618614" y="691"/>
                </a:lnTo>
                <a:lnTo>
                  <a:pt x="627618" y="1029"/>
                </a:lnTo>
                <a:lnTo>
                  <a:pt x="637279" y="1351"/>
                </a:lnTo>
                <a:lnTo>
                  <a:pt x="648154" y="1582"/>
                </a:lnTo>
                <a:lnTo>
                  <a:pt x="660244" y="1720"/>
                </a:lnTo>
                <a:lnTo>
                  <a:pt x="673549" y="1767"/>
                </a:lnTo>
                <a:lnTo>
                  <a:pt x="686476" y="1827"/>
                </a:lnTo>
                <a:lnTo>
                  <a:pt x="729200" y="4458"/>
                </a:lnTo>
                <a:lnTo>
                  <a:pt x="736671" y="6030"/>
                </a:lnTo>
                <a:lnTo>
                  <a:pt x="743311" y="7197"/>
                </a:lnTo>
                <a:lnTo>
                  <a:pt x="752022" y="8340"/>
                </a:lnTo>
                <a:lnTo>
                  <a:pt x="762804" y="9460"/>
                </a:lnTo>
                <a:lnTo>
                  <a:pt x="775657" y="10555"/>
                </a:lnTo>
                <a:lnTo>
                  <a:pt x="788520" y="11800"/>
                </a:lnTo>
                <a:lnTo>
                  <a:pt x="799329" y="13363"/>
                </a:lnTo>
                <a:lnTo>
                  <a:pt x="808085" y="15247"/>
                </a:lnTo>
                <a:lnTo>
                  <a:pt x="814788" y="17451"/>
                </a:lnTo>
                <a:lnTo>
                  <a:pt x="820752" y="19632"/>
                </a:lnTo>
                <a:lnTo>
                  <a:pt x="827295" y="21450"/>
                </a:lnTo>
                <a:lnTo>
                  <a:pt x="834417" y="22904"/>
                </a:lnTo>
                <a:lnTo>
                  <a:pt x="842117" y="23994"/>
                </a:lnTo>
                <a:lnTo>
                  <a:pt x="852770" y="25205"/>
                </a:lnTo>
                <a:lnTo>
                  <a:pt x="858325" y="27718"/>
                </a:lnTo>
                <a:lnTo>
                  <a:pt x="858783" y="31532"/>
                </a:lnTo>
                <a:lnTo>
                  <a:pt x="859241" y="35346"/>
                </a:lnTo>
                <a:lnTo>
                  <a:pt x="856027" y="38805"/>
                </a:lnTo>
                <a:lnTo>
                  <a:pt x="812976" y="54646"/>
                </a:lnTo>
                <a:lnTo>
                  <a:pt x="768030" y="67443"/>
                </a:lnTo>
                <a:lnTo>
                  <a:pt x="723098" y="78878"/>
                </a:lnTo>
                <a:lnTo>
                  <a:pt x="698260" y="85186"/>
                </a:lnTo>
                <a:lnTo>
                  <a:pt x="675779" y="90933"/>
                </a:lnTo>
                <a:lnTo>
                  <a:pt x="655656" y="96119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83700" y="2931210"/>
            <a:ext cx="468630" cy="138430"/>
          </a:xfrm>
          <a:custGeom>
            <a:avLst/>
            <a:gdLst/>
            <a:ahLst/>
            <a:cxnLst/>
            <a:rect l="l" t="t" r="r" b="b"/>
            <a:pathLst>
              <a:path w="468629" h="138430">
                <a:moveTo>
                  <a:pt x="468431" y="16441"/>
                </a:moveTo>
                <a:lnTo>
                  <a:pt x="424426" y="13418"/>
                </a:lnTo>
                <a:lnTo>
                  <a:pt x="386816" y="7540"/>
                </a:lnTo>
                <a:lnTo>
                  <a:pt x="371445" y="5125"/>
                </a:lnTo>
                <a:lnTo>
                  <a:pt x="332907" y="241"/>
                </a:lnTo>
                <a:lnTo>
                  <a:pt x="327816" y="120"/>
                </a:lnTo>
                <a:lnTo>
                  <a:pt x="322725" y="0"/>
                </a:lnTo>
                <a:lnTo>
                  <a:pt x="279636" y="11954"/>
                </a:lnTo>
                <a:lnTo>
                  <a:pt x="252347" y="22816"/>
                </a:lnTo>
                <a:lnTo>
                  <a:pt x="239663" y="27859"/>
                </a:lnTo>
                <a:lnTo>
                  <a:pt x="228155" y="32369"/>
                </a:lnTo>
                <a:lnTo>
                  <a:pt x="217825" y="36348"/>
                </a:lnTo>
                <a:lnTo>
                  <a:pt x="208020" y="40144"/>
                </a:lnTo>
                <a:lnTo>
                  <a:pt x="167868" y="56871"/>
                </a:lnTo>
                <a:lnTo>
                  <a:pt x="141076" y="69330"/>
                </a:lnTo>
                <a:lnTo>
                  <a:pt x="132059" y="73468"/>
                </a:lnTo>
                <a:lnTo>
                  <a:pt x="121289" y="77847"/>
                </a:lnTo>
                <a:lnTo>
                  <a:pt x="108768" y="82470"/>
                </a:lnTo>
                <a:lnTo>
                  <a:pt x="94495" y="87334"/>
                </a:lnTo>
                <a:lnTo>
                  <a:pt x="71802" y="96014"/>
                </a:lnTo>
                <a:lnTo>
                  <a:pt x="48489" y="107319"/>
                </a:lnTo>
                <a:lnTo>
                  <a:pt x="24555" y="121250"/>
                </a:lnTo>
                <a:lnTo>
                  <a:pt x="0" y="137806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87129" y="3320882"/>
            <a:ext cx="159385" cy="93345"/>
          </a:xfrm>
          <a:custGeom>
            <a:avLst/>
            <a:gdLst/>
            <a:ahLst/>
            <a:cxnLst/>
            <a:rect l="l" t="t" r="r" b="b"/>
            <a:pathLst>
              <a:path w="159385" h="93345">
                <a:moveTo>
                  <a:pt x="158849" y="0"/>
                </a:moveTo>
                <a:lnTo>
                  <a:pt x="129243" y="10081"/>
                </a:lnTo>
                <a:lnTo>
                  <a:pt x="129842" y="9628"/>
                </a:lnTo>
                <a:lnTo>
                  <a:pt x="130698" y="8981"/>
                </a:lnTo>
                <a:lnTo>
                  <a:pt x="133391" y="6945"/>
                </a:lnTo>
                <a:lnTo>
                  <a:pt x="137921" y="3519"/>
                </a:lnTo>
              </a:path>
              <a:path w="159385" h="93345">
                <a:moveTo>
                  <a:pt x="135997" y="13277"/>
                </a:moveTo>
                <a:lnTo>
                  <a:pt x="93205" y="27159"/>
                </a:lnTo>
                <a:lnTo>
                  <a:pt x="86269" y="27898"/>
                </a:lnTo>
                <a:lnTo>
                  <a:pt x="80424" y="29833"/>
                </a:lnTo>
                <a:lnTo>
                  <a:pt x="75670" y="32965"/>
                </a:lnTo>
                <a:lnTo>
                  <a:pt x="70917" y="36098"/>
                </a:lnTo>
                <a:lnTo>
                  <a:pt x="65281" y="38805"/>
                </a:lnTo>
                <a:lnTo>
                  <a:pt x="27848" y="64205"/>
                </a:lnTo>
                <a:lnTo>
                  <a:pt x="1851" y="90612"/>
                </a:lnTo>
                <a:lnTo>
                  <a:pt x="355" y="92189"/>
                </a:lnTo>
                <a:lnTo>
                  <a:pt x="0" y="92936"/>
                </a:lnTo>
                <a:lnTo>
                  <a:pt x="786" y="92855"/>
                </a:lnTo>
                <a:lnTo>
                  <a:pt x="1910" y="92738"/>
                </a:lnTo>
                <a:lnTo>
                  <a:pt x="5447" y="92372"/>
                </a:lnTo>
                <a:lnTo>
                  <a:pt x="11397" y="91755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1196" y="196212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29">
                <a:moveTo>
                  <a:pt x="0" y="0"/>
                </a:moveTo>
                <a:lnTo>
                  <a:pt x="0" y="0"/>
                </a:lnTo>
                <a:lnTo>
                  <a:pt x="1099431" y="0"/>
                </a:lnTo>
                <a:lnTo>
                  <a:pt x="1115841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1789" y="296037"/>
            <a:ext cx="4902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Readers-Writers</a:t>
            </a:r>
            <a:r>
              <a:rPr spc="-70" dirty="0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16" y="845947"/>
            <a:ext cx="8100695" cy="3450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5"/>
              </a:spcBef>
              <a:tabLst>
                <a:tab pos="1840230" algn="l"/>
              </a:tabLst>
            </a:pPr>
            <a:r>
              <a:rPr spc="-330" dirty="0">
                <a:latin typeface="Arial MT"/>
                <a:cs typeface="Arial MT"/>
              </a:rPr>
              <a:t>-</a:t>
            </a:r>
            <a:r>
              <a:rPr dirty="0" err="1">
                <a:latin typeface="Microsoft Sans Serif"/>
                <a:cs typeface="Microsoft Sans Serif"/>
              </a:rPr>
              <a:t>ใช</a:t>
            </a:r>
            <a:r>
              <a:rPr lang="th-TH" dirty="0">
                <a:latin typeface="Microsoft Sans Serif"/>
                <a:cs typeface="Microsoft Sans Serif"/>
              </a:rPr>
              <a:t>้</a:t>
            </a:r>
            <a:r>
              <a:rPr dirty="0" err="1">
                <a:latin typeface="Microsoft Sans Serif"/>
                <a:cs typeface="Microsoft Sans Serif"/>
              </a:rPr>
              <a:t>ข้อมูลร่วมก</a:t>
            </a:r>
            <a:r>
              <a:rPr lang="th-TH" dirty="0">
                <a:latin typeface="Microsoft Sans Serif"/>
                <a:cs typeface="Microsoft Sans Serif"/>
              </a:rPr>
              <a:t>ั</a:t>
            </a:r>
            <a:r>
              <a:rPr dirty="0">
                <a:latin typeface="Microsoft Sans Serif"/>
                <a:cs typeface="Microsoft Sans Serif"/>
              </a:rPr>
              <a:t>น</a:t>
            </a:r>
            <a:r>
              <a:rPr lang="th-TH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ผ</a:t>
            </a:r>
            <a:r>
              <a:rPr lang="th-TH" dirty="0">
                <a:latin typeface="Microsoft Sans Serif"/>
                <a:cs typeface="Microsoft Sans Serif"/>
              </a:rPr>
              <a:t>ู้อ่</a:t>
            </a:r>
            <a:r>
              <a:rPr dirty="0" err="1">
                <a:latin typeface="Microsoft Sans Serif"/>
                <a:cs typeface="Microsoft Sans Serif"/>
              </a:rPr>
              <a:t>านสามารถอ่าน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Arial MT"/>
                <a:cs typeface="Arial MT"/>
              </a:rPr>
              <a:t>(Reader) </a:t>
            </a:r>
            <a:r>
              <a:rPr dirty="0">
                <a:latin typeface="Microsoft Sans Serif"/>
                <a:cs typeface="Microsoft Sans Serif"/>
              </a:rPr>
              <a:t>ข</a:t>
            </a:r>
            <a:r>
              <a:rPr lang="th-TH" dirty="0">
                <a:latin typeface="Microsoft Sans Serif"/>
                <a:cs typeface="Microsoft Sans Serif"/>
              </a:rPr>
              <a:t>้</a:t>
            </a:r>
            <a:r>
              <a:rPr dirty="0" err="1">
                <a:latin typeface="Microsoft Sans Serif"/>
                <a:cs typeface="Microsoft Sans Serif"/>
              </a:rPr>
              <a:t>อมูลร่วมก</a:t>
            </a:r>
            <a:r>
              <a:rPr lang="th-TH" dirty="0">
                <a:latin typeface="Microsoft Sans Serif"/>
                <a:cs typeface="Microsoft Sans Serif"/>
              </a:rPr>
              <a:t>ั</a:t>
            </a:r>
            <a:r>
              <a:rPr dirty="0" err="1">
                <a:latin typeface="Microsoft Sans Serif"/>
                <a:cs typeface="Microsoft Sans Serif"/>
              </a:rPr>
              <a:t>นได</a:t>
            </a:r>
            <a:r>
              <a:rPr lang="th-TH" dirty="0">
                <a:latin typeface="Microsoft Sans Serif"/>
                <a:cs typeface="Microsoft Sans Serif"/>
              </a:rPr>
              <a:t>้</a:t>
            </a:r>
            <a:r>
              <a:rPr dirty="0" err="1">
                <a:latin typeface="Microsoft Sans Serif"/>
                <a:cs typeface="Microsoft Sans Serif"/>
              </a:rPr>
              <a:t>หลายๆ</a:t>
            </a:r>
            <a:r>
              <a:rPr dirty="0">
                <a:latin typeface="Microsoft Sans Serif"/>
                <a:cs typeface="Microsoft Sans Serif"/>
              </a:rPr>
              <a:t> คน</a:t>
            </a:r>
          </a:p>
          <a:p>
            <a:pPr marL="623570" marR="5080">
              <a:lnSpc>
                <a:spcPts val="2320"/>
              </a:lnSpc>
              <a:spcBef>
                <a:spcPts val="140"/>
              </a:spcBef>
            </a:pPr>
            <a:r>
              <a:rPr dirty="0">
                <a:latin typeface="Arial MT"/>
                <a:cs typeface="Arial MT"/>
              </a:rPr>
              <a:t>-</a:t>
            </a:r>
            <a:r>
              <a:rPr dirty="0">
                <a:latin typeface="Microsoft Sans Serif"/>
                <a:cs typeface="Microsoft Sans Serif"/>
              </a:rPr>
              <a:t>ผ</a:t>
            </a:r>
            <a:r>
              <a:rPr lang="th-TH" dirty="0">
                <a:latin typeface="Microsoft Sans Serif"/>
                <a:cs typeface="Microsoft Sans Serif"/>
              </a:rPr>
              <a:t>ู้</a:t>
            </a:r>
            <a:r>
              <a:rPr dirty="0" err="1">
                <a:latin typeface="Microsoft Sans Serif"/>
                <a:cs typeface="Microsoft Sans Serif"/>
              </a:rPr>
              <a:t>เขียน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Arial MT"/>
                <a:cs typeface="Arial MT"/>
              </a:rPr>
              <a:t>(Writer) </a:t>
            </a:r>
            <a:r>
              <a:rPr dirty="0">
                <a:latin typeface="Microsoft Sans Serif"/>
                <a:cs typeface="Microsoft Sans Serif"/>
              </a:rPr>
              <a:t>1 คน </a:t>
            </a:r>
            <a:r>
              <a:rPr dirty="0" err="1">
                <a:latin typeface="Microsoft Sans Serif"/>
                <a:cs typeface="Microsoft Sans Serif"/>
              </a:rPr>
              <a:t>สามารถเขียนข</a:t>
            </a:r>
            <a:r>
              <a:rPr lang="th-TH" dirty="0">
                <a:latin typeface="Microsoft Sans Serif"/>
                <a:cs typeface="Microsoft Sans Serif"/>
              </a:rPr>
              <a:t>้</a:t>
            </a:r>
            <a:r>
              <a:rPr dirty="0" err="1">
                <a:latin typeface="Microsoft Sans Serif"/>
                <a:cs typeface="Microsoft Sans Serif"/>
              </a:rPr>
              <a:t>อมูลได้</a:t>
            </a:r>
            <a:r>
              <a:rPr dirty="0">
                <a:latin typeface="Microsoft Sans Serif"/>
                <a:cs typeface="Microsoft Sans Serif"/>
              </a:rPr>
              <a:t> ณ </a:t>
            </a:r>
            <a:r>
              <a:rPr dirty="0" err="1">
                <a:latin typeface="Microsoft Sans Serif"/>
                <a:cs typeface="Microsoft Sans Serif"/>
              </a:rPr>
              <a:t>ช่วงเวลาหน</a:t>
            </a:r>
            <a:r>
              <a:rPr lang="th-TH" dirty="0">
                <a:latin typeface="Microsoft Sans Serif"/>
                <a:cs typeface="Microsoft Sans Serif"/>
              </a:rPr>
              <a:t>ึ่</a:t>
            </a:r>
            <a:r>
              <a:rPr dirty="0">
                <a:latin typeface="Microsoft Sans Serif"/>
                <a:cs typeface="Microsoft Sans Serif"/>
              </a:rPr>
              <a:t>ง </a:t>
            </a:r>
            <a:r>
              <a:rPr dirty="0" err="1">
                <a:latin typeface="Microsoft Sans Serif"/>
                <a:cs typeface="Microsoft Sans Serif"/>
              </a:rPr>
              <a:t>โดยไม่มีผ</a:t>
            </a:r>
            <a:r>
              <a:rPr lang="th-TH" dirty="0">
                <a:latin typeface="Microsoft Sans Serif"/>
                <a:cs typeface="Microsoft Sans Serif"/>
              </a:rPr>
              <a:t>ู้</a:t>
            </a:r>
            <a:r>
              <a:rPr dirty="0" err="1">
                <a:latin typeface="Microsoft Sans Serif"/>
                <a:cs typeface="Microsoft Sans Serif"/>
              </a:rPr>
              <a:t>เขียนคนอื่นมาใช</a:t>
            </a:r>
            <a:r>
              <a:rPr lang="th-TH" dirty="0">
                <a:latin typeface="Microsoft Sans Serif"/>
                <a:cs typeface="Microsoft Sans Serif"/>
              </a:rPr>
              <a:t>้</a:t>
            </a:r>
            <a:r>
              <a:rPr dirty="0" err="1">
                <a:latin typeface="Microsoft Sans Serif"/>
                <a:cs typeface="Microsoft Sans Serif"/>
              </a:rPr>
              <a:t>ข้อมูลร่วม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dirty="0" err="1">
                <a:latin typeface="Microsoft Sans Serif"/>
                <a:cs typeface="Microsoft Sans Serif"/>
              </a:rPr>
              <a:t>และห</a:t>
            </a:r>
            <a:r>
              <a:rPr lang="th-TH" dirty="0">
                <a:latin typeface="Microsoft Sans Serif"/>
                <a:cs typeface="Microsoft Sans Serif"/>
              </a:rPr>
              <a:t>้</a:t>
            </a:r>
            <a:r>
              <a:rPr dirty="0" err="1">
                <a:latin typeface="Microsoft Sans Serif"/>
                <a:cs typeface="Microsoft Sans Serif"/>
              </a:rPr>
              <a:t>ามผ</a:t>
            </a:r>
            <a:r>
              <a:rPr lang="th-TH" dirty="0">
                <a:latin typeface="Microsoft Sans Serif"/>
                <a:cs typeface="Microsoft Sans Serif"/>
              </a:rPr>
              <a:t>ู้อ่</a:t>
            </a:r>
            <a:r>
              <a:rPr dirty="0" err="1">
                <a:latin typeface="Microsoft Sans Serif"/>
                <a:cs typeface="Microsoft Sans Serif"/>
              </a:rPr>
              <a:t>านมาอ่านขณะที่เขียนอย</a:t>
            </a:r>
            <a:r>
              <a:rPr lang="th-TH" dirty="0">
                <a:latin typeface="Microsoft Sans Serif"/>
                <a:cs typeface="Microsoft Sans Serif"/>
              </a:rPr>
              <a:t>ู่</a:t>
            </a:r>
            <a:endParaRPr dirty="0">
              <a:latin typeface="Microsoft Sans Serif"/>
              <a:cs typeface="Microsoft Sans Serif"/>
            </a:endParaRPr>
          </a:p>
          <a:p>
            <a:pPr marL="829310">
              <a:lnSpc>
                <a:spcPct val="100000"/>
              </a:lnSpc>
              <a:spcBef>
                <a:spcPts val="390"/>
              </a:spcBef>
              <a:tabLst>
                <a:tab pos="1703070" algn="l"/>
                <a:tab pos="4249420" algn="l"/>
                <a:tab pos="5273675" algn="l"/>
              </a:tabLst>
            </a:pPr>
            <a:r>
              <a:rPr b="1" dirty="0" err="1">
                <a:solidFill>
                  <a:srgbClr val="FF0000"/>
                </a:solidFill>
                <a:latin typeface="Tahoma"/>
                <a:cs typeface="Tahoma"/>
              </a:rPr>
              <a:t>อาจท</a:t>
            </a:r>
            <a:r>
              <a:rPr lang="th-TH" b="1" dirty="0">
                <a:solidFill>
                  <a:srgbClr val="FF0000"/>
                </a:solidFill>
                <a:latin typeface="Tahoma"/>
                <a:cs typeface="Tahoma"/>
              </a:rPr>
              <a:t>ำ</a:t>
            </a:r>
            <a:r>
              <a:rPr b="1" dirty="0" err="1">
                <a:solidFill>
                  <a:srgbClr val="FF0000"/>
                </a:solidFill>
                <a:latin typeface="Tahoma"/>
                <a:cs typeface="Tahoma"/>
              </a:rPr>
              <a:t>ให</a:t>
            </a:r>
            <a:r>
              <a:rPr lang="th-TH" b="1" dirty="0">
                <a:solidFill>
                  <a:srgbClr val="FF0000"/>
                </a:solidFill>
                <a:latin typeface="Tahoma"/>
                <a:cs typeface="Tahoma"/>
              </a:rPr>
              <a:t>้</a:t>
            </a:r>
            <a:r>
              <a:rPr b="1" dirty="0" err="1">
                <a:solidFill>
                  <a:srgbClr val="FF0000"/>
                </a:solidFill>
                <a:latin typeface="Tahoma"/>
                <a:cs typeface="Tahoma"/>
              </a:rPr>
              <a:t>เก</a:t>
            </a:r>
            <a:r>
              <a:rPr lang="th-TH" b="1" dirty="0">
                <a:solidFill>
                  <a:srgbClr val="FF0000"/>
                </a:solidFill>
                <a:latin typeface="Tahoma"/>
                <a:cs typeface="Tahoma"/>
              </a:rPr>
              <a:t>ิ</a:t>
            </a:r>
            <a:r>
              <a:rPr b="1" dirty="0" err="1">
                <a:solidFill>
                  <a:srgbClr val="FF0000"/>
                </a:solidFill>
                <a:latin typeface="Tahoma"/>
                <a:cs typeface="Tahoma"/>
              </a:rPr>
              <a:t>ดปัญหา</a:t>
            </a:r>
            <a:r>
              <a:rPr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Starvation </a:t>
            </a:r>
            <a:r>
              <a:rPr b="1" dirty="0" err="1">
                <a:solidFill>
                  <a:srgbClr val="FF0000"/>
                </a:solidFill>
                <a:latin typeface="Tahoma"/>
                <a:cs typeface="Tahoma"/>
              </a:rPr>
              <a:t>ได้ท</a:t>
            </a:r>
            <a:r>
              <a:rPr lang="th-TH" b="1" dirty="0">
                <a:solidFill>
                  <a:srgbClr val="FF0000"/>
                </a:solidFill>
                <a:latin typeface="Tahoma"/>
                <a:cs typeface="Tahoma"/>
              </a:rPr>
              <a:t>ั้</a:t>
            </a:r>
            <a:r>
              <a:rPr b="1" dirty="0" err="1">
                <a:solidFill>
                  <a:srgbClr val="FF0000"/>
                </a:solidFill>
                <a:latin typeface="Tahoma"/>
                <a:cs typeface="Tahoma"/>
              </a:rPr>
              <a:t>งฝ</a:t>
            </a:r>
            <a:r>
              <a:rPr lang="th-TH" b="1" dirty="0">
                <a:solidFill>
                  <a:srgbClr val="FF0000"/>
                </a:solidFill>
                <a:latin typeface="Tahoma"/>
                <a:cs typeface="Tahoma"/>
              </a:rPr>
              <a:t>ั่</a:t>
            </a:r>
            <a:r>
              <a:rPr b="1" dirty="0" err="1">
                <a:solidFill>
                  <a:srgbClr val="FF0000"/>
                </a:solidFill>
                <a:latin typeface="Tahoma"/>
                <a:cs typeface="Tahoma"/>
              </a:rPr>
              <a:t>งผ</a:t>
            </a:r>
            <a:r>
              <a:rPr lang="th-TH" b="1" dirty="0">
                <a:solidFill>
                  <a:srgbClr val="FF0000"/>
                </a:solidFill>
                <a:latin typeface="Tahoma"/>
                <a:cs typeface="Tahoma"/>
              </a:rPr>
              <a:t>ู้</a:t>
            </a:r>
            <a:r>
              <a:rPr b="1" dirty="0" err="1">
                <a:solidFill>
                  <a:srgbClr val="FF0000"/>
                </a:solidFill>
                <a:latin typeface="Tahoma"/>
                <a:cs typeface="Tahoma"/>
              </a:rPr>
              <a:t>เข</a:t>
            </a:r>
            <a:r>
              <a:rPr lang="th-TH" b="1" dirty="0">
                <a:solidFill>
                  <a:srgbClr val="FF0000"/>
                </a:solidFill>
                <a:latin typeface="Tahoma"/>
                <a:cs typeface="Tahoma"/>
              </a:rPr>
              <a:t>ี</a:t>
            </a:r>
            <a:r>
              <a:rPr b="1" dirty="0" err="1">
                <a:solidFill>
                  <a:srgbClr val="FF0000"/>
                </a:solidFill>
                <a:latin typeface="Tahoma"/>
                <a:cs typeface="Tahoma"/>
              </a:rPr>
              <a:t>ยน</a:t>
            </a:r>
            <a:r>
              <a:rPr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1" dirty="0" err="1">
                <a:solidFill>
                  <a:srgbClr val="FF0000"/>
                </a:solidFill>
                <a:latin typeface="Tahoma"/>
                <a:cs typeface="Tahoma"/>
              </a:rPr>
              <a:t>และฝ</a:t>
            </a:r>
            <a:r>
              <a:rPr lang="th-TH" b="1" dirty="0">
                <a:solidFill>
                  <a:srgbClr val="FF0000"/>
                </a:solidFill>
                <a:latin typeface="Tahoma"/>
                <a:cs typeface="Tahoma"/>
              </a:rPr>
              <a:t>ั่</a:t>
            </a:r>
            <a:r>
              <a:rPr b="1" dirty="0" err="1">
                <a:solidFill>
                  <a:srgbClr val="FF0000"/>
                </a:solidFill>
                <a:latin typeface="Tahoma"/>
                <a:cs typeface="Tahoma"/>
              </a:rPr>
              <a:t>งผ</a:t>
            </a:r>
            <a:r>
              <a:rPr lang="th-TH" b="1" dirty="0">
                <a:solidFill>
                  <a:srgbClr val="FF0000"/>
                </a:solidFill>
                <a:latin typeface="Tahoma"/>
                <a:cs typeface="Tahoma"/>
              </a:rPr>
              <a:t>ู้อ่</a:t>
            </a:r>
            <a:r>
              <a:rPr b="1" dirty="0" err="1">
                <a:solidFill>
                  <a:srgbClr val="FF0000"/>
                </a:solidFill>
                <a:latin typeface="Tahoma"/>
                <a:cs typeface="Tahoma"/>
              </a:rPr>
              <a:t>าน</a:t>
            </a:r>
            <a:endParaRPr dirty="0">
              <a:latin typeface="Tahoma"/>
              <a:cs typeface="Tahoma"/>
            </a:endParaRPr>
          </a:p>
          <a:p>
            <a:pPr marL="353695" indent="-341630">
              <a:lnSpc>
                <a:spcPct val="100000"/>
              </a:lnSpc>
              <a:spcBef>
                <a:spcPts val="1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set </a:t>
            </a:r>
            <a:r>
              <a:rPr sz="1800" spc="-5" dirty="0">
                <a:latin typeface="Arial MT"/>
                <a:cs typeface="Arial MT"/>
              </a:rPr>
              <a:t>is shared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among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number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concurrent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endParaRPr sz="1800" dirty="0">
              <a:latin typeface="Arial MT"/>
              <a:cs typeface="Arial MT"/>
            </a:endParaRPr>
          </a:p>
          <a:p>
            <a:pPr marL="754380" lvl="1" indent="-28511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sz="1800" spc="-10" dirty="0">
                <a:latin typeface="Arial MT"/>
                <a:cs typeface="Arial MT"/>
              </a:rPr>
              <a:t>Readers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only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data</a:t>
            </a:r>
            <a:r>
              <a:rPr sz="1800" dirty="0">
                <a:latin typeface="Arial MT"/>
                <a:cs typeface="Arial MT"/>
              </a:rPr>
              <a:t> set;</a:t>
            </a:r>
            <a:r>
              <a:rPr sz="1800" spc="-5" dirty="0">
                <a:latin typeface="Arial MT"/>
                <a:cs typeface="Arial MT"/>
              </a:rPr>
              <a:t> they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perform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updates</a:t>
            </a:r>
            <a:endParaRPr sz="1800" dirty="0">
              <a:latin typeface="Arial MT"/>
              <a:cs typeface="Arial MT"/>
            </a:endParaRPr>
          </a:p>
          <a:p>
            <a:pPr marL="754380" lvl="1" indent="-28511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4380" algn="l"/>
                <a:tab pos="755015" algn="l"/>
                <a:tab pos="1669414" algn="l"/>
              </a:tabLst>
            </a:pPr>
            <a:r>
              <a:rPr sz="1800" dirty="0">
                <a:latin typeface="Arial MT"/>
                <a:cs typeface="Arial MT"/>
              </a:rPr>
              <a:t>Wr</a:t>
            </a:r>
            <a:r>
              <a:rPr sz="1800" spc="-5" dirty="0">
                <a:latin typeface="Arial MT"/>
                <a:cs typeface="Arial MT"/>
              </a:rPr>
              <a:t>iter</a:t>
            </a:r>
            <a:r>
              <a:rPr sz="1800" dirty="0">
                <a:latin typeface="Arial MT"/>
                <a:cs typeface="Arial MT"/>
              </a:rPr>
              <a:t>s	–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th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r</a:t>
            </a:r>
            <a:r>
              <a:rPr sz="1800" u="sng" spc="-409" dirty="0">
                <a:uFill>
                  <a:solidFill>
                    <a:srgbClr val="2EFF00"/>
                  </a:solidFill>
                </a:uFill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e</a:t>
            </a:r>
            <a:r>
              <a:rPr sz="1800" b="1" u="sng" spc="-434" dirty="0">
                <a:uFill>
                  <a:solidFill>
                    <a:srgbClr val="2EFF00"/>
                  </a:solidFill>
                </a:uFill>
                <a:latin typeface="Arial"/>
                <a:cs typeface="Arial"/>
              </a:rPr>
              <a:t> </a:t>
            </a:r>
            <a:r>
              <a:rPr sz="1800" spc="-45" dirty="0">
                <a:latin typeface="Arial MT"/>
                <a:cs typeface="Arial MT"/>
              </a:rPr>
              <a:t>a</a:t>
            </a:r>
            <a:r>
              <a:rPr sz="1800" b="1" u="sng" spc="-470" dirty="0">
                <a:uFill>
                  <a:solidFill>
                    <a:srgbClr val="2EFF00"/>
                  </a:solidFill>
                </a:uFill>
                <a:latin typeface="Arial"/>
                <a:cs typeface="Arial"/>
              </a:rPr>
              <a:t> </a:t>
            </a:r>
            <a:r>
              <a:rPr sz="1800" spc="-270" dirty="0">
                <a:latin typeface="Arial MT"/>
                <a:cs typeface="Arial MT"/>
              </a:rPr>
              <a:t>d</a:t>
            </a:r>
            <a:r>
              <a:rPr sz="1800" b="1" u="sng" dirty="0">
                <a:uFill>
                  <a:solidFill>
                    <a:srgbClr val="2EFF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235" dirty="0">
                <a:uFill>
                  <a:solidFill>
                    <a:srgbClr val="2EFF00"/>
                  </a:solidFill>
                </a:uFill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w</a:t>
            </a:r>
            <a:r>
              <a:rPr sz="1800" dirty="0">
                <a:latin typeface="Arial MT"/>
                <a:cs typeface="Arial MT"/>
              </a:rPr>
              <a:t>rite</a:t>
            </a: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2500" dirty="0">
              <a:latin typeface="Arial MT"/>
              <a:cs typeface="Arial MT"/>
            </a:endParaRPr>
          </a:p>
          <a:p>
            <a:pPr marL="353695" marR="793750" indent="-34163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Problem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allow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readers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5" dirty="0">
                <a:latin typeface="Arial MT"/>
                <a:cs typeface="Arial MT"/>
              </a:rPr>
              <a:t> one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g</a:t>
            </a:r>
            <a:r>
              <a:rPr sz="1800" spc="-10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w</a:t>
            </a:r>
            <a:r>
              <a:rPr sz="1800" dirty="0">
                <a:latin typeface="Arial MT"/>
                <a:cs typeface="Arial MT"/>
              </a:rPr>
              <a:t>riter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ss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ta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65" dirty="0">
                <a:latin typeface="Arial MT"/>
                <a:cs typeface="Arial MT"/>
              </a:rPr>
              <a:t>h</a:t>
            </a:r>
            <a:r>
              <a:rPr sz="1800" u="sng" spc="-440" dirty="0">
                <a:uFill>
                  <a:solidFill>
                    <a:srgbClr val="2EFF00"/>
                  </a:solidFill>
                </a:u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260" dirty="0">
                <a:latin typeface="Arial MT"/>
                <a:cs typeface="Arial MT"/>
              </a:rPr>
              <a:t> </a:t>
            </a:r>
            <a:r>
              <a:rPr sz="1800" b="1" u="sng" spc="-250" dirty="0">
                <a:uFill>
                  <a:solidFill>
                    <a:srgbClr val="2EFF00"/>
                  </a:solidFill>
                </a:uFill>
                <a:latin typeface="Arial"/>
                <a:cs typeface="Arial"/>
              </a:rPr>
              <a:t> </a:t>
            </a:r>
            <a:r>
              <a:rPr sz="1800" spc="-890" dirty="0">
                <a:latin typeface="Arial MT"/>
                <a:cs typeface="Arial MT"/>
              </a:rPr>
              <a:t>s</a:t>
            </a:r>
            <a:r>
              <a:rPr sz="1800" u="sng" dirty="0">
                <a:uFill>
                  <a:solidFill>
                    <a:srgbClr val="2EFF00"/>
                  </a:solidFill>
                </a:uFill>
                <a:latin typeface="Arial MT"/>
                <a:cs typeface="Arial MT"/>
              </a:rPr>
              <a:t> </a:t>
            </a:r>
            <a:r>
              <a:rPr sz="1800" spc="-240" dirty="0">
                <a:latin typeface="Arial MT"/>
                <a:cs typeface="Arial MT"/>
              </a:rPr>
              <a:t> </a:t>
            </a:r>
            <a:r>
              <a:rPr sz="1800" b="1" u="sng" spc="-395" dirty="0">
                <a:uFill>
                  <a:solidFill>
                    <a:srgbClr val="2EFF00"/>
                  </a:solidFill>
                </a:uFill>
                <a:latin typeface="Arial"/>
                <a:cs typeface="Arial"/>
              </a:rPr>
              <a:t> </a:t>
            </a:r>
            <a:r>
              <a:rPr sz="1800" spc="-65" dirty="0">
                <a:latin typeface="Arial MT"/>
                <a:cs typeface="Arial MT"/>
              </a:rPr>
              <a:t>a</a:t>
            </a:r>
            <a:r>
              <a:rPr sz="1800" b="1" u="sng" spc="-440" dirty="0">
                <a:uFill>
                  <a:solidFill>
                    <a:srgbClr val="2EFF00"/>
                  </a:solidFill>
                </a:uFill>
                <a:latin typeface="Arial"/>
                <a:cs typeface="Arial"/>
              </a:rPr>
              <a:t> </a:t>
            </a:r>
            <a:r>
              <a:rPr sz="1800" spc="-520" dirty="0">
                <a:latin typeface="Arial MT"/>
                <a:cs typeface="Arial MT"/>
              </a:rPr>
              <a:t>m</a:t>
            </a:r>
            <a:r>
              <a:rPr sz="1800" b="1" u="sng" spc="15" dirty="0">
                <a:uFill>
                  <a:solidFill>
                    <a:srgbClr val="2EFF00"/>
                  </a:solidFill>
                </a:u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016" y="4709541"/>
            <a:ext cx="164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Shared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4216" y="5079873"/>
            <a:ext cx="1160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7180" algn="l"/>
                <a:tab pos="297815" algn="l"/>
              </a:tabLst>
            </a:pP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4216" y="5450230"/>
            <a:ext cx="3676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7180" algn="l"/>
                <a:tab pos="297815" algn="l"/>
              </a:tabLst>
            </a:pPr>
            <a:r>
              <a:rPr sz="1800" spc="-5" dirty="0">
                <a:latin typeface="Arial MT"/>
                <a:cs typeface="Arial MT"/>
              </a:rPr>
              <a:t>Semaphore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mutex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initialized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4216" y="5724245"/>
            <a:ext cx="3638550" cy="7670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8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7180" algn="l"/>
                <a:tab pos="297815" algn="l"/>
              </a:tabLst>
            </a:pPr>
            <a:r>
              <a:rPr sz="1800" spc="-5" dirty="0">
                <a:latin typeface="Arial MT"/>
                <a:cs typeface="Arial MT"/>
              </a:rPr>
              <a:t>Semaphore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wrt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initialized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297180" indent="-28511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7180" algn="l"/>
                <a:tab pos="297815" algn="l"/>
              </a:tabLst>
            </a:pPr>
            <a:r>
              <a:rPr sz="1800" spc="-5" dirty="0">
                <a:latin typeface="Arial MT"/>
                <a:cs typeface="Arial MT"/>
              </a:rPr>
              <a:t>Integer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readcount </a:t>
            </a:r>
            <a:r>
              <a:rPr sz="1800" spc="-5" dirty="0">
                <a:latin typeface="Arial MT"/>
                <a:cs typeface="Arial MT"/>
              </a:rPr>
              <a:t>initialized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8370" y="5414009"/>
            <a:ext cx="1230630" cy="253916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0"/>
              </a:spcBef>
            </a:pPr>
            <a:r>
              <a:rPr sz="1600" dirty="0" err="1">
                <a:latin typeface="Microsoft Sans Serif"/>
                <a:cs typeface="Microsoft Sans Serif"/>
              </a:rPr>
              <a:t>ป้องก</a:t>
            </a:r>
            <a:r>
              <a:rPr lang="th-TH" sz="1600" dirty="0">
                <a:latin typeface="Microsoft Sans Serif"/>
                <a:cs typeface="Microsoft Sans Serif"/>
              </a:rPr>
              <a:t>ั</a:t>
            </a:r>
            <a:r>
              <a:rPr sz="1600" dirty="0" err="1">
                <a:latin typeface="Microsoft Sans Serif"/>
                <a:cs typeface="Microsoft Sans Serif"/>
              </a:rPr>
              <a:t>นผ</a:t>
            </a:r>
            <a:r>
              <a:rPr lang="th-TH" sz="1600" dirty="0">
                <a:latin typeface="Microsoft Sans Serif"/>
                <a:cs typeface="Microsoft Sans Serif"/>
              </a:rPr>
              <a:t>ู้เ</a:t>
            </a:r>
            <a:r>
              <a:rPr sz="1600" dirty="0" err="1">
                <a:latin typeface="Microsoft Sans Serif"/>
                <a:cs typeface="Microsoft Sans Serif"/>
              </a:rPr>
              <a:t>ขียน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761" y="5585586"/>
            <a:ext cx="2981325" cy="340360"/>
          </a:xfrm>
          <a:custGeom>
            <a:avLst/>
            <a:gdLst/>
            <a:ahLst/>
            <a:cxnLst/>
            <a:rect l="l" t="t" r="r" b="b"/>
            <a:pathLst>
              <a:path w="2981325" h="340360">
                <a:moveTo>
                  <a:pt x="82295" y="253758"/>
                </a:moveTo>
                <a:lnTo>
                  <a:pt x="0" y="305435"/>
                </a:lnTo>
                <a:lnTo>
                  <a:pt x="90677" y="340220"/>
                </a:lnTo>
                <a:lnTo>
                  <a:pt x="88019" y="312801"/>
                </a:lnTo>
                <a:lnTo>
                  <a:pt x="73406" y="312801"/>
                </a:lnTo>
                <a:lnTo>
                  <a:pt x="70612" y="283984"/>
                </a:lnTo>
                <a:lnTo>
                  <a:pt x="85089" y="282570"/>
                </a:lnTo>
                <a:lnTo>
                  <a:pt x="82295" y="253758"/>
                </a:lnTo>
                <a:close/>
              </a:path>
              <a:path w="2981325" h="340360">
                <a:moveTo>
                  <a:pt x="85089" y="282570"/>
                </a:moveTo>
                <a:lnTo>
                  <a:pt x="70612" y="283984"/>
                </a:lnTo>
                <a:lnTo>
                  <a:pt x="73406" y="312801"/>
                </a:lnTo>
                <a:lnTo>
                  <a:pt x="87882" y="311386"/>
                </a:lnTo>
                <a:lnTo>
                  <a:pt x="85089" y="282570"/>
                </a:lnTo>
                <a:close/>
              </a:path>
              <a:path w="2981325" h="340360">
                <a:moveTo>
                  <a:pt x="87882" y="311386"/>
                </a:moveTo>
                <a:lnTo>
                  <a:pt x="73406" y="312801"/>
                </a:lnTo>
                <a:lnTo>
                  <a:pt x="88019" y="312801"/>
                </a:lnTo>
                <a:lnTo>
                  <a:pt x="87882" y="311386"/>
                </a:lnTo>
                <a:close/>
              </a:path>
              <a:path w="2981325" h="340360">
                <a:moveTo>
                  <a:pt x="2978023" y="0"/>
                </a:moveTo>
                <a:lnTo>
                  <a:pt x="85089" y="282570"/>
                </a:lnTo>
                <a:lnTo>
                  <a:pt x="87882" y="311386"/>
                </a:lnTo>
                <a:lnTo>
                  <a:pt x="2980816" y="28753"/>
                </a:lnTo>
                <a:lnTo>
                  <a:pt x="29780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3685" y="4842509"/>
            <a:ext cx="2688590" cy="232756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35"/>
              </a:spcBef>
            </a:pPr>
            <a:r>
              <a:rPr sz="1400" dirty="0" err="1">
                <a:latin typeface="Microsoft Sans Serif"/>
                <a:cs typeface="Microsoft Sans Serif"/>
              </a:rPr>
              <a:t>ป้องก</a:t>
            </a:r>
            <a:r>
              <a:rPr lang="th-TH" sz="1400" dirty="0">
                <a:latin typeface="Microsoft Sans Serif"/>
                <a:cs typeface="Microsoft Sans Serif"/>
              </a:rPr>
              <a:t>ั</a:t>
            </a:r>
            <a:r>
              <a:rPr sz="1400" dirty="0" err="1">
                <a:latin typeface="Microsoft Sans Serif"/>
                <a:cs typeface="Microsoft Sans Serif"/>
              </a:rPr>
              <a:t>นต</a:t>
            </a:r>
            <a:r>
              <a:rPr lang="th-TH" sz="1400" dirty="0">
                <a:latin typeface="Microsoft Sans Serif"/>
                <a:cs typeface="Microsoft Sans Serif"/>
              </a:rPr>
              <a:t>ั</a:t>
            </a:r>
            <a:r>
              <a:rPr sz="1400" dirty="0" err="1">
                <a:latin typeface="Microsoft Sans Serif"/>
                <a:cs typeface="Microsoft Sans Serif"/>
              </a:rPr>
              <a:t>วแปร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Arial MT"/>
                <a:cs typeface="Arial MT"/>
              </a:rPr>
              <a:t>readcount </a:t>
            </a:r>
            <a:r>
              <a:rPr sz="1400" dirty="0">
                <a:latin typeface="Microsoft Sans Serif"/>
                <a:cs typeface="Microsoft Sans Serif"/>
              </a:rPr>
              <a:t>(ผ</a:t>
            </a:r>
            <a:r>
              <a:rPr lang="th-TH" sz="1400" dirty="0">
                <a:latin typeface="Microsoft Sans Serif"/>
                <a:cs typeface="Microsoft Sans Serif"/>
              </a:rPr>
              <a:t>ู้อ่</a:t>
            </a:r>
            <a:r>
              <a:rPr sz="1400" dirty="0" err="1">
                <a:latin typeface="Microsoft Sans Serif"/>
                <a:cs typeface="Microsoft Sans Serif"/>
              </a:rPr>
              <a:t>าน</a:t>
            </a:r>
            <a:r>
              <a:rPr sz="1400" dirty="0">
                <a:latin typeface="Microsoft Sans Serif"/>
                <a:cs typeface="Microsoft Sans Serif"/>
              </a:rPr>
              <a:t>)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4048" y="2751966"/>
            <a:ext cx="346533" cy="26249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910" y="3117644"/>
            <a:ext cx="415939" cy="24135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5915" y="5305771"/>
            <a:ext cx="380798" cy="345700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916F8-92FC-FE05-F22F-6FAC8DCEF9AD}"/>
              </a:ext>
            </a:extLst>
          </p:cNvPr>
          <p:cNvSpPr txBox="1"/>
          <p:nvPr/>
        </p:nvSpPr>
        <p:spPr>
          <a:xfrm>
            <a:off x="837042" y="20326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ชุดข้อมูลจะถูกแชร์ระหว่างกระบวนการต่างๆ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ที่เกิดขึ้นพร้อมกัน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A3662F-F870-EE4F-DF82-E391CA3134F8}"/>
              </a:ext>
            </a:extLst>
          </p:cNvPr>
          <p:cNvSpPr txBox="1"/>
          <p:nvPr/>
        </p:nvSpPr>
        <p:spPr>
          <a:xfrm>
            <a:off x="1259189" y="24051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ผู้อ่าน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อ่านเฉพาะชุดข้อมูล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พวกเขาไม่ได้ทำการอัพเดตใด</a:t>
            </a:r>
            <a:r>
              <a:rPr lang="en-US" dirty="0">
                <a:solidFill>
                  <a:schemeClr val="tx2"/>
                </a:solidFill>
              </a:rPr>
              <a:t> ๆ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37DD8-54A1-3EE8-97E0-73F04AFAF9A6}"/>
              </a:ext>
            </a:extLst>
          </p:cNvPr>
          <p:cNvSpPr txBox="1"/>
          <p:nvPr/>
        </p:nvSpPr>
        <p:spPr>
          <a:xfrm>
            <a:off x="1297685" y="28063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นักเขียน</a:t>
            </a:r>
            <a:r>
              <a:rPr lang="en-US" dirty="0">
                <a:solidFill>
                  <a:schemeClr val="tx2"/>
                </a:solidFill>
              </a:rPr>
              <a:t> - </a:t>
            </a:r>
            <a:r>
              <a:rPr lang="en-US" dirty="0" err="1">
                <a:solidFill>
                  <a:schemeClr val="tx2"/>
                </a:solidFill>
              </a:rPr>
              <a:t>สามารถอ่านและเขียนได้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52C954-4A0A-CAB8-62EF-CEFC4F3DB20A}"/>
              </a:ext>
            </a:extLst>
          </p:cNvPr>
          <p:cNvSpPr txBox="1"/>
          <p:nvPr/>
        </p:nvSpPr>
        <p:spPr>
          <a:xfrm>
            <a:off x="837042" y="3381756"/>
            <a:ext cx="8233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ปัญหา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อนุญาตให้ผู้อ่านหลายคนอ่านพร้อมกัน</a:t>
            </a:r>
            <a:r>
              <a:rPr lang="en-US" dirty="0">
                <a:solidFill>
                  <a:schemeClr val="tx2"/>
                </a:solidFill>
              </a:rPr>
              <a:t> นักเขียนเพียงคนเดียวเท่านั้นที่สามารถเข้าถึงข้อมูลที่ใช้ร่วมกันได้ในเวลาเดียวกัน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593BDF-2E88-5C3F-4521-3F44597074E1}"/>
              </a:ext>
            </a:extLst>
          </p:cNvPr>
          <p:cNvSpPr txBox="1"/>
          <p:nvPr/>
        </p:nvSpPr>
        <p:spPr>
          <a:xfrm>
            <a:off x="837042" y="449018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ข้อมูลที่ใช้ร่วมกัน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620CFC-CD1E-2269-D86B-2FA1154AF409}"/>
              </a:ext>
            </a:extLst>
          </p:cNvPr>
          <p:cNvSpPr txBox="1"/>
          <p:nvPr/>
        </p:nvSpPr>
        <p:spPr>
          <a:xfrm>
            <a:off x="1301740" y="52636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เซมาฟอร์</a:t>
            </a:r>
            <a:r>
              <a:rPr lang="en-US" dirty="0">
                <a:solidFill>
                  <a:schemeClr val="tx2"/>
                </a:solidFill>
              </a:rPr>
              <a:t> mutex </a:t>
            </a:r>
            <a:r>
              <a:rPr lang="en-US" dirty="0" err="1">
                <a:solidFill>
                  <a:schemeClr val="tx2"/>
                </a:solidFill>
              </a:rPr>
              <a:t>เริ่มต้นเป็น</a:t>
            </a:r>
            <a:r>
              <a:rPr lang="en-US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BF5527-5462-7D04-2C6A-14B7576CDF89}"/>
              </a:ext>
            </a:extLst>
          </p:cNvPr>
          <p:cNvSpPr txBox="1"/>
          <p:nvPr/>
        </p:nvSpPr>
        <p:spPr>
          <a:xfrm>
            <a:off x="1261175" y="56451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เซ็นมาสำหรับ</a:t>
            </a:r>
            <a:r>
              <a:rPr lang="en-US" dirty="0">
                <a:solidFill>
                  <a:schemeClr val="tx2"/>
                </a:solidFill>
              </a:rPr>
              <a:t> mutex </a:t>
            </a:r>
            <a:r>
              <a:rPr lang="en-US" dirty="0" err="1">
                <a:solidFill>
                  <a:schemeClr val="tx2"/>
                </a:solidFill>
              </a:rPr>
              <a:t>เหตุการณ์เป็น</a:t>
            </a:r>
            <a:r>
              <a:rPr lang="en-US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FCAA13-4822-1ED1-83E0-26A64A97545E}"/>
              </a:ext>
            </a:extLst>
          </p:cNvPr>
          <p:cNvSpPr txBox="1"/>
          <p:nvPr/>
        </p:nvSpPr>
        <p:spPr>
          <a:xfrm>
            <a:off x="1259189" y="59965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จำนวนการอ่านจำนวนเต็มเริ่มต้นเป็น</a:t>
            </a:r>
            <a:r>
              <a:rPr lang="en-US" dirty="0">
                <a:solidFill>
                  <a:schemeClr val="tx2"/>
                </a:solidFill>
              </a:rPr>
              <a:t> 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14"/>
          <p:cNvGrpSpPr/>
          <p:nvPr/>
        </p:nvGrpSpPr>
        <p:grpSpPr>
          <a:xfrm>
            <a:off x="2362271" y="3948751"/>
            <a:ext cx="1177290" cy="312420"/>
            <a:chOff x="2362271" y="3948751"/>
            <a:chExt cx="1177290" cy="312420"/>
          </a:xfrm>
        </p:grpSpPr>
        <p:sp>
          <p:nvSpPr>
            <p:cNvPr id="15" name="object 15"/>
            <p:cNvSpPr/>
            <p:nvPr/>
          </p:nvSpPr>
          <p:spPr>
            <a:xfrm>
              <a:off x="3229991" y="4087351"/>
              <a:ext cx="170815" cy="34925"/>
            </a:xfrm>
            <a:custGeom>
              <a:avLst/>
              <a:gdLst/>
              <a:ahLst/>
              <a:cxnLst/>
              <a:rect l="l" t="t" r="r" b="b"/>
              <a:pathLst>
                <a:path w="170814" h="34925">
                  <a:moveTo>
                    <a:pt x="10123" y="6076"/>
                  </a:moveTo>
                  <a:lnTo>
                    <a:pt x="7230" y="4012"/>
                  </a:lnTo>
                  <a:lnTo>
                    <a:pt x="4566" y="2479"/>
                  </a:lnTo>
                  <a:lnTo>
                    <a:pt x="2130" y="1474"/>
                  </a:lnTo>
                  <a:lnTo>
                    <a:pt x="482" y="793"/>
                  </a:lnTo>
                  <a:lnTo>
                    <a:pt x="0" y="435"/>
                  </a:lnTo>
                  <a:lnTo>
                    <a:pt x="686" y="400"/>
                  </a:lnTo>
                  <a:lnTo>
                    <a:pt x="1372" y="365"/>
                  </a:lnTo>
                  <a:lnTo>
                    <a:pt x="3087" y="279"/>
                  </a:lnTo>
                  <a:lnTo>
                    <a:pt x="5832" y="139"/>
                  </a:lnTo>
                  <a:lnTo>
                    <a:pt x="48562" y="5321"/>
                  </a:lnTo>
                  <a:lnTo>
                    <a:pt x="99126" y="16433"/>
                  </a:lnTo>
                  <a:lnTo>
                    <a:pt x="142975" y="27583"/>
                  </a:lnTo>
                  <a:lnTo>
                    <a:pt x="170462" y="34772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00871" y="4087702"/>
              <a:ext cx="487045" cy="19050"/>
            </a:xfrm>
            <a:custGeom>
              <a:avLst/>
              <a:gdLst/>
              <a:ahLst/>
              <a:cxnLst/>
              <a:rect l="l" t="t" r="r" b="b"/>
              <a:pathLst>
                <a:path w="487044" h="19050">
                  <a:moveTo>
                    <a:pt x="7824" y="0"/>
                  </a:moveTo>
                  <a:lnTo>
                    <a:pt x="7273" y="1110"/>
                  </a:lnTo>
                  <a:lnTo>
                    <a:pt x="5598" y="2080"/>
                  </a:lnTo>
                  <a:lnTo>
                    <a:pt x="2799" y="2910"/>
                  </a:lnTo>
                  <a:lnTo>
                    <a:pt x="0" y="3741"/>
                  </a:lnTo>
                  <a:lnTo>
                    <a:pt x="293" y="6102"/>
                  </a:lnTo>
                  <a:lnTo>
                    <a:pt x="43979" y="18672"/>
                  </a:lnTo>
                  <a:lnTo>
                    <a:pt x="58663" y="19046"/>
                  </a:lnTo>
                  <a:lnTo>
                    <a:pt x="75556" y="18992"/>
                  </a:lnTo>
                  <a:lnTo>
                    <a:pt x="114405" y="17780"/>
                  </a:lnTo>
                  <a:lnTo>
                    <a:pt x="168142" y="15240"/>
                  </a:lnTo>
                  <a:lnTo>
                    <a:pt x="184824" y="14300"/>
                  </a:lnTo>
                  <a:lnTo>
                    <a:pt x="201798" y="13350"/>
                  </a:lnTo>
                  <a:lnTo>
                    <a:pt x="254488" y="10497"/>
                  </a:lnTo>
                  <a:lnTo>
                    <a:pt x="310044" y="8347"/>
                  </a:lnTo>
                  <a:lnTo>
                    <a:pt x="381875" y="6356"/>
                  </a:lnTo>
                  <a:lnTo>
                    <a:pt x="430223" y="5095"/>
                  </a:lnTo>
                  <a:lnTo>
                    <a:pt x="486857" y="3656"/>
                  </a:lnTo>
                </a:path>
              </a:pathLst>
            </a:custGeom>
            <a:ln w="277200">
              <a:solidFill>
                <a:srgbClr val="FFD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523014" y="2581962"/>
            <a:ext cx="217170" cy="17145"/>
          </a:xfrm>
          <a:custGeom>
            <a:avLst/>
            <a:gdLst/>
            <a:ahLst/>
            <a:cxnLst/>
            <a:rect l="l" t="t" r="r" b="b"/>
            <a:pathLst>
              <a:path w="217169" h="17144">
                <a:moveTo>
                  <a:pt x="0" y="17111"/>
                </a:moveTo>
                <a:lnTo>
                  <a:pt x="13570" y="16041"/>
                </a:lnTo>
                <a:lnTo>
                  <a:pt x="27141" y="14972"/>
                </a:lnTo>
                <a:lnTo>
                  <a:pt x="40711" y="13902"/>
                </a:lnTo>
                <a:lnTo>
                  <a:pt x="54282" y="12833"/>
                </a:lnTo>
                <a:lnTo>
                  <a:pt x="67852" y="11763"/>
                </a:lnTo>
                <a:lnTo>
                  <a:pt x="81423" y="10694"/>
                </a:lnTo>
                <a:lnTo>
                  <a:pt x="94993" y="9624"/>
                </a:lnTo>
                <a:lnTo>
                  <a:pt x="108564" y="8555"/>
                </a:lnTo>
                <a:lnTo>
                  <a:pt x="122134" y="7485"/>
                </a:lnTo>
                <a:lnTo>
                  <a:pt x="135704" y="6416"/>
                </a:lnTo>
                <a:lnTo>
                  <a:pt x="149275" y="5346"/>
                </a:lnTo>
                <a:lnTo>
                  <a:pt x="162845" y="4277"/>
                </a:lnTo>
                <a:lnTo>
                  <a:pt x="176416" y="3207"/>
                </a:lnTo>
                <a:lnTo>
                  <a:pt x="189986" y="2138"/>
                </a:lnTo>
                <a:lnTo>
                  <a:pt x="203557" y="1069"/>
                </a:lnTo>
                <a:lnTo>
                  <a:pt x="217127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0843" y="1511484"/>
            <a:ext cx="1449705" cy="0"/>
          </a:xfrm>
          <a:custGeom>
            <a:avLst/>
            <a:gdLst/>
            <a:ahLst/>
            <a:cxnLst/>
            <a:rect l="l" t="t" r="r" b="b"/>
            <a:pathLst>
              <a:path w="1449704">
                <a:moveTo>
                  <a:pt x="0" y="0"/>
                </a:moveTo>
                <a:lnTo>
                  <a:pt x="0" y="0"/>
                </a:lnTo>
                <a:lnTo>
                  <a:pt x="1432287" y="0"/>
                </a:lnTo>
                <a:lnTo>
                  <a:pt x="1449543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Readers-Writers</a:t>
            </a:r>
            <a:r>
              <a:rPr spc="-50" dirty="0"/>
              <a:t> </a:t>
            </a:r>
            <a:r>
              <a:rPr dirty="0"/>
              <a:t>Problem</a:t>
            </a:r>
            <a:r>
              <a:rPr spc="-1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1306830"/>
            <a:ext cx="3783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writer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4510" y="2047189"/>
            <a:ext cx="420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do</a:t>
            </a:r>
            <a:r>
              <a:rPr sz="18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2418080"/>
            <a:ext cx="107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wait</a:t>
            </a:r>
            <a:r>
              <a:rPr sz="1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35" dirty="0">
                <a:solidFill>
                  <a:srgbClr val="0000FF"/>
                </a:solidFill>
                <a:latin typeface="Arial MT"/>
                <a:cs typeface="Arial MT"/>
              </a:rPr>
              <a:t>(w</a:t>
            </a:r>
            <a:r>
              <a:rPr lang="en-US" sz="1800" u="sng" spc="480" dirty="0">
                <a:solidFill>
                  <a:srgbClr val="0000FF"/>
                </a:solidFill>
                <a:uFill>
                  <a:solidFill>
                    <a:srgbClr val="2EFF00"/>
                  </a:solidFill>
                </a:u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rt)</a:t>
            </a:r>
            <a:r>
              <a:rPr sz="18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;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2026" y="3158744"/>
            <a:ext cx="3414395" cy="141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7430">
              <a:lnSpc>
                <a:spcPct val="100000"/>
              </a:lnSpc>
              <a:spcBef>
                <a:spcPts val="100"/>
              </a:spcBef>
              <a:tabLst>
                <a:tab pos="1407795" algn="l"/>
              </a:tabLst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//	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writing</a:t>
            </a:r>
            <a:r>
              <a:rPr sz="1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performed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L="710565">
              <a:lnSpc>
                <a:spcPct val="100000"/>
              </a:lnSpc>
              <a:spcBef>
                <a:spcPts val="1605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signal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(wrt)</a:t>
            </a:r>
            <a:r>
              <a:rPr sz="1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while</a:t>
            </a:r>
            <a:r>
              <a:rPr sz="180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(TRUE);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6591" y="1658111"/>
            <a:ext cx="4156075" cy="925894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840"/>
              </a:lnSpc>
            </a:pPr>
            <a:r>
              <a:rPr dirty="0">
                <a:latin typeface="Microsoft Sans Serif"/>
                <a:cs typeface="Microsoft Sans Serif"/>
              </a:rPr>
              <a:t>- ผ</a:t>
            </a:r>
            <a:r>
              <a:rPr lang="th-TH" dirty="0">
                <a:latin typeface="Microsoft Sans Serif"/>
                <a:cs typeface="Microsoft Sans Serif"/>
              </a:rPr>
              <a:t>ู้</a:t>
            </a:r>
            <a:r>
              <a:rPr dirty="0">
                <a:latin typeface="Microsoft Sans Serif"/>
                <a:cs typeface="Microsoft Sans Serif"/>
              </a:rPr>
              <a:t>อ</a:t>
            </a:r>
            <a:r>
              <a:rPr lang="th-TH" dirty="0">
                <a:latin typeface="Microsoft Sans Serif"/>
                <a:cs typeface="Microsoft Sans Serif"/>
              </a:rPr>
              <a:t>่</a:t>
            </a:r>
            <a:r>
              <a:rPr dirty="0" err="1">
                <a:latin typeface="Microsoft Sans Serif"/>
                <a:cs typeface="Microsoft Sans Serif"/>
              </a:rPr>
              <a:t>านคนแรก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dirty="0" err="1">
                <a:latin typeface="Microsoft Sans Serif"/>
                <a:cs typeface="Microsoft Sans Serif"/>
              </a:rPr>
              <a:t>และคนสุดท</a:t>
            </a:r>
            <a:r>
              <a:rPr lang="th-TH" dirty="0">
                <a:latin typeface="Microsoft Sans Serif"/>
                <a:cs typeface="Microsoft Sans Serif"/>
              </a:rPr>
              <a:t>้</a:t>
            </a:r>
            <a:r>
              <a:rPr dirty="0" err="1">
                <a:latin typeface="Microsoft Sans Serif"/>
                <a:cs typeface="Microsoft Sans Serif"/>
              </a:rPr>
              <a:t>าย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dirty="0" err="1">
                <a:latin typeface="Microsoft Sans Serif"/>
                <a:cs typeface="Microsoft Sans Serif"/>
              </a:rPr>
              <a:t>จะต</a:t>
            </a:r>
            <a:r>
              <a:rPr lang="th-TH" dirty="0">
                <a:latin typeface="Microsoft Sans Serif"/>
                <a:cs typeface="Microsoft Sans Serif"/>
              </a:rPr>
              <a:t>้</a:t>
            </a:r>
            <a:r>
              <a:rPr dirty="0" err="1">
                <a:latin typeface="Microsoft Sans Serif"/>
                <a:cs typeface="Microsoft Sans Serif"/>
              </a:rPr>
              <a:t>องใช</a:t>
            </a:r>
            <a:r>
              <a:rPr lang="th-TH" dirty="0">
                <a:latin typeface="Microsoft Sans Serif"/>
                <a:cs typeface="Microsoft Sans Serif"/>
              </a:rPr>
              <a:t>้</a:t>
            </a:r>
            <a:r>
              <a:rPr dirty="0">
                <a:latin typeface="Microsoft Sans Serif"/>
                <a:cs typeface="Microsoft Sans Serif"/>
              </a:rPr>
              <a:t>ต</a:t>
            </a:r>
            <a:r>
              <a:rPr lang="th-TH" dirty="0">
                <a:latin typeface="Microsoft Sans Serif"/>
                <a:cs typeface="Microsoft Sans Serif"/>
              </a:rPr>
              <a:t>ั</a:t>
            </a:r>
            <a:r>
              <a:rPr dirty="0" err="1">
                <a:latin typeface="Microsoft Sans Serif"/>
                <a:cs typeface="Microsoft Sans Serif"/>
              </a:rPr>
              <a:t>วแปร</a:t>
            </a:r>
            <a:endParaRPr dirty="0">
              <a:latin typeface="Microsoft Sans Serif"/>
              <a:cs typeface="Microsoft Sans Serif"/>
            </a:endParaRPr>
          </a:p>
          <a:p>
            <a:pPr marL="92710" marR="588010">
              <a:lnSpc>
                <a:spcPct val="100000"/>
              </a:lnSpc>
              <a:spcBef>
                <a:spcPts val="95"/>
              </a:spcBef>
              <a:tabLst>
                <a:tab pos="3202940" algn="l"/>
              </a:tabLst>
            </a:pPr>
            <a:r>
              <a:rPr dirty="0" err="1">
                <a:latin typeface="Arial MT"/>
                <a:cs typeface="Arial MT"/>
              </a:rPr>
              <a:t>wrt</a:t>
            </a:r>
            <a:r>
              <a:rPr dirty="0">
                <a:latin typeface="Arial MT"/>
                <a:cs typeface="Arial MT"/>
              </a:rPr>
              <a:t> </a:t>
            </a:r>
            <a:r>
              <a:rPr dirty="0" err="1">
                <a:latin typeface="Microsoft Sans Serif"/>
                <a:cs typeface="Microsoft Sans Serif"/>
              </a:rPr>
              <a:t>เพ</a:t>
            </a:r>
            <a:r>
              <a:rPr lang="th-TH" dirty="0">
                <a:latin typeface="Microsoft Sans Serif"/>
                <a:cs typeface="Microsoft Sans Serif"/>
              </a:rPr>
              <a:t>ื่</a:t>
            </a:r>
            <a:r>
              <a:rPr dirty="0" err="1">
                <a:latin typeface="Microsoft Sans Serif"/>
                <a:cs typeface="Microsoft Sans Serif"/>
              </a:rPr>
              <a:t>อท</a:t>
            </a:r>
            <a:r>
              <a:rPr lang="th-TH" dirty="0">
                <a:latin typeface="Microsoft Sans Serif"/>
                <a:cs typeface="Microsoft Sans Serif"/>
              </a:rPr>
              <a:t>ำ</a:t>
            </a:r>
            <a:r>
              <a:rPr dirty="0" err="1">
                <a:latin typeface="Microsoft Sans Serif"/>
                <a:cs typeface="Microsoft Sans Serif"/>
              </a:rPr>
              <a:t>ให</a:t>
            </a:r>
            <a:r>
              <a:rPr lang="th-TH" dirty="0">
                <a:latin typeface="Microsoft Sans Serif"/>
                <a:cs typeface="Microsoft Sans Serif"/>
              </a:rPr>
              <a:t>้</a:t>
            </a:r>
            <a:r>
              <a:rPr dirty="0" err="1">
                <a:latin typeface="Microsoft Sans Serif"/>
                <a:cs typeface="Microsoft Sans Serif"/>
              </a:rPr>
              <a:t>การท</a:t>
            </a:r>
            <a:r>
              <a:rPr lang="th-TH" dirty="0">
                <a:latin typeface="Microsoft Sans Serif"/>
                <a:cs typeface="Microsoft Sans Serif"/>
              </a:rPr>
              <a:t>ำ</a:t>
            </a:r>
            <a:r>
              <a:rPr dirty="0" err="1">
                <a:latin typeface="Microsoft Sans Serif"/>
                <a:cs typeface="Microsoft Sans Serif"/>
              </a:rPr>
              <a:t>งานประสานก</a:t>
            </a:r>
            <a:r>
              <a:rPr lang="th-TH" dirty="0">
                <a:latin typeface="Microsoft Sans Serif"/>
                <a:cs typeface="Microsoft Sans Serif"/>
              </a:rPr>
              <a:t>ันได้</a:t>
            </a:r>
            <a:r>
              <a:rPr dirty="0">
                <a:latin typeface="Microsoft Sans Serif"/>
                <a:cs typeface="Microsoft Sans Serif"/>
              </a:rPr>
              <a:t>ก</a:t>
            </a:r>
            <a:r>
              <a:rPr lang="th-TH" dirty="0">
                <a:latin typeface="Microsoft Sans Serif"/>
                <a:cs typeface="Microsoft Sans Serif"/>
              </a:rPr>
              <a:t>ับ</a:t>
            </a:r>
            <a:r>
              <a:rPr dirty="0">
                <a:latin typeface="Microsoft Sans Serif"/>
                <a:cs typeface="Microsoft Sans Serif"/>
              </a:rPr>
              <a:t>ผ</a:t>
            </a:r>
            <a:r>
              <a:rPr lang="th-TH" dirty="0">
                <a:latin typeface="Microsoft Sans Serif"/>
                <a:cs typeface="Microsoft Sans Serif"/>
              </a:rPr>
              <a:t>ู้</a:t>
            </a:r>
            <a:r>
              <a:rPr dirty="0" err="1">
                <a:latin typeface="Microsoft Sans Serif"/>
                <a:cs typeface="Microsoft Sans Serif"/>
              </a:rPr>
              <a:t>เขียน</a:t>
            </a:r>
            <a:endParaRPr dirty="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053352" y="3115663"/>
            <a:ext cx="2258060" cy="459740"/>
            <a:chOff x="3053352" y="3115663"/>
            <a:chExt cx="2258060" cy="45974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3352" y="3186108"/>
              <a:ext cx="40185" cy="3451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56280" y="3115663"/>
              <a:ext cx="2254885" cy="459740"/>
            </a:xfrm>
            <a:custGeom>
              <a:avLst/>
              <a:gdLst/>
              <a:ahLst/>
              <a:cxnLst/>
              <a:rect l="l" t="t" r="r" b="b"/>
              <a:pathLst>
                <a:path w="2254885" h="459739">
                  <a:moveTo>
                    <a:pt x="34443" y="445888"/>
                  </a:moveTo>
                  <a:lnTo>
                    <a:pt x="34085" y="447039"/>
                  </a:lnTo>
                  <a:lnTo>
                    <a:pt x="33410" y="448774"/>
                  </a:lnTo>
                  <a:lnTo>
                    <a:pt x="33870" y="449579"/>
                  </a:lnTo>
                  <a:lnTo>
                    <a:pt x="33940" y="452491"/>
                  </a:lnTo>
                  <a:lnTo>
                    <a:pt x="32685" y="457200"/>
                  </a:lnTo>
                  <a:lnTo>
                    <a:pt x="31357" y="457674"/>
                  </a:lnTo>
                  <a:lnTo>
                    <a:pt x="32152" y="458469"/>
                  </a:lnTo>
                  <a:lnTo>
                    <a:pt x="35706" y="459739"/>
                  </a:lnTo>
                  <a:lnTo>
                    <a:pt x="39262" y="459739"/>
                  </a:lnTo>
                  <a:lnTo>
                    <a:pt x="32378" y="458469"/>
                  </a:lnTo>
                  <a:lnTo>
                    <a:pt x="40876" y="458469"/>
                  </a:lnTo>
                  <a:lnTo>
                    <a:pt x="42490" y="457200"/>
                  </a:lnTo>
                  <a:lnTo>
                    <a:pt x="43343" y="450850"/>
                  </a:lnTo>
                  <a:lnTo>
                    <a:pt x="40808" y="447039"/>
                  </a:lnTo>
                  <a:lnTo>
                    <a:pt x="37704" y="446409"/>
                  </a:lnTo>
                  <a:lnTo>
                    <a:pt x="34443" y="445888"/>
                  </a:lnTo>
                  <a:close/>
                </a:path>
                <a:path w="2254885" h="459739">
                  <a:moveTo>
                    <a:pt x="40876" y="458469"/>
                  </a:moveTo>
                  <a:lnTo>
                    <a:pt x="32378" y="458469"/>
                  </a:lnTo>
                  <a:lnTo>
                    <a:pt x="39262" y="459739"/>
                  </a:lnTo>
                  <a:lnTo>
                    <a:pt x="40876" y="458469"/>
                  </a:lnTo>
                  <a:close/>
                </a:path>
                <a:path w="2254885" h="459739">
                  <a:moveTo>
                    <a:pt x="37704" y="446409"/>
                  </a:moveTo>
                  <a:lnTo>
                    <a:pt x="40808" y="447039"/>
                  </a:lnTo>
                  <a:lnTo>
                    <a:pt x="43343" y="450850"/>
                  </a:lnTo>
                  <a:lnTo>
                    <a:pt x="42490" y="457200"/>
                  </a:lnTo>
                  <a:lnTo>
                    <a:pt x="39262" y="459739"/>
                  </a:lnTo>
                  <a:lnTo>
                    <a:pt x="47021" y="459739"/>
                  </a:lnTo>
                  <a:lnTo>
                    <a:pt x="44102" y="457200"/>
                  </a:lnTo>
                  <a:lnTo>
                    <a:pt x="44058" y="450850"/>
                  </a:lnTo>
                  <a:lnTo>
                    <a:pt x="46943" y="447039"/>
                  </a:lnTo>
                  <a:lnTo>
                    <a:pt x="41656" y="447039"/>
                  </a:lnTo>
                  <a:lnTo>
                    <a:pt x="37704" y="446409"/>
                  </a:lnTo>
                  <a:close/>
                </a:path>
                <a:path w="2254885" h="459739">
                  <a:moveTo>
                    <a:pt x="54104" y="447039"/>
                  </a:moveTo>
                  <a:lnTo>
                    <a:pt x="46943" y="447039"/>
                  </a:lnTo>
                  <a:lnTo>
                    <a:pt x="44058" y="450850"/>
                  </a:lnTo>
                  <a:lnTo>
                    <a:pt x="44102" y="457200"/>
                  </a:lnTo>
                  <a:lnTo>
                    <a:pt x="47021" y="459739"/>
                  </a:lnTo>
                  <a:lnTo>
                    <a:pt x="54182" y="459739"/>
                  </a:lnTo>
                  <a:lnTo>
                    <a:pt x="57067" y="457200"/>
                  </a:lnTo>
                  <a:lnTo>
                    <a:pt x="57024" y="450850"/>
                  </a:lnTo>
                  <a:lnTo>
                    <a:pt x="54104" y="447039"/>
                  </a:lnTo>
                  <a:close/>
                </a:path>
                <a:path w="2254885" h="459739">
                  <a:moveTo>
                    <a:pt x="62514" y="447039"/>
                  </a:moveTo>
                  <a:lnTo>
                    <a:pt x="54104" y="447039"/>
                  </a:lnTo>
                  <a:lnTo>
                    <a:pt x="57024" y="450850"/>
                  </a:lnTo>
                  <a:lnTo>
                    <a:pt x="57067" y="457200"/>
                  </a:lnTo>
                  <a:lnTo>
                    <a:pt x="54182" y="459739"/>
                  </a:lnTo>
                  <a:lnTo>
                    <a:pt x="63103" y="459739"/>
                  </a:lnTo>
                  <a:lnTo>
                    <a:pt x="60072" y="457200"/>
                  </a:lnTo>
                  <a:lnTo>
                    <a:pt x="59747" y="449579"/>
                  </a:lnTo>
                  <a:lnTo>
                    <a:pt x="62514" y="447039"/>
                  </a:lnTo>
                  <a:close/>
                </a:path>
                <a:path w="2254885" h="459739">
                  <a:moveTo>
                    <a:pt x="69668" y="447039"/>
                  </a:moveTo>
                  <a:lnTo>
                    <a:pt x="62514" y="447039"/>
                  </a:lnTo>
                  <a:lnTo>
                    <a:pt x="59747" y="449579"/>
                  </a:lnTo>
                  <a:lnTo>
                    <a:pt x="60072" y="457200"/>
                  </a:lnTo>
                  <a:lnTo>
                    <a:pt x="63103" y="459739"/>
                  </a:lnTo>
                  <a:lnTo>
                    <a:pt x="70257" y="459739"/>
                  </a:lnTo>
                  <a:lnTo>
                    <a:pt x="73025" y="457200"/>
                  </a:lnTo>
                  <a:lnTo>
                    <a:pt x="72698" y="449579"/>
                  </a:lnTo>
                  <a:lnTo>
                    <a:pt x="69668" y="447039"/>
                  </a:lnTo>
                  <a:close/>
                </a:path>
                <a:path w="2254885" h="459739">
                  <a:moveTo>
                    <a:pt x="81222" y="445769"/>
                  </a:moveTo>
                  <a:lnTo>
                    <a:pt x="78567" y="445769"/>
                  </a:lnTo>
                  <a:lnTo>
                    <a:pt x="72334" y="447039"/>
                  </a:lnTo>
                  <a:lnTo>
                    <a:pt x="69668" y="447039"/>
                  </a:lnTo>
                  <a:lnTo>
                    <a:pt x="72698" y="449579"/>
                  </a:lnTo>
                  <a:lnTo>
                    <a:pt x="73025" y="457200"/>
                  </a:lnTo>
                  <a:lnTo>
                    <a:pt x="70257" y="459739"/>
                  </a:lnTo>
                  <a:lnTo>
                    <a:pt x="73152" y="459739"/>
                  </a:lnTo>
                  <a:lnTo>
                    <a:pt x="79613" y="458469"/>
                  </a:lnTo>
                  <a:lnTo>
                    <a:pt x="82496" y="458469"/>
                  </a:lnTo>
                  <a:lnTo>
                    <a:pt x="79322" y="455929"/>
                  </a:lnTo>
                  <a:lnTo>
                    <a:pt x="78619" y="449579"/>
                  </a:lnTo>
                  <a:lnTo>
                    <a:pt x="81222" y="445769"/>
                  </a:lnTo>
                  <a:close/>
                </a:path>
                <a:path w="2254885" h="459739">
                  <a:moveTo>
                    <a:pt x="21292" y="455481"/>
                  </a:moveTo>
                  <a:lnTo>
                    <a:pt x="22214" y="457200"/>
                  </a:lnTo>
                  <a:lnTo>
                    <a:pt x="25670" y="458469"/>
                  </a:lnTo>
                  <a:lnTo>
                    <a:pt x="22821" y="457200"/>
                  </a:lnTo>
                  <a:lnTo>
                    <a:pt x="21292" y="455481"/>
                  </a:lnTo>
                  <a:close/>
                </a:path>
                <a:path w="2254885" h="459739">
                  <a:moveTo>
                    <a:pt x="20434" y="452491"/>
                  </a:moveTo>
                  <a:lnTo>
                    <a:pt x="20290" y="452981"/>
                  </a:lnTo>
                  <a:lnTo>
                    <a:pt x="20286" y="453389"/>
                  </a:lnTo>
                  <a:lnTo>
                    <a:pt x="20365" y="453754"/>
                  </a:lnTo>
                  <a:lnTo>
                    <a:pt x="21292" y="455481"/>
                  </a:lnTo>
                  <a:lnTo>
                    <a:pt x="22821" y="457200"/>
                  </a:lnTo>
                  <a:lnTo>
                    <a:pt x="25670" y="458469"/>
                  </a:lnTo>
                  <a:lnTo>
                    <a:pt x="29127" y="458469"/>
                  </a:lnTo>
                  <a:lnTo>
                    <a:pt x="31357" y="457674"/>
                  </a:lnTo>
                  <a:lnTo>
                    <a:pt x="29616" y="455929"/>
                  </a:lnTo>
                  <a:lnTo>
                    <a:pt x="27353" y="455929"/>
                  </a:lnTo>
                  <a:lnTo>
                    <a:pt x="20788" y="453389"/>
                  </a:lnTo>
                  <a:lnTo>
                    <a:pt x="20434" y="452491"/>
                  </a:lnTo>
                  <a:close/>
                </a:path>
                <a:path w="2254885" h="459739">
                  <a:moveTo>
                    <a:pt x="31357" y="457674"/>
                  </a:moveTo>
                  <a:lnTo>
                    <a:pt x="29127" y="458469"/>
                  </a:lnTo>
                  <a:lnTo>
                    <a:pt x="32152" y="458469"/>
                  </a:lnTo>
                  <a:lnTo>
                    <a:pt x="31357" y="457674"/>
                  </a:lnTo>
                  <a:close/>
                </a:path>
                <a:path w="2254885" h="459739">
                  <a:moveTo>
                    <a:pt x="101846" y="443755"/>
                  </a:moveTo>
                  <a:lnTo>
                    <a:pt x="98767" y="444500"/>
                  </a:lnTo>
                  <a:lnTo>
                    <a:pt x="91786" y="444500"/>
                  </a:lnTo>
                  <a:lnTo>
                    <a:pt x="81222" y="445769"/>
                  </a:lnTo>
                  <a:lnTo>
                    <a:pt x="78619" y="449579"/>
                  </a:lnTo>
                  <a:lnTo>
                    <a:pt x="79322" y="455929"/>
                  </a:lnTo>
                  <a:lnTo>
                    <a:pt x="82496" y="458469"/>
                  </a:lnTo>
                  <a:lnTo>
                    <a:pt x="86060" y="458469"/>
                  </a:lnTo>
                  <a:lnTo>
                    <a:pt x="90111" y="457753"/>
                  </a:lnTo>
                  <a:lnTo>
                    <a:pt x="92226" y="454660"/>
                  </a:lnTo>
                  <a:lnTo>
                    <a:pt x="91522" y="448310"/>
                  </a:lnTo>
                  <a:lnTo>
                    <a:pt x="88350" y="445769"/>
                  </a:lnTo>
                  <a:lnTo>
                    <a:pt x="100545" y="445769"/>
                  </a:lnTo>
                  <a:lnTo>
                    <a:pt x="101846" y="443755"/>
                  </a:lnTo>
                  <a:close/>
                </a:path>
                <a:path w="2254885" h="459739">
                  <a:moveTo>
                    <a:pt x="90111" y="457753"/>
                  </a:moveTo>
                  <a:lnTo>
                    <a:pt x="86060" y="458469"/>
                  </a:lnTo>
                  <a:lnTo>
                    <a:pt x="89622" y="458469"/>
                  </a:lnTo>
                  <a:lnTo>
                    <a:pt x="90111" y="457753"/>
                  </a:lnTo>
                  <a:close/>
                </a:path>
                <a:path w="2254885" h="459739">
                  <a:moveTo>
                    <a:pt x="100545" y="445769"/>
                  </a:moveTo>
                  <a:lnTo>
                    <a:pt x="88350" y="445769"/>
                  </a:lnTo>
                  <a:lnTo>
                    <a:pt x="91522" y="448310"/>
                  </a:lnTo>
                  <a:lnTo>
                    <a:pt x="92226" y="454660"/>
                  </a:lnTo>
                  <a:lnTo>
                    <a:pt x="90111" y="457753"/>
                  </a:lnTo>
                  <a:lnTo>
                    <a:pt x="93245" y="457200"/>
                  </a:lnTo>
                  <a:lnTo>
                    <a:pt x="100413" y="457200"/>
                  </a:lnTo>
                  <a:lnTo>
                    <a:pt x="107562" y="455929"/>
                  </a:lnTo>
                  <a:lnTo>
                    <a:pt x="104018" y="455929"/>
                  </a:lnTo>
                  <a:lnTo>
                    <a:pt x="100735" y="453389"/>
                  </a:lnTo>
                  <a:lnTo>
                    <a:pt x="99724" y="447039"/>
                  </a:lnTo>
                  <a:lnTo>
                    <a:pt x="100545" y="445769"/>
                  </a:lnTo>
                  <a:close/>
                </a:path>
                <a:path w="2254885" h="459739">
                  <a:moveTo>
                    <a:pt x="33410" y="448774"/>
                  </a:moveTo>
                  <a:lnTo>
                    <a:pt x="32603" y="450850"/>
                  </a:lnTo>
                  <a:lnTo>
                    <a:pt x="31173" y="454660"/>
                  </a:lnTo>
                  <a:lnTo>
                    <a:pt x="29704" y="455148"/>
                  </a:lnTo>
                  <a:lnTo>
                    <a:pt x="29616" y="455929"/>
                  </a:lnTo>
                  <a:lnTo>
                    <a:pt x="31357" y="457674"/>
                  </a:lnTo>
                  <a:lnTo>
                    <a:pt x="32685" y="457200"/>
                  </a:lnTo>
                  <a:lnTo>
                    <a:pt x="33940" y="452491"/>
                  </a:lnTo>
                  <a:lnTo>
                    <a:pt x="33870" y="449579"/>
                  </a:lnTo>
                  <a:lnTo>
                    <a:pt x="33410" y="448774"/>
                  </a:lnTo>
                  <a:close/>
                </a:path>
                <a:path w="2254885" h="459739">
                  <a:moveTo>
                    <a:pt x="25600" y="444500"/>
                  </a:moveTo>
                  <a:lnTo>
                    <a:pt x="22040" y="447039"/>
                  </a:lnTo>
                  <a:lnTo>
                    <a:pt x="20434" y="452491"/>
                  </a:lnTo>
                  <a:lnTo>
                    <a:pt x="20788" y="453389"/>
                  </a:lnTo>
                  <a:lnTo>
                    <a:pt x="27353" y="455929"/>
                  </a:lnTo>
                  <a:lnTo>
                    <a:pt x="29704" y="455148"/>
                  </a:lnTo>
                  <a:lnTo>
                    <a:pt x="30471" y="448310"/>
                  </a:lnTo>
                  <a:lnTo>
                    <a:pt x="33264" y="446112"/>
                  </a:lnTo>
                  <a:lnTo>
                    <a:pt x="33284" y="445769"/>
                  </a:lnTo>
                  <a:lnTo>
                    <a:pt x="31689" y="445769"/>
                  </a:lnTo>
                  <a:lnTo>
                    <a:pt x="25600" y="444500"/>
                  </a:lnTo>
                  <a:close/>
                </a:path>
                <a:path w="2254885" h="459739">
                  <a:moveTo>
                    <a:pt x="29704" y="455148"/>
                  </a:moveTo>
                  <a:lnTo>
                    <a:pt x="27353" y="455929"/>
                  </a:lnTo>
                  <a:lnTo>
                    <a:pt x="29616" y="455929"/>
                  </a:lnTo>
                  <a:lnTo>
                    <a:pt x="29704" y="455148"/>
                  </a:lnTo>
                  <a:close/>
                </a:path>
                <a:path w="2254885" h="459739">
                  <a:moveTo>
                    <a:pt x="109812" y="442374"/>
                  </a:moveTo>
                  <a:lnTo>
                    <a:pt x="105612" y="442845"/>
                  </a:lnTo>
                  <a:lnTo>
                    <a:pt x="101846" y="443755"/>
                  </a:lnTo>
                  <a:lnTo>
                    <a:pt x="99724" y="447039"/>
                  </a:lnTo>
                  <a:lnTo>
                    <a:pt x="100735" y="453389"/>
                  </a:lnTo>
                  <a:lnTo>
                    <a:pt x="104018" y="455929"/>
                  </a:lnTo>
                  <a:lnTo>
                    <a:pt x="107562" y="455929"/>
                  </a:lnTo>
                  <a:lnTo>
                    <a:pt x="111531" y="455273"/>
                  </a:lnTo>
                  <a:lnTo>
                    <a:pt x="113571" y="452119"/>
                  </a:lnTo>
                  <a:lnTo>
                    <a:pt x="112560" y="444500"/>
                  </a:lnTo>
                  <a:lnTo>
                    <a:pt x="109812" y="442374"/>
                  </a:lnTo>
                  <a:close/>
                </a:path>
                <a:path w="2254885" h="459739">
                  <a:moveTo>
                    <a:pt x="111531" y="455273"/>
                  </a:moveTo>
                  <a:lnTo>
                    <a:pt x="107562" y="455929"/>
                  </a:lnTo>
                  <a:lnTo>
                    <a:pt x="111107" y="455929"/>
                  </a:lnTo>
                  <a:lnTo>
                    <a:pt x="111531" y="455273"/>
                  </a:lnTo>
                  <a:close/>
                </a:path>
                <a:path w="2254885" h="459739">
                  <a:moveTo>
                    <a:pt x="20365" y="453754"/>
                  </a:moveTo>
                  <a:lnTo>
                    <a:pt x="20561" y="454660"/>
                  </a:lnTo>
                  <a:lnTo>
                    <a:pt x="21292" y="455481"/>
                  </a:lnTo>
                  <a:lnTo>
                    <a:pt x="20365" y="453754"/>
                  </a:lnTo>
                  <a:close/>
                </a:path>
                <a:path w="2254885" h="459739">
                  <a:moveTo>
                    <a:pt x="132659" y="439419"/>
                  </a:moveTo>
                  <a:lnTo>
                    <a:pt x="121300" y="440689"/>
                  </a:lnTo>
                  <a:lnTo>
                    <a:pt x="113508" y="441960"/>
                  </a:lnTo>
                  <a:lnTo>
                    <a:pt x="109812" y="442374"/>
                  </a:lnTo>
                  <a:lnTo>
                    <a:pt x="112560" y="444500"/>
                  </a:lnTo>
                  <a:lnTo>
                    <a:pt x="113571" y="452119"/>
                  </a:lnTo>
                  <a:lnTo>
                    <a:pt x="111531" y="455273"/>
                  </a:lnTo>
                  <a:lnTo>
                    <a:pt x="122911" y="453389"/>
                  </a:lnTo>
                  <a:lnTo>
                    <a:pt x="126530" y="452981"/>
                  </a:lnTo>
                  <a:lnTo>
                    <a:pt x="123828" y="450850"/>
                  </a:lnTo>
                  <a:lnTo>
                    <a:pt x="123001" y="443227"/>
                  </a:lnTo>
                  <a:lnTo>
                    <a:pt x="125545" y="440689"/>
                  </a:lnTo>
                  <a:lnTo>
                    <a:pt x="132831" y="439555"/>
                  </a:lnTo>
                  <a:lnTo>
                    <a:pt x="132659" y="439419"/>
                  </a:lnTo>
                  <a:close/>
                </a:path>
                <a:path w="2254885" h="459739">
                  <a:moveTo>
                    <a:pt x="33264" y="446112"/>
                  </a:moveTo>
                  <a:lnTo>
                    <a:pt x="30471" y="448310"/>
                  </a:lnTo>
                  <a:lnTo>
                    <a:pt x="29704" y="455148"/>
                  </a:lnTo>
                  <a:lnTo>
                    <a:pt x="31173" y="454660"/>
                  </a:lnTo>
                  <a:lnTo>
                    <a:pt x="33410" y="448774"/>
                  </a:lnTo>
                  <a:lnTo>
                    <a:pt x="33145" y="448310"/>
                  </a:lnTo>
                  <a:lnTo>
                    <a:pt x="33264" y="446112"/>
                  </a:lnTo>
                  <a:close/>
                </a:path>
                <a:path w="2254885" h="459739">
                  <a:moveTo>
                    <a:pt x="20237" y="453161"/>
                  </a:moveTo>
                  <a:lnTo>
                    <a:pt x="20170" y="453389"/>
                  </a:lnTo>
                  <a:lnTo>
                    <a:pt x="20365" y="453754"/>
                  </a:lnTo>
                  <a:lnTo>
                    <a:pt x="20237" y="453161"/>
                  </a:lnTo>
                  <a:close/>
                </a:path>
                <a:path w="2254885" h="459739">
                  <a:moveTo>
                    <a:pt x="158187" y="436879"/>
                  </a:moveTo>
                  <a:lnTo>
                    <a:pt x="141861" y="438150"/>
                  </a:lnTo>
                  <a:lnTo>
                    <a:pt x="132831" y="439555"/>
                  </a:lnTo>
                  <a:lnTo>
                    <a:pt x="135877" y="441960"/>
                  </a:lnTo>
                  <a:lnTo>
                    <a:pt x="136706" y="449579"/>
                  </a:lnTo>
                  <a:lnTo>
                    <a:pt x="134160" y="452119"/>
                  </a:lnTo>
                  <a:lnTo>
                    <a:pt x="126530" y="452981"/>
                  </a:lnTo>
                  <a:lnTo>
                    <a:pt x="127048" y="453389"/>
                  </a:lnTo>
                  <a:lnTo>
                    <a:pt x="130604" y="453389"/>
                  </a:lnTo>
                  <a:lnTo>
                    <a:pt x="143306" y="450850"/>
                  </a:lnTo>
                  <a:lnTo>
                    <a:pt x="151637" y="450199"/>
                  </a:lnTo>
                  <a:lnTo>
                    <a:pt x="149259" y="448310"/>
                  </a:lnTo>
                  <a:lnTo>
                    <a:pt x="148492" y="440689"/>
                  </a:lnTo>
                  <a:lnTo>
                    <a:pt x="151067" y="438150"/>
                  </a:lnTo>
                  <a:lnTo>
                    <a:pt x="158671" y="437264"/>
                  </a:lnTo>
                  <a:lnTo>
                    <a:pt x="158187" y="436879"/>
                  </a:lnTo>
                  <a:close/>
                </a:path>
                <a:path w="2254885" h="459739">
                  <a:moveTo>
                    <a:pt x="19678" y="450571"/>
                  </a:moveTo>
                  <a:lnTo>
                    <a:pt x="20237" y="453161"/>
                  </a:lnTo>
                  <a:lnTo>
                    <a:pt x="20434" y="452491"/>
                  </a:lnTo>
                  <a:lnTo>
                    <a:pt x="19678" y="450571"/>
                  </a:lnTo>
                  <a:close/>
                </a:path>
                <a:path w="2254885" h="459739">
                  <a:moveTo>
                    <a:pt x="132831" y="439555"/>
                  </a:moveTo>
                  <a:lnTo>
                    <a:pt x="125545" y="440689"/>
                  </a:lnTo>
                  <a:lnTo>
                    <a:pt x="123001" y="443227"/>
                  </a:lnTo>
                  <a:lnTo>
                    <a:pt x="123828" y="450850"/>
                  </a:lnTo>
                  <a:lnTo>
                    <a:pt x="126530" y="452981"/>
                  </a:lnTo>
                  <a:lnTo>
                    <a:pt x="134160" y="452119"/>
                  </a:lnTo>
                  <a:lnTo>
                    <a:pt x="136706" y="449579"/>
                  </a:lnTo>
                  <a:lnTo>
                    <a:pt x="135877" y="441960"/>
                  </a:lnTo>
                  <a:lnTo>
                    <a:pt x="132831" y="439555"/>
                  </a:lnTo>
                  <a:close/>
                </a:path>
                <a:path w="2254885" h="459739">
                  <a:moveTo>
                    <a:pt x="30502" y="441960"/>
                  </a:moveTo>
                  <a:lnTo>
                    <a:pt x="24253" y="441960"/>
                  </a:lnTo>
                  <a:lnTo>
                    <a:pt x="21792" y="443227"/>
                  </a:lnTo>
                  <a:lnTo>
                    <a:pt x="19880" y="448310"/>
                  </a:lnTo>
                  <a:lnTo>
                    <a:pt x="19464" y="449579"/>
                  </a:lnTo>
                  <a:lnTo>
                    <a:pt x="19678" y="450571"/>
                  </a:lnTo>
                  <a:lnTo>
                    <a:pt x="20434" y="452491"/>
                  </a:lnTo>
                  <a:lnTo>
                    <a:pt x="22040" y="447039"/>
                  </a:lnTo>
                  <a:lnTo>
                    <a:pt x="25600" y="444500"/>
                  </a:lnTo>
                  <a:lnTo>
                    <a:pt x="32357" y="444500"/>
                  </a:lnTo>
                  <a:lnTo>
                    <a:pt x="30502" y="441960"/>
                  </a:lnTo>
                  <a:close/>
                </a:path>
                <a:path w="2254885" h="459739">
                  <a:moveTo>
                    <a:pt x="155018" y="449935"/>
                  </a:moveTo>
                  <a:lnTo>
                    <a:pt x="151637" y="450199"/>
                  </a:lnTo>
                  <a:lnTo>
                    <a:pt x="152455" y="450850"/>
                  </a:lnTo>
                  <a:lnTo>
                    <a:pt x="155018" y="449935"/>
                  </a:lnTo>
                  <a:close/>
                </a:path>
                <a:path w="2254885" h="459739">
                  <a:moveTo>
                    <a:pt x="21720" y="443409"/>
                  </a:moveTo>
                  <a:lnTo>
                    <a:pt x="19287" y="449579"/>
                  </a:lnTo>
                  <a:lnTo>
                    <a:pt x="19678" y="450571"/>
                  </a:lnTo>
                  <a:lnTo>
                    <a:pt x="19464" y="449579"/>
                  </a:lnTo>
                  <a:lnTo>
                    <a:pt x="19880" y="448310"/>
                  </a:lnTo>
                  <a:lnTo>
                    <a:pt x="21720" y="443409"/>
                  </a:lnTo>
                  <a:close/>
                </a:path>
                <a:path w="2254885" h="459739">
                  <a:moveTo>
                    <a:pt x="158671" y="437264"/>
                  </a:moveTo>
                  <a:lnTo>
                    <a:pt x="151067" y="438150"/>
                  </a:lnTo>
                  <a:lnTo>
                    <a:pt x="148492" y="440689"/>
                  </a:lnTo>
                  <a:lnTo>
                    <a:pt x="149259" y="448310"/>
                  </a:lnTo>
                  <a:lnTo>
                    <a:pt x="151637" y="450199"/>
                  </a:lnTo>
                  <a:lnTo>
                    <a:pt x="155018" y="449935"/>
                  </a:lnTo>
                  <a:lnTo>
                    <a:pt x="156015" y="449579"/>
                  </a:lnTo>
                  <a:lnTo>
                    <a:pt x="159575" y="449579"/>
                  </a:lnTo>
                  <a:lnTo>
                    <a:pt x="162151" y="447039"/>
                  </a:lnTo>
                  <a:lnTo>
                    <a:pt x="161383" y="439419"/>
                  </a:lnTo>
                  <a:lnTo>
                    <a:pt x="158671" y="437264"/>
                  </a:lnTo>
                  <a:close/>
                </a:path>
                <a:path w="2254885" h="459739">
                  <a:moveTo>
                    <a:pt x="159575" y="449579"/>
                  </a:moveTo>
                  <a:lnTo>
                    <a:pt x="156015" y="449579"/>
                  </a:lnTo>
                  <a:lnTo>
                    <a:pt x="155018" y="449935"/>
                  </a:lnTo>
                  <a:lnTo>
                    <a:pt x="159575" y="449579"/>
                  </a:lnTo>
                  <a:close/>
                </a:path>
                <a:path w="2254885" h="459739">
                  <a:moveTo>
                    <a:pt x="187537" y="433069"/>
                  </a:moveTo>
                  <a:lnTo>
                    <a:pt x="176654" y="434339"/>
                  </a:lnTo>
                  <a:lnTo>
                    <a:pt x="161974" y="436879"/>
                  </a:lnTo>
                  <a:lnTo>
                    <a:pt x="158671" y="437264"/>
                  </a:lnTo>
                  <a:lnTo>
                    <a:pt x="161383" y="439419"/>
                  </a:lnTo>
                  <a:lnTo>
                    <a:pt x="162151" y="447039"/>
                  </a:lnTo>
                  <a:lnTo>
                    <a:pt x="159575" y="449579"/>
                  </a:lnTo>
                  <a:lnTo>
                    <a:pt x="163431" y="449579"/>
                  </a:lnTo>
                  <a:lnTo>
                    <a:pt x="178249" y="447039"/>
                  </a:lnTo>
                  <a:lnTo>
                    <a:pt x="181602" y="446651"/>
                  </a:lnTo>
                  <a:lnTo>
                    <a:pt x="178849" y="444500"/>
                  </a:lnTo>
                  <a:lnTo>
                    <a:pt x="177929" y="436879"/>
                  </a:lnTo>
                  <a:lnTo>
                    <a:pt x="180435" y="434339"/>
                  </a:lnTo>
                  <a:lnTo>
                    <a:pt x="187955" y="433396"/>
                  </a:lnTo>
                  <a:lnTo>
                    <a:pt x="187537" y="433069"/>
                  </a:lnTo>
                  <a:close/>
                </a:path>
                <a:path w="2254885" h="459739">
                  <a:moveTo>
                    <a:pt x="33699" y="445769"/>
                  </a:moveTo>
                  <a:lnTo>
                    <a:pt x="33264" y="446112"/>
                  </a:lnTo>
                  <a:lnTo>
                    <a:pt x="33138" y="448310"/>
                  </a:lnTo>
                  <a:lnTo>
                    <a:pt x="33410" y="448774"/>
                  </a:lnTo>
                  <a:lnTo>
                    <a:pt x="34085" y="447039"/>
                  </a:lnTo>
                  <a:lnTo>
                    <a:pt x="34443" y="445888"/>
                  </a:lnTo>
                  <a:lnTo>
                    <a:pt x="33699" y="445769"/>
                  </a:lnTo>
                  <a:close/>
                </a:path>
                <a:path w="2254885" h="459739">
                  <a:moveTo>
                    <a:pt x="206200" y="431320"/>
                  </a:moveTo>
                  <a:lnTo>
                    <a:pt x="203713" y="431800"/>
                  </a:lnTo>
                  <a:lnTo>
                    <a:pt x="197132" y="431800"/>
                  </a:lnTo>
                  <a:lnTo>
                    <a:pt x="190557" y="433069"/>
                  </a:lnTo>
                  <a:lnTo>
                    <a:pt x="187955" y="433396"/>
                  </a:lnTo>
                  <a:lnTo>
                    <a:pt x="190788" y="435610"/>
                  </a:lnTo>
                  <a:lnTo>
                    <a:pt x="191707" y="443229"/>
                  </a:lnTo>
                  <a:lnTo>
                    <a:pt x="189202" y="445769"/>
                  </a:lnTo>
                  <a:lnTo>
                    <a:pt x="181602" y="446651"/>
                  </a:lnTo>
                  <a:lnTo>
                    <a:pt x="182100" y="447039"/>
                  </a:lnTo>
                  <a:lnTo>
                    <a:pt x="185651" y="447039"/>
                  </a:lnTo>
                  <a:lnTo>
                    <a:pt x="198623" y="444500"/>
                  </a:lnTo>
                  <a:lnTo>
                    <a:pt x="205117" y="444500"/>
                  </a:lnTo>
                  <a:lnTo>
                    <a:pt x="215178" y="443229"/>
                  </a:lnTo>
                  <a:lnTo>
                    <a:pt x="208052" y="443227"/>
                  </a:lnTo>
                  <a:lnTo>
                    <a:pt x="204873" y="440689"/>
                  </a:lnTo>
                  <a:lnTo>
                    <a:pt x="204146" y="434339"/>
                  </a:lnTo>
                  <a:lnTo>
                    <a:pt x="206200" y="431320"/>
                  </a:lnTo>
                  <a:close/>
                </a:path>
                <a:path w="2254885" h="459739">
                  <a:moveTo>
                    <a:pt x="187955" y="433396"/>
                  </a:moveTo>
                  <a:lnTo>
                    <a:pt x="180435" y="434339"/>
                  </a:lnTo>
                  <a:lnTo>
                    <a:pt x="177929" y="436879"/>
                  </a:lnTo>
                  <a:lnTo>
                    <a:pt x="178849" y="444500"/>
                  </a:lnTo>
                  <a:lnTo>
                    <a:pt x="181602" y="446651"/>
                  </a:lnTo>
                  <a:lnTo>
                    <a:pt x="189202" y="445769"/>
                  </a:lnTo>
                  <a:lnTo>
                    <a:pt x="191707" y="443229"/>
                  </a:lnTo>
                  <a:lnTo>
                    <a:pt x="190788" y="435610"/>
                  </a:lnTo>
                  <a:lnTo>
                    <a:pt x="187955" y="433396"/>
                  </a:lnTo>
                  <a:close/>
                </a:path>
                <a:path w="2254885" h="459739">
                  <a:moveTo>
                    <a:pt x="34557" y="445769"/>
                  </a:moveTo>
                  <a:lnTo>
                    <a:pt x="37704" y="446409"/>
                  </a:lnTo>
                  <a:lnTo>
                    <a:pt x="34557" y="445769"/>
                  </a:lnTo>
                  <a:close/>
                </a:path>
                <a:path w="2254885" h="459739">
                  <a:moveTo>
                    <a:pt x="34757" y="441960"/>
                  </a:moveTo>
                  <a:lnTo>
                    <a:pt x="30502" y="441960"/>
                  </a:lnTo>
                  <a:lnTo>
                    <a:pt x="33284" y="445769"/>
                  </a:lnTo>
                  <a:lnTo>
                    <a:pt x="33264" y="446112"/>
                  </a:lnTo>
                  <a:lnTo>
                    <a:pt x="33699" y="445769"/>
                  </a:lnTo>
                  <a:lnTo>
                    <a:pt x="34479" y="445769"/>
                  </a:lnTo>
                  <a:lnTo>
                    <a:pt x="34874" y="444500"/>
                  </a:lnTo>
                  <a:lnTo>
                    <a:pt x="34757" y="441960"/>
                  </a:lnTo>
                  <a:close/>
                </a:path>
                <a:path w="2254885" h="459739">
                  <a:moveTo>
                    <a:pt x="34479" y="445769"/>
                  </a:moveTo>
                  <a:lnTo>
                    <a:pt x="33699" y="445769"/>
                  </a:lnTo>
                  <a:lnTo>
                    <a:pt x="34443" y="445888"/>
                  </a:lnTo>
                  <a:close/>
                </a:path>
                <a:path w="2254885" h="459739">
                  <a:moveTo>
                    <a:pt x="32357" y="444500"/>
                  </a:moveTo>
                  <a:lnTo>
                    <a:pt x="25600" y="444500"/>
                  </a:lnTo>
                  <a:lnTo>
                    <a:pt x="31689" y="445769"/>
                  </a:lnTo>
                  <a:lnTo>
                    <a:pt x="33284" y="445769"/>
                  </a:lnTo>
                  <a:lnTo>
                    <a:pt x="32357" y="444500"/>
                  </a:lnTo>
                  <a:close/>
                </a:path>
                <a:path w="2254885" h="459739">
                  <a:moveTo>
                    <a:pt x="105612" y="442845"/>
                  </a:moveTo>
                  <a:lnTo>
                    <a:pt x="102186" y="443229"/>
                  </a:lnTo>
                  <a:lnTo>
                    <a:pt x="101846" y="443755"/>
                  </a:lnTo>
                  <a:lnTo>
                    <a:pt x="105612" y="442845"/>
                  </a:lnTo>
                  <a:close/>
                </a:path>
                <a:path w="2254885" h="459739">
                  <a:moveTo>
                    <a:pt x="213862" y="430529"/>
                  </a:moveTo>
                  <a:lnTo>
                    <a:pt x="210300" y="430529"/>
                  </a:lnTo>
                  <a:lnTo>
                    <a:pt x="206200" y="431320"/>
                  </a:lnTo>
                  <a:lnTo>
                    <a:pt x="204146" y="434339"/>
                  </a:lnTo>
                  <a:lnTo>
                    <a:pt x="204873" y="440689"/>
                  </a:lnTo>
                  <a:lnTo>
                    <a:pt x="208055" y="443229"/>
                  </a:lnTo>
                  <a:lnTo>
                    <a:pt x="211631" y="443227"/>
                  </a:lnTo>
                  <a:lnTo>
                    <a:pt x="215605" y="442602"/>
                  </a:lnTo>
                  <a:lnTo>
                    <a:pt x="217771" y="439419"/>
                  </a:lnTo>
                  <a:lnTo>
                    <a:pt x="217044" y="433069"/>
                  </a:lnTo>
                  <a:lnTo>
                    <a:pt x="213862" y="430529"/>
                  </a:lnTo>
                  <a:close/>
                </a:path>
                <a:path w="2254885" h="459739">
                  <a:moveTo>
                    <a:pt x="215605" y="442602"/>
                  </a:moveTo>
                  <a:lnTo>
                    <a:pt x="211617" y="443229"/>
                  </a:lnTo>
                  <a:lnTo>
                    <a:pt x="215180" y="443227"/>
                  </a:lnTo>
                  <a:lnTo>
                    <a:pt x="215605" y="442602"/>
                  </a:lnTo>
                  <a:close/>
                </a:path>
                <a:path w="2254885" h="459739">
                  <a:moveTo>
                    <a:pt x="32607" y="435610"/>
                  </a:moveTo>
                  <a:lnTo>
                    <a:pt x="29533" y="435610"/>
                  </a:lnTo>
                  <a:lnTo>
                    <a:pt x="28809" y="436879"/>
                  </a:lnTo>
                  <a:lnTo>
                    <a:pt x="24871" y="439419"/>
                  </a:lnTo>
                  <a:lnTo>
                    <a:pt x="22292" y="441960"/>
                  </a:lnTo>
                  <a:lnTo>
                    <a:pt x="21792" y="443227"/>
                  </a:lnTo>
                  <a:lnTo>
                    <a:pt x="24253" y="441960"/>
                  </a:lnTo>
                  <a:lnTo>
                    <a:pt x="34757" y="441960"/>
                  </a:lnTo>
                  <a:lnTo>
                    <a:pt x="34582" y="438150"/>
                  </a:lnTo>
                  <a:lnTo>
                    <a:pt x="32607" y="435610"/>
                  </a:lnTo>
                  <a:close/>
                </a:path>
                <a:path w="2254885" h="459739">
                  <a:moveTo>
                    <a:pt x="109277" y="441960"/>
                  </a:moveTo>
                  <a:lnTo>
                    <a:pt x="105612" y="442845"/>
                  </a:lnTo>
                  <a:lnTo>
                    <a:pt x="109812" y="442374"/>
                  </a:lnTo>
                  <a:lnTo>
                    <a:pt x="109277" y="441960"/>
                  </a:lnTo>
                  <a:close/>
                </a:path>
                <a:path w="2254885" h="459739">
                  <a:moveTo>
                    <a:pt x="230250" y="430529"/>
                  </a:moveTo>
                  <a:lnTo>
                    <a:pt x="213862" y="430529"/>
                  </a:lnTo>
                  <a:lnTo>
                    <a:pt x="217044" y="433069"/>
                  </a:lnTo>
                  <a:lnTo>
                    <a:pt x="217626" y="438150"/>
                  </a:lnTo>
                  <a:lnTo>
                    <a:pt x="217679" y="439555"/>
                  </a:lnTo>
                  <a:lnTo>
                    <a:pt x="215605" y="442602"/>
                  </a:lnTo>
                  <a:lnTo>
                    <a:pt x="219694" y="441960"/>
                  </a:lnTo>
                  <a:lnTo>
                    <a:pt x="232332" y="441960"/>
                  </a:lnTo>
                  <a:lnTo>
                    <a:pt x="229274" y="439419"/>
                  </a:lnTo>
                  <a:lnTo>
                    <a:pt x="228880" y="431800"/>
                  </a:lnTo>
                  <a:lnTo>
                    <a:pt x="230250" y="430529"/>
                  </a:lnTo>
                  <a:close/>
                </a:path>
                <a:path w="2254885" h="459739">
                  <a:moveTo>
                    <a:pt x="239112" y="428416"/>
                  </a:moveTo>
                  <a:lnTo>
                    <a:pt x="231620" y="429260"/>
                  </a:lnTo>
                  <a:lnTo>
                    <a:pt x="229013" y="431677"/>
                  </a:lnTo>
                  <a:lnTo>
                    <a:pt x="228946" y="433069"/>
                  </a:lnTo>
                  <a:lnTo>
                    <a:pt x="229274" y="439419"/>
                  </a:lnTo>
                  <a:lnTo>
                    <a:pt x="232332" y="441960"/>
                  </a:lnTo>
                  <a:lnTo>
                    <a:pt x="235907" y="441960"/>
                  </a:lnTo>
                  <a:lnTo>
                    <a:pt x="239683" y="441680"/>
                  </a:lnTo>
                  <a:lnTo>
                    <a:pt x="242220" y="438150"/>
                  </a:lnTo>
                  <a:lnTo>
                    <a:pt x="241827" y="431800"/>
                  </a:lnTo>
                  <a:lnTo>
                    <a:pt x="239112" y="428416"/>
                  </a:lnTo>
                  <a:close/>
                </a:path>
                <a:path w="2254885" h="459739">
                  <a:moveTo>
                    <a:pt x="239683" y="441680"/>
                  </a:moveTo>
                  <a:lnTo>
                    <a:pt x="235907" y="441960"/>
                  </a:lnTo>
                  <a:lnTo>
                    <a:pt x="239482" y="441960"/>
                  </a:lnTo>
                  <a:lnTo>
                    <a:pt x="239683" y="441680"/>
                  </a:lnTo>
                  <a:close/>
                </a:path>
                <a:path w="2254885" h="459739">
                  <a:moveTo>
                    <a:pt x="262201" y="427072"/>
                  </a:moveTo>
                  <a:lnTo>
                    <a:pt x="242903" y="427989"/>
                  </a:lnTo>
                  <a:lnTo>
                    <a:pt x="239112" y="428416"/>
                  </a:lnTo>
                  <a:lnTo>
                    <a:pt x="241827" y="431800"/>
                  </a:lnTo>
                  <a:lnTo>
                    <a:pt x="242220" y="438150"/>
                  </a:lnTo>
                  <a:lnTo>
                    <a:pt x="239683" y="441680"/>
                  </a:lnTo>
                  <a:lnTo>
                    <a:pt x="262552" y="439990"/>
                  </a:lnTo>
                  <a:lnTo>
                    <a:pt x="260066" y="436879"/>
                  </a:lnTo>
                  <a:lnTo>
                    <a:pt x="259703" y="430529"/>
                  </a:lnTo>
                  <a:lnTo>
                    <a:pt x="262201" y="427072"/>
                  </a:lnTo>
                  <a:close/>
                </a:path>
                <a:path w="2254885" h="459739">
                  <a:moveTo>
                    <a:pt x="265747" y="439753"/>
                  </a:moveTo>
                  <a:lnTo>
                    <a:pt x="262552" y="439990"/>
                  </a:lnTo>
                  <a:lnTo>
                    <a:pt x="263112" y="440689"/>
                  </a:lnTo>
                  <a:lnTo>
                    <a:pt x="265747" y="439753"/>
                  </a:lnTo>
                  <a:close/>
                </a:path>
                <a:path w="2254885" h="459739">
                  <a:moveTo>
                    <a:pt x="269607" y="426719"/>
                  </a:moveTo>
                  <a:lnTo>
                    <a:pt x="262201" y="427072"/>
                  </a:lnTo>
                  <a:lnTo>
                    <a:pt x="259873" y="430294"/>
                  </a:lnTo>
                  <a:lnTo>
                    <a:pt x="259748" y="431320"/>
                  </a:lnTo>
                  <a:lnTo>
                    <a:pt x="260066" y="436879"/>
                  </a:lnTo>
                  <a:lnTo>
                    <a:pt x="262552" y="439990"/>
                  </a:lnTo>
                  <a:lnTo>
                    <a:pt x="265747" y="439753"/>
                  </a:lnTo>
                  <a:lnTo>
                    <a:pt x="266687" y="439419"/>
                  </a:lnTo>
                  <a:lnTo>
                    <a:pt x="270263" y="439419"/>
                  </a:lnTo>
                  <a:lnTo>
                    <a:pt x="273015" y="436879"/>
                  </a:lnTo>
                  <a:lnTo>
                    <a:pt x="272652" y="429260"/>
                  </a:lnTo>
                  <a:lnTo>
                    <a:pt x="269607" y="426719"/>
                  </a:lnTo>
                  <a:close/>
                </a:path>
                <a:path w="2254885" h="459739">
                  <a:moveTo>
                    <a:pt x="270263" y="439419"/>
                  </a:moveTo>
                  <a:lnTo>
                    <a:pt x="266687" y="439419"/>
                  </a:lnTo>
                  <a:lnTo>
                    <a:pt x="265747" y="439753"/>
                  </a:lnTo>
                  <a:lnTo>
                    <a:pt x="270263" y="439419"/>
                  </a:lnTo>
                  <a:close/>
                </a:path>
                <a:path w="2254885" h="459739">
                  <a:moveTo>
                    <a:pt x="293635" y="425952"/>
                  </a:moveTo>
                  <a:lnTo>
                    <a:pt x="281892" y="426719"/>
                  </a:lnTo>
                  <a:lnTo>
                    <a:pt x="269607" y="426719"/>
                  </a:lnTo>
                  <a:lnTo>
                    <a:pt x="272652" y="429260"/>
                  </a:lnTo>
                  <a:lnTo>
                    <a:pt x="273015" y="436879"/>
                  </a:lnTo>
                  <a:lnTo>
                    <a:pt x="270263" y="439419"/>
                  </a:lnTo>
                  <a:lnTo>
                    <a:pt x="282596" y="439419"/>
                  </a:lnTo>
                  <a:lnTo>
                    <a:pt x="302077" y="438150"/>
                  </a:lnTo>
                  <a:lnTo>
                    <a:pt x="294928" y="438150"/>
                  </a:lnTo>
                  <a:lnTo>
                    <a:pt x="291862" y="435610"/>
                  </a:lnTo>
                  <a:lnTo>
                    <a:pt x="291445" y="427989"/>
                  </a:lnTo>
                  <a:lnTo>
                    <a:pt x="293635" y="425952"/>
                  </a:lnTo>
                  <a:close/>
                </a:path>
                <a:path w="2254885" h="459739">
                  <a:moveTo>
                    <a:pt x="301324" y="425450"/>
                  </a:moveTo>
                  <a:lnTo>
                    <a:pt x="293635" y="425952"/>
                  </a:lnTo>
                  <a:lnTo>
                    <a:pt x="291445" y="427989"/>
                  </a:lnTo>
                  <a:lnTo>
                    <a:pt x="291862" y="435610"/>
                  </a:lnTo>
                  <a:lnTo>
                    <a:pt x="294928" y="438150"/>
                  </a:lnTo>
                  <a:lnTo>
                    <a:pt x="302077" y="438150"/>
                  </a:lnTo>
                  <a:lnTo>
                    <a:pt x="304806" y="434339"/>
                  </a:lnTo>
                  <a:lnTo>
                    <a:pt x="304389" y="427989"/>
                  </a:lnTo>
                  <a:lnTo>
                    <a:pt x="301324" y="425450"/>
                  </a:lnTo>
                  <a:close/>
                </a:path>
                <a:path w="2254885" h="459739">
                  <a:moveTo>
                    <a:pt x="327643" y="424179"/>
                  </a:moveTo>
                  <a:lnTo>
                    <a:pt x="314482" y="424179"/>
                  </a:lnTo>
                  <a:lnTo>
                    <a:pt x="306114" y="425450"/>
                  </a:lnTo>
                  <a:lnTo>
                    <a:pt x="301324" y="425450"/>
                  </a:lnTo>
                  <a:lnTo>
                    <a:pt x="304389" y="427989"/>
                  </a:lnTo>
                  <a:lnTo>
                    <a:pt x="304806" y="434339"/>
                  </a:lnTo>
                  <a:lnTo>
                    <a:pt x="302077" y="438150"/>
                  </a:lnTo>
                  <a:lnTo>
                    <a:pt x="306801" y="438150"/>
                  </a:lnTo>
                  <a:lnTo>
                    <a:pt x="315103" y="436879"/>
                  </a:lnTo>
                  <a:lnTo>
                    <a:pt x="328133" y="436879"/>
                  </a:lnTo>
                  <a:lnTo>
                    <a:pt x="325123" y="434339"/>
                  </a:lnTo>
                  <a:lnTo>
                    <a:pt x="324853" y="426719"/>
                  </a:lnTo>
                  <a:lnTo>
                    <a:pt x="327643" y="424179"/>
                  </a:lnTo>
                  <a:close/>
                </a:path>
                <a:path w="2254885" h="459739">
                  <a:moveTo>
                    <a:pt x="1704732" y="424659"/>
                  </a:moveTo>
                  <a:lnTo>
                    <a:pt x="1707074" y="427989"/>
                  </a:lnTo>
                  <a:lnTo>
                    <a:pt x="1706872" y="434339"/>
                  </a:lnTo>
                  <a:lnTo>
                    <a:pt x="1704028" y="436879"/>
                  </a:lnTo>
                  <a:lnTo>
                    <a:pt x="1716284" y="436879"/>
                  </a:lnTo>
                  <a:lnTo>
                    <a:pt x="1731950" y="438150"/>
                  </a:lnTo>
                  <a:lnTo>
                    <a:pt x="1759833" y="438150"/>
                  </a:lnTo>
                  <a:lnTo>
                    <a:pt x="1757028" y="435610"/>
                  </a:lnTo>
                  <a:lnTo>
                    <a:pt x="1756996" y="427989"/>
                  </a:lnTo>
                  <a:lnTo>
                    <a:pt x="1759789" y="425450"/>
                  </a:lnTo>
                  <a:lnTo>
                    <a:pt x="1716539" y="425450"/>
                  </a:lnTo>
                  <a:lnTo>
                    <a:pt x="1704732" y="424659"/>
                  </a:lnTo>
                  <a:close/>
                </a:path>
                <a:path w="2254885" h="459739">
                  <a:moveTo>
                    <a:pt x="1766736" y="425450"/>
                  </a:moveTo>
                  <a:lnTo>
                    <a:pt x="1759789" y="425450"/>
                  </a:lnTo>
                  <a:lnTo>
                    <a:pt x="1756996" y="427989"/>
                  </a:lnTo>
                  <a:lnTo>
                    <a:pt x="1757028" y="435610"/>
                  </a:lnTo>
                  <a:lnTo>
                    <a:pt x="1759833" y="438150"/>
                  </a:lnTo>
                  <a:lnTo>
                    <a:pt x="1766749" y="438150"/>
                  </a:lnTo>
                  <a:lnTo>
                    <a:pt x="1769551" y="435610"/>
                  </a:lnTo>
                  <a:lnTo>
                    <a:pt x="1769545" y="427989"/>
                  </a:lnTo>
                  <a:lnTo>
                    <a:pt x="1766736" y="425450"/>
                  </a:lnTo>
                  <a:close/>
                </a:path>
                <a:path w="2254885" h="459739">
                  <a:moveTo>
                    <a:pt x="1818267" y="424179"/>
                  </a:moveTo>
                  <a:lnTo>
                    <a:pt x="1807147" y="424179"/>
                  </a:lnTo>
                  <a:lnTo>
                    <a:pt x="1792516" y="425450"/>
                  </a:lnTo>
                  <a:lnTo>
                    <a:pt x="1766736" y="425450"/>
                  </a:lnTo>
                  <a:lnTo>
                    <a:pt x="1769545" y="427989"/>
                  </a:lnTo>
                  <a:lnTo>
                    <a:pt x="1769551" y="435610"/>
                  </a:lnTo>
                  <a:lnTo>
                    <a:pt x="1766749" y="438150"/>
                  </a:lnTo>
                  <a:lnTo>
                    <a:pt x="1792723" y="438150"/>
                  </a:lnTo>
                  <a:lnTo>
                    <a:pt x="1807439" y="436879"/>
                  </a:lnTo>
                  <a:lnTo>
                    <a:pt x="1818651" y="436879"/>
                  </a:lnTo>
                  <a:lnTo>
                    <a:pt x="1815729" y="434339"/>
                  </a:lnTo>
                  <a:lnTo>
                    <a:pt x="1815513" y="426719"/>
                  </a:lnTo>
                  <a:lnTo>
                    <a:pt x="1818267" y="424179"/>
                  </a:lnTo>
                  <a:close/>
                </a:path>
                <a:path w="2254885" h="459739">
                  <a:moveTo>
                    <a:pt x="367249" y="422910"/>
                  </a:moveTo>
                  <a:lnTo>
                    <a:pt x="341122" y="422910"/>
                  </a:lnTo>
                  <a:lnTo>
                    <a:pt x="327643" y="424179"/>
                  </a:lnTo>
                  <a:lnTo>
                    <a:pt x="324853" y="426719"/>
                  </a:lnTo>
                  <a:lnTo>
                    <a:pt x="325123" y="434339"/>
                  </a:lnTo>
                  <a:lnTo>
                    <a:pt x="328133" y="436879"/>
                  </a:lnTo>
                  <a:lnTo>
                    <a:pt x="335288" y="436879"/>
                  </a:lnTo>
                  <a:lnTo>
                    <a:pt x="338080" y="433069"/>
                  </a:lnTo>
                  <a:lnTo>
                    <a:pt x="337809" y="426719"/>
                  </a:lnTo>
                  <a:lnTo>
                    <a:pt x="334799" y="424179"/>
                  </a:lnTo>
                  <a:lnTo>
                    <a:pt x="365836" y="424179"/>
                  </a:lnTo>
                  <a:lnTo>
                    <a:pt x="367249" y="422910"/>
                  </a:lnTo>
                  <a:close/>
                </a:path>
                <a:path w="2254885" h="459739">
                  <a:moveTo>
                    <a:pt x="365836" y="424179"/>
                  </a:moveTo>
                  <a:lnTo>
                    <a:pt x="334799" y="424179"/>
                  </a:lnTo>
                  <a:lnTo>
                    <a:pt x="337809" y="426719"/>
                  </a:lnTo>
                  <a:lnTo>
                    <a:pt x="338080" y="433069"/>
                  </a:lnTo>
                  <a:lnTo>
                    <a:pt x="335288" y="436879"/>
                  </a:lnTo>
                  <a:lnTo>
                    <a:pt x="341572" y="436879"/>
                  </a:lnTo>
                  <a:lnTo>
                    <a:pt x="351434" y="435610"/>
                  </a:lnTo>
                  <a:lnTo>
                    <a:pt x="367582" y="435610"/>
                  </a:lnTo>
                  <a:lnTo>
                    <a:pt x="364606" y="433069"/>
                  </a:lnTo>
                  <a:lnTo>
                    <a:pt x="364423" y="425450"/>
                  </a:lnTo>
                  <a:lnTo>
                    <a:pt x="365836" y="424179"/>
                  </a:lnTo>
                  <a:close/>
                </a:path>
                <a:path w="2254885" h="459739">
                  <a:moveTo>
                    <a:pt x="1697564" y="424179"/>
                  </a:moveTo>
                  <a:lnTo>
                    <a:pt x="1647695" y="424179"/>
                  </a:lnTo>
                  <a:lnTo>
                    <a:pt x="1650401" y="426719"/>
                  </a:lnTo>
                  <a:lnTo>
                    <a:pt x="1650362" y="433069"/>
                  </a:lnTo>
                  <a:lnTo>
                    <a:pt x="1647624" y="435610"/>
                  </a:lnTo>
                  <a:lnTo>
                    <a:pt x="1672447" y="435610"/>
                  </a:lnTo>
                  <a:lnTo>
                    <a:pt x="1686535" y="436879"/>
                  </a:lnTo>
                  <a:lnTo>
                    <a:pt x="1697221" y="436879"/>
                  </a:lnTo>
                  <a:lnTo>
                    <a:pt x="1694544" y="434339"/>
                  </a:lnTo>
                  <a:lnTo>
                    <a:pt x="1694728" y="426719"/>
                  </a:lnTo>
                  <a:lnTo>
                    <a:pt x="1697564" y="424179"/>
                  </a:lnTo>
                  <a:close/>
                </a:path>
                <a:path w="2254885" h="459739">
                  <a:moveTo>
                    <a:pt x="1697564" y="424179"/>
                  </a:moveTo>
                  <a:lnTo>
                    <a:pt x="1694728" y="426719"/>
                  </a:lnTo>
                  <a:lnTo>
                    <a:pt x="1694544" y="434339"/>
                  </a:lnTo>
                  <a:lnTo>
                    <a:pt x="1697221" y="436879"/>
                  </a:lnTo>
                  <a:lnTo>
                    <a:pt x="1704028" y="436879"/>
                  </a:lnTo>
                  <a:lnTo>
                    <a:pt x="1706872" y="434339"/>
                  </a:lnTo>
                  <a:lnTo>
                    <a:pt x="1707074" y="427989"/>
                  </a:lnTo>
                  <a:lnTo>
                    <a:pt x="1704732" y="424659"/>
                  </a:lnTo>
                  <a:lnTo>
                    <a:pt x="1697564" y="424179"/>
                  </a:lnTo>
                  <a:close/>
                </a:path>
                <a:path w="2254885" h="459739">
                  <a:moveTo>
                    <a:pt x="1825297" y="424179"/>
                  </a:moveTo>
                  <a:lnTo>
                    <a:pt x="1818267" y="424179"/>
                  </a:lnTo>
                  <a:lnTo>
                    <a:pt x="1815513" y="426719"/>
                  </a:lnTo>
                  <a:lnTo>
                    <a:pt x="1815729" y="434339"/>
                  </a:lnTo>
                  <a:lnTo>
                    <a:pt x="1818651" y="436879"/>
                  </a:lnTo>
                  <a:lnTo>
                    <a:pt x="1825660" y="436879"/>
                  </a:lnTo>
                  <a:lnTo>
                    <a:pt x="1828422" y="434339"/>
                  </a:lnTo>
                  <a:lnTo>
                    <a:pt x="1828222" y="426719"/>
                  </a:lnTo>
                  <a:lnTo>
                    <a:pt x="1825297" y="424179"/>
                  </a:lnTo>
                  <a:close/>
                </a:path>
                <a:path w="2254885" h="459739">
                  <a:moveTo>
                    <a:pt x="1873054" y="421639"/>
                  </a:moveTo>
                  <a:lnTo>
                    <a:pt x="1862902" y="421639"/>
                  </a:lnTo>
                  <a:lnTo>
                    <a:pt x="1835494" y="424179"/>
                  </a:lnTo>
                  <a:lnTo>
                    <a:pt x="1825297" y="424179"/>
                  </a:lnTo>
                  <a:lnTo>
                    <a:pt x="1828222" y="426719"/>
                  </a:lnTo>
                  <a:lnTo>
                    <a:pt x="1828422" y="434339"/>
                  </a:lnTo>
                  <a:lnTo>
                    <a:pt x="1825660" y="436879"/>
                  </a:lnTo>
                  <a:lnTo>
                    <a:pt x="1836059" y="436879"/>
                  </a:lnTo>
                  <a:lnTo>
                    <a:pt x="1863845" y="434339"/>
                  </a:lnTo>
                  <a:lnTo>
                    <a:pt x="1874192" y="434339"/>
                  </a:lnTo>
                  <a:lnTo>
                    <a:pt x="1871083" y="431800"/>
                  </a:lnTo>
                  <a:lnTo>
                    <a:pt x="1870449" y="424179"/>
                  </a:lnTo>
                  <a:lnTo>
                    <a:pt x="1873054" y="421639"/>
                  </a:lnTo>
                  <a:close/>
                </a:path>
                <a:path w="2254885" h="459739">
                  <a:moveTo>
                    <a:pt x="421899" y="421639"/>
                  </a:moveTo>
                  <a:lnTo>
                    <a:pt x="384488" y="421639"/>
                  </a:lnTo>
                  <a:lnTo>
                    <a:pt x="367249" y="422910"/>
                  </a:lnTo>
                  <a:lnTo>
                    <a:pt x="364423" y="425450"/>
                  </a:lnTo>
                  <a:lnTo>
                    <a:pt x="364606" y="433069"/>
                  </a:lnTo>
                  <a:lnTo>
                    <a:pt x="367582" y="435610"/>
                  </a:lnTo>
                  <a:lnTo>
                    <a:pt x="374740" y="435610"/>
                  </a:lnTo>
                  <a:lnTo>
                    <a:pt x="377565" y="431800"/>
                  </a:lnTo>
                  <a:lnTo>
                    <a:pt x="377381" y="425450"/>
                  </a:lnTo>
                  <a:lnTo>
                    <a:pt x="374406" y="422910"/>
                  </a:lnTo>
                  <a:lnTo>
                    <a:pt x="420475" y="422910"/>
                  </a:lnTo>
                  <a:lnTo>
                    <a:pt x="421899" y="421639"/>
                  </a:lnTo>
                  <a:close/>
                </a:path>
                <a:path w="2254885" h="459739">
                  <a:moveTo>
                    <a:pt x="420475" y="422910"/>
                  </a:moveTo>
                  <a:lnTo>
                    <a:pt x="374406" y="422910"/>
                  </a:lnTo>
                  <a:lnTo>
                    <a:pt x="377381" y="425450"/>
                  </a:lnTo>
                  <a:lnTo>
                    <a:pt x="377565" y="431800"/>
                  </a:lnTo>
                  <a:lnTo>
                    <a:pt x="374740" y="435610"/>
                  </a:lnTo>
                  <a:lnTo>
                    <a:pt x="384794" y="435610"/>
                  </a:lnTo>
                  <a:lnTo>
                    <a:pt x="398428" y="434339"/>
                  </a:lnTo>
                  <a:lnTo>
                    <a:pt x="422120" y="434339"/>
                  </a:lnTo>
                  <a:lnTo>
                    <a:pt x="419173" y="431800"/>
                  </a:lnTo>
                  <a:lnTo>
                    <a:pt x="419051" y="424179"/>
                  </a:lnTo>
                  <a:lnTo>
                    <a:pt x="420475" y="422910"/>
                  </a:lnTo>
                  <a:close/>
                </a:path>
                <a:path w="2254885" h="459739">
                  <a:moveTo>
                    <a:pt x="1574978" y="435219"/>
                  </a:moveTo>
                  <a:lnTo>
                    <a:pt x="1575249" y="435610"/>
                  </a:lnTo>
                  <a:lnTo>
                    <a:pt x="1581867" y="435610"/>
                  </a:lnTo>
                  <a:lnTo>
                    <a:pt x="1574978" y="435219"/>
                  </a:lnTo>
                  <a:close/>
                </a:path>
                <a:path w="2254885" h="459739">
                  <a:moveTo>
                    <a:pt x="1582030" y="422910"/>
                  </a:moveTo>
                  <a:lnTo>
                    <a:pt x="1575398" y="422910"/>
                  </a:lnTo>
                  <a:lnTo>
                    <a:pt x="1572681" y="425450"/>
                  </a:lnTo>
                  <a:lnTo>
                    <a:pt x="1572602" y="431800"/>
                  </a:lnTo>
                  <a:lnTo>
                    <a:pt x="1574978" y="435219"/>
                  </a:lnTo>
                  <a:lnTo>
                    <a:pt x="1581867" y="435610"/>
                  </a:lnTo>
                  <a:lnTo>
                    <a:pt x="1584587" y="433069"/>
                  </a:lnTo>
                  <a:lnTo>
                    <a:pt x="1584678" y="425450"/>
                  </a:lnTo>
                  <a:lnTo>
                    <a:pt x="1582030" y="422910"/>
                  </a:lnTo>
                  <a:close/>
                </a:path>
                <a:path w="2254885" h="459739">
                  <a:moveTo>
                    <a:pt x="1611511" y="422910"/>
                  </a:moveTo>
                  <a:lnTo>
                    <a:pt x="1582030" y="422910"/>
                  </a:lnTo>
                  <a:lnTo>
                    <a:pt x="1584678" y="425450"/>
                  </a:lnTo>
                  <a:lnTo>
                    <a:pt x="1584587" y="433069"/>
                  </a:lnTo>
                  <a:lnTo>
                    <a:pt x="1581867" y="435610"/>
                  </a:lnTo>
                  <a:lnTo>
                    <a:pt x="1640920" y="435610"/>
                  </a:lnTo>
                  <a:lnTo>
                    <a:pt x="1638218" y="433069"/>
                  </a:lnTo>
                  <a:lnTo>
                    <a:pt x="1638231" y="426719"/>
                  </a:lnTo>
                  <a:lnTo>
                    <a:pt x="1640956" y="424179"/>
                  </a:lnTo>
                  <a:lnTo>
                    <a:pt x="1627912" y="424179"/>
                  </a:lnTo>
                  <a:lnTo>
                    <a:pt x="1611511" y="422910"/>
                  </a:lnTo>
                  <a:close/>
                </a:path>
                <a:path w="2254885" h="459739">
                  <a:moveTo>
                    <a:pt x="1647695" y="424179"/>
                  </a:moveTo>
                  <a:lnTo>
                    <a:pt x="1640956" y="424179"/>
                  </a:lnTo>
                  <a:lnTo>
                    <a:pt x="1638231" y="426719"/>
                  </a:lnTo>
                  <a:lnTo>
                    <a:pt x="1638218" y="433069"/>
                  </a:lnTo>
                  <a:lnTo>
                    <a:pt x="1640920" y="435610"/>
                  </a:lnTo>
                  <a:lnTo>
                    <a:pt x="1647624" y="435610"/>
                  </a:lnTo>
                  <a:lnTo>
                    <a:pt x="1650362" y="433069"/>
                  </a:lnTo>
                  <a:lnTo>
                    <a:pt x="1650401" y="426719"/>
                  </a:lnTo>
                  <a:lnTo>
                    <a:pt x="1647695" y="424179"/>
                  </a:lnTo>
                  <a:close/>
                </a:path>
                <a:path w="2254885" h="459739">
                  <a:moveTo>
                    <a:pt x="1521519" y="421639"/>
                  </a:moveTo>
                  <a:lnTo>
                    <a:pt x="1505746" y="421639"/>
                  </a:lnTo>
                  <a:lnTo>
                    <a:pt x="1508329" y="424179"/>
                  </a:lnTo>
                  <a:lnTo>
                    <a:pt x="1508138" y="430529"/>
                  </a:lnTo>
                  <a:lnTo>
                    <a:pt x="1505403" y="433069"/>
                  </a:lnTo>
                  <a:lnTo>
                    <a:pt x="1502122" y="433069"/>
                  </a:lnTo>
                  <a:lnTo>
                    <a:pt x="1521228" y="434339"/>
                  </a:lnTo>
                  <a:lnTo>
                    <a:pt x="1559446" y="434339"/>
                  </a:lnTo>
                  <a:lnTo>
                    <a:pt x="1574978" y="435219"/>
                  </a:lnTo>
                  <a:lnTo>
                    <a:pt x="1572602" y="431800"/>
                  </a:lnTo>
                  <a:lnTo>
                    <a:pt x="1572681" y="425450"/>
                  </a:lnTo>
                  <a:lnTo>
                    <a:pt x="1575398" y="422910"/>
                  </a:lnTo>
                  <a:lnTo>
                    <a:pt x="1540581" y="422910"/>
                  </a:lnTo>
                  <a:lnTo>
                    <a:pt x="1521519" y="421639"/>
                  </a:lnTo>
                  <a:close/>
                </a:path>
                <a:path w="2254885" h="459739">
                  <a:moveTo>
                    <a:pt x="429047" y="421639"/>
                  </a:moveTo>
                  <a:lnTo>
                    <a:pt x="421899" y="421639"/>
                  </a:lnTo>
                  <a:lnTo>
                    <a:pt x="419051" y="424179"/>
                  </a:lnTo>
                  <a:lnTo>
                    <a:pt x="419173" y="431800"/>
                  </a:lnTo>
                  <a:lnTo>
                    <a:pt x="422120" y="434339"/>
                  </a:lnTo>
                  <a:lnTo>
                    <a:pt x="429271" y="434339"/>
                  </a:lnTo>
                  <a:lnTo>
                    <a:pt x="432118" y="431800"/>
                  </a:lnTo>
                  <a:lnTo>
                    <a:pt x="431994" y="424179"/>
                  </a:lnTo>
                  <a:lnTo>
                    <a:pt x="429047" y="421639"/>
                  </a:lnTo>
                  <a:close/>
                </a:path>
                <a:path w="2254885" h="459739">
                  <a:moveTo>
                    <a:pt x="496016" y="420369"/>
                  </a:moveTo>
                  <a:lnTo>
                    <a:pt x="462524" y="420369"/>
                  </a:lnTo>
                  <a:lnTo>
                    <a:pt x="443998" y="421639"/>
                  </a:lnTo>
                  <a:lnTo>
                    <a:pt x="429047" y="421639"/>
                  </a:lnTo>
                  <a:lnTo>
                    <a:pt x="431994" y="424179"/>
                  </a:lnTo>
                  <a:lnTo>
                    <a:pt x="432118" y="431800"/>
                  </a:lnTo>
                  <a:lnTo>
                    <a:pt x="429271" y="434339"/>
                  </a:lnTo>
                  <a:lnTo>
                    <a:pt x="462702" y="434339"/>
                  </a:lnTo>
                  <a:lnTo>
                    <a:pt x="503269" y="433069"/>
                  </a:lnTo>
                  <a:lnTo>
                    <a:pt x="496144" y="433069"/>
                  </a:lnTo>
                  <a:lnTo>
                    <a:pt x="493231" y="430529"/>
                  </a:lnTo>
                  <a:lnTo>
                    <a:pt x="493160" y="422910"/>
                  </a:lnTo>
                  <a:lnTo>
                    <a:pt x="496016" y="420369"/>
                  </a:lnTo>
                  <a:close/>
                </a:path>
                <a:path w="2254885" h="459739">
                  <a:moveTo>
                    <a:pt x="1880928" y="421018"/>
                  </a:moveTo>
                  <a:lnTo>
                    <a:pt x="1877583" y="421282"/>
                  </a:lnTo>
                  <a:lnTo>
                    <a:pt x="1876585" y="421639"/>
                  </a:lnTo>
                  <a:lnTo>
                    <a:pt x="1873054" y="421639"/>
                  </a:lnTo>
                  <a:lnTo>
                    <a:pt x="1870449" y="424179"/>
                  </a:lnTo>
                  <a:lnTo>
                    <a:pt x="1871083" y="431800"/>
                  </a:lnTo>
                  <a:lnTo>
                    <a:pt x="1874192" y="434339"/>
                  </a:lnTo>
                  <a:lnTo>
                    <a:pt x="1877716" y="434339"/>
                  </a:lnTo>
                  <a:lnTo>
                    <a:pt x="1881248" y="433069"/>
                  </a:lnTo>
                  <a:lnTo>
                    <a:pt x="1883860" y="430529"/>
                  </a:lnTo>
                  <a:lnTo>
                    <a:pt x="1883244" y="422910"/>
                  </a:lnTo>
                  <a:lnTo>
                    <a:pt x="1881689" y="421639"/>
                  </a:lnTo>
                  <a:lnTo>
                    <a:pt x="1876585" y="421639"/>
                  </a:lnTo>
                  <a:lnTo>
                    <a:pt x="1877583" y="421282"/>
                  </a:lnTo>
                  <a:lnTo>
                    <a:pt x="1881251" y="421282"/>
                  </a:lnTo>
                  <a:lnTo>
                    <a:pt x="1880928" y="421018"/>
                  </a:lnTo>
                  <a:close/>
                </a:path>
                <a:path w="2254885" h="459739">
                  <a:moveTo>
                    <a:pt x="1930353" y="415289"/>
                  </a:moveTo>
                  <a:lnTo>
                    <a:pt x="1914255" y="417829"/>
                  </a:lnTo>
                  <a:lnTo>
                    <a:pt x="1889148" y="420369"/>
                  </a:lnTo>
                  <a:lnTo>
                    <a:pt x="1880928" y="421018"/>
                  </a:lnTo>
                  <a:lnTo>
                    <a:pt x="1883244" y="422910"/>
                  </a:lnTo>
                  <a:lnTo>
                    <a:pt x="1883860" y="430529"/>
                  </a:lnTo>
                  <a:lnTo>
                    <a:pt x="1881248" y="433069"/>
                  </a:lnTo>
                  <a:lnTo>
                    <a:pt x="1877716" y="434339"/>
                  </a:lnTo>
                  <a:lnTo>
                    <a:pt x="1915635" y="430529"/>
                  </a:lnTo>
                  <a:lnTo>
                    <a:pt x="1924549" y="429130"/>
                  </a:lnTo>
                  <a:lnTo>
                    <a:pt x="1921512" y="426719"/>
                  </a:lnTo>
                  <a:lnTo>
                    <a:pt x="1920699" y="419100"/>
                  </a:lnTo>
                  <a:lnTo>
                    <a:pt x="1923247" y="416560"/>
                  </a:lnTo>
                  <a:lnTo>
                    <a:pt x="1930442" y="415361"/>
                  </a:lnTo>
                  <a:close/>
                </a:path>
                <a:path w="2254885" h="459739">
                  <a:moveTo>
                    <a:pt x="503133" y="420369"/>
                  </a:moveTo>
                  <a:lnTo>
                    <a:pt x="496016" y="420369"/>
                  </a:lnTo>
                  <a:lnTo>
                    <a:pt x="493160" y="422910"/>
                  </a:lnTo>
                  <a:lnTo>
                    <a:pt x="493231" y="430529"/>
                  </a:lnTo>
                  <a:lnTo>
                    <a:pt x="496144" y="433069"/>
                  </a:lnTo>
                  <a:lnTo>
                    <a:pt x="503269" y="433069"/>
                  </a:lnTo>
                  <a:lnTo>
                    <a:pt x="506124" y="430529"/>
                  </a:lnTo>
                  <a:lnTo>
                    <a:pt x="506045" y="422910"/>
                  </a:lnTo>
                  <a:lnTo>
                    <a:pt x="503133" y="420369"/>
                  </a:lnTo>
                  <a:close/>
                </a:path>
                <a:path w="2254885" h="459739">
                  <a:moveTo>
                    <a:pt x="582058" y="420369"/>
                  </a:moveTo>
                  <a:lnTo>
                    <a:pt x="503133" y="420369"/>
                  </a:lnTo>
                  <a:lnTo>
                    <a:pt x="506045" y="422910"/>
                  </a:lnTo>
                  <a:lnTo>
                    <a:pt x="506124" y="430529"/>
                  </a:lnTo>
                  <a:lnTo>
                    <a:pt x="503269" y="433069"/>
                  </a:lnTo>
                  <a:lnTo>
                    <a:pt x="582070" y="433069"/>
                  </a:lnTo>
                  <a:lnTo>
                    <a:pt x="579207" y="429260"/>
                  </a:lnTo>
                  <a:lnTo>
                    <a:pt x="579201" y="422910"/>
                  </a:lnTo>
                  <a:lnTo>
                    <a:pt x="582058" y="420369"/>
                  </a:lnTo>
                  <a:close/>
                </a:path>
                <a:path w="2254885" h="459739">
                  <a:moveTo>
                    <a:pt x="589111" y="420369"/>
                  </a:moveTo>
                  <a:lnTo>
                    <a:pt x="582058" y="420369"/>
                  </a:lnTo>
                  <a:lnTo>
                    <a:pt x="579201" y="422910"/>
                  </a:lnTo>
                  <a:lnTo>
                    <a:pt x="579207" y="429260"/>
                  </a:lnTo>
                  <a:lnTo>
                    <a:pt x="582070" y="433069"/>
                  </a:lnTo>
                  <a:lnTo>
                    <a:pt x="589137" y="433069"/>
                  </a:lnTo>
                  <a:lnTo>
                    <a:pt x="591990" y="429260"/>
                  </a:lnTo>
                  <a:lnTo>
                    <a:pt x="591972" y="422910"/>
                  </a:lnTo>
                  <a:lnTo>
                    <a:pt x="589111" y="420369"/>
                  </a:lnTo>
                  <a:close/>
                </a:path>
                <a:path w="2254885" h="459739">
                  <a:moveTo>
                    <a:pt x="650741" y="419100"/>
                  </a:moveTo>
                  <a:lnTo>
                    <a:pt x="637079" y="419100"/>
                  </a:lnTo>
                  <a:lnTo>
                    <a:pt x="619915" y="420369"/>
                  </a:lnTo>
                  <a:lnTo>
                    <a:pt x="589111" y="420369"/>
                  </a:lnTo>
                  <a:lnTo>
                    <a:pt x="591972" y="422910"/>
                  </a:lnTo>
                  <a:lnTo>
                    <a:pt x="591990" y="429260"/>
                  </a:lnTo>
                  <a:lnTo>
                    <a:pt x="589137" y="433069"/>
                  </a:lnTo>
                  <a:lnTo>
                    <a:pt x="620111" y="433069"/>
                  </a:lnTo>
                  <a:lnTo>
                    <a:pt x="637362" y="431800"/>
                  </a:lnTo>
                  <a:lnTo>
                    <a:pt x="651102" y="431800"/>
                  </a:lnTo>
                  <a:lnTo>
                    <a:pt x="648186" y="429260"/>
                  </a:lnTo>
                  <a:lnTo>
                    <a:pt x="647988" y="421639"/>
                  </a:lnTo>
                  <a:lnTo>
                    <a:pt x="650741" y="419100"/>
                  </a:lnTo>
                  <a:close/>
                </a:path>
                <a:path w="2254885" h="459739">
                  <a:moveTo>
                    <a:pt x="1438518" y="419538"/>
                  </a:moveTo>
                  <a:lnTo>
                    <a:pt x="1440602" y="421639"/>
                  </a:lnTo>
                  <a:lnTo>
                    <a:pt x="1440295" y="427989"/>
                  </a:lnTo>
                  <a:lnTo>
                    <a:pt x="1437525" y="430529"/>
                  </a:lnTo>
                  <a:lnTo>
                    <a:pt x="1434263" y="430529"/>
                  </a:lnTo>
                  <a:lnTo>
                    <a:pt x="1451223" y="431800"/>
                  </a:lnTo>
                  <a:lnTo>
                    <a:pt x="1468186" y="431800"/>
                  </a:lnTo>
                  <a:lnTo>
                    <a:pt x="1485153" y="433069"/>
                  </a:lnTo>
                  <a:lnTo>
                    <a:pt x="1498845" y="433069"/>
                  </a:lnTo>
                  <a:lnTo>
                    <a:pt x="1496264" y="430529"/>
                  </a:lnTo>
                  <a:lnTo>
                    <a:pt x="1496446" y="424179"/>
                  </a:lnTo>
                  <a:lnTo>
                    <a:pt x="1499179" y="421639"/>
                  </a:lnTo>
                  <a:lnTo>
                    <a:pt x="1485545" y="421639"/>
                  </a:lnTo>
                  <a:lnTo>
                    <a:pt x="1468633" y="420369"/>
                  </a:lnTo>
                  <a:lnTo>
                    <a:pt x="1451723" y="420369"/>
                  </a:lnTo>
                  <a:lnTo>
                    <a:pt x="1438518" y="419538"/>
                  </a:lnTo>
                  <a:close/>
                </a:path>
                <a:path w="2254885" h="459739">
                  <a:moveTo>
                    <a:pt x="1505746" y="421639"/>
                  </a:moveTo>
                  <a:lnTo>
                    <a:pt x="1499179" y="421639"/>
                  </a:lnTo>
                  <a:lnTo>
                    <a:pt x="1496446" y="424179"/>
                  </a:lnTo>
                  <a:lnTo>
                    <a:pt x="1496264" y="430529"/>
                  </a:lnTo>
                  <a:lnTo>
                    <a:pt x="1498845" y="433069"/>
                  </a:lnTo>
                  <a:lnTo>
                    <a:pt x="1505403" y="433069"/>
                  </a:lnTo>
                  <a:lnTo>
                    <a:pt x="1508138" y="430529"/>
                  </a:lnTo>
                  <a:lnTo>
                    <a:pt x="1508329" y="424179"/>
                  </a:lnTo>
                  <a:lnTo>
                    <a:pt x="1505746" y="421639"/>
                  </a:lnTo>
                  <a:close/>
                </a:path>
                <a:path w="2254885" h="459739">
                  <a:moveTo>
                    <a:pt x="657730" y="419100"/>
                  </a:moveTo>
                  <a:lnTo>
                    <a:pt x="650741" y="419100"/>
                  </a:lnTo>
                  <a:lnTo>
                    <a:pt x="647988" y="421639"/>
                  </a:lnTo>
                  <a:lnTo>
                    <a:pt x="648186" y="429260"/>
                  </a:lnTo>
                  <a:lnTo>
                    <a:pt x="651102" y="431800"/>
                  </a:lnTo>
                  <a:lnTo>
                    <a:pt x="654607" y="431800"/>
                  </a:lnTo>
                  <a:lnTo>
                    <a:pt x="658236" y="431677"/>
                  </a:lnTo>
                  <a:lnTo>
                    <a:pt x="660853" y="429260"/>
                  </a:lnTo>
                  <a:lnTo>
                    <a:pt x="660643" y="421639"/>
                  </a:lnTo>
                  <a:lnTo>
                    <a:pt x="657730" y="419100"/>
                  </a:lnTo>
                  <a:close/>
                </a:path>
                <a:path w="2254885" h="459739">
                  <a:moveTo>
                    <a:pt x="658236" y="431677"/>
                  </a:moveTo>
                  <a:lnTo>
                    <a:pt x="654607" y="431800"/>
                  </a:lnTo>
                  <a:lnTo>
                    <a:pt x="658103" y="431800"/>
                  </a:lnTo>
                  <a:lnTo>
                    <a:pt x="658236" y="431677"/>
                  </a:lnTo>
                  <a:close/>
                </a:path>
                <a:path w="2254885" h="459739">
                  <a:moveTo>
                    <a:pt x="725538" y="416863"/>
                  </a:moveTo>
                  <a:lnTo>
                    <a:pt x="672983" y="419100"/>
                  </a:lnTo>
                  <a:lnTo>
                    <a:pt x="657730" y="419100"/>
                  </a:lnTo>
                  <a:lnTo>
                    <a:pt x="660643" y="421639"/>
                  </a:lnTo>
                  <a:lnTo>
                    <a:pt x="660853" y="429260"/>
                  </a:lnTo>
                  <a:lnTo>
                    <a:pt x="658236" y="431677"/>
                  </a:lnTo>
                  <a:lnTo>
                    <a:pt x="733080" y="429260"/>
                  </a:lnTo>
                  <a:lnTo>
                    <a:pt x="726145" y="429260"/>
                  </a:lnTo>
                  <a:lnTo>
                    <a:pt x="723249" y="426719"/>
                  </a:lnTo>
                  <a:lnTo>
                    <a:pt x="723035" y="420369"/>
                  </a:lnTo>
                  <a:lnTo>
                    <a:pt x="725538" y="416863"/>
                  </a:lnTo>
                  <a:close/>
                </a:path>
                <a:path w="2254885" h="459739">
                  <a:moveTo>
                    <a:pt x="238770" y="427989"/>
                  </a:moveTo>
                  <a:lnTo>
                    <a:pt x="226886" y="429260"/>
                  </a:lnTo>
                  <a:lnTo>
                    <a:pt x="218578" y="429260"/>
                  </a:lnTo>
                  <a:lnTo>
                    <a:pt x="206738" y="430529"/>
                  </a:lnTo>
                  <a:lnTo>
                    <a:pt x="206200" y="431320"/>
                  </a:lnTo>
                  <a:lnTo>
                    <a:pt x="210300" y="430529"/>
                  </a:lnTo>
                  <a:lnTo>
                    <a:pt x="230250" y="430529"/>
                  </a:lnTo>
                  <a:lnTo>
                    <a:pt x="231620" y="429260"/>
                  </a:lnTo>
                  <a:lnTo>
                    <a:pt x="239112" y="428416"/>
                  </a:lnTo>
                  <a:lnTo>
                    <a:pt x="238770" y="427989"/>
                  </a:lnTo>
                  <a:close/>
                </a:path>
                <a:path w="2254885" h="459739">
                  <a:moveTo>
                    <a:pt x="1430768" y="430294"/>
                  </a:moveTo>
                  <a:lnTo>
                    <a:pt x="1431001" y="430529"/>
                  </a:lnTo>
                  <a:lnTo>
                    <a:pt x="1437525" y="430529"/>
                  </a:lnTo>
                  <a:lnTo>
                    <a:pt x="1430768" y="430294"/>
                  </a:lnTo>
                  <a:close/>
                </a:path>
                <a:path w="2254885" h="459739">
                  <a:moveTo>
                    <a:pt x="1431554" y="419100"/>
                  </a:moveTo>
                  <a:lnTo>
                    <a:pt x="1428785" y="421639"/>
                  </a:lnTo>
                  <a:lnTo>
                    <a:pt x="1428480" y="427989"/>
                  </a:lnTo>
                  <a:lnTo>
                    <a:pt x="1430768" y="430294"/>
                  </a:lnTo>
                  <a:lnTo>
                    <a:pt x="1437525" y="430529"/>
                  </a:lnTo>
                  <a:lnTo>
                    <a:pt x="1440295" y="427989"/>
                  </a:lnTo>
                  <a:lnTo>
                    <a:pt x="1440602" y="421639"/>
                  </a:lnTo>
                  <a:lnTo>
                    <a:pt x="1438518" y="419538"/>
                  </a:lnTo>
                  <a:lnTo>
                    <a:pt x="1431554" y="419100"/>
                  </a:lnTo>
                  <a:close/>
                </a:path>
                <a:path w="2254885" h="459739">
                  <a:moveTo>
                    <a:pt x="1365103" y="415289"/>
                  </a:moveTo>
                  <a:lnTo>
                    <a:pt x="1364224" y="416092"/>
                  </a:lnTo>
                  <a:lnTo>
                    <a:pt x="1371627" y="416560"/>
                  </a:lnTo>
                  <a:lnTo>
                    <a:pt x="1374136" y="419100"/>
                  </a:lnTo>
                  <a:lnTo>
                    <a:pt x="1373800" y="425450"/>
                  </a:lnTo>
                  <a:lnTo>
                    <a:pt x="1371019" y="427989"/>
                  </a:lnTo>
                  <a:lnTo>
                    <a:pt x="1367756" y="427989"/>
                  </a:lnTo>
                  <a:lnTo>
                    <a:pt x="1430768" y="430294"/>
                  </a:lnTo>
                  <a:lnTo>
                    <a:pt x="1428480" y="427989"/>
                  </a:lnTo>
                  <a:lnTo>
                    <a:pt x="1428785" y="421639"/>
                  </a:lnTo>
                  <a:lnTo>
                    <a:pt x="1431554" y="419100"/>
                  </a:lnTo>
                  <a:lnTo>
                    <a:pt x="1438083" y="419100"/>
                  </a:lnTo>
                  <a:lnTo>
                    <a:pt x="1401589" y="417829"/>
                  </a:lnTo>
                  <a:lnTo>
                    <a:pt x="1365103" y="415289"/>
                  </a:lnTo>
                  <a:close/>
                </a:path>
                <a:path w="2254885" h="459739">
                  <a:moveTo>
                    <a:pt x="732679" y="416560"/>
                  </a:moveTo>
                  <a:lnTo>
                    <a:pt x="725538" y="416863"/>
                  </a:lnTo>
                  <a:lnTo>
                    <a:pt x="723035" y="420369"/>
                  </a:lnTo>
                  <a:lnTo>
                    <a:pt x="723249" y="426719"/>
                  </a:lnTo>
                  <a:lnTo>
                    <a:pt x="726145" y="429260"/>
                  </a:lnTo>
                  <a:lnTo>
                    <a:pt x="729617" y="429260"/>
                  </a:lnTo>
                  <a:lnTo>
                    <a:pt x="733199" y="429148"/>
                  </a:lnTo>
                  <a:lnTo>
                    <a:pt x="735797" y="426719"/>
                  </a:lnTo>
                  <a:lnTo>
                    <a:pt x="735572" y="419100"/>
                  </a:lnTo>
                  <a:lnTo>
                    <a:pt x="732679" y="416560"/>
                  </a:lnTo>
                  <a:close/>
                </a:path>
                <a:path w="2254885" h="459739">
                  <a:moveTo>
                    <a:pt x="733199" y="429148"/>
                  </a:moveTo>
                  <a:lnTo>
                    <a:pt x="729617" y="429260"/>
                  </a:lnTo>
                  <a:lnTo>
                    <a:pt x="733080" y="429260"/>
                  </a:lnTo>
                  <a:close/>
                </a:path>
                <a:path w="2254885" h="459739">
                  <a:moveTo>
                    <a:pt x="1969580" y="410835"/>
                  </a:moveTo>
                  <a:lnTo>
                    <a:pt x="1961862" y="411479"/>
                  </a:lnTo>
                  <a:lnTo>
                    <a:pt x="1938492" y="414019"/>
                  </a:lnTo>
                  <a:lnTo>
                    <a:pt x="1930442" y="415361"/>
                  </a:lnTo>
                  <a:lnTo>
                    <a:pt x="1933555" y="417829"/>
                  </a:lnTo>
                  <a:lnTo>
                    <a:pt x="1934358" y="425450"/>
                  </a:lnTo>
                  <a:lnTo>
                    <a:pt x="1931807" y="427989"/>
                  </a:lnTo>
                  <a:lnTo>
                    <a:pt x="1924549" y="429130"/>
                  </a:lnTo>
                  <a:lnTo>
                    <a:pt x="1924712" y="429260"/>
                  </a:lnTo>
                  <a:lnTo>
                    <a:pt x="1928258" y="429260"/>
                  </a:lnTo>
                  <a:lnTo>
                    <a:pt x="1940033" y="427989"/>
                  </a:lnTo>
                  <a:lnTo>
                    <a:pt x="1951800" y="425450"/>
                  </a:lnTo>
                  <a:lnTo>
                    <a:pt x="1963558" y="424179"/>
                  </a:lnTo>
                  <a:lnTo>
                    <a:pt x="1978853" y="422910"/>
                  </a:lnTo>
                  <a:lnTo>
                    <a:pt x="1971760" y="422910"/>
                  </a:lnTo>
                  <a:lnTo>
                    <a:pt x="1968488" y="420369"/>
                  </a:lnTo>
                  <a:lnTo>
                    <a:pt x="1967509" y="414019"/>
                  </a:lnTo>
                  <a:lnTo>
                    <a:pt x="1969580" y="410835"/>
                  </a:lnTo>
                  <a:close/>
                </a:path>
                <a:path w="2254885" h="459739">
                  <a:moveTo>
                    <a:pt x="802245" y="416560"/>
                  </a:moveTo>
                  <a:lnTo>
                    <a:pt x="732679" y="416560"/>
                  </a:lnTo>
                  <a:lnTo>
                    <a:pt x="735572" y="419100"/>
                  </a:lnTo>
                  <a:lnTo>
                    <a:pt x="735797" y="426719"/>
                  </a:lnTo>
                  <a:lnTo>
                    <a:pt x="733199" y="429148"/>
                  </a:lnTo>
                  <a:lnTo>
                    <a:pt x="811324" y="426719"/>
                  </a:lnTo>
                  <a:lnTo>
                    <a:pt x="804442" y="426719"/>
                  </a:lnTo>
                  <a:lnTo>
                    <a:pt x="801563" y="424179"/>
                  </a:lnTo>
                  <a:lnTo>
                    <a:pt x="801344" y="417829"/>
                  </a:lnTo>
                  <a:lnTo>
                    <a:pt x="802245" y="416560"/>
                  </a:lnTo>
                  <a:close/>
                </a:path>
                <a:path w="2254885" h="459739">
                  <a:moveTo>
                    <a:pt x="1930442" y="415361"/>
                  </a:moveTo>
                  <a:lnTo>
                    <a:pt x="1923247" y="416560"/>
                  </a:lnTo>
                  <a:lnTo>
                    <a:pt x="1920699" y="419100"/>
                  </a:lnTo>
                  <a:lnTo>
                    <a:pt x="1921512" y="426719"/>
                  </a:lnTo>
                  <a:lnTo>
                    <a:pt x="1924549" y="429130"/>
                  </a:lnTo>
                  <a:lnTo>
                    <a:pt x="1931807" y="427989"/>
                  </a:lnTo>
                  <a:lnTo>
                    <a:pt x="1934358" y="425450"/>
                  </a:lnTo>
                  <a:lnTo>
                    <a:pt x="1933555" y="417829"/>
                  </a:lnTo>
                  <a:lnTo>
                    <a:pt x="1930442" y="415361"/>
                  </a:lnTo>
                  <a:close/>
                </a:path>
                <a:path w="2254885" h="459739">
                  <a:moveTo>
                    <a:pt x="1364208" y="427559"/>
                  </a:moveTo>
                  <a:lnTo>
                    <a:pt x="1364491" y="427989"/>
                  </a:lnTo>
                  <a:lnTo>
                    <a:pt x="1371019" y="427989"/>
                  </a:lnTo>
                  <a:lnTo>
                    <a:pt x="1364208" y="427559"/>
                  </a:lnTo>
                  <a:close/>
                </a:path>
                <a:path w="2254885" h="459739">
                  <a:moveTo>
                    <a:pt x="1364224" y="416092"/>
                  </a:moveTo>
                  <a:lnTo>
                    <a:pt x="1362321" y="417829"/>
                  </a:lnTo>
                  <a:lnTo>
                    <a:pt x="1361984" y="424179"/>
                  </a:lnTo>
                  <a:lnTo>
                    <a:pt x="1364208" y="427559"/>
                  </a:lnTo>
                  <a:lnTo>
                    <a:pt x="1371019" y="427989"/>
                  </a:lnTo>
                  <a:lnTo>
                    <a:pt x="1373800" y="425450"/>
                  </a:lnTo>
                  <a:lnTo>
                    <a:pt x="1374136" y="419100"/>
                  </a:lnTo>
                  <a:lnTo>
                    <a:pt x="1371627" y="416560"/>
                  </a:lnTo>
                  <a:lnTo>
                    <a:pt x="1364224" y="416092"/>
                  </a:lnTo>
                  <a:close/>
                </a:path>
                <a:path w="2254885" h="459739">
                  <a:moveTo>
                    <a:pt x="1304580" y="413190"/>
                  </a:moveTo>
                  <a:lnTo>
                    <a:pt x="1306700" y="415289"/>
                  </a:lnTo>
                  <a:lnTo>
                    <a:pt x="1306489" y="422910"/>
                  </a:lnTo>
                  <a:lnTo>
                    <a:pt x="1303752" y="425450"/>
                  </a:lnTo>
                  <a:lnTo>
                    <a:pt x="1317306" y="425450"/>
                  </a:lnTo>
                  <a:lnTo>
                    <a:pt x="1334126" y="426719"/>
                  </a:lnTo>
                  <a:lnTo>
                    <a:pt x="1350943" y="426719"/>
                  </a:lnTo>
                  <a:lnTo>
                    <a:pt x="1364208" y="427559"/>
                  </a:lnTo>
                  <a:lnTo>
                    <a:pt x="1361984" y="424179"/>
                  </a:lnTo>
                  <a:lnTo>
                    <a:pt x="1362321" y="417829"/>
                  </a:lnTo>
                  <a:lnTo>
                    <a:pt x="1364224" y="416092"/>
                  </a:lnTo>
                  <a:lnTo>
                    <a:pt x="1351496" y="415289"/>
                  </a:lnTo>
                  <a:lnTo>
                    <a:pt x="1334622" y="414019"/>
                  </a:lnTo>
                  <a:lnTo>
                    <a:pt x="1317745" y="414019"/>
                  </a:lnTo>
                  <a:lnTo>
                    <a:pt x="1304580" y="413190"/>
                  </a:lnTo>
                  <a:close/>
                </a:path>
                <a:path w="2254885" h="459739">
                  <a:moveTo>
                    <a:pt x="269607" y="426719"/>
                  </a:moveTo>
                  <a:lnTo>
                    <a:pt x="262455" y="426719"/>
                  </a:lnTo>
                  <a:lnTo>
                    <a:pt x="262201" y="427072"/>
                  </a:lnTo>
                  <a:lnTo>
                    <a:pt x="269607" y="426719"/>
                  </a:lnTo>
                  <a:close/>
                </a:path>
                <a:path w="2254885" h="459739">
                  <a:moveTo>
                    <a:pt x="810929" y="414019"/>
                  </a:moveTo>
                  <a:lnTo>
                    <a:pt x="803897" y="414229"/>
                  </a:lnTo>
                  <a:lnTo>
                    <a:pt x="801344" y="417829"/>
                  </a:lnTo>
                  <a:lnTo>
                    <a:pt x="801563" y="424179"/>
                  </a:lnTo>
                  <a:lnTo>
                    <a:pt x="804442" y="426719"/>
                  </a:lnTo>
                  <a:lnTo>
                    <a:pt x="811324" y="426719"/>
                  </a:lnTo>
                  <a:lnTo>
                    <a:pt x="814026" y="424179"/>
                  </a:lnTo>
                  <a:lnTo>
                    <a:pt x="813808" y="416560"/>
                  </a:lnTo>
                  <a:lnTo>
                    <a:pt x="810929" y="414019"/>
                  </a:lnTo>
                  <a:close/>
                </a:path>
                <a:path w="2254885" h="459739">
                  <a:moveTo>
                    <a:pt x="857713" y="413293"/>
                  </a:moveTo>
                  <a:lnTo>
                    <a:pt x="848019" y="414019"/>
                  </a:lnTo>
                  <a:lnTo>
                    <a:pt x="810929" y="414019"/>
                  </a:lnTo>
                  <a:lnTo>
                    <a:pt x="813808" y="416560"/>
                  </a:lnTo>
                  <a:lnTo>
                    <a:pt x="814026" y="424179"/>
                  </a:lnTo>
                  <a:lnTo>
                    <a:pt x="811324" y="426719"/>
                  </a:lnTo>
                  <a:lnTo>
                    <a:pt x="834781" y="426719"/>
                  </a:lnTo>
                  <a:lnTo>
                    <a:pt x="848233" y="425450"/>
                  </a:lnTo>
                  <a:lnTo>
                    <a:pt x="858245" y="425450"/>
                  </a:lnTo>
                  <a:lnTo>
                    <a:pt x="855435" y="422910"/>
                  </a:lnTo>
                  <a:lnTo>
                    <a:pt x="855357" y="416560"/>
                  </a:lnTo>
                  <a:lnTo>
                    <a:pt x="857713" y="413293"/>
                  </a:lnTo>
                  <a:close/>
                </a:path>
                <a:path w="2254885" h="459739">
                  <a:moveTo>
                    <a:pt x="301324" y="425450"/>
                  </a:moveTo>
                  <a:lnTo>
                    <a:pt x="294175" y="425450"/>
                  </a:lnTo>
                  <a:lnTo>
                    <a:pt x="293635" y="425952"/>
                  </a:lnTo>
                  <a:lnTo>
                    <a:pt x="301324" y="425450"/>
                  </a:lnTo>
                  <a:close/>
                </a:path>
                <a:path w="2254885" h="459739">
                  <a:moveTo>
                    <a:pt x="864956" y="412750"/>
                  </a:moveTo>
                  <a:lnTo>
                    <a:pt x="857713" y="413293"/>
                  </a:lnTo>
                  <a:lnTo>
                    <a:pt x="855357" y="416560"/>
                  </a:lnTo>
                  <a:lnTo>
                    <a:pt x="855435" y="422910"/>
                  </a:lnTo>
                  <a:lnTo>
                    <a:pt x="858245" y="425450"/>
                  </a:lnTo>
                  <a:lnTo>
                    <a:pt x="865115" y="425450"/>
                  </a:lnTo>
                  <a:lnTo>
                    <a:pt x="867855" y="422910"/>
                  </a:lnTo>
                  <a:lnTo>
                    <a:pt x="867764" y="416560"/>
                  </a:lnTo>
                  <a:lnTo>
                    <a:pt x="864956" y="412750"/>
                  </a:lnTo>
                  <a:close/>
                </a:path>
                <a:path w="2254885" h="459739">
                  <a:moveTo>
                    <a:pt x="936957" y="412750"/>
                  </a:moveTo>
                  <a:lnTo>
                    <a:pt x="864956" y="412750"/>
                  </a:lnTo>
                  <a:lnTo>
                    <a:pt x="867764" y="416560"/>
                  </a:lnTo>
                  <a:lnTo>
                    <a:pt x="867855" y="422910"/>
                  </a:lnTo>
                  <a:lnTo>
                    <a:pt x="865115" y="425450"/>
                  </a:lnTo>
                  <a:lnTo>
                    <a:pt x="936941" y="425450"/>
                  </a:lnTo>
                  <a:lnTo>
                    <a:pt x="934217" y="422910"/>
                  </a:lnTo>
                  <a:lnTo>
                    <a:pt x="934225" y="415289"/>
                  </a:lnTo>
                  <a:lnTo>
                    <a:pt x="936957" y="412750"/>
                  </a:lnTo>
                  <a:close/>
                </a:path>
                <a:path w="2254885" h="459739">
                  <a:moveTo>
                    <a:pt x="943678" y="412750"/>
                  </a:moveTo>
                  <a:lnTo>
                    <a:pt x="936957" y="412750"/>
                  </a:lnTo>
                  <a:lnTo>
                    <a:pt x="934225" y="415289"/>
                  </a:lnTo>
                  <a:lnTo>
                    <a:pt x="934217" y="422910"/>
                  </a:lnTo>
                  <a:lnTo>
                    <a:pt x="936941" y="425450"/>
                  </a:lnTo>
                  <a:lnTo>
                    <a:pt x="943691" y="425450"/>
                  </a:lnTo>
                  <a:lnTo>
                    <a:pt x="946412" y="422910"/>
                  </a:lnTo>
                  <a:lnTo>
                    <a:pt x="946398" y="415289"/>
                  </a:lnTo>
                  <a:lnTo>
                    <a:pt x="943678" y="412750"/>
                  </a:lnTo>
                  <a:close/>
                </a:path>
                <a:path w="2254885" h="459739">
                  <a:moveTo>
                    <a:pt x="1026326" y="412750"/>
                  </a:moveTo>
                  <a:lnTo>
                    <a:pt x="943678" y="412750"/>
                  </a:lnTo>
                  <a:lnTo>
                    <a:pt x="946398" y="415289"/>
                  </a:lnTo>
                  <a:lnTo>
                    <a:pt x="946412" y="422910"/>
                  </a:lnTo>
                  <a:lnTo>
                    <a:pt x="943691" y="425450"/>
                  </a:lnTo>
                  <a:lnTo>
                    <a:pt x="1026367" y="425450"/>
                  </a:lnTo>
                  <a:lnTo>
                    <a:pt x="1023679" y="422910"/>
                  </a:lnTo>
                  <a:lnTo>
                    <a:pt x="1023656" y="415289"/>
                  </a:lnTo>
                  <a:lnTo>
                    <a:pt x="1026326" y="412750"/>
                  </a:lnTo>
                  <a:close/>
                </a:path>
                <a:path w="2254885" h="459739">
                  <a:moveTo>
                    <a:pt x="1032931" y="412750"/>
                  </a:moveTo>
                  <a:lnTo>
                    <a:pt x="1026326" y="412750"/>
                  </a:lnTo>
                  <a:lnTo>
                    <a:pt x="1023656" y="415289"/>
                  </a:lnTo>
                  <a:lnTo>
                    <a:pt x="1023679" y="422910"/>
                  </a:lnTo>
                  <a:lnTo>
                    <a:pt x="1026367" y="425450"/>
                  </a:lnTo>
                  <a:lnTo>
                    <a:pt x="1032982" y="425450"/>
                  </a:lnTo>
                  <a:lnTo>
                    <a:pt x="1035648" y="422910"/>
                  </a:lnTo>
                  <a:lnTo>
                    <a:pt x="1035617" y="415289"/>
                  </a:lnTo>
                  <a:lnTo>
                    <a:pt x="1032931" y="412750"/>
                  </a:lnTo>
                  <a:close/>
                </a:path>
                <a:path w="2254885" h="459739">
                  <a:moveTo>
                    <a:pt x="1095621" y="412750"/>
                  </a:moveTo>
                  <a:lnTo>
                    <a:pt x="1032931" y="412750"/>
                  </a:lnTo>
                  <a:lnTo>
                    <a:pt x="1035617" y="415289"/>
                  </a:lnTo>
                  <a:lnTo>
                    <a:pt x="1035648" y="422910"/>
                  </a:lnTo>
                  <a:lnTo>
                    <a:pt x="1032982" y="425450"/>
                  </a:lnTo>
                  <a:lnTo>
                    <a:pt x="1047031" y="425450"/>
                  </a:lnTo>
                  <a:lnTo>
                    <a:pt x="1064384" y="424179"/>
                  </a:lnTo>
                  <a:lnTo>
                    <a:pt x="1095804" y="424179"/>
                  </a:lnTo>
                  <a:lnTo>
                    <a:pt x="1093110" y="421639"/>
                  </a:lnTo>
                  <a:lnTo>
                    <a:pt x="1093010" y="415289"/>
                  </a:lnTo>
                  <a:lnTo>
                    <a:pt x="1095621" y="412750"/>
                  </a:lnTo>
                  <a:close/>
                </a:path>
                <a:path w="2254885" h="459739">
                  <a:moveTo>
                    <a:pt x="1299859" y="425207"/>
                  </a:moveTo>
                  <a:lnTo>
                    <a:pt x="1300482" y="425450"/>
                  </a:lnTo>
                  <a:lnTo>
                    <a:pt x="1303752" y="425450"/>
                  </a:lnTo>
                  <a:lnTo>
                    <a:pt x="1299859" y="425207"/>
                  </a:lnTo>
                  <a:close/>
                </a:path>
                <a:path w="2254885" h="459739">
                  <a:moveTo>
                    <a:pt x="1297595" y="412750"/>
                  </a:moveTo>
                  <a:lnTo>
                    <a:pt x="1294858" y="415289"/>
                  </a:lnTo>
                  <a:lnTo>
                    <a:pt x="1294646" y="421639"/>
                  </a:lnTo>
                  <a:lnTo>
                    <a:pt x="1297212" y="424179"/>
                  </a:lnTo>
                  <a:lnTo>
                    <a:pt x="1299859" y="425207"/>
                  </a:lnTo>
                  <a:lnTo>
                    <a:pt x="1303752" y="425450"/>
                  </a:lnTo>
                  <a:lnTo>
                    <a:pt x="1306489" y="422910"/>
                  </a:lnTo>
                  <a:lnTo>
                    <a:pt x="1306700" y="415289"/>
                  </a:lnTo>
                  <a:lnTo>
                    <a:pt x="1304580" y="413190"/>
                  </a:lnTo>
                  <a:lnTo>
                    <a:pt x="1297595" y="412750"/>
                  </a:lnTo>
                  <a:close/>
                </a:path>
                <a:path w="2254885" h="459739">
                  <a:moveTo>
                    <a:pt x="1249122" y="411479"/>
                  </a:moveTo>
                  <a:lnTo>
                    <a:pt x="1235139" y="411479"/>
                  </a:lnTo>
                  <a:lnTo>
                    <a:pt x="1237776" y="414019"/>
                  </a:lnTo>
                  <a:lnTo>
                    <a:pt x="1237753" y="421639"/>
                  </a:lnTo>
                  <a:lnTo>
                    <a:pt x="1235097" y="424179"/>
                  </a:lnTo>
                  <a:lnTo>
                    <a:pt x="1283323" y="424179"/>
                  </a:lnTo>
                  <a:lnTo>
                    <a:pt x="1299859" y="425207"/>
                  </a:lnTo>
                  <a:lnTo>
                    <a:pt x="1297212" y="424179"/>
                  </a:lnTo>
                  <a:lnTo>
                    <a:pt x="1294646" y="421639"/>
                  </a:lnTo>
                  <a:lnTo>
                    <a:pt x="1294858" y="415289"/>
                  </a:lnTo>
                  <a:lnTo>
                    <a:pt x="1297595" y="412750"/>
                  </a:lnTo>
                  <a:lnTo>
                    <a:pt x="1266372" y="412750"/>
                  </a:lnTo>
                  <a:lnTo>
                    <a:pt x="1249122" y="411479"/>
                  </a:lnTo>
                  <a:close/>
                </a:path>
                <a:path w="2254885" h="459739">
                  <a:moveTo>
                    <a:pt x="1704394" y="424179"/>
                  </a:moveTo>
                  <a:lnTo>
                    <a:pt x="1697564" y="424179"/>
                  </a:lnTo>
                  <a:lnTo>
                    <a:pt x="1704732" y="424659"/>
                  </a:lnTo>
                  <a:lnTo>
                    <a:pt x="1704394" y="424179"/>
                  </a:lnTo>
                  <a:close/>
                </a:path>
                <a:path w="2254885" h="459739">
                  <a:moveTo>
                    <a:pt x="1102160" y="412750"/>
                  </a:moveTo>
                  <a:lnTo>
                    <a:pt x="1095621" y="412750"/>
                  </a:lnTo>
                  <a:lnTo>
                    <a:pt x="1093010" y="415289"/>
                  </a:lnTo>
                  <a:lnTo>
                    <a:pt x="1093110" y="421639"/>
                  </a:lnTo>
                  <a:lnTo>
                    <a:pt x="1095804" y="424179"/>
                  </a:lnTo>
                  <a:lnTo>
                    <a:pt x="1102361" y="424179"/>
                  </a:lnTo>
                  <a:lnTo>
                    <a:pt x="1104966" y="421639"/>
                  </a:lnTo>
                  <a:lnTo>
                    <a:pt x="1104851" y="415289"/>
                  </a:lnTo>
                  <a:lnTo>
                    <a:pt x="1102160" y="412750"/>
                  </a:lnTo>
                  <a:close/>
                </a:path>
                <a:path w="2254885" h="459739">
                  <a:moveTo>
                    <a:pt x="1160755" y="411479"/>
                  </a:moveTo>
                  <a:lnTo>
                    <a:pt x="1131451" y="411479"/>
                  </a:lnTo>
                  <a:lnTo>
                    <a:pt x="1115172" y="412750"/>
                  </a:lnTo>
                  <a:lnTo>
                    <a:pt x="1102160" y="412750"/>
                  </a:lnTo>
                  <a:lnTo>
                    <a:pt x="1104851" y="415289"/>
                  </a:lnTo>
                  <a:lnTo>
                    <a:pt x="1104966" y="421639"/>
                  </a:lnTo>
                  <a:lnTo>
                    <a:pt x="1102361" y="424179"/>
                  </a:lnTo>
                  <a:lnTo>
                    <a:pt x="1160787" y="424179"/>
                  </a:lnTo>
                  <a:lnTo>
                    <a:pt x="1158142" y="421639"/>
                  </a:lnTo>
                  <a:lnTo>
                    <a:pt x="1158124" y="414019"/>
                  </a:lnTo>
                  <a:lnTo>
                    <a:pt x="1160755" y="411479"/>
                  </a:lnTo>
                  <a:close/>
                </a:path>
                <a:path w="2254885" h="459739">
                  <a:moveTo>
                    <a:pt x="1167267" y="411479"/>
                  </a:moveTo>
                  <a:lnTo>
                    <a:pt x="1160755" y="411479"/>
                  </a:lnTo>
                  <a:lnTo>
                    <a:pt x="1158124" y="414019"/>
                  </a:lnTo>
                  <a:lnTo>
                    <a:pt x="1158142" y="421639"/>
                  </a:lnTo>
                  <a:lnTo>
                    <a:pt x="1160787" y="424179"/>
                  </a:lnTo>
                  <a:lnTo>
                    <a:pt x="1167296" y="424179"/>
                  </a:lnTo>
                  <a:lnTo>
                    <a:pt x="1169929" y="420369"/>
                  </a:lnTo>
                  <a:lnTo>
                    <a:pt x="1169912" y="414019"/>
                  </a:lnTo>
                  <a:lnTo>
                    <a:pt x="1167267" y="411479"/>
                  </a:lnTo>
                  <a:close/>
                </a:path>
                <a:path w="2254885" h="459739">
                  <a:moveTo>
                    <a:pt x="1228605" y="411479"/>
                  </a:moveTo>
                  <a:lnTo>
                    <a:pt x="1167267" y="411479"/>
                  </a:lnTo>
                  <a:lnTo>
                    <a:pt x="1169912" y="414019"/>
                  </a:lnTo>
                  <a:lnTo>
                    <a:pt x="1169929" y="420369"/>
                  </a:lnTo>
                  <a:lnTo>
                    <a:pt x="1167296" y="424179"/>
                  </a:lnTo>
                  <a:lnTo>
                    <a:pt x="1228570" y="424179"/>
                  </a:lnTo>
                  <a:lnTo>
                    <a:pt x="1225933" y="421639"/>
                  </a:lnTo>
                  <a:lnTo>
                    <a:pt x="1225951" y="414019"/>
                  </a:lnTo>
                  <a:lnTo>
                    <a:pt x="1228605" y="411479"/>
                  </a:lnTo>
                  <a:close/>
                </a:path>
                <a:path w="2254885" h="459739">
                  <a:moveTo>
                    <a:pt x="1235139" y="411479"/>
                  </a:moveTo>
                  <a:lnTo>
                    <a:pt x="1228605" y="411479"/>
                  </a:lnTo>
                  <a:lnTo>
                    <a:pt x="1225951" y="414019"/>
                  </a:lnTo>
                  <a:lnTo>
                    <a:pt x="1225933" y="421639"/>
                  </a:lnTo>
                  <a:lnTo>
                    <a:pt x="1228570" y="424179"/>
                  </a:lnTo>
                  <a:lnTo>
                    <a:pt x="1235097" y="424179"/>
                  </a:lnTo>
                  <a:lnTo>
                    <a:pt x="1237753" y="421639"/>
                  </a:lnTo>
                  <a:lnTo>
                    <a:pt x="1237776" y="414019"/>
                  </a:lnTo>
                  <a:lnTo>
                    <a:pt x="1235139" y="411479"/>
                  </a:lnTo>
                  <a:close/>
                </a:path>
                <a:path w="2254885" h="459739">
                  <a:moveTo>
                    <a:pt x="1977081" y="410210"/>
                  </a:moveTo>
                  <a:lnTo>
                    <a:pt x="1969580" y="410835"/>
                  </a:lnTo>
                  <a:lnTo>
                    <a:pt x="1967509" y="414019"/>
                  </a:lnTo>
                  <a:lnTo>
                    <a:pt x="1968488" y="420369"/>
                  </a:lnTo>
                  <a:lnTo>
                    <a:pt x="1971760" y="422910"/>
                  </a:lnTo>
                  <a:lnTo>
                    <a:pt x="1975305" y="422910"/>
                  </a:lnTo>
                  <a:lnTo>
                    <a:pt x="1979193" y="422387"/>
                  </a:lnTo>
                  <a:lnTo>
                    <a:pt x="1981332" y="419100"/>
                  </a:lnTo>
                  <a:lnTo>
                    <a:pt x="1980352" y="411479"/>
                  </a:lnTo>
                  <a:lnTo>
                    <a:pt x="1977081" y="410210"/>
                  </a:lnTo>
                  <a:close/>
                </a:path>
                <a:path w="2254885" h="459739">
                  <a:moveTo>
                    <a:pt x="1979193" y="422387"/>
                  </a:moveTo>
                  <a:lnTo>
                    <a:pt x="1975305" y="422910"/>
                  </a:lnTo>
                  <a:lnTo>
                    <a:pt x="1978853" y="422910"/>
                  </a:lnTo>
                  <a:lnTo>
                    <a:pt x="1979193" y="422387"/>
                  </a:lnTo>
                  <a:close/>
                </a:path>
                <a:path w="2254885" h="459739">
                  <a:moveTo>
                    <a:pt x="2030719" y="410210"/>
                  </a:moveTo>
                  <a:lnTo>
                    <a:pt x="1977081" y="410210"/>
                  </a:lnTo>
                  <a:lnTo>
                    <a:pt x="1980352" y="411479"/>
                  </a:lnTo>
                  <a:lnTo>
                    <a:pt x="1981332" y="419100"/>
                  </a:lnTo>
                  <a:lnTo>
                    <a:pt x="1979193" y="422387"/>
                  </a:lnTo>
                  <a:lnTo>
                    <a:pt x="2033981" y="415020"/>
                  </a:lnTo>
                  <a:lnTo>
                    <a:pt x="2031051" y="412750"/>
                  </a:lnTo>
                  <a:lnTo>
                    <a:pt x="2030719" y="410210"/>
                  </a:lnTo>
                  <a:close/>
                </a:path>
                <a:path w="2254885" h="459739">
                  <a:moveTo>
                    <a:pt x="1880133" y="420369"/>
                  </a:moveTo>
                  <a:lnTo>
                    <a:pt x="1877583" y="421282"/>
                  </a:lnTo>
                  <a:lnTo>
                    <a:pt x="1880928" y="421018"/>
                  </a:lnTo>
                  <a:lnTo>
                    <a:pt x="1880133" y="420369"/>
                  </a:lnTo>
                  <a:close/>
                </a:path>
                <a:path w="2254885" h="459739">
                  <a:moveTo>
                    <a:pt x="1438083" y="419100"/>
                  </a:moveTo>
                  <a:lnTo>
                    <a:pt x="1431554" y="419100"/>
                  </a:lnTo>
                  <a:lnTo>
                    <a:pt x="1438518" y="419538"/>
                  </a:lnTo>
                  <a:lnTo>
                    <a:pt x="1438083" y="419100"/>
                  </a:lnTo>
                  <a:close/>
                </a:path>
                <a:path w="2254885" h="459739">
                  <a:moveTo>
                    <a:pt x="803897" y="414229"/>
                  </a:moveTo>
                  <a:lnTo>
                    <a:pt x="725755" y="416560"/>
                  </a:lnTo>
                  <a:lnTo>
                    <a:pt x="725538" y="416863"/>
                  </a:lnTo>
                  <a:lnTo>
                    <a:pt x="732679" y="416560"/>
                  </a:lnTo>
                  <a:lnTo>
                    <a:pt x="802245" y="416560"/>
                  </a:lnTo>
                  <a:lnTo>
                    <a:pt x="803897" y="414229"/>
                  </a:lnTo>
                  <a:close/>
                </a:path>
                <a:path w="2254885" h="459739">
                  <a:moveTo>
                    <a:pt x="2035743" y="414783"/>
                  </a:moveTo>
                  <a:lnTo>
                    <a:pt x="2033981" y="415020"/>
                  </a:lnTo>
                  <a:lnTo>
                    <a:pt x="2034329" y="415289"/>
                  </a:lnTo>
                  <a:lnTo>
                    <a:pt x="2035743" y="414783"/>
                  </a:lnTo>
                  <a:close/>
                </a:path>
                <a:path w="2254885" h="459739">
                  <a:moveTo>
                    <a:pt x="2039617" y="401319"/>
                  </a:moveTo>
                  <a:lnTo>
                    <a:pt x="2031896" y="402291"/>
                  </a:lnTo>
                  <a:lnTo>
                    <a:pt x="2030055" y="405129"/>
                  </a:lnTo>
                  <a:lnTo>
                    <a:pt x="2031051" y="412750"/>
                  </a:lnTo>
                  <a:lnTo>
                    <a:pt x="2033981" y="415020"/>
                  </a:lnTo>
                  <a:lnTo>
                    <a:pt x="2035743" y="414783"/>
                  </a:lnTo>
                  <a:lnTo>
                    <a:pt x="2037873" y="414019"/>
                  </a:lnTo>
                  <a:lnTo>
                    <a:pt x="2041813" y="413412"/>
                  </a:lnTo>
                  <a:lnTo>
                    <a:pt x="2043891" y="410210"/>
                  </a:lnTo>
                  <a:lnTo>
                    <a:pt x="2042895" y="403860"/>
                  </a:lnTo>
                  <a:lnTo>
                    <a:pt x="2039617" y="401319"/>
                  </a:lnTo>
                  <a:close/>
                </a:path>
                <a:path w="2254885" h="459739">
                  <a:moveTo>
                    <a:pt x="2041813" y="413412"/>
                  </a:moveTo>
                  <a:lnTo>
                    <a:pt x="2037873" y="414019"/>
                  </a:lnTo>
                  <a:lnTo>
                    <a:pt x="2035743" y="414783"/>
                  </a:lnTo>
                  <a:lnTo>
                    <a:pt x="2041419" y="414019"/>
                  </a:lnTo>
                  <a:lnTo>
                    <a:pt x="2041813" y="413412"/>
                  </a:lnTo>
                  <a:close/>
                </a:path>
                <a:path w="2254885" h="459739">
                  <a:moveTo>
                    <a:pt x="810929" y="414019"/>
                  </a:moveTo>
                  <a:lnTo>
                    <a:pt x="804045" y="414019"/>
                  </a:lnTo>
                  <a:lnTo>
                    <a:pt x="803897" y="414229"/>
                  </a:lnTo>
                  <a:lnTo>
                    <a:pt x="810929" y="414019"/>
                  </a:lnTo>
                  <a:close/>
                </a:path>
                <a:path w="2254885" h="459739">
                  <a:moveTo>
                    <a:pt x="2079718" y="401319"/>
                  </a:moveTo>
                  <a:lnTo>
                    <a:pt x="2039617" y="401319"/>
                  </a:lnTo>
                  <a:lnTo>
                    <a:pt x="2042895" y="403860"/>
                  </a:lnTo>
                  <a:lnTo>
                    <a:pt x="2043891" y="410210"/>
                  </a:lnTo>
                  <a:lnTo>
                    <a:pt x="2041813" y="413412"/>
                  </a:lnTo>
                  <a:lnTo>
                    <a:pt x="2062591" y="410210"/>
                  </a:lnTo>
                  <a:lnTo>
                    <a:pt x="2074937" y="408939"/>
                  </a:lnTo>
                  <a:lnTo>
                    <a:pt x="2083150" y="407244"/>
                  </a:lnTo>
                  <a:lnTo>
                    <a:pt x="2080347" y="405129"/>
                  </a:lnTo>
                  <a:lnTo>
                    <a:pt x="2079718" y="401319"/>
                  </a:lnTo>
                  <a:close/>
                </a:path>
                <a:path w="2254885" h="459739">
                  <a:moveTo>
                    <a:pt x="864956" y="412750"/>
                  </a:moveTo>
                  <a:lnTo>
                    <a:pt x="858104" y="412750"/>
                  </a:lnTo>
                  <a:lnTo>
                    <a:pt x="857713" y="413293"/>
                  </a:lnTo>
                  <a:lnTo>
                    <a:pt x="864956" y="412750"/>
                  </a:lnTo>
                  <a:close/>
                </a:path>
                <a:path w="2254885" h="459739">
                  <a:moveTo>
                    <a:pt x="1304136" y="412750"/>
                  </a:moveTo>
                  <a:lnTo>
                    <a:pt x="1297595" y="412750"/>
                  </a:lnTo>
                  <a:lnTo>
                    <a:pt x="1304580" y="413190"/>
                  </a:lnTo>
                  <a:lnTo>
                    <a:pt x="1304136" y="412750"/>
                  </a:lnTo>
                  <a:close/>
                </a:path>
                <a:path w="2254885" h="459739">
                  <a:moveTo>
                    <a:pt x="2031896" y="402291"/>
                  </a:moveTo>
                  <a:lnTo>
                    <a:pt x="1999255" y="406400"/>
                  </a:lnTo>
                  <a:lnTo>
                    <a:pt x="1969987" y="410210"/>
                  </a:lnTo>
                  <a:lnTo>
                    <a:pt x="1969580" y="410835"/>
                  </a:lnTo>
                  <a:lnTo>
                    <a:pt x="1977081" y="410210"/>
                  </a:lnTo>
                  <a:lnTo>
                    <a:pt x="2030719" y="410210"/>
                  </a:lnTo>
                  <a:lnTo>
                    <a:pt x="2030055" y="405129"/>
                  </a:lnTo>
                  <a:lnTo>
                    <a:pt x="2031896" y="402291"/>
                  </a:lnTo>
                  <a:close/>
                </a:path>
                <a:path w="2254885" h="459739">
                  <a:moveTo>
                    <a:pt x="2087236" y="406400"/>
                  </a:moveTo>
                  <a:lnTo>
                    <a:pt x="2083150" y="407244"/>
                  </a:lnTo>
                  <a:lnTo>
                    <a:pt x="2083714" y="407669"/>
                  </a:lnTo>
                  <a:lnTo>
                    <a:pt x="2087236" y="406400"/>
                  </a:lnTo>
                  <a:close/>
                </a:path>
                <a:path w="2254885" h="459739">
                  <a:moveTo>
                    <a:pt x="2108445" y="388619"/>
                  </a:moveTo>
                  <a:lnTo>
                    <a:pt x="2098334" y="391160"/>
                  </a:lnTo>
                  <a:lnTo>
                    <a:pt x="2091668" y="392429"/>
                  </a:lnTo>
                  <a:lnTo>
                    <a:pt x="2081436" y="394969"/>
                  </a:lnTo>
                  <a:lnTo>
                    <a:pt x="2079089" y="397510"/>
                  </a:lnTo>
                  <a:lnTo>
                    <a:pt x="2080347" y="405129"/>
                  </a:lnTo>
                  <a:lnTo>
                    <a:pt x="2083150" y="407244"/>
                  </a:lnTo>
                  <a:lnTo>
                    <a:pt x="2087238" y="406400"/>
                  </a:lnTo>
                  <a:lnTo>
                    <a:pt x="2091212" y="405671"/>
                  </a:lnTo>
                  <a:lnTo>
                    <a:pt x="2093111" y="402589"/>
                  </a:lnTo>
                  <a:lnTo>
                    <a:pt x="2091852" y="396239"/>
                  </a:lnTo>
                  <a:lnTo>
                    <a:pt x="2088485" y="393700"/>
                  </a:lnTo>
                  <a:lnTo>
                    <a:pt x="2099329" y="393700"/>
                  </a:lnTo>
                  <a:lnTo>
                    <a:pt x="2101479" y="391160"/>
                  </a:lnTo>
                  <a:lnTo>
                    <a:pt x="2109246" y="389202"/>
                  </a:lnTo>
                  <a:lnTo>
                    <a:pt x="2108445" y="388619"/>
                  </a:lnTo>
                  <a:close/>
                </a:path>
                <a:path w="2254885" h="459739">
                  <a:moveTo>
                    <a:pt x="2091212" y="405671"/>
                  </a:moveTo>
                  <a:lnTo>
                    <a:pt x="2087236" y="406400"/>
                  </a:lnTo>
                  <a:lnTo>
                    <a:pt x="2090764" y="406400"/>
                  </a:lnTo>
                  <a:lnTo>
                    <a:pt x="2091212" y="405671"/>
                  </a:lnTo>
                  <a:close/>
                </a:path>
                <a:path w="2254885" h="459739">
                  <a:moveTo>
                    <a:pt x="2099329" y="393700"/>
                  </a:moveTo>
                  <a:lnTo>
                    <a:pt x="2088485" y="393700"/>
                  </a:lnTo>
                  <a:lnTo>
                    <a:pt x="2091852" y="396239"/>
                  </a:lnTo>
                  <a:lnTo>
                    <a:pt x="2093111" y="402589"/>
                  </a:lnTo>
                  <a:lnTo>
                    <a:pt x="2091212" y="405671"/>
                  </a:lnTo>
                  <a:lnTo>
                    <a:pt x="2101099" y="403860"/>
                  </a:lnTo>
                  <a:lnTo>
                    <a:pt x="2103630" y="403238"/>
                  </a:lnTo>
                  <a:lnTo>
                    <a:pt x="2100988" y="401319"/>
                  </a:lnTo>
                  <a:lnTo>
                    <a:pt x="2099329" y="393700"/>
                  </a:lnTo>
                  <a:close/>
                </a:path>
                <a:path w="2254885" h="459739">
                  <a:moveTo>
                    <a:pt x="2128006" y="383539"/>
                  </a:moveTo>
                  <a:lnTo>
                    <a:pt x="2118109" y="386079"/>
                  </a:lnTo>
                  <a:lnTo>
                    <a:pt x="2111556" y="388619"/>
                  </a:lnTo>
                  <a:lnTo>
                    <a:pt x="2109246" y="389202"/>
                  </a:lnTo>
                  <a:lnTo>
                    <a:pt x="2111941" y="391160"/>
                  </a:lnTo>
                  <a:lnTo>
                    <a:pt x="2113601" y="398779"/>
                  </a:lnTo>
                  <a:lnTo>
                    <a:pt x="2111451" y="401319"/>
                  </a:lnTo>
                  <a:lnTo>
                    <a:pt x="2103630" y="403238"/>
                  </a:lnTo>
                  <a:lnTo>
                    <a:pt x="2104485" y="403860"/>
                  </a:lnTo>
                  <a:lnTo>
                    <a:pt x="2107967" y="402589"/>
                  </a:lnTo>
                  <a:lnTo>
                    <a:pt x="2114839" y="401319"/>
                  </a:lnTo>
                  <a:lnTo>
                    <a:pt x="2121670" y="398779"/>
                  </a:lnTo>
                  <a:lnTo>
                    <a:pt x="2126755" y="397510"/>
                  </a:lnTo>
                  <a:lnTo>
                    <a:pt x="2124999" y="397510"/>
                  </a:lnTo>
                  <a:lnTo>
                    <a:pt x="2121369" y="396239"/>
                  </a:lnTo>
                  <a:lnTo>
                    <a:pt x="2119251" y="389889"/>
                  </a:lnTo>
                  <a:lnTo>
                    <a:pt x="2121166" y="386079"/>
                  </a:lnTo>
                  <a:lnTo>
                    <a:pt x="2128097" y="383603"/>
                  </a:lnTo>
                  <a:close/>
                </a:path>
                <a:path w="2254885" h="459739">
                  <a:moveTo>
                    <a:pt x="2109246" y="389202"/>
                  </a:moveTo>
                  <a:lnTo>
                    <a:pt x="2101479" y="391160"/>
                  </a:lnTo>
                  <a:lnTo>
                    <a:pt x="2099329" y="393700"/>
                  </a:lnTo>
                  <a:lnTo>
                    <a:pt x="2100988" y="401319"/>
                  </a:lnTo>
                  <a:lnTo>
                    <a:pt x="2103630" y="403238"/>
                  </a:lnTo>
                  <a:lnTo>
                    <a:pt x="2111451" y="401319"/>
                  </a:lnTo>
                  <a:lnTo>
                    <a:pt x="2113601" y="398779"/>
                  </a:lnTo>
                  <a:lnTo>
                    <a:pt x="2111941" y="391160"/>
                  </a:lnTo>
                  <a:lnTo>
                    <a:pt x="2109246" y="389202"/>
                  </a:lnTo>
                  <a:close/>
                </a:path>
                <a:path w="2254885" h="459739">
                  <a:moveTo>
                    <a:pt x="2086552" y="393700"/>
                  </a:moveTo>
                  <a:lnTo>
                    <a:pt x="2084960" y="393700"/>
                  </a:lnTo>
                  <a:lnTo>
                    <a:pt x="2072776" y="396239"/>
                  </a:lnTo>
                  <a:lnTo>
                    <a:pt x="2060550" y="397510"/>
                  </a:lnTo>
                  <a:lnTo>
                    <a:pt x="2032527" y="401319"/>
                  </a:lnTo>
                  <a:lnTo>
                    <a:pt x="2031896" y="402291"/>
                  </a:lnTo>
                  <a:lnTo>
                    <a:pt x="2039617" y="401319"/>
                  </a:lnTo>
                  <a:lnTo>
                    <a:pt x="2079718" y="401319"/>
                  </a:lnTo>
                  <a:lnTo>
                    <a:pt x="2079089" y="397510"/>
                  </a:lnTo>
                  <a:lnTo>
                    <a:pt x="2081436" y="394969"/>
                  </a:lnTo>
                  <a:lnTo>
                    <a:pt x="2086552" y="393700"/>
                  </a:lnTo>
                  <a:close/>
                </a:path>
                <a:path w="2254885" h="459739">
                  <a:moveTo>
                    <a:pt x="2128097" y="383603"/>
                  </a:moveTo>
                  <a:lnTo>
                    <a:pt x="2121166" y="386079"/>
                  </a:lnTo>
                  <a:lnTo>
                    <a:pt x="2119251" y="389889"/>
                  </a:lnTo>
                  <a:lnTo>
                    <a:pt x="2121369" y="396239"/>
                  </a:lnTo>
                  <a:lnTo>
                    <a:pt x="2124999" y="397510"/>
                  </a:lnTo>
                  <a:lnTo>
                    <a:pt x="2126755" y="397510"/>
                  </a:lnTo>
                  <a:lnTo>
                    <a:pt x="2131841" y="396239"/>
                  </a:lnTo>
                  <a:lnTo>
                    <a:pt x="2133754" y="392429"/>
                  </a:lnTo>
                  <a:lnTo>
                    <a:pt x="2131637" y="386079"/>
                  </a:lnTo>
                  <a:lnTo>
                    <a:pt x="2128097" y="383603"/>
                  </a:lnTo>
                  <a:close/>
                </a:path>
                <a:path w="2254885" h="459739">
                  <a:moveTo>
                    <a:pt x="2149546" y="375919"/>
                  </a:moveTo>
                  <a:lnTo>
                    <a:pt x="2128097" y="383603"/>
                  </a:lnTo>
                  <a:lnTo>
                    <a:pt x="2131637" y="386079"/>
                  </a:lnTo>
                  <a:lnTo>
                    <a:pt x="2133754" y="392429"/>
                  </a:lnTo>
                  <a:lnTo>
                    <a:pt x="2131841" y="396239"/>
                  </a:lnTo>
                  <a:lnTo>
                    <a:pt x="2126755" y="397510"/>
                  </a:lnTo>
                  <a:lnTo>
                    <a:pt x="2128419" y="397510"/>
                  </a:lnTo>
                  <a:lnTo>
                    <a:pt x="2143156" y="392429"/>
                  </a:lnTo>
                  <a:lnTo>
                    <a:pt x="2146961" y="391073"/>
                  </a:lnTo>
                  <a:lnTo>
                    <a:pt x="2143386" y="388619"/>
                  </a:lnTo>
                  <a:lnTo>
                    <a:pt x="2141012" y="382269"/>
                  </a:lnTo>
                  <a:lnTo>
                    <a:pt x="2142789" y="378460"/>
                  </a:lnTo>
                  <a:lnTo>
                    <a:pt x="2149548" y="375921"/>
                  </a:lnTo>
                  <a:close/>
                </a:path>
                <a:path w="2254885" h="459739">
                  <a:moveTo>
                    <a:pt x="2151547" y="389438"/>
                  </a:moveTo>
                  <a:lnTo>
                    <a:pt x="2146961" y="391073"/>
                  </a:lnTo>
                  <a:lnTo>
                    <a:pt x="2150464" y="389889"/>
                  </a:lnTo>
                  <a:lnTo>
                    <a:pt x="2151547" y="389438"/>
                  </a:lnTo>
                  <a:close/>
                </a:path>
                <a:path w="2254885" h="459739">
                  <a:moveTo>
                    <a:pt x="2149548" y="375921"/>
                  </a:moveTo>
                  <a:lnTo>
                    <a:pt x="2142789" y="378460"/>
                  </a:lnTo>
                  <a:lnTo>
                    <a:pt x="2141012" y="382269"/>
                  </a:lnTo>
                  <a:lnTo>
                    <a:pt x="2143386" y="388619"/>
                  </a:lnTo>
                  <a:lnTo>
                    <a:pt x="2146961" y="391073"/>
                  </a:lnTo>
                  <a:lnTo>
                    <a:pt x="2151547" y="389438"/>
                  </a:lnTo>
                  <a:lnTo>
                    <a:pt x="2153922" y="388447"/>
                  </a:lnTo>
                  <a:lnTo>
                    <a:pt x="2155619" y="384810"/>
                  </a:lnTo>
                  <a:lnTo>
                    <a:pt x="2153246" y="378460"/>
                  </a:lnTo>
                  <a:lnTo>
                    <a:pt x="2149548" y="375921"/>
                  </a:lnTo>
                  <a:close/>
                </a:path>
                <a:path w="2254885" h="459739">
                  <a:moveTo>
                    <a:pt x="2153922" y="388447"/>
                  </a:moveTo>
                  <a:lnTo>
                    <a:pt x="2151547" y="389438"/>
                  </a:lnTo>
                  <a:lnTo>
                    <a:pt x="2153842" y="388619"/>
                  </a:lnTo>
                  <a:lnTo>
                    <a:pt x="2153922" y="388447"/>
                  </a:lnTo>
                  <a:close/>
                </a:path>
                <a:path w="2254885" h="459739">
                  <a:moveTo>
                    <a:pt x="2162195" y="370828"/>
                  </a:moveTo>
                  <a:lnTo>
                    <a:pt x="2159858" y="372110"/>
                  </a:lnTo>
                  <a:lnTo>
                    <a:pt x="2149548" y="375921"/>
                  </a:lnTo>
                  <a:lnTo>
                    <a:pt x="2153246" y="378460"/>
                  </a:lnTo>
                  <a:lnTo>
                    <a:pt x="2155619" y="384810"/>
                  </a:lnTo>
                  <a:lnTo>
                    <a:pt x="2153922" y="388447"/>
                  </a:lnTo>
                  <a:lnTo>
                    <a:pt x="2156555" y="387350"/>
                  </a:lnTo>
                  <a:lnTo>
                    <a:pt x="2163094" y="384810"/>
                  </a:lnTo>
                  <a:lnTo>
                    <a:pt x="2165209" y="383539"/>
                  </a:lnTo>
                  <a:lnTo>
                    <a:pt x="2161532" y="383539"/>
                  </a:lnTo>
                  <a:lnTo>
                    <a:pt x="2157632" y="377189"/>
                  </a:lnTo>
                  <a:lnTo>
                    <a:pt x="2158486" y="373379"/>
                  </a:lnTo>
                  <a:lnTo>
                    <a:pt x="2162195" y="370828"/>
                  </a:lnTo>
                  <a:close/>
                </a:path>
                <a:path w="2254885" h="459739">
                  <a:moveTo>
                    <a:pt x="2166030" y="369569"/>
                  </a:moveTo>
                  <a:lnTo>
                    <a:pt x="2164491" y="369569"/>
                  </a:lnTo>
                  <a:lnTo>
                    <a:pt x="2162195" y="370828"/>
                  </a:lnTo>
                  <a:lnTo>
                    <a:pt x="2158486" y="373379"/>
                  </a:lnTo>
                  <a:lnTo>
                    <a:pt x="2157632" y="377189"/>
                  </a:lnTo>
                  <a:lnTo>
                    <a:pt x="2161532" y="383539"/>
                  </a:lnTo>
                  <a:lnTo>
                    <a:pt x="2165209" y="383539"/>
                  </a:lnTo>
                  <a:lnTo>
                    <a:pt x="2171552" y="379729"/>
                  </a:lnTo>
                  <a:lnTo>
                    <a:pt x="2172406" y="375919"/>
                  </a:lnTo>
                  <a:lnTo>
                    <a:pt x="2171890" y="375919"/>
                  </a:lnTo>
                  <a:lnTo>
                    <a:pt x="2166270" y="372110"/>
                  </a:lnTo>
                  <a:lnTo>
                    <a:pt x="2166030" y="369569"/>
                  </a:lnTo>
                  <a:close/>
                </a:path>
                <a:path w="2254885" h="459739">
                  <a:moveTo>
                    <a:pt x="2180404" y="369569"/>
                  </a:moveTo>
                  <a:lnTo>
                    <a:pt x="2168507" y="369569"/>
                  </a:lnTo>
                  <a:lnTo>
                    <a:pt x="2172405" y="375921"/>
                  </a:lnTo>
                  <a:lnTo>
                    <a:pt x="2171552" y="379729"/>
                  </a:lnTo>
                  <a:lnTo>
                    <a:pt x="2165209" y="383539"/>
                  </a:lnTo>
                  <a:lnTo>
                    <a:pt x="2165546" y="383539"/>
                  </a:lnTo>
                  <a:lnTo>
                    <a:pt x="2168550" y="382269"/>
                  </a:lnTo>
                  <a:lnTo>
                    <a:pt x="2172276" y="379729"/>
                  </a:lnTo>
                  <a:lnTo>
                    <a:pt x="2175442" y="375919"/>
                  </a:lnTo>
                  <a:lnTo>
                    <a:pt x="2180404" y="369569"/>
                  </a:lnTo>
                  <a:close/>
                </a:path>
                <a:path w="2254885" h="459739">
                  <a:moveTo>
                    <a:pt x="2176436" y="349074"/>
                  </a:moveTo>
                  <a:lnTo>
                    <a:pt x="2173889" y="354329"/>
                  </a:lnTo>
                  <a:lnTo>
                    <a:pt x="2171529" y="360679"/>
                  </a:lnTo>
                  <a:lnTo>
                    <a:pt x="2169002" y="363475"/>
                  </a:lnTo>
                  <a:lnTo>
                    <a:pt x="2165826" y="367412"/>
                  </a:lnTo>
                  <a:lnTo>
                    <a:pt x="2166270" y="372110"/>
                  </a:lnTo>
                  <a:lnTo>
                    <a:pt x="2171890" y="375919"/>
                  </a:lnTo>
                  <a:lnTo>
                    <a:pt x="2172406" y="375919"/>
                  </a:lnTo>
                  <a:lnTo>
                    <a:pt x="2168507" y="369569"/>
                  </a:lnTo>
                  <a:lnTo>
                    <a:pt x="2180404" y="369569"/>
                  </a:lnTo>
                  <a:lnTo>
                    <a:pt x="2179925" y="365760"/>
                  </a:lnTo>
                  <a:lnTo>
                    <a:pt x="2174306" y="361950"/>
                  </a:lnTo>
                  <a:lnTo>
                    <a:pt x="2184733" y="361950"/>
                  </a:lnTo>
                  <a:lnTo>
                    <a:pt x="2185907" y="359410"/>
                  </a:lnTo>
                  <a:lnTo>
                    <a:pt x="2182768" y="359410"/>
                  </a:lnTo>
                  <a:lnTo>
                    <a:pt x="2176208" y="356869"/>
                  </a:lnTo>
                  <a:lnTo>
                    <a:pt x="2174712" y="353060"/>
                  </a:lnTo>
                  <a:lnTo>
                    <a:pt x="2176436" y="349074"/>
                  </a:lnTo>
                  <a:close/>
                </a:path>
                <a:path w="2254885" h="459739">
                  <a:moveTo>
                    <a:pt x="2184733" y="361950"/>
                  </a:moveTo>
                  <a:lnTo>
                    <a:pt x="2174306" y="361950"/>
                  </a:lnTo>
                  <a:lnTo>
                    <a:pt x="2179925" y="365760"/>
                  </a:lnTo>
                  <a:lnTo>
                    <a:pt x="2180404" y="369569"/>
                  </a:lnTo>
                  <a:lnTo>
                    <a:pt x="2175442" y="375919"/>
                  </a:lnTo>
                  <a:lnTo>
                    <a:pt x="2175967" y="375919"/>
                  </a:lnTo>
                  <a:lnTo>
                    <a:pt x="2178185" y="373379"/>
                  </a:lnTo>
                  <a:lnTo>
                    <a:pt x="2182403" y="367029"/>
                  </a:lnTo>
                  <a:lnTo>
                    <a:pt x="2184733" y="361950"/>
                  </a:lnTo>
                  <a:close/>
                </a:path>
                <a:path w="2254885" h="459739">
                  <a:moveTo>
                    <a:pt x="2165826" y="367412"/>
                  </a:moveTo>
                  <a:lnTo>
                    <a:pt x="2164025" y="369569"/>
                  </a:lnTo>
                  <a:lnTo>
                    <a:pt x="2162195" y="370828"/>
                  </a:lnTo>
                  <a:lnTo>
                    <a:pt x="2164491" y="369569"/>
                  </a:lnTo>
                  <a:lnTo>
                    <a:pt x="2166030" y="369569"/>
                  </a:lnTo>
                  <a:lnTo>
                    <a:pt x="2165826" y="367412"/>
                  </a:lnTo>
                  <a:close/>
                </a:path>
                <a:path w="2254885" h="459739">
                  <a:moveTo>
                    <a:pt x="2169002" y="363475"/>
                  </a:moveTo>
                  <a:lnTo>
                    <a:pt x="2165790" y="367029"/>
                  </a:lnTo>
                  <a:lnTo>
                    <a:pt x="2165826" y="367412"/>
                  </a:lnTo>
                  <a:lnTo>
                    <a:pt x="2169002" y="363475"/>
                  </a:lnTo>
                  <a:close/>
                </a:path>
                <a:path w="2254885" h="459739">
                  <a:moveTo>
                    <a:pt x="2170381" y="361950"/>
                  </a:moveTo>
                  <a:lnTo>
                    <a:pt x="2170229" y="361950"/>
                  </a:lnTo>
                  <a:lnTo>
                    <a:pt x="2169002" y="363475"/>
                  </a:lnTo>
                  <a:lnTo>
                    <a:pt x="2170381" y="361950"/>
                  </a:lnTo>
                  <a:close/>
                </a:path>
                <a:path w="2254885" h="459739">
                  <a:moveTo>
                    <a:pt x="2181405" y="345439"/>
                  </a:moveTo>
                  <a:lnTo>
                    <a:pt x="2177582" y="346710"/>
                  </a:lnTo>
                  <a:lnTo>
                    <a:pt x="2176436" y="349074"/>
                  </a:lnTo>
                  <a:lnTo>
                    <a:pt x="2174712" y="353060"/>
                  </a:lnTo>
                  <a:lnTo>
                    <a:pt x="2176208" y="356869"/>
                  </a:lnTo>
                  <a:lnTo>
                    <a:pt x="2182768" y="359410"/>
                  </a:lnTo>
                  <a:lnTo>
                    <a:pt x="2186483" y="358175"/>
                  </a:lnTo>
                  <a:lnTo>
                    <a:pt x="2186972" y="357127"/>
                  </a:lnTo>
                  <a:lnTo>
                    <a:pt x="2188025" y="354329"/>
                  </a:lnTo>
                  <a:lnTo>
                    <a:pt x="2189397" y="351629"/>
                  </a:lnTo>
                  <a:lnTo>
                    <a:pt x="2187964" y="347979"/>
                  </a:lnTo>
                  <a:lnTo>
                    <a:pt x="2181405" y="345439"/>
                  </a:lnTo>
                  <a:close/>
                </a:path>
                <a:path w="2254885" h="459739">
                  <a:moveTo>
                    <a:pt x="2186483" y="358175"/>
                  </a:moveTo>
                  <a:lnTo>
                    <a:pt x="2182768" y="359410"/>
                  </a:lnTo>
                  <a:lnTo>
                    <a:pt x="2185907" y="359410"/>
                  </a:lnTo>
                  <a:lnTo>
                    <a:pt x="2186483" y="358175"/>
                  </a:lnTo>
                  <a:close/>
                </a:path>
                <a:path w="2254885" h="459739">
                  <a:moveTo>
                    <a:pt x="2186972" y="357127"/>
                  </a:moveTo>
                  <a:lnTo>
                    <a:pt x="2186483" y="358175"/>
                  </a:lnTo>
                  <a:lnTo>
                    <a:pt x="2186972" y="357127"/>
                  </a:lnTo>
                  <a:close/>
                </a:path>
                <a:path w="2254885" h="459739">
                  <a:moveTo>
                    <a:pt x="2189397" y="351629"/>
                  </a:moveTo>
                  <a:lnTo>
                    <a:pt x="2188025" y="354329"/>
                  </a:lnTo>
                  <a:lnTo>
                    <a:pt x="2186972" y="357127"/>
                  </a:lnTo>
                  <a:lnTo>
                    <a:pt x="2189460" y="351789"/>
                  </a:lnTo>
                  <a:lnTo>
                    <a:pt x="2189397" y="351629"/>
                  </a:lnTo>
                  <a:close/>
                </a:path>
                <a:path w="2254885" h="459739">
                  <a:moveTo>
                    <a:pt x="2192186" y="345439"/>
                  </a:moveTo>
                  <a:lnTo>
                    <a:pt x="2181405" y="345439"/>
                  </a:lnTo>
                  <a:lnTo>
                    <a:pt x="2187964" y="347979"/>
                  </a:lnTo>
                  <a:lnTo>
                    <a:pt x="2189397" y="351629"/>
                  </a:lnTo>
                  <a:lnTo>
                    <a:pt x="2191251" y="347979"/>
                  </a:lnTo>
                  <a:lnTo>
                    <a:pt x="2192186" y="345439"/>
                  </a:lnTo>
                  <a:close/>
                </a:path>
                <a:path w="2254885" h="459739">
                  <a:moveTo>
                    <a:pt x="2184568" y="325098"/>
                  </a:moveTo>
                  <a:lnTo>
                    <a:pt x="2181696" y="335279"/>
                  </a:lnTo>
                  <a:lnTo>
                    <a:pt x="2179107" y="342900"/>
                  </a:lnTo>
                  <a:lnTo>
                    <a:pt x="2176436" y="349074"/>
                  </a:lnTo>
                  <a:lnTo>
                    <a:pt x="2177582" y="346710"/>
                  </a:lnTo>
                  <a:lnTo>
                    <a:pt x="2181405" y="345439"/>
                  </a:lnTo>
                  <a:lnTo>
                    <a:pt x="2192186" y="345439"/>
                  </a:lnTo>
                  <a:lnTo>
                    <a:pt x="2194057" y="340360"/>
                  </a:lnTo>
                  <a:lnTo>
                    <a:pt x="2194720" y="337819"/>
                  </a:lnTo>
                  <a:lnTo>
                    <a:pt x="2191655" y="337819"/>
                  </a:lnTo>
                  <a:lnTo>
                    <a:pt x="2184734" y="335279"/>
                  </a:lnTo>
                  <a:lnTo>
                    <a:pt x="2182672" y="332739"/>
                  </a:lnTo>
                  <a:lnTo>
                    <a:pt x="2183673" y="328607"/>
                  </a:lnTo>
                  <a:lnTo>
                    <a:pt x="2184568" y="325098"/>
                  </a:lnTo>
                  <a:close/>
                </a:path>
                <a:path w="2254885" h="459739">
                  <a:moveTo>
                    <a:pt x="2188058" y="323850"/>
                  </a:moveTo>
                  <a:lnTo>
                    <a:pt x="2184568" y="325098"/>
                  </a:lnTo>
                  <a:lnTo>
                    <a:pt x="2183591" y="328929"/>
                  </a:lnTo>
                  <a:lnTo>
                    <a:pt x="2182672" y="332739"/>
                  </a:lnTo>
                  <a:lnTo>
                    <a:pt x="2184734" y="335279"/>
                  </a:lnTo>
                  <a:lnTo>
                    <a:pt x="2191655" y="337819"/>
                  </a:lnTo>
                  <a:lnTo>
                    <a:pt x="2195205" y="335279"/>
                  </a:lnTo>
                  <a:lnTo>
                    <a:pt x="2196123" y="331469"/>
                  </a:lnTo>
                  <a:lnTo>
                    <a:pt x="2196867" y="328607"/>
                  </a:lnTo>
                  <a:lnTo>
                    <a:pt x="2194980" y="325119"/>
                  </a:lnTo>
                  <a:lnTo>
                    <a:pt x="2188058" y="323850"/>
                  </a:lnTo>
                  <a:close/>
                </a:path>
                <a:path w="2254885" h="459739">
                  <a:moveTo>
                    <a:pt x="2196867" y="328607"/>
                  </a:moveTo>
                  <a:lnTo>
                    <a:pt x="2196123" y="331469"/>
                  </a:lnTo>
                  <a:lnTo>
                    <a:pt x="2195205" y="335279"/>
                  </a:lnTo>
                  <a:lnTo>
                    <a:pt x="2191655" y="337819"/>
                  </a:lnTo>
                  <a:lnTo>
                    <a:pt x="2194720" y="337819"/>
                  </a:lnTo>
                  <a:lnTo>
                    <a:pt x="2197041" y="328929"/>
                  </a:lnTo>
                  <a:lnTo>
                    <a:pt x="2196867" y="328607"/>
                  </a:lnTo>
                  <a:close/>
                </a:path>
                <a:path w="2254885" h="459739">
                  <a:moveTo>
                    <a:pt x="2198088" y="323850"/>
                  </a:moveTo>
                  <a:lnTo>
                    <a:pt x="2188058" y="323850"/>
                  </a:lnTo>
                  <a:lnTo>
                    <a:pt x="2194980" y="325119"/>
                  </a:lnTo>
                  <a:lnTo>
                    <a:pt x="2196867" y="328607"/>
                  </a:lnTo>
                  <a:lnTo>
                    <a:pt x="2198088" y="323850"/>
                  </a:lnTo>
                  <a:close/>
                </a:path>
                <a:path w="2254885" h="459739">
                  <a:moveTo>
                    <a:pt x="2190654" y="299663"/>
                  </a:moveTo>
                  <a:lnTo>
                    <a:pt x="2190498" y="299719"/>
                  </a:lnTo>
                  <a:lnTo>
                    <a:pt x="2188245" y="309910"/>
                  </a:lnTo>
                  <a:lnTo>
                    <a:pt x="2186760" y="316229"/>
                  </a:lnTo>
                  <a:lnTo>
                    <a:pt x="2185211" y="322579"/>
                  </a:lnTo>
                  <a:lnTo>
                    <a:pt x="2184568" y="325098"/>
                  </a:lnTo>
                  <a:lnTo>
                    <a:pt x="2188058" y="323850"/>
                  </a:lnTo>
                  <a:lnTo>
                    <a:pt x="2198088" y="323850"/>
                  </a:lnTo>
                  <a:lnTo>
                    <a:pt x="2199350" y="318769"/>
                  </a:lnTo>
                  <a:lnTo>
                    <a:pt x="2200869" y="312419"/>
                  </a:lnTo>
                  <a:lnTo>
                    <a:pt x="2198079" y="312419"/>
                  </a:lnTo>
                  <a:lnTo>
                    <a:pt x="2191096" y="311150"/>
                  </a:lnTo>
                  <a:lnTo>
                    <a:pt x="2188911" y="307339"/>
                  </a:lnTo>
                  <a:lnTo>
                    <a:pt x="2190654" y="299663"/>
                  </a:lnTo>
                  <a:close/>
                </a:path>
                <a:path w="2254885" h="459739">
                  <a:moveTo>
                    <a:pt x="2193971" y="298450"/>
                  </a:moveTo>
                  <a:lnTo>
                    <a:pt x="2190654" y="299663"/>
                  </a:lnTo>
                  <a:lnTo>
                    <a:pt x="2188911" y="307339"/>
                  </a:lnTo>
                  <a:lnTo>
                    <a:pt x="2191096" y="311150"/>
                  </a:lnTo>
                  <a:lnTo>
                    <a:pt x="2198079" y="312419"/>
                  </a:lnTo>
                  <a:lnTo>
                    <a:pt x="2201510" y="309910"/>
                  </a:lnTo>
                  <a:lnTo>
                    <a:pt x="2201703" y="309154"/>
                  </a:lnTo>
                  <a:lnTo>
                    <a:pt x="2202346" y="306069"/>
                  </a:lnTo>
                  <a:lnTo>
                    <a:pt x="2203017" y="303316"/>
                  </a:lnTo>
                  <a:lnTo>
                    <a:pt x="2200954" y="299719"/>
                  </a:lnTo>
                  <a:lnTo>
                    <a:pt x="2193971" y="298450"/>
                  </a:lnTo>
                  <a:close/>
                </a:path>
                <a:path w="2254885" h="459739">
                  <a:moveTo>
                    <a:pt x="2201510" y="309910"/>
                  </a:moveTo>
                  <a:lnTo>
                    <a:pt x="2198079" y="312419"/>
                  </a:lnTo>
                  <a:lnTo>
                    <a:pt x="2200869" y="312419"/>
                  </a:lnTo>
                  <a:lnTo>
                    <a:pt x="2201510" y="309910"/>
                  </a:lnTo>
                  <a:close/>
                </a:path>
                <a:path w="2254885" h="459739">
                  <a:moveTo>
                    <a:pt x="2201703" y="309154"/>
                  </a:moveTo>
                  <a:lnTo>
                    <a:pt x="2201510" y="309910"/>
                  </a:lnTo>
                  <a:lnTo>
                    <a:pt x="2201703" y="309154"/>
                  </a:lnTo>
                  <a:close/>
                </a:path>
                <a:path w="2254885" h="459739">
                  <a:moveTo>
                    <a:pt x="2203017" y="303316"/>
                  </a:moveTo>
                  <a:lnTo>
                    <a:pt x="2202347" y="306069"/>
                  </a:lnTo>
                  <a:lnTo>
                    <a:pt x="2201703" y="309154"/>
                  </a:lnTo>
                  <a:lnTo>
                    <a:pt x="2203140" y="303529"/>
                  </a:lnTo>
                  <a:lnTo>
                    <a:pt x="2203017" y="303316"/>
                  </a:lnTo>
                  <a:close/>
                </a:path>
                <a:path w="2254885" h="459739">
                  <a:moveTo>
                    <a:pt x="2204139" y="298450"/>
                  </a:moveTo>
                  <a:lnTo>
                    <a:pt x="2193971" y="298450"/>
                  </a:lnTo>
                  <a:lnTo>
                    <a:pt x="2200954" y="299719"/>
                  </a:lnTo>
                  <a:lnTo>
                    <a:pt x="2203017" y="303316"/>
                  </a:lnTo>
                  <a:lnTo>
                    <a:pt x="2203904" y="299663"/>
                  </a:lnTo>
                  <a:lnTo>
                    <a:pt x="2204139" y="298450"/>
                  </a:lnTo>
                  <a:close/>
                </a:path>
                <a:path w="2254885" h="459739">
                  <a:moveTo>
                    <a:pt x="2194761" y="279545"/>
                  </a:moveTo>
                  <a:lnTo>
                    <a:pt x="2194028" y="283210"/>
                  </a:lnTo>
                  <a:lnTo>
                    <a:pt x="2192663" y="289560"/>
                  </a:lnTo>
                  <a:lnTo>
                    <a:pt x="2191218" y="297179"/>
                  </a:lnTo>
                  <a:lnTo>
                    <a:pt x="2190654" y="299663"/>
                  </a:lnTo>
                  <a:lnTo>
                    <a:pt x="2193971" y="298450"/>
                  </a:lnTo>
                  <a:lnTo>
                    <a:pt x="2204139" y="298450"/>
                  </a:lnTo>
                  <a:lnTo>
                    <a:pt x="2205370" y="292100"/>
                  </a:lnTo>
                  <a:lnTo>
                    <a:pt x="2206763" y="285750"/>
                  </a:lnTo>
                  <a:lnTo>
                    <a:pt x="2206980" y="284479"/>
                  </a:lnTo>
                  <a:lnTo>
                    <a:pt x="2204069" y="284479"/>
                  </a:lnTo>
                  <a:lnTo>
                    <a:pt x="2197021" y="283210"/>
                  </a:lnTo>
                  <a:lnTo>
                    <a:pt x="2194761" y="279545"/>
                  </a:lnTo>
                  <a:close/>
                </a:path>
                <a:path w="2254885" h="459739">
                  <a:moveTo>
                    <a:pt x="2199290" y="270510"/>
                  </a:moveTo>
                  <a:lnTo>
                    <a:pt x="2195926" y="273050"/>
                  </a:lnTo>
                  <a:lnTo>
                    <a:pt x="2195299" y="276860"/>
                  </a:lnTo>
                  <a:lnTo>
                    <a:pt x="2194761" y="279545"/>
                  </a:lnTo>
                  <a:lnTo>
                    <a:pt x="2197021" y="283210"/>
                  </a:lnTo>
                  <a:lnTo>
                    <a:pt x="2204069" y="284479"/>
                  </a:lnTo>
                  <a:lnTo>
                    <a:pt x="2207409" y="281959"/>
                  </a:lnTo>
                  <a:lnTo>
                    <a:pt x="2208553" y="275371"/>
                  </a:lnTo>
                  <a:lnTo>
                    <a:pt x="2206339" y="271779"/>
                  </a:lnTo>
                  <a:lnTo>
                    <a:pt x="2199290" y="270510"/>
                  </a:lnTo>
                  <a:close/>
                </a:path>
                <a:path w="2254885" h="459739">
                  <a:moveTo>
                    <a:pt x="2207409" y="281959"/>
                  </a:moveTo>
                  <a:lnTo>
                    <a:pt x="2204069" y="284479"/>
                  </a:lnTo>
                  <a:lnTo>
                    <a:pt x="2206980" y="284479"/>
                  </a:lnTo>
                  <a:lnTo>
                    <a:pt x="2207409" y="281959"/>
                  </a:lnTo>
                  <a:close/>
                </a:path>
                <a:path w="2254885" h="459739">
                  <a:moveTo>
                    <a:pt x="2208061" y="278130"/>
                  </a:moveTo>
                  <a:lnTo>
                    <a:pt x="2207409" y="281959"/>
                  </a:lnTo>
                  <a:lnTo>
                    <a:pt x="2208061" y="278130"/>
                  </a:lnTo>
                  <a:close/>
                </a:path>
                <a:path w="2254885" h="459739">
                  <a:moveTo>
                    <a:pt x="2195299" y="276860"/>
                  </a:moveTo>
                  <a:lnTo>
                    <a:pt x="2194671" y="279400"/>
                  </a:lnTo>
                  <a:lnTo>
                    <a:pt x="2194761" y="279545"/>
                  </a:lnTo>
                  <a:lnTo>
                    <a:pt x="2195299" y="276860"/>
                  </a:lnTo>
                  <a:close/>
                </a:path>
                <a:path w="2254885" h="459739">
                  <a:moveTo>
                    <a:pt x="2208553" y="275371"/>
                  </a:moveTo>
                  <a:lnTo>
                    <a:pt x="2208061" y="278130"/>
                  </a:lnTo>
                  <a:lnTo>
                    <a:pt x="2208688" y="275589"/>
                  </a:lnTo>
                  <a:lnTo>
                    <a:pt x="2208553" y="275371"/>
                  </a:lnTo>
                  <a:close/>
                </a:path>
                <a:path w="2254885" h="459739">
                  <a:moveTo>
                    <a:pt x="2199512" y="247735"/>
                  </a:moveTo>
                  <a:lnTo>
                    <a:pt x="2198886" y="252729"/>
                  </a:lnTo>
                  <a:lnTo>
                    <a:pt x="2197813" y="260350"/>
                  </a:lnTo>
                  <a:lnTo>
                    <a:pt x="2196630" y="267969"/>
                  </a:lnTo>
                  <a:lnTo>
                    <a:pt x="2195299" y="276860"/>
                  </a:lnTo>
                  <a:lnTo>
                    <a:pt x="2195926" y="273050"/>
                  </a:lnTo>
                  <a:lnTo>
                    <a:pt x="2199290" y="270510"/>
                  </a:lnTo>
                  <a:lnTo>
                    <a:pt x="2209421" y="270510"/>
                  </a:lnTo>
                  <a:lnTo>
                    <a:pt x="2210631" y="261619"/>
                  </a:lnTo>
                  <a:lnTo>
                    <a:pt x="2211727" y="254000"/>
                  </a:lnTo>
                  <a:lnTo>
                    <a:pt x="2212050" y="251460"/>
                  </a:lnTo>
                  <a:lnTo>
                    <a:pt x="2201984" y="251460"/>
                  </a:lnTo>
                  <a:lnTo>
                    <a:pt x="2199512" y="247735"/>
                  </a:lnTo>
                  <a:close/>
                </a:path>
                <a:path w="2254885" h="459739">
                  <a:moveTo>
                    <a:pt x="2209421" y="270510"/>
                  </a:moveTo>
                  <a:lnTo>
                    <a:pt x="2199290" y="270510"/>
                  </a:lnTo>
                  <a:lnTo>
                    <a:pt x="2206339" y="271779"/>
                  </a:lnTo>
                  <a:lnTo>
                    <a:pt x="2208553" y="275371"/>
                  </a:lnTo>
                  <a:lnTo>
                    <a:pt x="2209421" y="270510"/>
                  </a:lnTo>
                  <a:close/>
                </a:path>
                <a:path w="2254885" h="459739">
                  <a:moveTo>
                    <a:pt x="2210652" y="238760"/>
                  </a:moveTo>
                  <a:lnTo>
                    <a:pt x="2203547" y="238760"/>
                  </a:lnTo>
                  <a:lnTo>
                    <a:pt x="2200319" y="241300"/>
                  </a:lnTo>
                  <a:lnTo>
                    <a:pt x="2199512" y="247735"/>
                  </a:lnTo>
                  <a:lnTo>
                    <a:pt x="2201984" y="251460"/>
                  </a:lnTo>
                  <a:lnTo>
                    <a:pt x="2209088" y="251460"/>
                  </a:lnTo>
                  <a:lnTo>
                    <a:pt x="2212318" y="248919"/>
                  </a:lnTo>
                  <a:lnTo>
                    <a:pt x="2212539" y="247618"/>
                  </a:lnTo>
                  <a:lnTo>
                    <a:pt x="2213182" y="242569"/>
                  </a:lnTo>
                  <a:lnTo>
                    <a:pt x="2210652" y="238760"/>
                  </a:lnTo>
                  <a:close/>
                </a:path>
                <a:path w="2254885" h="459739">
                  <a:moveTo>
                    <a:pt x="2212539" y="247618"/>
                  </a:moveTo>
                  <a:lnTo>
                    <a:pt x="2212318" y="248919"/>
                  </a:lnTo>
                  <a:lnTo>
                    <a:pt x="2209088" y="251460"/>
                  </a:lnTo>
                  <a:lnTo>
                    <a:pt x="2212050" y="251460"/>
                  </a:lnTo>
                  <a:lnTo>
                    <a:pt x="2212539" y="247618"/>
                  </a:lnTo>
                  <a:close/>
                </a:path>
                <a:path w="2254885" h="459739">
                  <a:moveTo>
                    <a:pt x="2204232" y="209552"/>
                  </a:moveTo>
                  <a:lnTo>
                    <a:pt x="2203459" y="215900"/>
                  </a:lnTo>
                  <a:lnTo>
                    <a:pt x="2199616" y="246379"/>
                  </a:lnTo>
                  <a:lnTo>
                    <a:pt x="2199512" y="247735"/>
                  </a:lnTo>
                  <a:lnTo>
                    <a:pt x="2200319" y="241300"/>
                  </a:lnTo>
                  <a:lnTo>
                    <a:pt x="2203547" y="238760"/>
                  </a:lnTo>
                  <a:lnTo>
                    <a:pt x="2213690" y="238760"/>
                  </a:lnTo>
                  <a:lnTo>
                    <a:pt x="2215102" y="227329"/>
                  </a:lnTo>
                  <a:lnTo>
                    <a:pt x="2216878" y="213360"/>
                  </a:lnTo>
                  <a:lnTo>
                    <a:pt x="2206731" y="213360"/>
                  </a:lnTo>
                  <a:lnTo>
                    <a:pt x="2204232" y="209552"/>
                  </a:lnTo>
                  <a:close/>
                </a:path>
                <a:path w="2254885" h="459739">
                  <a:moveTo>
                    <a:pt x="2213690" y="238760"/>
                  </a:moveTo>
                  <a:lnTo>
                    <a:pt x="2210652" y="238760"/>
                  </a:lnTo>
                  <a:lnTo>
                    <a:pt x="2213182" y="242569"/>
                  </a:lnTo>
                  <a:lnTo>
                    <a:pt x="2212539" y="247618"/>
                  </a:lnTo>
                  <a:lnTo>
                    <a:pt x="2212750" y="246379"/>
                  </a:lnTo>
                  <a:lnTo>
                    <a:pt x="2213690" y="238760"/>
                  </a:lnTo>
                  <a:close/>
                </a:path>
                <a:path w="2254885" h="459739">
                  <a:moveTo>
                    <a:pt x="2208414" y="199389"/>
                  </a:moveTo>
                  <a:lnTo>
                    <a:pt x="2205304" y="201817"/>
                  </a:lnTo>
                  <a:lnTo>
                    <a:pt x="2204232" y="209552"/>
                  </a:lnTo>
                  <a:lnTo>
                    <a:pt x="2206731" y="213360"/>
                  </a:lnTo>
                  <a:lnTo>
                    <a:pt x="2213827" y="213360"/>
                  </a:lnTo>
                  <a:lnTo>
                    <a:pt x="2217079" y="210819"/>
                  </a:lnTo>
                  <a:lnTo>
                    <a:pt x="2217479" y="208633"/>
                  </a:lnTo>
                  <a:lnTo>
                    <a:pt x="2218009" y="204469"/>
                  </a:lnTo>
                  <a:lnTo>
                    <a:pt x="2215509" y="200660"/>
                  </a:lnTo>
                  <a:lnTo>
                    <a:pt x="2208414" y="199389"/>
                  </a:lnTo>
                  <a:close/>
                </a:path>
                <a:path w="2254885" h="459739">
                  <a:moveTo>
                    <a:pt x="2217479" y="208633"/>
                  </a:moveTo>
                  <a:lnTo>
                    <a:pt x="2217079" y="210819"/>
                  </a:lnTo>
                  <a:lnTo>
                    <a:pt x="2213827" y="213360"/>
                  </a:lnTo>
                  <a:lnTo>
                    <a:pt x="2216878" y="213360"/>
                  </a:lnTo>
                  <a:lnTo>
                    <a:pt x="2217479" y="208633"/>
                  </a:lnTo>
                  <a:close/>
                </a:path>
                <a:path w="2254885" h="459739">
                  <a:moveTo>
                    <a:pt x="2205304" y="201817"/>
                  </a:moveTo>
                  <a:lnTo>
                    <a:pt x="2205160" y="201929"/>
                  </a:lnTo>
                  <a:lnTo>
                    <a:pt x="2204246" y="209436"/>
                  </a:lnTo>
                  <a:lnTo>
                    <a:pt x="2205304" y="201817"/>
                  </a:lnTo>
                  <a:close/>
                </a:path>
                <a:path w="2254885" h="459739">
                  <a:moveTo>
                    <a:pt x="2218677" y="199389"/>
                  </a:moveTo>
                  <a:lnTo>
                    <a:pt x="2208414" y="199389"/>
                  </a:lnTo>
                  <a:lnTo>
                    <a:pt x="2215509" y="200660"/>
                  </a:lnTo>
                  <a:lnTo>
                    <a:pt x="2218009" y="204469"/>
                  </a:lnTo>
                  <a:lnTo>
                    <a:pt x="2217479" y="208633"/>
                  </a:lnTo>
                  <a:lnTo>
                    <a:pt x="2217544" y="208279"/>
                  </a:lnTo>
                  <a:lnTo>
                    <a:pt x="2218677" y="199389"/>
                  </a:lnTo>
                  <a:close/>
                </a:path>
                <a:path w="2254885" h="459739">
                  <a:moveTo>
                    <a:pt x="2209654" y="170270"/>
                  </a:moveTo>
                  <a:lnTo>
                    <a:pt x="2208706" y="176529"/>
                  </a:lnTo>
                  <a:lnTo>
                    <a:pt x="2207332" y="186689"/>
                  </a:lnTo>
                  <a:lnTo>
                    <a:pt x="2205993" y="196850"/>
                  </a:lnTo>
                  <a:lnTo>
                    <a:pt x="2205304" y="201817"/>
                  </a:lnTo>
                  <a:lnTo>
                    <a:pt x="2208414" y="199389"/>
                  </a:lnTo>
                  <a:lnTo>
                    <a:pt x="2218677" y="199389"/>
                  </a:lnTo>
                  <a:lnTo>
                    <a:pt x="2220173" y="187960"/>
                  </a:lnTo>
                  <a:lnTo>
                    <a:pt x="2221542" y="179069"/>
                  </a:lnTo>
                  <a:lnTo>
                    <a:pt x="2222065" y="175260"/>
                  </a:lnTo>
                  <a:lnTo>
                    <a:pt x="2219135" y="175260"/>
                  </a:lnTo>
                  <a:lnTo>
                    <a:pt x="2212050" y="173989"/>
                  </a:lnTo>
                  <a:lnTo>
                    <a:pt x="2209654" y="170270"/>
                  </a:lnTo>
                  <a:close/>
                </a:path>
                <a:path w="2254885" h="459739">
                  <a:moveTo>
                    <a:pt x="2213921" y="161289"/>
                  </a:moveTo>
                  <a:lnTo>
                    <a:pt x="2210646" y="163829"/>
                  </a:lnTo>
                  <a:lnTo>
                    <a:pt x="2210113" y="167639"/>
                  </a:lnTo>
                  <a:lnTo>
                    <a:pt x="2209861" y="168910"/>
                  </a:lnTo>
                  <a:lnTo>
                    <a:pt x="2209654" y="170270"/>
                  </a:lnTo>
                  <a:lnTo>
                    <a:pt x="2212050" y="173989"/>
                  </a:lnTo>
                  <a:lnTo>
                    <a:pt x="2219135" y="175260"/>
                  </a:lnTo>
                  <a:lnTo>
                    <a:pt x="2222414" y="172719"/>
                  </a:lnTo>
                  <a:lnTo>
                    <a:pt x="2223460" y="165100"/>
                  </a:lnTo>
                  <a:lnTo>
                    <a:pt x="2221006" y="162560"/>
                  </a:lnTo>
                  <a:lnTo>
                    <a:pt x="2213921" y="161289"/>
                  </a:lnTo>
                  <a:close/>
                </a:path>
                <a:path w="2254885" h="459739">
                  <a:moveTo>
                    <a:pt x="2222412" y="172730"/>
                  </a:moveTo>
                  <a:lnTo>
                    <a:pt x="2219135" y="175260"/>
                  </a:lnTo>
                  <a:lnTo>
                    <a:pt x="2222065" y="175260"/>
                  </a:lnTo>
                  <a:lnTo>
                    <a:pt x="2222412" y="172730"/>
                  </a:lnTo>
                  <a:close/>
                </a:path>
                <a:path w="2254885" h="459739">
                  <a:moveTo>
                    <a:pt x="2224118" y="161289"/>
                  </a:moveTo>
                  <a:lnTo>
                    <a:pt x="2213921" y="161289"/>
                  </a:lnTo>
                  <a:lnTo>
                    <a:pt x="2221006" y="162560"/>
                  </a:lnTo>
                  <a:lnTo>
                    <a:pt x="2223460" y="165100"/>
                  </a:lnTo>
                  <a:lnTo>
                    <a:pt x="2222412" y="172730"/>
                  </a:lnTo>
                  <a:lnTo>
                    <a:pt x="2222960" y="168798"/>
                  </a:lnTo>
                  <a:lnTo>
                    <a:pt x="2224118" y="161289"/>
                  </a:lnTo>
                  <a:close/>
                </a:path>
                <a:path w="2254885" h="459739">
                  <a:moveTo>
                    <a:pt x="2209877" y="168798"/>
                  </a:moveTo>
                  <a:lnTo>
                    <a:pt x="2209596" y="170179"/>
                  </a:lnTo>
                  <a:lnTo>
                    <a:pt x="2209877" y="168798"/>
                  </a:lnTo>
                  <a:close/>
                </a:path>
                <a:path w="2254885" h="459739">
                  <a:moveTo>
                    <a:pt x="2210648" y="163816"/>
                  </a:moveTo>
                  <a:lnTo>
                    <a:pt x="2209877" y="168798"/>
                  </a:lnTo>
                  <a:lnTo>
                    <a:pt x="2210113" y="167639"/>
                  </a:lnTo>
                  <a:lnTo>
                    <a:pt x="2210648" y="163816"/>
                  </a:lnTo>
                  <a:close/>
                </a:path>
                <a:path w="2254885" h="459739">
                  <a:moveTo>
                    <a:pt x="2218429" y="121814"/>
                  </a:moveTo>
                  <a:lnTo>
                    <a:pt x="2218286" y="121919"/>
                  </a:lnTo>
                  <a:lnTo>
                    <a:pt x="2217535" y="125729"/>
                  </a:lnTo>
                  <a:lnTo>
                    <a:pt x="2215420" y="135889"/>
                  </a:lnTo>
                  <a:lnTo>
                    <a:pt x="2213480" y="146050"/>
                  </a:lnTo>
                  <a:lnTo>
                    <a:pt x="2211712" y="156210"/>
                  </a:lnTo>
                  <a:lnTo>
                    <a:pt x="2210648" y="163816"/>
                  </a:lnTo>
                  <a:lnTo>
                    <a:pt x="2213921" y="161289"/>
                  </a:lnTo>
                  <a:lnTo>
                    <a:pt x="2224118" y="161289"/>
                  </a:lnTo>
                  <a:lnTo>
                    <a:pt x="2224509" y="158750"/>
                  </a:lnTo>
                  <a:lnTo>
                    <a:pt x="2226241" y="148589"/>
                  </a:lnTo>
                  <a:lnTo>
                    <a:pt x="2228141" y="138429"/>
                  </a:lnTo>
                  <a:lnTo>
                    <a:pt x="2228918" y="134619"/>
                  </a:lnTo>
                  <a:lnTo>
                    <a:pt x="2226014" y="134619"/>
                  </a:lnTo>
                  <a:lnTo>
                    <a:pt x="2219012" y="132079"/>
                  </a:lnTo>
                  <a:lnTo>
                    <a:pt x="2216783" y="129539"/>
                  </a:lnTo>
                  <a:lnTo>
                    <a:pt x="2218429" y="121814"/>
                  </a:lnTo>
                  <a:close/>
                </a:path>
                <a:path w="2254885" h="459739">
                  <a:moveTo>
                    <a:pt x="2221732" y="119379"/>
                  </a:moveTo>
                  <a:lnTo>
                    <a:pt x="2218429" y="121814"/>
                  </a:lnTo>
                  <a:lnTo>
                    <a:pt x="2216783" y="129539"/>
                  </a:lnTo>
                  <a:lnTo>
                    <a:pt x="2219012" y="132079"/>
                  </a:lnTo>
                  <a:lnTo>
                    <a:pt x="2226014" y="134619"/>
                  </a:lnTo>
                  <a:lnTo>
                    <a:pt x="2229431" y="132101"/>
                  </a:lnTo>
                  <a:lnTo>
                    <a:pt x="2230212" y="128269"/>
                  </a:lnTo>
                  <a:lnTo>
                    <a:pt x="2230963" y="124460"/>
                  </a:lnTo>
                  <a:lnTo>
                    <a:pt x="2228734" y="121919"/>
                  </a:lnTo>
                  <a:lnTo>
                    <a:pt x="2221732" y="119379"/>
                  </a:lnTo>
                  <a:close/>
                </a:path>
                <a:path w="2254885" h="459739">
                  <a:moveTo>
                    <a:pt x="2229431" y="132101"/>
                  </a:moveTo>
                  <a:lnTo>
                    <a:pt x="2226014" y="134619"/>
                  </a:lnTo>
                  <a:lnTo>
                    <a:pt x="2228918" y="134619"/>
                  </a:lnTo>
                  <a:lnTo>
                    <a:pt x="2229431" y="132101"/>
                  </a:lnTo>
                  <a:close/>
                </a:path>
                <a:path w="2254885" h="459739">
                  <a:moveTo>
                    <a:pt x="2230212" y="128269"/>
                  </a:moveTo>
                  <a:lnTo>
                    <a:pt x="2229431" y="132101"/>
                  </a:lnTo>
                  <a:lnTo>
                    <a:pt x="2230212" y="128269"/>
                  </a:lnTo>
                  <a:close/>
                </a:path>
                <a:path w="2254885" h="459739">
                  <a:moveTo>
                    <a:pt x="2232147" y="119379"/>
                  </a:moveTo>
                  <a:lnTo>
                    <a:pt x="2221732" y="119379"/>
                  </a:lnTo>
                  <a:lnTo>
                    <a:pt x="2228734" y="121919"/>
                  </a:lnTo>
                  <a:lnTo>
                    <a:pt x="2230963" y="124460"/>
                  </a:lnTo>
                  <a:lnTo>
                    <a:pt x="2230212" y="128269"/>
                  </a:lnTo>
                  <a:lnTo>
                    <a:pt x="2232147" y="119379"/>
                  </a:lnTo>
                  <a:close/>
                </a:path>
                <a:path w="2254885" h="459739">
                  <a:moveTo>
                    <a:pt x="2224987" y="92969"/>
                  </a:moveTo>
                  <a:lnTo>
                    <a:pt x="2221491" y="107950"/>
                  </a:lnTo>
                  <a:lnTo>
                    <a:pt x="2219489" y="116839"/>
                  </a:lnTo>
                  <a:lnTo>
                    <a:pt x="2218429" y="121814"/>
                  </a:lnTo>
                  <a:lnTo>
                    <a:pt x="2221732" y="119379"/>
                  </a:lnTo>
                  <a:lnTo>
                    <a:pt x="2232147" y="119379"/>
                  </a:lnTo>
                  <a:lnTo>
                    <a:pt x="2234131" y="110489"/>
                  </a:lnTo>
                  <a:lnTo>
                    <a:pt x="2236764" y="99060"/>
                  </a:lnTo>
                  <a:lnTo>
                    <a:pt x="2233936" y="99060"/>
                  </a:lnTo>
                  <a:lnTo>
                    <a:pt x="2226978" y="96519"/>
                  </a:lnTo>
                  <a:lnTo>
                    <a:pt x="2224987" y="92969"/>
                  </a:lnTo>
                  <a:close/>
                </a:path>
                <a:path w="2254885" h="459739">
                  <a:moveTo>
                    <a:pt x="2230033" y="83819"/>
                  </a:moveTo>
                  <a:lnTo>
                    <a:pt x="2226529" y="86360"/>
                  </a:lnTo>
                  <a:lnTo>
                    <a:pt x="2224987" y="92969"/>
                  </a:lnTo>
                  <a:lnTo>
                    <a:pt x="2226978" y="96519"/>
                  </a:lnTo>
                  <a:lnTo>
                    <a:pt x="2233936" y="99060"/>
                  </a:lnTo>
                  <a:lnTo>
                    <a:pt x="2237338" y="96594"/>
                  </a:lnTo>
                  <a:lnTo>
                    <a:pt x="2239129" y="88900"/>
                  </a:lnTo>
                  <a:lnTo>
                    <a:pt x="2236993" y="86360"/>
                  </a:lnTo>
                  <a:lnTo>
                    <a:pt x="2230033" y="83819"/>
                  </a:lnTo>
                  <a:close/>
                </a:path>
                <a:path w="2254885" h="459739">
                  <a:moveTo>
                    <a:pt x="2237338" y="96594"/>
                  </a:moveTo>
                  <a:lnTo>
                    <a:pt x="2233936" y="99060"/>
                  </a:lnTo>
                  <a:lnTo>
                    <a:pt x="2236764" y="99060"/>
                  </a:lnTo>
                  <a:lnTo>
                    <a:pt x="2237338" y="96594"/>
                  </a:lnTo>
                  <a:close/>
                </a:path>
                <a:path w="2254885" h="459739">
                  <a:moveTo>
                    <a:pt x="2240522" y="83819"/>
                  </a:moveTo>
                  <a:lnTo>
                    <a:pt x="2230033" y="83819"/>
                  </a:lnTo>
                  <a:lnTo>
                    <a:pt x="2236993" y="86360"/>
                  </a:lnTo>
                  <a:lnTo>
                    <a:pt x="2239129" y="88900"/>
                  </a:lnTo>
                  <a:lnTo>
                    <a:pt x="2237338" y="96594"/>
                  </a:lnTo>
                  <a:lnTo>
                    <a:pt x="2238286" y="92710"/>
                  </a:lnTo>
                  <a:lnTo>
                    <a:pt x="2239971" y="86360"/>
                  </a:lnTo>
                  <a:lnTo>
                    <a:pt x="2240522" y="83819"/>
                  </a:lnTo>
                  <a:close/>
                </a:path>
                <a:path w="2254885" h="459739">
                  <a:moveTo>
                    <a:pt x="2233083" y="58288"/>
                  </a:moveTo>
                  <a:lnTo>
                    <a:pt x="2232905" y="58419"/>
                  </a:lnTo>
                  <a:lnTo>
                    <a:pt x="2230585" y="68589"/>
                  </a:lnTo>
                  <a:lnTo>
                    <a:pt x="2228990" y="76200"/>
                  </a:lnTo>
                  <a:lnTo>
                    <a:pt x="2227353" y="82550"/>
                  </a:lnTo>
                  <a:lnTo>
                    <a:pt x="2224841" y="92710"/>
                  </a:lnTo>
                  <a:lnTo>
                    <a:pt x="2224987" y="92969"/>
                  </a:lnTo>
                  <a:lnTo>
                    <a:pt x="2226529" y="86360"/>
                  </a:lnTo>
                  <a:lnTo>
                    <a:pt x="2230033" y="83819"/>
                  </a:lnTo>
                  <a:lnTo>
                    <a:pt x="2240522" y="83819"/>
                  </a:lnTo>
                  <a:lnTo>
                    <a:pt x="2241624" y="78739"/>
                  </a:lnTo>
                  <a:lnTo>
                    <a:pt x="2243237" y="72389"/>
                  </a:lnTo>
                  <a:lnTo>
                    <a:pt x="2243756" y="69850"/>
                  </a:lnTo>
                  <a:lnTo>
                    <a:pt x="2240582" y="69850"/>
                  </a:lnTo>
                  <a:lnTo>
                    <a:pt x="2233588" y="68579"/>
                  </a:lnTo>
                  <a:lnTo>
                    <a:pt x="2231373" y="66039"/>
                  </a:lnTo>
                  <a:lnTo>
                    <a:pt x="2232139" y="62229"/>
                  </a:lnTo>
                  <a:lnTo>
                    <a:pt x="2233083" y="58288"/>
                  </a:lnTo>
                  <a:close/>
                </a:path>
                <a:path w="2254885" h="459739">
                  <a:moveTo>
                    <a:pt x="40116" y="76200"/>
                  </a:moveTo>
                  <a:lnTo>
                    <a:pt x="14053" y="76200"/>
                  </a:lnTo>
                  <a:lnTo>
                    <a:pt x="1940" y="77469"/>
                  </a:lnTo>
                  <a:lnTo>
                    <a:pt x="0" y="78739"/>
                  </a:lnTo>
                  <a:lnTo>
                    <a:pt x="198" y="83819"/>
                  </a:lnTo>
                  <a:lnTo>
                    <a:pt x="2209" y="86360"/>
                  </a:lnTo>
                  <a:lnTo>
                    <a:pt x="40231" y="86360"/>
                  </a:lnTo>
                  <a:lnTo>
                    <a:pt x="37992" y="83819"/>
                  </a:lnTo>
                  <a:lnTo>
                    <a:pt x="37887" y="77469"/>
                  </a:lnTo>
                  <a:lnTo>
                    <a:pt x="40116" y="76200"/>
                  </a:lnTo>
                  <a:close/>
                </a:path>
                <a:path w="2254885" h="459739">
                  <a:moveTo>
                    <a:pt x="72067" y="74929"/>
                  </a:moveTo>
                  <a:lnTo>
                    <a:pt x="58995" y="74929"/>
                  </a:lnTo>
                  <a:lnTo>
                    <a:pt x="40116" y="76200"/>
                  </a:lnTo>
                  <a:lnTo>
                    <a:pt x="37887" y="77469"/>
                  </a:lnTo>
                  <a:lnTo>
                    <a:pt x="37992" y="83819"/>
                  </a:lnTo>
                  <a:lnTo>
                    <a:pt x="40231" y="86360"/>
                  </a:lnTo>
                  <a:lnTo>
                    <a:pt x="45787" y="86360"/>
                  </a:lnTo>
                  <a:lnTo>
                    <a:pt x="48072" y="83819"/>
                  </a:lnTo>
                  <a:lnTo>
                    <a:pt x="48105" y="77469"/>
                  </a:lnTo>
                  <a:lnTo>
                    <a:pt x="45847" y="76200"/>
                  </a:lnTo>
                  <a:lnTo>
                    <a:pt x="70894" y="76200"/>
                  </a:lnTo>
                  <a:lnTo>
                    <a:pt x="72067" y="74929"/>
                  </a:lnTo>
                  <a:close/>
                </a:path>
                <a:path w="2254885" h="459739">
                  <a:moveTo>
                    <a:pt x="70894" y="76200"/>
                  </a:moveTo>
                  <a:lnTo>
                    <a:pt x="45847" y="76200"/>
                  </a:lnTo>
                  <a:lnTo>
                    <a:pt x="48105" y="77469"/>
                  </a:lnTo>
                  <a:lnTo>
                    <a:pt x="48072" y="83819"/>
                  </a:lnTo>
                  <a:lnTo>
                    <a:pt x="45787" y="86360"/>
                  </a:lnTo>
                  <a:lnTo>
                    <a:pt x="72386" y="86360"/>
                  </a:lnTo>
                  <a:lnTo>
                    <a:pt x="69931" y="83819"/>
                  </a:lnTo>
                  <a:lnTo>
                    <a:pt x="69721" y="77469"/>
                  </a:lnTo>
                  <a:lnTo>
                    <a:pt x="70894" y="76200"/>
                  </a:lnTo>
                  <a:close/>
                </a:path>
                <a:path w="2254885" h="459739">
                  <a:moveTo>
                    <a:pt x="78173" y="74929"/>
                  </a:moveTo>
                  <a:lnTo>
                    <a:pt x="72067" y="74929"/>
                  </a:lnTo>
                  <a:lnTo>
                    <a:pt x="69721" y="77469"/>
                  </a:lnTo>
                  <a:lnTo>
                    <a:pt x="69931" y="83819"/>
                  </a:lnTo>
                  <a:lnTo>
                    <a:pt x="72386" y="86360"/>
                  </a:lnTo>
                  <a:lnTo>
                    <a:pt x="75349" y="86360"/>
                  </a:lnTo>
                  <a:lnTo>
                    <a:pt x="78910" y="85765"/>
                  </a:lnTo>
                  <a:lnTo>
                    <a:pt x="80744" y="83819"/>
                  </a:lnTo>
                  <a:lnTo>
                    <a:pt x="80646" y="77469"/>
                  </a:lnTo>
                  <a:lnTo>
                    <a:pt x="78173" y="74929"/>
                  </a:lnTo>
                  <a:close/>
                </a:path>
                <a:path w="2254885" h="459739">
                  <a:moveTo>
                    <a:pt x="78910" y="85765"/>
                  </a:moveTo>
                  <a:lnTo>
                    <a:pt x="75349" y="86360"/>
                  </a:lnTo>
                  <a:lnTo>
                    <a:pt x="78350" y="86360"/>
                  </a:lnTo>
                  <a:lnTo>
                    <a:pt x="78910" y="85765"/>
                  </a:lnTo>
                  <a:close/>
                </a:path>
                <a:path w="2254885" h="459739">
                  <a:moveTo>
                    <a:pt x="101927" y="73660"/>
                  </a:moveTo>
                  <a:lnTo>
                    <a:pt x="90065" y="73660"/>
                  </a:lnTo>
                  <a:lnTo>
                    <a:pt x="82568" y="74929"/>
                  </a:lnTo>
                  <a:lnTo>
                    <a:pt x="78173" y="74929"/>
                  </a:lnTo>
                  <a:lnTo>
                    <a:pt x="80646" y="77469"/>
                  </a:lnTo>
                  <a:lnTo>
                    <a:pt x="80744" y="83819"/>
                  </a:lnTo>
                  <a:lnTo>
                    <a:pt x="78910" y="85765"/>
                  </a:lnTo>
                  <a:lnTo>
                    <a:pt x="82961" y="85089"/>
                  </a:lnTo>
                  <a:lnTo>
                    <a:pt x="98177" y="85089"/>
                  </a:lnTo>
                  <a:lnTo>
                    <a:pt x="102186" y="84615"/>
                  </a:lnTo>
                  <a:lnTo>
                    <a:pt x="100018" y="82550"/>
                  </a:lnTo>
                  <a:lnTo>
                    <a:pt x="99578" y="76200"/>
                  </a:lnTo>
                  <a:lnTo>
                    <a:pt x="101927" y="73660"/>
                  </a:lnTo>
                  <a:close/>
                </a:path>
                <a:path w="2254885" h="459739">
                  <a:moveTo>
                    <a:pt x="143458" y="69213"/>
                  </a:moveTo>
                  <a:lnTo>
                    <a:pt x="136572" y="69850"/>
                  </a:lnTo>
                  <a:lnTo>
                    <a:pt x="105048" y="73660"/>
                  </a:lnTo>
                  <a:lnTo>
                    <a:pt x="108240" y="73660"/>
                  </a:lnTo>
                  <a:lnTo>
                    <a:pt x="110919" y="74929"/>
                  </a:lnTo>
                  <a:lnTo>
                    <a:pt x="111285" y="81279"/>
                  </a:lnTo>
                  <a:lnTo>
                    <a:pt x="108902" y="83819"/>
                  </a:lnTo>
                  <a:lnTo>
                    <a:pt x="102186" y="84615"/>
                  </a:lnTo>
                  <a:lnTo>
                    <a:pt x="102684" y="85089"/>
                  </a:lnTo>
                  <a:lnTo>
                    <a:pt x="105779" y="85089"/>
                  </a:lnTo>
                  <a:lnTo>
                    <a:pt x="144453" y="80497"/>
                  </a:lnTo>
                  <a:lnTo>
                    <a:pt x="142430" y="78739"/>
                  </a:lnTo>
                  <a:lnTo>
                    <a:pt x="141575" y="72389"/>
                  </a:lnTo>
                  <a:lnTo>
                    <a:pt x="143458" y="69213"/>
                  </a:lnTo>
                  <a:close/>
                </a:path>
                <a:path w="2254885" h="459739">
                  <a:moveTo>
                    <a:pt x="108240" y="73660"/>
                  </a:moveTo>
                  <a:lnTo>
                    <a:pt x="101927" y="73660"/>
                  </a:lnTo>
                  <a:lnTo>
                    <a:pt x="99578" y="76200"/>
                  </a:lnTo>
                  <a:lnTo>
                    <a:pt x="100018" y="82550"/>
                  </a:lnTo>
                  <a:lnTo>
                    <a:pt x="102186" y="84615"/>
                  </a:lnTo>
                  <a:lnTo>
                    <a:pt x="108902" y="83819"/>
                  </a:lnTo>
                  <a:lnTo>
                    <a:pt x="111285" y="81279"/>
                  </a:lnTo>
                  <a:lnTo>
                    <a:pt x="110919" y="74929"/>
                  </a:lnTo>
                  <a:lnTo>
                    <a:pt x="108240" y="73660"/>
                  </a:lnTo>
                  <a:close/>
                </a:path>
                <a:path w="2254885" h="459739">
                  <a:moveTo>
                    <a:pt x="148554" y="80010"/>
                  </a:moveTo>
                  <a:lnTo>
                    <a:pt x="144453" y="80497"/>
                  </a:lnTo>
                  <a:lnTo>
                    <a:pt x="145355" y="81279"/>
                  </a:lnTo>
                  <a:lnTo>
                    <a:pt x="148554" y="80010"/>
                  </a:lnTo>
                  <a:close/>
                </a:path>
                <a:path w="2254885" h="459739">
                  <a:moveTo>
                    <a:pt x="150309" y="68579"/>
                  </a:moveTo>
                  <a:lnTo>
                    <a:pt x="143458" y="69213"/>
                  </a:lnTo>
                  <a:lnTo>
                    <a:pt x="141575" y="72389"/>
                  </a:lnTo>
                  <a:lnTo>
                    <a:pt x="142430" y="78739"/>
                  </a:lnTo>
                  <a:lnTo>
                    <a:pt x="144453" y="80497"/>
                  </a:lnTo>
                  <a:lnTo>
                    <a:pt x="148554" y="80010"/>
                  </a:lnTo>
                  <a:lnTo>
                    <a:pt x="152077" y="79669"/>
                  </a:lnTo>
                  <a:lnTo>
                    <a:pt x="154052" y="77469"/>
                  </a:lnTo>
                  <a:lnTo>
                    <a:pt x="153244" y="71119"/>
                  </a:lnTo>
                  <a:lnTo>
                    <a:pt x="150309" y="68579"/>
                  </a:lnTo>
                  <a:close/>
                </a:path>
                <a:path w="2254885" h="459739">
                  <a:moveTo>
                    <a:pt x="152077" y="79669"/>
                  </a:moveTo>
                  <a:lnTo>
                    <a:pt x="148554" y="80010"/>
                  </a:lnTo>
                  <a:lnTo>
                    <a:pt x="151771" y="80010"/>
                  </a:lnTo>
                  <a:lnTo>
                    <a:pt x="152077" y="79669"/>
                  </a:lnTo>
                  <a:close/>
                </a:path>
                <a:path w="2254885" h="459739">
                  <a:moveTo>
                    <a:pt x="194316" y="68579"/>
                  </a:moveTo>
                  <a:lnTo>
                    <a:pt x="150309" y="68579"/>
                  </a:lnTo>
                  <a:lnTo>
                    <a:pt x="153244" y="71119"/>
                  </a:lnTo>
                  <a:lnTo>
                    <a:pt x="154052" y="77469"/>
                  </a:lnTo>
                  <a:lnTo>
                    <a:pt x="152077" y="79669"/>
                  </a:lnTo>
                  <a:lnTo>
                    <a:pt x="174807" y="77469"/>
                  </a:lnTo>
                  <a:lnTo>
                    <a:pt x="187918" y="74929"/>
                  </a:lnTo>
                  <a:lnTo>
                    <a:pt x="197492" y="73444"/>
                  </a:lnTo>
                  <a:lnTo>
                    <a:pt x="194707" y="71119"/>
                  </a:lnTo>
                  <a:lnTo>
                    <a:pt x="194316" y="68579"/>
                  </a:lnTo>
                  <a:close/>
                </a:path>
                <a:path w="2254885" h="459739">
                  <a:moveTo>
                    <a:pt x="262517" y="52069"/>
                  </a:moveTo>
                  <a:lnTo>
                    <a:pt x="202817" y="61186"/>
                  </a:lnTo>
                  <a:lnTo>
                    <a:pt x="205592" y="63500"/>
                  </a:lnTo>
                  <a:lnTo>
                    <a:pt x="206557" y="69850"/>
                  </a:lnTo>
                  <a:lnTo>
                    <a:pt x="204294" y="72389"/>
                  </a:lnTo>
                  <a:lnTo>
                    <a:pt x="197492" y="73444"/>
                  </a:lnTo>
                  <a:lnTo>
                    <a:pt x="197750" y="73660"/>
                  </a:lnTo>
                  <a:lnTo>
                    <a:pt x="201020" y="73660"/>
                  </a:lnTo>
                  <a:lnTo>
                    <a:pt x="230970" y="68579"/>
                  </a:lnTo>
                  <a:lnTo>
                    <a:pt x="257365" y="64548"/>
                  </a:lnTo>
                  <a:lnTo>
                    <a:pt x="254575" y="62229"/>
                  </a:lnTo>
                  <a:lnTo>
                    <a:pt x="253622" y="55879"/>
                  </a:lnTo>
                  <a:lnTo>
                    <a:pt x="255911" y="53339"/>
                  </a:lnTo>
                  <a:lnTo>
                    <a:pt x="262536" y="52085"/>
                  </a:lnTo>
                  <a:close/>
                </a:path>
                <a:path w="2254885" h="459739">
                  <a:moveTo>
                    <a:pt x="202817" y="61186"/>
                  </a:moveTo>
                  <a:lnTo>
                    <a:pt x="195986" y="62229"/>
                  </a:lnTo>
                  <a:lnTo>
                    <a:pt x="193729" y="64769"/>
                  </a:lnTo>
                  <a:lnTo>
                    <a:pt x="194707" y="71119"/>
                  </a:lnTo>
                  <a:lnTo>
                    <a:pt x="197492" y="73444"/>
                  </a:lnTo>
                  <a:lnTo>
                    <a:pt x="204294" y="72389"/>
                  </a:lnTo>
                  <a:lnTo>
                    <a:pt x="206557" y="69850"/>
                  </a:lnTo>
                  <a:lnTo>
                    <a:pt x="205592" y="63500"/>
                  </a:lnTo>
                  <a:lnTo>
                    <a:pt x="202817" y="61186"/>
                  </a:lnTo>
                  <a:close/>
                </a:path>
                <a:path w="2254885" h="459739">
                  <a:moveTo>
                    <a:pt x="2236360" y="55879"/>
                  </a:moveTo>
                  <a:lnTo>
                    <a:pt x="2233083" y="58288"/>
                  </a:lnTo>
                  <a:lnTo>
                    <a:pt x="2232139" y="62229"/>
                  </a:lnTo>
                  <a:lnTo>
                    <a:pt x="2231373" y="66039"/>
                  </a:lnTo>
                  <a:lnTo>
                    <a:pt x="2233588" y="68579"/>
                  </a:lnTo>
                  <a:lnTo>
                    <a:pt x="2240582" y="69850"/>
                  </a:lnTo>
                  <a:lnTo>
                    <a:pt x="2244015" y="68579"/>
                  </a:lnTo>
                  <a:lnTo>
                    <a:pt x="2245570" y="60960"/>
                  </a:lnTo>
                  <a:lnTo>
                    <a:pt x="2243355" y="58419"/>
                  </a:lnTo>
                  <a:lnTo>
                    <a:pt x="2236360" y="55879"/>
                  </a:lnTo>
                  <a:close/>
                </a:path>
                <a:path w="2254885" h="459739">
                  <a:moveTo>
                    <a:pt x="2244013" y="68589"/>
                  </a:moveTo>
                  <a:lnTo>
                    <a:pt x="2240582" y="69850"/>
                  </a:lnTo>
                  <a:lnTo>
                    <a:pt x="2243756" y="69850"/>
                  </a:lnTo>
                  <a:lnTo>
                    <a:pt x="2244013" y="68589"/>
                  </a:lnTo>
                  <a:close/>
                </a:path>
                <a:path w="2254885" h="459739">
                  <a:moveTo>
                    <a:pt x="202545" y="60960"/>
                  </a:moveTo>
                  <a:lnTo>
                    <a:pt x="186217" y="63500"/>
                  </a:lnTo>
                  <a:lnTo>
                    <a:pt x="173168" y="64769"/>
                  </a:lnTo>
                  <a:lnTo>
                    <a:pt x="160112" y="67310"/>
                  </a:lnTo>
                  <a:lnTo>
                    <a:pt x="143828" y="68589"/>
                  </a:lnTo>
                  <a:lnTo>
                    <a:pt x="143458" y="69213"/>
                  </a:lnTo>
                  <a:lnTo>
                    <a:pt x="150309" y="68579"/>
                  </a:lnTo>
                  <a:lnTo>
                    <a:pt x="194316" y="68579"/>
                  </a:lnTo>
                  <a:lnTo>
                    <a:pt x="193729" y="64769"/>
                  </a:lnTo>
                  <a:lnTo>
                    <a:pt x="195986" y="62229"/>
                  </a:lnTo>
                  <a:lnTo>
                    <a:pt x="202817" y="61186"/>
                  </a:lnTo>
                  <a:lnTo>
                    <a:pt x="202545" y="60960"/>
                  </a:lnTo>
                  <a:close/>
                </a:path>
                <a:path w="2254885" h="459739">
                  <a:moveTo>
                    <a:pt x="2246924" y="55879"/>
                  </a:moveTo>
                  <a:lnTo>
                    <a:pt x="2236360" y="55879"/>
                  </a:lnTo>
                  <a:lnTo>
                    <a:pt x="2243355" y="58419"/>
                  </a:lnTo>
                  <a:lnTo>
                    <a:pt x="2245570" y="60960"/>
                  </a:lnTo>
                  <a:lnTo>
                    <a:pt x="2244013" y="68589"/>
                  </a:lnTo>
                  <a:lnTo>
                    <a:pt x="2244856" y="64548"/>
                  </a:lnTo>
                  <a:lnTo>
                    <a:pt x="2246327" y="58288"/>
                  </a:lnTo>
                  <a:lnTo>
                    <a:pt x="2246924" y="55879"/>
                  </a:lnTo>
                  <a:close/>
                </a:path>
                <a:path w="2254885" h="459739">
                  <a:moveTo>
                    <a:pt x="322671" y="44085"/>
                  </a:moveTo>
                  <a:lnTo>
                    <a:pt x="309697" y="45719"/>
                  </a:lnTo>
                  <a:lnTo>
                    <a:pt x="292860" y="48260"/>
                  </a:lnTo>
                  <a:lnTo>
                    <a:pt x="276031" y="49529"/>
                  </a:lnTo>
                  <a:lnTo>
                    <a:pt x="262536" y="52085"/>
                  </a:lnTo>
                  <a:lnTo>
                    <a:pt x="265576" y="54610"/>
                  </a:lnTo>
                  <a:lnTo>
                    <a:pt x="266522" y="60960"/>
                  </a:lnTo>
                  <a:lnTo>
                    <a:pt x="264229" y="63500"/>
                  </a:lnTo>
                  <a:lnTo>
                    <a:pt x="257365" y="64548"/>
                  </a:lnTo>
                  <a:lnTo>
                    <a:pt x="257632" y="64769"/>
                  </a:lnTo>
                  <a:lnTo>
                    <a:pt x="260930" y="64769"/>
                  </a:lnTo>
                  <a:lnTo>
                    <a:pt x="311298" y="57150"/>
                  </a:lnTo>
                  <a:lnTo>
                    <a:pt x="324337" y="55503"/>
                  </a:lnTo>
                  <a:lnTo>
                    <a:pt x="321750" y="53339"/>
                  </a:lnTo>
                  <a:lnTo>
                    <a:pt x="320889" y="46989"/>
                  </a:lnTo>
                  <a:lnTo>
                    <a:pt x="322671" y="44085"/>
                  </a:lnTo>
                  <a:close/>
                </a:path>
                <a:path w="2254885" h="459739">
                  <a:moveTo>
                    <a:pt x="262536" y="52085"/>
                  </a:moveTo>
                  <a:lnTo>
                    <a:pt x="255911" y="53339"/>
                  </a:lnTo>
                  <a:lnTo>
                    <a:pt x="253622" y="55879"/>
                  </a:lnTo>
                  <a:lnTo>
                    <a:pt x="254575" y="62229"/>
                  </a:lnTo>
                  <a:lnTo>
                    <a:pt x="257365" y="64548"/>
                  </a:lnTo>
                  <a:lnTo>
                    <a:pt x="264229" y="63500"/>
                  </a:lnTo>
                  <a:lnTo>
                    <a:pt x="266522" y="60960"/>
                  </a:lnTo>
                  <a:lnTo>
                    <a:pt x="265576" y="54610"/>
                  </a:lnTo>
                  <a:lnTo>
                    <a:pt x="262536" y="52085"/>
                  </a:lnTo>
                  <a:close/>
                </a:path>
                <a:path w="2254885" h="459739">
                  <a:moveTo>
                    <a:pt x="2237890" y="38310"/>
                  </a:moveTo>
                  <a:lnTo>
                    <a:pt x="2235267" y="48260"/>
                  </a:lnTo>
                  <a:lnTo>
                    <a:pt x="2233661" y="55879"/>
                  </a:lnTo>
                  <a:lnTo>
                    <a:pt x="2233083" y="58288"/>
                  </a:lnTo>
                  <a:lnTo>
                    <a:pt x="2236360" y="55879"/>
                  </a:lnTo>
                  <a:lnTo>
                    <a:pt x="2246924" y="55879"/>
                  </a:lnTo>
                  <a:lnTo>
                    <a:pt x="2247867" y="52069"/>
                  </a:lnTo>
                  <a:lnTo>
                    <a:pt x="2249514" y="44450"/>
                  </a:lnTo>
                  <a:lnTo>
                    <a:pt x="2246753" y="44450"/>
                  </a:lnTo>
                  <a:lnTo>
                    <a:pt x="2239834" y="41910"/>
                  </a:lnTo>
                  <a:lnTo>
                    <a:pt x="2237890" y="38310"/>
                  </a:lnTo>
                  <a:close/>
                </a:path>
                <a:path w="2254885" h="459739">
                  <a:moveTo>
                    <a:pt x="395817" y="43179"/>
                  </a:moveTo>
                  <a:lnTo>
                    <a:pt x="329855" y="43179"/>
                  </a:lnTo>
                  <a:lnTo>
                    <a:pt x="332891" y="45719"/>
                  </a:lnTo>
                  <a:lnTo>
                    <a:pt x="333753" y="52069"/>
                  </a:lnTo>
                  <a:lnTo>
                    <a:pt x="331416" y="54610"/>
                  </a:lnTo>
                  <a:lnTo>
                    <a:pt x="324337" y="55503"/>
                  </a:lnTo>
                  <a:lnTo>
                    <a:pt x="324787" y="55879"/>
                  </a:lnTo>
                  <a:lnTo>
                    <a:pt x="328101" y="55879"/>
                  </a:lnTo>
                  <a:lnTo>
                    <a:pt x="383650" y="48260"/>
                  </a:lnTo>
                  <a:lnTo>
                    <a:pt x="398373" y="46545"/>
                  </a:lnTo>
                  <a:lnTo>
                    <a:pt x="395952" y="44450"/>
                  </a:lnTo>
                  <a:lnTo>
                    <a:pt x="395817" y="43179"/>
                  </a:lnTo>
                  <a:close/>
                </a:path>
                <a:path w="2254885" h="459739">
                  <a:moveTo>
                    <a:pt x="329855" y="43179"/>
                  </a:moveTo>
                  <a:lnTo>
                    <a:pt x="322671" y="44085"/>
                  </a:lnTo>
                  <a:lnTo>
                    <a:pt x="320889" y="46989"/>
                  </a:lnTo>
                  <a:lnTo>
                    <a:pt x="321750" y="53339"/>
                  </a:lnTo>
                  <a:lnTo>
                    <a:pt x="324337" y="55503"/>
                  </a:lnTo>
                  <a:lnTo>
                    <a:pt x="331416" y="54610"/>
                  </a:lnTo>
                  <a:lnTo>
                    <a:pt x="333753" y="52069"/>
                  </a:lnTo>
                  <a:lnTo>
                    <a:pt x="332891" y="45719"/>
                  </a:lnTo>
                  <a:lnTo>
                    <a:pt x="329855" y="43179"/>
                  </a:lnTo>
                  <a:close/>
                </a:path>
                <a:path w="2254885" h="459739">
                  <a:moveTo>
                    <a:pt x="479008" y="27156"/>
                  </a:moveTo>
                  <a:lnTo>
                    <a:pt x="460395" y="29210"/>
                  </a:lnTo>
                  <a:lnTo>
                    <a:pt x="440566" y="30479"/>
                  </a:lnTo>
                  <a:lnTo>
                    <a:pt x="420746" y="33019"/>
                  </a:lnTo>
                  <a:lnTo>
                    <a:pt x="404767" y="34777"/>
                  </a:lnTo>
                  <a:lnTo>
                    <a:pt x="407132" y="36829"/>
                  </a:lnTo>
                  <a:lnTo>
                    <a:pt x="407837" y="43179"/>
                  </a:lnTo>
                  <a:lnTo>
                    <a:pt x="405466" y="45719"/>
                  </a:lnTo>
                  <a:lnTo>
                    <a:pt x="398373" y="46545"/>
                  </a:lnTo>
                  <a:lnTo>
                    <a:pt x="398886" y="46989"/>
                  </a:lnTo>
                  <a:lnTo>
                    <a:pt x="402189" y="46989"/>
                  </a:lnTo>
                  <a:lnTo>
                    <a:pt x="441683" y="41910"/>
                  </a:lnTo>
                  <a:lnTo>
                    <a:pt x="461445" y="40639"/>
                  </a:lnTo>
                  <a:lnTo>
                    <a:pt x="477446" y="38870"/>
                  </a:lnTo>
                  <a:lnTo>
                    <a:pt x="475193" y="36829"/>
                  </a:lnTo>
                  <a:lnTo>
                    <a:pt x="474662" y="30479"/>
                  </a:lnTo>
                  <a:lnTo>
                    <a:pt x="477037" y="27939"/>
                  </a:lnTo>
                  <a:lnTo>
                    <a:pt x="479008" y="27156"/>
                  </a:lnTo>
                  <a:close/>
                </a:path>
                <a:path w="2254885" h="459739">
                  <a:moveTo>
                    <a:pt x="404767" y="34777"/>
                  </a:moveTo>
                  <a:lnTo>
                    <a:pt x="397657" y="35560"/>
                  </a:lnTo>
                  <a:lnTo>
                    <a:pt x="395274" y="38100"/>
                  </a:lnTo>
                  <a:lnTo>
                    <a:pt x="395952" y="44450"/>
                  </a:lnTo>
                  <a:lnTo>
                    <a:pt x="398373" y="46545"/>
                  </a:lnTo>
                  <a:lnTo>
                    <a:pt x="405466" y="45719"/>
                  </a:lnTo>
                  <a:lnTo>
                    <a:pt x="407837" y="43179"/>
                  </a:lnTo>
                  <a:lnTo>
                    <a:pt x="407132" y="36829"/>
                  </a:lnTo>
                  <a:lnTo>
                    <a:pt x="404767" y="34777"/>
                  </a:lnTo>
                  <a:close/>
                </a:path>
                <a:path w="2254885" h="459739">
                  <a:moveTo>
                    <a:pt x="2243171" y="29210"/>
                  </a:moveTo>
                  <a:lnTo>
                    <a:pt x="2239619" y="31750"/>
                  </a:lnTo>
                  <a:lnTo>
                    <a:pt x="2237890" y="38310"/>
                  </a:lnTo>
                  <a:lnTo>
                    <a:pt x="2239834" y="41910"/>
                  </a:lnTo>
                  <a:lnTo>
                    <a:pt x="2246753" y="44450"/>
                  </a:lnTo>
                  <a:lnTo>
                    <a:pt x="2250256" y="41944"/>
                  </a:lnTo>
                  <a:lnTo>
                    <a:pt x="2250474" y="41210"/>
                  </a:lnTo>
                  <a:lnTo>
                    <a:pt x="2251226" y="38100"/>
                  </a:lnTo>
                  <a:lnTo>
                    <a:pt x="2251995" y="35277"/>
                  </a:lnTo>
                  <a:lnTo>
                    <a:pt x="2250090" y="31750"/>
                  </a:lnTo>
                  <a:lnTo>
                    <a:pt x="2243171" y="29210"/>
                  </a:lnTo>
                  <a:close/>
                </a:path>
                <a:path w="2254885" h="459739">
                  <a:moveTo>
                    <a:pt x="2250256" y="41944"/>
                  </a:moveTo>
                  <a:lnTo>
                    <a:pt x="2246753" y="44450"/>
                  </a:lnTo>
                  <a:lnTo>
                    <a:pt x="2249514" y="44450"/>
                  </a:lnTo>
                  <a:lnTo>
                    <a:pt x="2250256" y="41944"/>
                  </a:lnTo>
                  <a:close/>
                </a:path>
                <a:path w="2254885" h="459739">
                  <a:moveTo>
                    <a:pt x="404205" y="34289"/>
                  </a:moveTo>
                  <a:lnTo>
                    <a:pt x="382317" y="36829"/>
                  </a:lnTo>
                  <a:lnTo>
                    <a:pt x="363710" y="39369"/>
                  </a:lnTo>
                  <a:lnTo>
                    <a:pt x="345117" y="40639"/>
                  </a:lnTo>
                  <a:lnTo>
                    <a:pt x="323226" y="43179"/>
                  </a:lnTo>
                  <a:lnTo>
                    <a:pt x="322671" y="44085"/>
                  </a:lnTo>
                  <a:lnTo>
                    <a:pt x="329855" y="43179"/>
                  </a:lnTo>
                  <a:lnTo>
                    <a:pt x="395817" y="43179"/>
                  </a:lnTo>
                  <a:lnTo>
                    <a:pt x="395274" y="38100"/>
                  </a:lnTo>
                  <a:lnTo>
                    <a:pt x="397657" y="35560"/>
                  </a:lnTo>
                  <a:lnTo>
                    <a:pt x="404767" y="34777"/>
                  </a:lnTo>
                  <a:lnTo>
                    <a:pt x="404205" y="34289"/>
                  </a:lnTo>
                  <a:close/>
                </a:path>
                <a:path w="2254885" h="459739">
                  <a:moveTo>
                    <a:pt x="2250474" y="41210"/>
                  </a:moveTo>
                  <a:lnTo>
                    <a:pt x="2250256" y="41944"/>
                  </a:lnTo>
                  <a:lnTo>
                    <a:pt x="2250474" y="41210"/>
                  </a:lnTo>
                  <a:close/>
                </a:path>
                <a:path w="2254885" h="459739">
                  <a:moveTo>
                    <a:pt x="2251995" y="35277"/>
                  </a:moveTo>
                  <a:lnTo>
                    <a:pt x="2251175" y="38310"/>
                  </a:lnTo>
                  <a:lnTo>
                    <a:pt x="2250474" y="41210"/>
                  </a:lnTo>
                  <a:lnTo>
                    <a:pt x="2252148" y="35560"/>
                  </a:lnTo>
                  <a:lnTo>
                    <a:pt x="2251995" y="35277"/>
                  </a:lnTo>
                  <a:close/>
                </a:path>
                <a:path w="2254885" h="459739">
                  <a:moveTo>
                    <a:pt x="555983" y="26669"/>
                  </a:moveTo>
                  <a:lnTo>
                    <a:pt x="483419" y="26669"/>
                  </a:lnTo>
                  <a:lnTo>
                    <a:pt x="486219" y="29210"/>
                  </a:lnTo>
                  <a:lnTo>
                    <a:pt x="486774" y="35560"/>
                  </a:lnTo>
                  <a:lnTo>
                    <a:pt x="484411" y="38100"/>
                  </a:lnTo>
                  <a:lnTo>
                    <a:pt x="477446" y="38870"/>
                  </a:lnTo>
                  <a:lnTo>
                    <a:pt x="477998" y="39369"/>
                  </a:lnTo>
                  <a:lnTo>
                    <a:pt x="481216" y="39369"/>
                  </a:lnTo>
                  <a:lnTo>
                    <a:pt x="501389" y="36829"/>
                  </a:lnTo>
                  <a:lnTo>
                    <a:pt x="557798" y="33283"/>
                  </a:lnTo>
                  <a:lnTo>
                    <a:pt x="556199" y="31750"/>
                  </a:lnTo>
                  <a:lnTo>
                    <a:pt x="555983" y="26669"/>
                  </a:lnTo>
                  <a:close/>
                </a:path>
                <a:path w="2254885" h="459739">
                  <a:moveTo>
                    <a:pt x="483419" y="26669"/>
                  </a:moveTo>
                  <a:lnTo>
                    <a:pt x="479008" y="27156"/>
                  </a:lnTo>
                  <a:lnTo>
                    <a:pt x="477037" y="27939"/>
                  </a:lnTo>
                  <a:lnTo>
                    <a:pt x="474662" y="30479"/>
                  </a:lnTo>
                  <a:lnTo>
                    <a:pt x="475193" y="36829"/>
                  </a:lnTo>
                  <a:lnTo>
                    <a:pt x="477446" y="38870"/>
                  </a:lnTo>
                  <a:lnTo>
                    <a:pt x="484411" y="38100"/>
                  </a:lnTo>
                  <a:lnTo>
                    <a:pt x="486774" y="35560"/>
                  </a:lnTo>
                  <a:lnTo>
                    <a:pt x="486219" y="29210"/>
                  </a:lnTo>
                  <a:lnTo>
                    <a:pt x="483419" y="26669"/>
                  </a:lnTo>
                  <a:close/>
                </a:path>
                <a:path w="2254885" h="459739">
                  <a:moveTo>
                    <a:pt x="2247859" y="13969"/>
                  </a:moveTo>
                  <a:lnTo>
                    <a:pt x="2246961" y="13969"/>
                  </a:lnTo>
                  <a:lnTo>
                    <a:pt x="2241609" y="16510"/>
                  </a:lnTo>
                  <a:lnTo>
                    <a:pt x="2240545" y="20319"/>
                  </a:lnTo>
                  <a:lnTo>
                    <a:pt x="2241234" y="22476"/>
                  </a:lnTo>
                  <a:lnTo>
                    <a:pt x="2241332" y="23291"/>
                  </a:lnTo>
                  <a:lnTo>
                    <a:pt x="2241138" y="26669"/>
                  </a:lnTo>
                  <a:lnTo>
                    <a:pt x="2239780" y="30479"/>
                  </a:lnTo>
                  <a:lnTo>
                    <a:pt x="2237776" y="38100"/>
                  </a:lnTo>
                  <a:lnTo>
                    <a:pt x="2237890" y="38310"/>
                  </a:lnTo>
                  <a:lnTo>
                    <a:pt x="2239619" y="31750"/>
                  </a:lnTo>
                  <a:lnTo>
                    <a:pt x="2243171" y="29210"/>
                  </a:lnTo>
                  <a:lnTo>
                    <a:pt x="2253504" y="29210"/>
                  </a:lnTo>
                  <a:lnTo>
                    <a:pt x="2253736" y="27939"/>
                  </a:lnTo>
                  <a:lnTo>
                    <a:pt x="2245555" y="27939"/>
                  </a:lnTo>
                  <a:lnTo>
                    <a:pt x="2243010" y="25400"/>
                  </a:lnTo>
                  <a:lnTo>
                    <a:pt x="2246063" y="25400"/>
                  </a:lnTo>
                  <a:lnTo>
                    <a:pt x="2249051" y="22860"/>
                  </a:lnTo>
                  <a:lnTo>
                    <a:pt x="2249266" y="15239"/>
                  </a:lnTo>
                  <a:lnTo>
                    <a:pt x="2247859" y="13969"/>
                  </a:lnTo>
                  <a:close/>
                </a:path>
                <a:path w="2254885" h="459739">
                  <a:moveTo>
                    <a:pt x="2253504" y="29210"/>
                  </a:moveTo>
                  <a:lnTo>
                    <a:pt x="2243171" y="29210"/>
                  </a:lnTo>
                  <a:lnTo>
                    <a:pt x="2250090" y="31750"/>
                  </a:lnTo>
                  <a:lnTo>
                    <a:pt x="2251995" y="35277"/>
                  </a:lnTo>
                  <a:lnTo>
                    <a:pt x="2253273" y="30479"/>
                  </a:lnTo>
                  <a:lnTo>
                    <a:pt x="2253504" y="29210"/>
                  </a:lnTo>
                  <a:close/>
                </a:path>
                <a:path w="2254885" h="459739">
                  <a:moveTo>
                    <a:pt x="561994" y="33019"/>
                  </a:moveTo>
                  <a:lnTo>
                    <a:pt x="557798" y="33283"/>
                  </a:lnTo>
                  <a:lnTo>
                    <a:pt x="558848" y="34289"/>
                  </a:lnTo>
                  <a:lnTo>
                    <a:pt x="561994" y="33019"/>
                  </a:lnTo>
                  <a:close/>
                </a:path>
                <a:path w="2254885" h="459739">
                  <a:moveTo>
                    <a:pt x="565545" y="22476"/>
                  </a:moveTo>
                  <a:lnTo>
                    <a:pt x="558360" y="22860"/>
                  </a:lnTo>
                  <a:lnTo>
                    <a:pt x="555929" y="25400"/>
                  </a:lnTo>
                  <a:lnTo>
                    <a:pt x="556199" y="31750"/>
                  </a:lnTo>
                  <a:lnTo>
                    <a:pt x="557798" y="33283"/>
                  </a:lnTo>
                  <a:lnTo>
                    <a:pt x="561994" y="33019"/>
                  </a:lnTo>
                  <a:lnTo>
                    <a:pt x="565127" y="33019"/>
                  </a:lnTo>
                  <a:lnTo>
                    <a:pt x="567551" y="30479"/>
                  </a:lnTo>
                  <a:lnTo>
                    <a:pt x="567268" y="24129"/>
                  </a:lnTo>
                  <a:lnTo>
                    <a:pt x="565545" y="22476"/>
                  </a:lnTo>
                  <a:close/>
                </a:path>
                <a:path w="2254885" h="459739">
                  <a:moveTo>
                    <a:pt x="640627" y="19399"/>
                  </a:moveTo>
                  <a:lnTo>
                    <a:pt x="623419" y="20319"/>
                  </a:lnTo>
                  <a:lnTo>
                    <a:pt x="602773" y="20319"/>
                  </a:lnTo>
                  <a:lnTo>
                    <a:pt x="565545" y="22476"/>
                  </a:lnTo>
                  <a:lnTo>
                    <a:pt x="567268" y="24129"/>
                  </a:lnTo>
                  <a:lnTo>
                    <a:pt x="567551" y="30479"/>
                  </a:lnTo>
                  <a:lnTo>
                    <a:pt x="565127" y="33019"/>
                  </a:lnTo>
                  <a:lnTo>
                    <a:pt x="582567" y="33019"/>
                  </a:lnTo>
                  <a:lnTo>
                    <a:pt x="603145" y="31750"/>
                  </a:lnTo>
                  <a:lnTo>
                    <a:pt x="623727" y="31750"/>
                  </a:lnTo>
                  <a:lnTo>
                    <a:pt x="647414" y="30479"/>
                  </a:lnTo>
                  <a:lnTo>
                    <a:pt x="641207" y="30479"/>
                  </a:lnTo>
                  <a:lnTo>
                    <a:pt x="638639" y="27939"/>
                  </a:lnTo>
                  <a:lnTo>
                    <a:pt x="638506" y="21589"/>
                  </a:lnTo>
                  <a:lnTo>
                    <a:pt x="640627" y="19399"/>
                  </a:lnTo>
                  <a:close/>
                </a:path>
                <a:path w="2254885" h="459739">
                  <a:moveTo>
                    <a:pt x="647166" y="19050"/>
                  </a:moveTo>
                  <a:lnTo>
                    <a:pt x="640627" y="19399"/>
                  </a:lnTo>
                  <a:lnTo>
                    <a:pt x="638506" y="21589"/>
                  </a:lnTo>
                  <a:lnTo>
                    <a:pt x="638639" y="27939"/>
                  </a:lnTo>
                  <a:lnTo>
                    <a:pt x="641207" y="30479"/>
                  </a:lnTo>
                  <a:lnTo>
                    <a:pt x="647414" y="30479"/>
                  </a:lnTo>
                  <a:lnTo>
                    <a:pt x="649871" y="27939"/>
                  </a:lnTo>
                  <a:lnTo>
                    <a:pt x="649733" y="21589"/>
                  </a:lnTo>
                  <a:lnTo>
                    <a:pt x="647166" y="19050"/>
                  </a:lnTo>
                  <a:close/>
                </a:path>
                <a:path w="2254885" h="459739">
                  <a:moveTo>
                    <a:pt x="731420" y="16510"/>
                  </a:moveTo>
                  <a:lnTo>
                    <a:pt x="686206" y="19050"/>
                  </a:lnTo>
                  <a:lnTo>
                    <a:pt x="647166" y="19050"/>
                  </a:lnTo>
                  <a:lnTo>
                    <a:pt x="649733" y="21589"/>
                  </a:lnTo>
                  <a:lnTo>
                    <a:pt x="649871" y="27939"/>
                  </a:lnTo>
                  <a:lnTo>
                    <a:pt x="647414" y="30479"/>
                  </a:lnTo>
                  <a:lnTo>
                    <a:pt x="665423" y="30479"/>
                  </a:lnTo>
                  <a:lnTo>
                    <a:pt x="686531" y="29210"/>
                  </a:lnTo>
                  <a:lnTo>
                    <a:pt x="707637" y="29210"/>
                  </a:lnTo>
                  <a:lnTo>
                    <a:pt x="731826" y="27939"/>
                  </a:lnTo>
                  <a:lnTo>
                    <a:pt x="725652" y="27939"/>
                  </a:lnTo>
                  <a:lnTo>
                    <a:pt x="723060" y="25400"/>
                  </a:lnTo>
                  <a:lnTo>
                    <a:pt x="722838" y="20319"/>
                  </a:lnTo>
                  <a:lnTo>
                    <a:pt x="725250" y="17779"/>
                  </a:lnTo>
                  <a:lnTo>
                    <a:pt x="732337" y="17408"/>
                  </a:lnTo>
                  <a:lnTo>
                    <a:pt x="731420" y="16510"/>
                  </a:lnTo>
                  <a:close/>
                </a:path>
                <a:path w="2254885" h="459739">
                  <a:moveTo>
                    <a:pt x="732337" y="17408"/>
                  </a:moveTo>
                  <a:lnTo>
                    <a:pt x="725250" y="17779"/>
                  </a:lnTo>
                  <a:lnTo>
                    <a:pt x="722838" y="20319"/>
                  </a:lnTo>
                  <a:lnTo>
                    <a:pt x="723060" y="25400"/>
                  </a:lnTo>
                  <a:lnTo>
                    <a:pt x="725652" y="27939"/>
                  </a:lnTo>
                  <a:lnTo>
                    <a:pt x="731826" y="27939"/>
                  </a:lnTo>
                  <a:lnTo>
                    <a:pt x="734236" y="25400"/>
                  </a:lnTo>
                  <a:lnTo>
                    <a:pt x="734011" y="19050"/>
                  </a:lnTo>
                  <a:lnTo>
                    <a:pt x="732337" y="17408"/>
                  </a:lnTo>
                  <a:close/>
                </a:path>
                <a:path w="2254885" h="459739">
                  <a:moveTo>
                    <a:pt x="809714" y="13032"/>
                  </a:moveTo>
                  <a:lnTo>
                    <a:pt x="732337" y="17408"/>
                  </a:lnTo>
                  <a:lnTo>
                    <a:pt x="734011" y="19050"/>
                  </a:lnTo>
                  <a:lnTo>
                    <a:pt x="734236" y="25400"/>
                  </a:lnTo>
                  <a:lnTo>
                    <a:pt x="731826" y="27939"/>
                  </a:lnTo>
                  <a:lnTo>
                    <a:pt x="749971" y="27939"/>
                  </a:lnTo>
                  <a:lnTo>
                    <a:pt x="816701" y="24129"/>
                  </a:lnTo>
                  <a:lnTo>
                    <a:pt x="810558" y="24129"/>
                  </a:lnTo>
                  <a:lnTo>
                    <a:pt x="807927" y="21589"/>
                  </a:lnTo>
                  <a:lnTo>
                    <a:pt x="807636" y="17408"/>
                  </a:lnTo>
                  <a:lnTo>
                    <a:pt x="807700" y="16305"/>
                  </a:lnTo>
                  <a:lnTo>
                    <a:pt x="809714" y="13032"/>
                  </a:lnTo>
                  <a:close/>
                </a:path>
                <a:path w="2254885" h="459739">
                  <a:moveTo>
                    <a:pt x="2246755" y="12700"/>
                  </a:moveTo>
                  <a:lnTo>
                    <a:pt x="2246452" y="12700"/>
                  </a:lnTo>
                  <a:lnTo>
                    <a:pt x="2249266" y="15239"/>
                  </a:lnTo>
                  <a:lnTo>
                    <a:pt x="2249051" y="22860"/>
                  </a:lnTo>
                  <a:lnTo>
                    <a:pt x="2246063" y="25400"/>
                  </a:lnTo>
                  <a:lnTo>
                    <a:pt x="2243010" y="25400"/>
                  </a:lnTo>
                  <a:lnTo>
                    <a:pt x="2245555" y="27939"/>
                  </a:lnTo>
                  <a:lnTo>
                    <a:pt x="2249660" y="27939"/>
                  </a:lnTo>
                  <a:lnTo>
                    <a:pt x="2254342" y="22860"/>
                  </a:lnTo>
                  <a:lnTo>
                    <a:pt x="2254671" y="20319"/>
                  </a:lnTo>
                  <a:lnTo>
                    <a:pt x="2250724" y="13969"/>
                  </a:lnTo>
                  <a:lnTo>
                    <a:pt x="2246755" y="12700"/>
                  </a:lnTo>
                  <a:close/>
                </a:path>
                <a:path w="2254885" h="459739">
                  <a:moveTo>
                    <a:pt x="2250986" y="13969"/>
                  </a:moveTo>
                  <a:lnTo>
                    <a:pt x="2250724" y="13969"/>
                  </a:lnTo>
                  <a:lnTo>
                    <a:pt x="2254671" y="20319"/>
                  </a:lnTo>
                  <a:lnTo>
                    <a:pt x="2254342" y="22860"/>
                  </a:lnTo>
                  <a:lnTo>
                    <a:pt x="2249660" y="27939"/>
                  </a:lnTo>
                  <a:lnTo>
                    <a:pt x="2253736" y="27939"/>
                  </a:lnTo>
                  <a:lnTo>
                    <a:pt x="2254430" y="24129"/>
                  </a:lnTo>
                  <a:lnTo>
                    <a:pt x="2254839" y="20319"/>
                  </a:lnTo>
                  <a:lnTo>
                    <a:pt x="2250986" y="13969"/>
                  </a:lnTo>
                  <a:close/>
                </a:path>
                <a:path w="2254885" h="459739">
                  <a:moveTo>
                    <a:pt x="564621" y="21589"/>
                  </a:moveTo>
                  <a:lnTo>
                    <a:pt x="561493" y="21589"/>
                  </a:lnTo>
                  <a:lnTo>
                    <a:pt x="480232" y="26669"/>
                  </a:lnTo>
                  <a:lnTo>
                    <a:pt x="479008" y="27156"/>
                  </a:lnTo>
                  <a:lnTo>
                    <a:pt x="483419" y="26669"/>
                  </a:lnTo>
                  <a:lnTo>
                    <a:pt x="555983" y="26669"/>
                  </a:lnTo>
                  <a:lnTo>
                    <a:pt x="555929" y="25400"/>
                  </a:lnTo>
                  <a:lnTo>
                    <a:pt x="558360" y="22860"/>
                  </a:lnTo>
                  <a:lnTo>
                    <a:pt x="565545" y="22476"/>
                  </a:lnTo>
                  <a:lnTo>
                    <a:pt x="564621" y="21589"/>
                  </a:lnTo>
                  <a:close/>
                </a:path>
                <a:path w="2254885" h="459739">
                  <a:moveTo>
                    <a:pt x="2210511" y="11735"/>
                  </a:moveTo>
                  <a:lnTo>
                    <a:pt x="2213128" y="15239"/>
                  </a:lnTo>
                  <a:lnTo>
                    <a:pt x="2212991" y="21589"/>
                  </a:lnTo>
                  <a:lnTo>
                    <a:pt x="2210036" y="24129"/>
                  </a:lnTo>
                  <a:lnTo>
                    <a:pt x="2206458" y="24129"/>
                  </a:lnTo>
                  <a:lnTo>
                    <a:pt x="2224473" y="25400"/>
                  </a:lnTo>
                  <a:lnTo>
                    <a:pt x="2238905" y="25400"/>
                  </a:lnTo>
                  <a:lnTo>
                    <a:pt x="2236091" y="21589"/>
                  </a:lnTo>
                  <a:lnTo>
                    <a:pt x="2236306" y="15239"/>
                  </a:lnTo>
                  <a:lnTo>
                    <a:pt x="2239294" y="12700"/>
                  </a:lnTo>
                  <a:lnTo>
                    <a:pt x="2233833" y="12700"/>
                  </a:lnTo>
                  <a:lnTo>
                    <a:pt x="2210511" y="11735"/>
                  </a:lnTo>
                  <a:close/>
                </a:path>
                <a:path w="2254885" h="459739">
                  <a:moveTo>
                    <a:pt x="2246452" y="12700"/>
                  </a:moveTo>
                  <a:lnTo>
                    <a:pt x="2239294" y="12700"/>
                  </a:lnTo>
                  <a:lnTo>
                    <a:pt x="2236306" y="15239"/>
                  </a:lnTo>
                  <a:lnTo>
                    <a:pt x="2236091" y="21589"/>
                  </a:lnTo>
                  <a:lnTo>
                    <a:pt x="2238905" y="25400"/>
                  </a:lnTo>
                  <a:lnTo>
                    <a:pt x="2241211" y="25400"/>
                  </a:lnTo>
                  <a:lnTo>
                    <a:pt x="2241332" y="23291"/>
                  </a:lnTo>
                  <a:lnTo>
                    <a:pt x="2241234" y="22476"/>
                  </a:lnTo>
                  <a:lnTo>
                    <a:pt x="2240545" y="20319"/>
                  </a:lnTo>
                  <a:lnTo>
                    <a:pt x="2241609" y="16510"/>
                  </a:lnTo>
                  <a:lnTo>
                    <a:pt x="2246961" y="13969"/>
                  </a:lnTo>
                  <a:lnTo>
                    <a:pt x="2247859" y="13969"/>
                  </a:lnTo>
                  <a:lnTo>
                    <a:pt x="2246452" y="12700"/>
                  </a:lnTo>
                  <a:close/>
                </a:path>
                <a:path w="2254885" h="459739">
                  <a:moveTo>
                    <a:pt x="816056" y="12700"/>
                  </a:moveTo>
                  <a:lnTo>
                    <a:pt x="809714" y="13032"/>
                  </a:lnTo>
                  <a:lnTo>
                    <a:pt x="807700" y="16305"/>
                  </a:lnTo>
                  <a:lnTo>
                    <a:pt x="807636" y="17408"/>
                  </a:lnTo>
                  <a:lnTo>
                    <a:pt x="807927" y="21589"/>
                  </a:lnTo>
                  <a:lnTo>
                    <a:pt x="810558" y="24129"/>
                  </a:lnTo>
                  <a:lnTo>
                    <a:pt x="813631" y="24129"/>
                  </a:lnTo>
                  <a:lnTo>
                    <a:pt x="816882" y="23933"/>
                  </a:lnTo>
                  <a:lnTo>
                    <a:pt x="819044" y="21589"/>
                  </a:lnTo>
                  <a:lnTo>
                    <a:pt x="818687" y="15239"/>
                  </a:lnTo>
                  <a:lnTo>
                    <a:pt x="816056" y="12700"/>
                  </a:lnTo>
                  <a:close/>
                </a:path>
                <a:path w="2254885" h="459739">
                  <a:moveTo>
                    <a:pt x="816882" y="23933"/>
                  </a:moveTo>
                  <a:lnTo>
                    <a:pt x="813631" y="24129"/>
                  </a:lnTo>
                  <a:lnTo>
                    <a:pt x="816701" y="24129"/>
                  </a:lnTo>
                  <a:lnTo>
                    <a:pt x="816882" y="23933"/>
                  </a:lnTo>
                  <a:close/>
                </a:path>
                <a:path w="2254885" h="459739">
                  <a:moveTo>
                    <a:pt x="2156866" y="22860"/>
                  </a:moveTo>
                  <a:lnTo>
                    <a:pt x="2147178" y="22860"/>
                  </a:lnTo>
                  <a:lnTo>
                    <a:pt x="2160419" y="24129"/>
                  </a:lnTo>
                  <a:lnTo>
                    <a:pt x="2161073" y="23291"/>
                  </a:lnTo>
                  <a:lnTo>
                    <a:pt x="2156866" y="22860"/>
                  </a:lnTo>
                  <a:close/>
                </a:path>
                <a:path w="2254885" h="459739">
                  <a:moveTo>
                    <a:pt x="2161248" y="10764"/>
                  </a:moveTo>
                  <a:lnTo>
                    <a:pt x="2163599" y="13969"/>
                  </a:lnTo>
                  <a:lnTo>
                    <a:pt x="2163387" y="20319"/>
                  </a:lnTo>
                  <a:lnTo>
                    <a:pt x="2161073" y="23291"/>
                  </a:lnTo>
                  <a:lnTo>
                    <a:pt x="2169262" y="24129"/>
                  </a:lnTo>
                  <a:lnTo>
                    <a:pt x="2202882" y="24129"/>
                  </a:lnTo>
                  <a:lnTo>
                    <a:pt x="2200037" y="21589"/>
                  </a:lnTo>
                  <a:lnTo>
                    <a:pt x="2200173" y="13969"/>
                  </a:lnTo>
                  <a:lnTo>
                    <a:pt x="2203128" y="11429"/>
                  </a:lnTo>
                  <a:lnTo>
                    <a:pt x="2169593" y="11429"/>
                  </a:lnTo>
                  <a:lnTo>
                    <a:pt x="2161248" y="10764"/>
                  </a:lnTo>
                  <a:close/>
                </a:path>
                <a:path w="2254885" h="459739">
                  <a:moveTo>
                    <a:pt x="2203128" y="11429"/>
                  </a:moveTo>
                  <a:lnTo>
                    <a:pt x="2200173" y="13969"/>
                  </a:lnTo>
                  <a:lnTo>
                    <a:pt x="2200037" y="21589"/>
                  </a:lnTo>
                  <a:lnTo>
                    <a:pt x="2202882" y="24129"/>
                  </a:lnTo>
                  <a:lnTo>
                    <a:pt x="2210036" y="24129"/>
                  </a:lnTo>
                  <a:lnTo>
                    <a:pt x="2212991" y="21589"/>
                  </a:lnTo>
                  <a:lnTo>
                    <a:pt x="2213128" y="15239"/>
                  </a:lnTo>
                  <a:lnTo>
                    <a:pt x="2210511" y="11735"/>
                  </a:lnTo>
                  <a:lnTo>
                    <a:pt x="2203128" y="11429"/>
                  </a:lnTo>
                  <a:close/>
                </a:path>
                <a:path w="2254885" h="459739">
                  <a:moveTo>
                    <a:pt x="891620" y="12700"/>
                  </a:moveTo>
                  <a:lnTo>
                    <a:pt x="816056" y="12700"/>
                  </a:lnTo>
                  <a:lnTo>
                    <a:pt x="818687" y="15239"/>
                  </a:lnTo>
                  <a:lnTo>
                    <a:pt x="819044" y="21589"/>
                  </a:lnTo>
                  <a:lnTo>
                    <a:pt x="816882" y="23933"/>
                  </a:lnTo>
                  <a:lnTo>
                    <a:pt x="900639" y="19050"/>
                  </a:lnTo>
                  <a:lnTo>
                    <a:pt x="894513" y="19050"/>
                  </a:lnTo>
                  <a:lnTo>
                    <a:pt x="891893" y="17779"/>
                  </a:lnTo>
                  <a:lnTo>
                    <a:pt x="891620" y="12700"/>
                  </a:lnTo>
                  <a:close/>
                </a:path>
                <a:path w="2254885" h="459739">
                  <a:moveTo>
                    <a:pt x="2153669" y="10160"/>
                  </a:moveTo>
                  <a:lnTo>
                    <a:pt x="2150713" y="12700"/>
                  </a:lnTo>
                  <a:lnTo>
                    <a:pt x="2150531" y="20319"/>
                  </a:lnTo>
                  <a:lnTo>
                    <a:pt x="2153323" y="22860"/>
                  </a:lnTo>
                  <a:lnTo>
                    <a:pt x="2156866" y="22860"/>
                  </a:lnTo>
                  <a:lnTo>
                    <a:pt x="2161073" y="23291"/>
                  </a:lnTo>
                  <a:lnTo>
                    <a:pt x="2163387" y="20319"/>
                  </a:lnTo>
                  <a:lnTo>
                    <a:pt x="2163599" y="13969"/>
                  </a:lnTo>
                  <a:lnTo>
                    <a:pt x="2161248" y="10764"/>
                  </a:lnTo>
                  <a:lnTo>
                    <a:pt x="2153669" y="10160"/>
                  </a:lnTo>
                  <a:close/>
                </a:path>
                <a:path w="2254885" h="459739">
                  <a:moveTo>
                    <a:pt x="2114185" y="22233"/>
                  </a:moveTo>
                  <a:lnTo>
                    <a:pt x="2114637" y="22860"/>
                  </a:lnTo>
                  <a:lnTo>
                    <a:pt x="2121606" y="22860"/>
                  </a:lnTo>
                  <a:lnTo>
                    <a:pt x="2114185" y="22233"/>
                  </a:lnTo>
                  <a:close/>
                </a:path>
                <a:path w="2254885" h="459739">
                  <a:moveTo>
                    <a:pt x="2121938" y="10160"/>
                  </a:moveTo>
                  <a:lnTo>
                    <a:pt x="2114909" y="10160"/>
                  </a:lnTo>
                  <a:lnTo>
                    <a:pt x="2112022" y="12700"/>
                  </a:lnTo>
                  <a:lnTo>
                    <a:pt x="2111886" y="19050"/>
                  </a:lnTo>
                  <a:lnTo>
                    <a:pt x="2114185" y="22233"/>
                  </a:lnTo>
                  <a:lnTo>
                    <a:pt x="2121606" y="22860"/>
                  </a:lnTo>
                  <a:lnTo>
                    <a:pt x="2124511" y="19050"/>
                  </a:lnTo>
                  <a:lnTo>
                    <a:pt x="2124696" y="12700"/>
                  </a:lnTo>
                  <a:lnTo>
                    <a:pt x="2121938" y="10160"/>
                  </a:lnTo>
                  <a:close/>
                </a:path>
                <a:path w="2254885" h="459739">
                  <a:moveTo>
                    <a:pt x="2153669" y="10160"/>
                  </a:moveTo>
                  <a:lnTo>
                    <a:pt x="2121938" y="10160"/>
                  </a:lnTo>
                  <a:lnTo>
                    <a:pt x="2124696" y="12700"/>
                  </a:lnTo>
                  <a:lnTo>
                    <a:pt x="2124511" y="19050"/>
                  </a:lnTo>
                  <a:lnTo>
                    <a:pt x="2121606" y="22860"/>
                  </a:lnTo>
                  <a:lnTo>
                    <a:pt x="2153323" y="22860"/>
                  </a:lnTo>
                  <a:lnTo>
                    <a:pt x="2150531" y="20319"/>
                  </a:lnTo>
                  <a:lnTo>
                    <a:pt x="2150713" y="12700"/>
                  </a:lnTo>
                  <a:lnTo>
                    <a:pt x="2153669" y="10160"/>
                  </a:lnTo>
                  <a:close/>
                </a:path>
                <a:path w="2254885" h="459739">
                  <a:moveTo>
                    <a:pt x="2106886" y="8889"/>
                  </a:moveTo>
                  <a:lnTo>
                    <a:pt x="2075785" y="8889"/>
                  </a:lnTo>
                  <a:lnTo>
                    <a:pt x="2078417" y="11429"/>
                  </a:lnTo>
                  <a:lnTo>
                    <a:pt x="2078140" y="17779"/>
                  </a:lnTo>
                  <a:lnTo>
                    <a:pt x="2075284" y="20319"/>
                  </a:lnTo>
                  <a:lnTo>
                    <a:pt x="2071899" y="20319"/>
                  </a:lnTo>
                  <a:lnTo>
                    <a:pt x="2083450" y="21589"/>
                  </a:lnTo>
                  <a:lnTo>
                    <a:pt x="2106557" y="21589"/>
                  </a:lnTo>
                  <a:lnTo>
                    <a:pt x="2114185" y="22233"/>
                  </a:lnTo>
                  <a:lnTo>
                    <a:pt x="2111886" y="19050"/>
                  </a:lnTo>
                  <a:lnTo>
                    <a:pt x="2112022" y="12700"/>
                  </a:lnTo>
                  <a:lnTo>
                    <a:pt x="2114909" y="10160"/>
                  </a:lnTo>
                  <a:lnTo>
                    <a:pt x="2118432" y="10160"/>
                  </a:lnTo>
                  <a:lnTo>
                    <a:pt x="2106886" y="8889"/>
                  </a:lnTo>
                  <a:close/>
                </a:path>
                <a:path w="2254885" h="459739">
                  <a:moveTo>
                    <a:pt x="2031677" y="6350"/>
                  </a:moveTo>
                  <a:lnTo>
                    <a:pt x="2021434" y="6350"/>
                  </a:lnTo>
                  <a:lnTo>
                    <a:pt x="2023955" y="8889"/>
                  </a:lnTo>
                  <a:lnTo>
                    <a:pt x="2023611" y="15239"/>
                  </a:lnTo>
                  <a:lnTo>
                    <a:pt x="2020811" y="17779"/>
                  </a:lnTo>
                  <a:lnTo>
                    <a:pt x="2017529" y="17779"/>
                  </a:lnTo>
                  <a:lnTo>
                    <a:pt x="2031119" y="19050"/>
                  </a:lnTo>
                  <a:lnTo>
                    <a:pt x="2044711" y="19050"/>
                  </a:lnTo>
                  <a:lnTo>
                    <a:pt x="2058304" y="20319"/>
                  </a:lnTo>
                  <a:lnTo>
                    <a:pt x="2068537" y="20319"/>
                  </a:lnTo>
                  <a:lnTo>
                    <a:pt x="2065914" y="17779"/>
                  </a:lnTo>
                  <a:lnTo>
                    <a:pt x="2066126" y="11429"/>
                  </a:lnTo>
                  <a:lnTo>
                    <a:pt x="2068957" y="8889"/>
                  </a:lnTo>
                  <a:lnTo>
                    <a:pt x="2072361" y="8889"/>
                  </a:lnTo>
                  <a:lnTo>
                    <a:pt x="2058785" y="7619"/>
                  </a:lnTo>
                  <a:lnTo>
                    <a:pt x="2045229" y="7619"/>
                  </a:lnTo>
                  <a:lnTo>
                    <a:pt x="2031677" y="6350"/>
                  </a:lnTo>
                  <a:close/>
                </a:path>
                <a:path w="2254885" h="459739">
                  <a:moveTo>
                    <a:pt x="2075785" y="8889"/>
                  </a:moveTo>
                  <a:lnTo>
                    <a:pt x="2068957" y="8889"/>
                  </a:lnTo>
                  <a:lnTo>
                    <a:pt x="2066126" y="11429"/>
                  </a:lnTo>
                  <a:lnTo>
                    <a:pt x="2065914" y="17779"/>
                  </a:lnTo>
                  <a:lnTo>
                    <a:pt x="2068537" y="20319"/>
                  </a:lnTo>
                  <a:lnTo>
                    <a:pt x="2075284" y="20319"/>
                  </a:lnTo>
                  <a:lnTo>
                    <a:pt x="2078140" y="17779"/>
                  </a:lnTo>
                  <a:lnTo>
                    <a:pt x="2078417" y="11429"/>
                  </a:lnTo>
                  <a:lnTo>
                    <a:pt x="2075785" y="8889"/>
                  </a:lnTo>
                  <a:close/>
                </a:path>
                <a:path w="2254885" h="459739">
                  <a:moveTo>
                    <a:pt x="647166" y="19050"/>
                  </a:moveTo>
                  <a:lnTo>
                    <a:pt x="640966" y="19050"/>
                  </a:lnTo>
                  <a:lnTo>
                    <a:pt x="640627" y="19399"/>
                  </a:lnTo>
                  <a:lnTo>
                    <a:pt x="647166" y="19050"/>
                  </a:lnTo>
                  <a:close/>
                </a:path>
                <a:path w="2254885" h="459739">
                  <a:moveTo>
                    <a:pt x="900947" y="8513"/>
                  </a:moveTo>
                  <a:lnTo>
                    <a:pt x="893898" y="8889"/>
                  </a:lnTo>
                  <a:lnTo>
                    <a:pt x="891552" y="11429"/>
                  </a:lnTo>
                  <a:lnTo>
                    <a:pt x="891893" y="17779"/>
                  </a:lnTo>
                  <a:lnTo>
                    <a:pt x="894513" y="19050"/>
                  </a:lnTo>
                  <a:lnTo>
                    <a:pt x="900639" y="19050"/>
                  </a:lnTo>
                  <a:lnTo>
                    <a:pt x="902985" y="16510"/>
                  </a:lnTo>
                  <a:lnTo>
                    <a:pt x="902646" y="10160"/>
                  </a:lnTo>
                  <a:lnTo>
                    <a:pt x="900947" y="8513"/>
                  </a:lnTo>
                  <a:close/>
                </a:path>
                <a:path w="2254885" h="459739">
                  <a:moveTo>
                    <a:pt x="976753" y="5079"/>
                  </a:moveTo>
                  <a:lnTo>
                    <a:pt x="959101" y="5079"/>
                  </a:lnTo>
                  <a:lnTo>
                    <a:pt x="900947" y="8513"/>
                  </a:lnTo>
                  <a:lnTo>
                    <a:pt x="902646" y="10160"/>
                  </a:lnTo>
                  <a:lnTo>
                    <a:pt x="902985" y="16510"/>
                  </a:lnTo>
                  <a:lnTo>
                    <a:pt x="900639" y="19050"/>
                  </a:lnTo>
                  <a:lnTo>
                    <a:pt x="918209" y="19050"/>
                  </a:lnTo>
                  <a:lnTo>
                    <a:pt x="959495" y="16510"/>
                  </a:lnTo>
                  <a:lnTo>
                    <a:pt x="977075" y="16510"/>
                  </a:lnTo>
                  <a:lnTo>
                    <a:pt x="974514" y="13969"/>
                  </a:lnTo>
                  <a:lnTo>
                    <a:pt x="974335" y="7619"/>
                  </a:lnTo>
                  <a:lnTo>
                    <a:pt x="976753" y="5079"/>
                  </a:lnTo>
                  <a:close/>
                </a:path>
                <a:path w="2254885" h="459739">
                  <a:moveTo>
                    <a:pt x="1944074" y="2539"/>
                  </a:moveTo>
                  <a:lnTo>
                    <a:pt x="1943213" y="3345"/>
                  </a:lnTo>
                  <a:lnTo>
                    <a:pt x="1950532" y="3810"/>
                  </a:lnTo>
                  <a:lnTo>
                    <a:pt x="1953037" y="6350"/>
                  </a:lnTo>
                  <a:lnTo>
                    <a:pt x="1952774" y="12700"/>
                  </a:lnTo>
                  <a:lnTo>
                    <a:pt x="1950055" y="15239"/>
                  </a:lnTo>
                  <a:lnTo>
                    <a:pt x="1964510" y="15239"/>
                  </a:lnTo>
                  <a:lnTo>
                    <a:pt x="1999859" y="17779"/>
                  </a:lnTo>
                  <a:lnTo>
                    <a:pt x="2014258" y="17779"/>
                  </a:lnTo>
                  <a:lnTo>
                    <a:pt x="2011739" y="15239"/>
                  </a:lnTo>
                  <a:lnTo>
                    <a:pt x="2012054" y="8889"/>
                  </a:lnTo>
                  <a:lnTo>
                    <a:pt x="2014844" y="6350"/>
                  </a:lnTo>
                  <a:lnTo>
                    <a:pt x="2018126" y="6350"/>
                  </a:lnTo>
                  <a:lnTo>
                    <a:pt x="2000422" y="5079"/>
                  </a:lnTo>
                  <a:lnTo>
                    <a:pt x="1982715" y="5079"/>
                  </a:lnTo>
                  <a:lnTo>
                    <a:pt x="1965007" y="3810"/>
                  </a:lnTo>
                  <a:lnTo>
                    <a:pt x="1944074" y="2539"/>
                  </a:lnTo>
                  <a:close/>
                </a:path>
                <a:path w="2254885" h="459739">
                  <a:moveTo>
                    <a:pt x="2021434" y="6350"/>
                  </a:moveTo>
                  <a:lnTo>
                    <a:pt x="2014844" y="6350"/>
                  </a:lnTo>
                  <a:lnTo>
                    <a:pt x="2012054" y="8889"/>
                  </a:lnTo>
                  <a:lnTo>
                    <a:pt x="2011739" y="15239"/>
                  </a:lnTo>
                  <a:lnTo>
                    <a:pt x="2014258" y="17779"/>
                  </a:lnTo>
                  <a:lnTo>
                    <a:pt x="2020811" y="17779"/>
                  </a:lnTo>
                  <a:lnTo>
                    <a:pt x="2023611" y="15239"/>
                  </a:lnTo>
                  <a:lnTo>
                    <a:pt x="2023955" y="8889"/>
                  </a:lnTo>
                  <a:lnTo>
                    <a:pt x="2021434" y="6350"/>
                  </a:lnTo>
                  <a:close/>
                </a:path>
                <a:path w="2254885" h="459739">
                  <a:moveTo>
                    <a:pt x="1058028" y="3810"/>
                  </a:moveTo>
                  <a:lnTo>
                    <a:pt x="1000144" y="3810"/>
                  </a:lnTo>
                  <a:lnTo>
                    <a:pt x="976753" y="5079"/>
                  </a:lnTo>
                  <a:lnTo>
                    <a:pt x="974335" y="7619"/>
                  </a:lnTo>
                  <a:lnTo>
                    <a:pt x="974514" y="13969"/>
                  </a:lnTo>
                  <a:lnTo>
                    <a:pt x="977075" y="16510"/>
                  </a:lnTo>
                  <a:lnTo>
                    <a:pt x="980146" y="16510"/>
                  </a:lnTo>
                  <a:lnTo>
                    <a:pt x="983413" y="16305"/>
                  </a:lnTo>
                  <a:lnTo>
                    <a:pt x="985638" y="13969"/>
                  </a:lnTo>
                  <a:lnTo>
                    <a:pt x="985462" y="7619"/>
                  </a:lnTo>
                  <a:lnTo>
                    <a:pt x="982899" y="5079"/>
                  </a:lnTo>
                  <a:lnTo>
                    <a:pt x="1056787" y="5079"/>
                  </a:lnTo>
                  <a:lnTo>
                    <a:pt x="1058028" y="3810"/>
                  </a:lnTo>
                  <a:close/>
                </a:path>
                <a:path w="2254885" h="459739">
                  <a:moveTo>
                    <a:pt x="983413" y="16305"/>
                  </a:moveTo>
                  <a:lnTo>
                    <a:pt x="980146" y="16510"/>
                  </a:lnTo>
                  <a:lnTo>
                    <a:pt x="983218" y="16510"/>
                  </a:lnTo>
                  <a:lnTo>
                    <a:pt x="983413" y="16305"/>
                  </a:lnTo>
                  <a:close/>
                </a:path>
                <a:path w="2254885" h="459739">
                  <a:moveTo>
                    <a:pt x="1056787" y="5079"/>
                  </a:moveTo>
                  <a:lnTo>
                    <a:pt x="982899" y="5079"/>
                  </a:lnTo>
                  <a:lnTo>
                    <a:pt x="985462" y="7619"/>
                  </a:lnTo>
                  <a:lnTo>
                    <a:pt x="985638" y="13969"/>
                  </a:lnTo>
                  <a:lnTo>
                    <a:pt x="983413" y="16305"/>
                  </a:lnTo>
                  <a:lnTo>
                    <a:pt x="1000408" y="15239"/>
                  </a:lnTo>
                  <a:lnTo>
                    <a:pt x="1040938" y="15239"/>
                  </a:lnTo>
                  <a:lnTo>
                    <a:pt x="1061205" y="13969"/>
                  </a:lnTo>
                  <a:lnTo>
                    <a:pt x="1058120" y="13969"/>
                  </a:lnTo>
                  <a:lnTo>
                    <a:pt x="1055599" y="12700"/>
                  </a:lnTo>
                  <a:lnTo>
                    <a:pt x="1055547" y="6350"/>
                  </a:lnTo>
                  <a:lnTo>
                    <a:pt x="1056787" y="5079"/>
                  </a:lnTo>
                  <a:close/>
                </a:path>
                <a:path w="2254885" h="459739">
                  <a:moveTo>
                    <a:pt x="1943184" y="14802"/>
                  </a:moveTo>
                  <a:lnTo>
                    <a:pt x="1943615" y="15239"/>
                  </a:lnTo>
                  <a:lnTo>
                    <a:pt x="1950055" y="15239"/>
                  </a:lnTo>
                  <a:lnTo>
                    <a:pt x="1943184" y="14802"/>
                  </a:lnTo>
                  <a:close/>
                </a:path>
                <a:path w="2254885" h="459739">
                  <a:moveTo>
                    <a:pt x="1943213" y="3345"/>
                  </a:moveTo>
                  <a:lnTo>
                    <a:pt x="1941360" y="5079"/>
                  </a:lnTo>
                  <a:lnTo>
                    <a:pt x="1941111" y="12700"/>
                  </a:lnTo>
                  <a:lnTo>
                    <a:pt x="1943184" y="14802"/>
                  </a:lnTo>
                  <a:lnTo>
                    <a:pt x="1950055" y="15239"/>
                  </a:lnTo>
                  <a:lnTo>
                    <a:pt x="1952774" y="12700"/>
                  </a:lnTo>
                  <a:lnTo>
                    <a:pt x="1953037" y="6350"/>
                  </a:lnTo>
                  <a:lnTo>
                    <a:pt x="1950532" y="3810"/>
                  </a:lnTo>
                  <a:lnTo>
                    <a:pt x="1943213" y="3345"/>
                  </a:lnTo>
                  <a:close/>
                </a:path>
                <a:path w="2254885" h="459739">
                  <a:moveTo>
                    <a:pt x="1896977" y="1269"/>
                  </a:moveTo>
                  <a:lnTo>
                    <a:pt x="1883394" y="1269"/>
                  </a:lnTo>
                  <a:lnTo>
                    <a:pt x="1885916" y="3810"/>
                  </a:lnTo>
                  <a:lnTo>
                    <a:pt x="1885767" y="10160"/>
                  </a:lnTo>
                  <a:lnTo>
                    <a:pt x="1883124" y="12700"/>
                  </a:lnTo>
                  <a:lnTo>
                    <a:pt x="1896665" y="12700"/>
                  </a:lnTo>
                  <a:lnTo>
                    <a:pt x="1913390" y="13969"/>
                  </a:lnTo>
                  <a:lnTo>
                    <a:pt x="1930112" y="13969"/>
                  </a:lnTo>
                  <a:lnTo>
                    <a:pt x="1943184" y="14802"/>
                  </a:lnTo>
                  <a:lnTo>
                    <a:pt x="1941111" y="12700"/>
                  </a:lnTo>
                  <a:lnTo>
                    <a:pt x="1941360" y="5079"/>
                  </a:lnTo>
                  <a:lnTo>
                    <a:pt x="1943213" y="3345"/>
                  </a:lnTo>
                  <a:lnTo>
                    <a:pt x="1930526" y="2539"/>
                  </a:lnTo>
                  <a:lnTo>
                    <a:pt x="1913753" y="2539"/>
                  </a:lnTo>
                  <a:lnTo>
                    <a:pt x="1896977" y="1269"/>
                  </a:lnTo>
                  <a:close/>
                </a:path>
                <a:path w="2254885" h="459739">
                  <a:moveTo>
                    <a:pt x="1064202" y="3810"/>
                  </a:moveTo>
                  <a:lnTo>
                    <a:pt x="1058028" y="3810"/>
                  </a:lnTo>
                  <a:lnTo>
                    <a:pt x="1055547" y="6350"/>
                  </a:lnTo>
                  <a:lnTo>
                    <a:pt x="1055599" y="12700"/>
                  </a:lnTo>
                  <a:lnTo>
                    <a:pt x="1058120" y="13969"/>
                  </a:lnTo>
                  <a:lnTo>
                    <a:pt x="1064290" y="13969"/>
                  </a:lnTo>
                  <a:lnTo>
                    <a:pt x="1066772" y="11429"/>
                  </a:lnTo>
                  <a:lnTo>
                    <a:pt x="1066723" y="6350"/>
                  </a:lnTo>
                  <a:lnTo>
                    <a:pt x="1064202" y="3810"/>
                  </a:lnTo>
                  <a:close/>
                </a:path>
                <a:path w="2254885" h="459739">
                  <a:moveTo>
                    <a:pt x="1326153" y="2539"/>
                  </a:moveTo>
                  <a:lnTo>
                    <a:pt x="1104710" y="2539"/>
                  </a:lnTo>
                  <a:lnTo>
                    <a:pt x="1082911" y="3810"/>
                  </a:lnTo>
                  <a:lnTo>
                    <a:pt x="1064202" y="3810"/>
                  </a:lnTo>
                  <a:lnTo>
                    <a:pt x="1066723" y="6350"/>
                  </a:lnTo>
                  <a:lnTo>
                    <a:pt x="1066772" y="11429"/>
                  </a:lnTo>
                  <a:lnTo>
                    <a:pt x="1064290" y="13969"/>
                  </a:lnTo>
                  <a:lnTo>
                    <a:pt x="1326155" y="13969"/>
                  </a:lnTo>
                  <a:lnTo>
                    <a:pt x="1323616" y="11429"/>
                  </a:lnTo>
                  <a:lnTo>
                    <a:pt x="1323613" y="5079"/>
                  </a:lnTo>
                  <a:lnTo>
                    <a:pt x="1326153" y="2539"/>
                  </a:lnTo>
                  <a:close/>
                </a:path>
                <a:path w="2254885" h="459739">
                  <a:moveTo>
                    <a:pt x="1332424" y="2539"/>
                  </a:moveTo>
                  <a:lnTo>
                    <a:pt x="1326153" y="2539"/>
                  </a:lnTo>
                  <a:lnTo>
                    <a:pt x="1323613" y="5079"/>
                  </a:lnTo>
                  <a:lnTo>
                    <a:pt x="1323616" y="11429"/>
                  </a:lnTo>
                  <a:lnTo>
                    <a:pt x="1326155" y="13969"/>
                  </a:lnTo>
                  <a:lnTo>
                    <a:pt x="1332421" y="13969"/>
                  </a:lnTo>
                  <a:lnTo>
                    <a:pt x="1334963" y="11429"/>
                  </a:lnTo>
                  <a:lnTo>
                    <a:pt x="1334964" y="5079"/>
                  </a:lnTo>
                  <a:lnTo>
                    <a:pt x="1332424" y="2539"/>
                  </a:lnTo>
                  <a:close/>
                </a:path>
                <a:path w="2254885" h="459739">
                  <a:moveTo>
                    <a:pt x="1590641" y="2539"/>
                  </a:moveTo>
                  <a:lnTo>
                    <a:pt x="1332424" y="2539"/>
                  </a:lnTo>
                  <a:lnTo>
                    <a:pt x="1334964" y="5079"/>
                  </a:lnTo>
                  <a:lnTo>
                    <a:pt x="1334963" y="11429"/>
                  </a:lnTo>
                  <a:lnTo>
                    <a:pt x="1332421" y="13969"/>
                  </a:lnTo>
                  <a:lnTo>
                    <a:pt x="1590739" y="13969"/>
                  </a:lnTo>
                  <a:lnTo>
                    <a:pt x="1588143" y="11429"/>
                  </a:lnTo>
                  <a:lnTo>
                    <a:pt x="1588090" y="5079"/>
                  </a:lnTo>
                  <a:lnTo>
                    <a:pt x="1590641" y="2539"/>
                  </a:lnTo>
                  <a:close/>
                </a:path>
                <a:path w="2254885" h="459739">
                  <a:moveTo>
                    <a:pt x="1596991" y="2539"/>
                  </a:moveTo>
                  <a:lnTo>
                    <a:pt x="1590641" y="2539"/>
                  </a:lnTo>
                  <a:lnTo>
                    <a:pt x="1588090" y="5079"/>
                  </a:lnTo>
                  <a:lnTo>
                    <a:pt x="1588143" y="11429"/>
                  </a:lnTo>
                  <a:lnTo>
                    <a:pt x="1590739" y="13969"/>
                  </a:lnTo>
                  <a:lnTo>
                    <a:pt x="1597088" y="13969"/>
                  </a:lnTo>
                  <a:lnTo>
                    <a:pt x="1599639" y="11429"/>
                  </a:lnTo>
                  <a:lnTo>
                    <a:pt x="1599586" y="5079"/>
                  </a:lnTo>
                  <a:lnTo>
                    <a:pt x="1596991" y="2539"/>
                  </a:lnTo>
                  <a:close/>
                </a:path>
                <a:path w="2254885" h="459739">
                  <a:moveTo>
                    <a:pt x="1664985" y="1269"/>
                  </a:moveTo>
                  <a:lnTo>
                    <a:pt x="1649576" y="1269"/>
                  </a:lnTo>
                  <a:lnTo>
                    <a:pt x="1630990" y="2539"/>
                  </a:lnTo>
                  <a:lnTo>
                    <a:pt x="1596991" y="2539"/>
                  </a:lnTo>
                  <a:lnTo>
                    <a:pt x="1599586" y="5079"/>
                  </a:lnTo>
                  <a:lnTo>
                    <a:pt x="1599639" y="11429"/>
                  </a:lnTo>
                  <a:lnTo>
                    <a:pt x="1597088" y="13969"/>
                  </a:lnTo>
                  <a:lnTo>
                    <a:pt x="1631170" y="13969"/>
                  </a:lnTo>
                  <a:lnTo>
                    <a:pt x="1649797" y="12700"/>
                  </a:lnTo>
                  <a:lnTo>
                    <a:pt x="1665249" y="12700"/>
                  </a:lnTo>
                  <a:lnTo>
                    <a:pt x="1662616" y="10160"/>
                  </a:lnTo>
                  <a:lnTo>
                    <a:pt x="1662470" y="3810"/>
                  </a:lnTo>
                  <a:lnTo>
                    <a:pt x="1664985" y="1269"/>
                  </a:lnTo>
                  <a:close/>
                </a:path>
                <a:path w="2254885" h="459739">
                  <a:moveTo>
                    <a:pt x="900026" y="7619"/>
                  </a:moveTo>
                  <a:lnTo>
                    <a:pt x="809919" y="12700"/>
                  </a:lnTo>
                  <a:lnTo>
                    <a:pt x="809714" y="13032"/>
                  </a:lnTo>
                  <a:lnTo>
                    <a:pt x="816056" y="12700"/>
                  </a:lnTo>
                  <a:lnTo>
                    <a:pt x="891620" y="12700"/>
                  </a:lnTo>
                  <a:lnTo>
                    <a:pt x="891552" y="11429"/>
                  </a:lnTo>
                  <a:lnTo>
                    <a:pt x="893898" y="8889"/>
                  </a:lnTo>
                  <a:lnTo>
                    <a:pt x="900947" y="8513"/>
                  </a:lnTo>
                  <a:lnTo>
                    <a:pt x="900026" y="7619"/>
                  </a:lnTo>
                  <a:close/>
                </a:path>
                <a:path w="2254885" h="459739">
                  <a:moveTo>
                    <a:pt x="1671333" y="1269"/>
                  </a:moveTo>
                  <a:lnTo>
                    <a:pt x="1664985" y="1269"/>
                  </a:lnTo>
                  <a:lnTo>
                    <a:pt x="1662470" y="3810"/>
                  </a:lnTo>
                  <a:lnTo>
                    <a:pt x="1662616" y="10160"/>
                  </a:lnTo>
                  <a:lnTo>
                    <a:pt x="1665249" y="12700"/>
                  </a:lnTo>
                  <a:lnTo>
                    <a:pt x="1671596" y="12700"/>
                  </a:lnTo>
                  <a:lnTo>
                    <a:pt x="1674111" y="10160"/>
                  </a:lnTo>
                  <a:lnTo>
                    <a:pt x="1673966" y="3810"/>
                  </a:lnTo>
                  <a:lnTo>
                    <a:pt x="1671333" y="1269"/>
                  </a:lnTo>
                  <a:close/>
                </a:path>
                <a:path w="2254885" h="459739">
                  <a:moveTo>
                    <a:pt x="1740496" y="0"/>
                  </a:moveTo>
                  <a:lnTo>
                    <a:pt x="1705911" y="0"/>
                  </a:lnTo>
                  <a:lnTo>
                    <a:pt x="1687035" y="1269"/>
                  </a:lnTo>
                  <a:lnTo>
                    <a:pt x="1671333" y="1269"/>
                  </a:lnTo>
                  <a:lnTo>
                    <a:pt x="1673966" y="3810"/>
                  </a:lnTo>
                  <a:lnTo>
                    <a:pt x="1674111" y="10160"/>
                  </a:lnTo>
                  <a:lnTo>
                    <a:pt x="1671596" y="12700"/>
                  </a:lnTo>
                  <a:lnTo>
                    <a:pt x="1687278" y="12700"/>
                  </a:lnTo>
                  <a:lnTo>
                    <a:pt x="1706133" y="11429"/>
                  </a:lnTo>
                  <a:lnTo>
                    <a:pt x="1740673" y="11429"/>
                  </a:lnTo>
                  <a:lnTo>
                    <a:pt x="1738064" y="8889"/>
                  </a:lnTo>
                  <a:lnTo>
                    <a:pt x="1737967" y="2539"/>
                  </a:lnTo>
                  <a:lnTo>
                    <a:pt x="1740496" y="0"/>
                  </a:lnTo>
                  <a:close/>
                </a:path>
                <a:path w="2254885" h="459739">
                  <a:moveTo>
                    <a:pt x="1876515" y="12455"/>
                  </a:moveTo>
                  <a:lnTo>
                    <a:pt x="1876757" y="12700"/>
                  </a:lnTo>
                  <a:lnTo>
                    <a:pt x="1883124" y="12700"/>
                  </a:lnTo>
                  <a:lnTo>
                    <a:pt x="1876515" y="12455"/>
                  </a:lnTo>
                  <a:close/>
                </a:path>
                <a:path w="2254885" h="459739">
                  <a:moveTo>
                    <a:pt x="1883394" y="1269"/>
                  </a:moveTo>
                  <a:lnTo>
                    <a:pt x="1877013" y="1269"/>
                  </a:lnTo>
                  <a:lnTo>
                    <a:pt x="1874375" y="3810"/>
                  </a:lnTo>
                  <a:lnTo>
                    <a:pt x="1874238" y="10160"/>
                  </a:lnTo>
                  <a:lnTo>
                    <a:pt x="1876515" y="12455"/>
                  </a:lnTo>
                  <a:lnTo>
                    <a:pt x="1883124" y="12700"/>
                  </a:lnTo>
                  <a:lnTo>
                    <a:pt x="1885767" y="10160"/>
                  </a:lnTo>
                  <a:lnTo>
                    <a:pt x="1885916" y="3810"/>
                  </a:lnTo>
                  <a:lnTo>
                    <a:pt x="1883394" y="1269"/>
                  </a:lnTo>
                  <a:close/>
                </a:path>
                <a:path w="2254885" h="459739">
                  <a:moveTo>
                    <a:pt x="1821184" y="165"/>
                  </a:moveTo>
                  <a:lnTo>
                    <a:pt x="1823540" y="2539"/>
                  </a:lnTo>
                  <a:lnTo>
                    <a:pt x="1823425" y="8889"/>
                  </a:lnTo>
                  <a:lnTo>
                    <a:pt x="1820810" y="11429"/>
                  </a:lnTo>
                  <a:lnTo>
                    <a:pt x="1848791" y="11429"/>
                  </a:lnTo>
                  <a:lnTo>
                    <a:pt x="1876515" y="12455"/>
                  </a:lnTo>
                  <a:lnTo>
                    <a:pt x="1874238" y="10160"/>
                  </a:lnTo>
                  <a:lnTo>
                    <a:pt x="1874375" y="3810"/>
                  </a:lnTo>
                  <a:lnTo>
                    <a:pt x="1877013" y="1269"/>
                  </a:lnTo>
                  <a:lnTo>
                    <a:pt x="1864612" y="1269"/>
                  </a:lnTo>
                  <a:lnTo>
                    <a:pt x="1821184" y="165"/>
                  </a:lnTo>
                  <a:close/>
                </a:path>
                <a:path w="2254885" h="459739">
                  <a:moveTo>
                    <a:pt x="2210283" y="11429"/>
                  </a:moveTo>
                  <a:lnTo>
                    <a:pt x="2203128" y="11429"/>
                  </a:lnTo>
                  <a:lnTo>
                    <a:pt x="2210511" y="11735"/>
                  </a:lnTo>
                  <a:lnTo>
                    <a:pt x="2210283" y="11429"/>
                  </a:lnTo>
                  <a:close/>
                </a:path>
                <a:path w="2254885" h="459739">
                  <a:moveTo>
                    <a:pt x="1746835" y="0"/>
                  </a:moveTo>
                  <a:lnTo>
                    <a:pt x="1740496" y="0"/>
                  </a:lnTo>
                  <a:lnTo>
                    <a:pt x="1737967" y="2539"/>
                  </a:lnTo>
                  <a:lnTo>
                    <a:pt x="1738064" y="8889"/>
                  </a:lnTo>
                  <a:lnTo>
                    <a:pt x="1740673" y="11429"/>
                  </a:lnTo>
                  <a:lnTo>
                    <a:pt x="1747015" y="11429"/>
                  </a:lnTo>
                  <a:lnTo>
                    <a:pt x="1749544" y="8889"/>
                  </a:lnTo>
                  <a:lnTo>
                    <a:pt x="1749442" y="2539"/>
                  </a:lnTo>
                  <a:lnTo>
                    <a:pt x="1746835" y="0"/>
                  </a:lnTo>
                  <a:close/>
                </a:path>
                <a:path w="2254885" h="459739">
                  <a:moveTo>
                    <a:pt x="1814682" y="0"/>
                  </a:moveTo>
                  <a:lnTo>
                    <a:pt x="1746835" y="0"/>
                  </a:lnTo>
                  <a:lnTo>
                    <a:pt x="1749442" y="2539"/>
                  </a:lnTo>
                  <a:lnTo>
                    <a:pt x="1749544" y="8889"/>
                  </a:lnTo>
                  <a:lnTo>
                    <a:pt x="1747015" y="11429"/>
                  </a:lnTo>
                  <a:lnTo>
                    <a:pt x="1814474" y="11429"/>
                  </a:lnTo>
                  <a:lnTo>
                    <a:pt x="1811953" y="8889"/>
                  </a:lnTo>
                  <a:lnTo>
                    <a:pt x="1812067" y="2539"/>
                  </a:lnTo>
                  <a:lnTo>
                    <a:pt x="1814682" y="0"/>
                  </a:lnTo>
                  <a:close/>
                </a:path>
                <a:path w="2254885" h="459739">
                  <a:moveTo>
                    <a:pt x="1814682" y="0"/>
                  </a:moveTo>
                  <a:lnTo>
                    <a:pt x="1812067" y="2539"/>
                  </a:lnTo>
                  <a:lnTo>
                    <a:pt x="1811953" y="8889"/>
                  </a:lnTo>
                  <a:lnTo>
                    <a:pt x="1814474" y="11429"/>
                  </a:lnTo>
                  <a:lnTo>
                    <a:pt x="1820810" y="11429"/>
                  </a:lnTo>
                  <a:lnTo>
                    <a:pt x="1823425" y="8889"/>
                  </a:lnTo>
                  <a:lnTo>
                    <a:pt x="1823540" y="2539"/>
                  </a:lnTo>
                  <a:lnTo>
                    <a:pt x="1821184" y="165"/>
                  </a:lnTo>
                  <a:lnTo>
                    <a:pt x="1814682" y="0"/>
                  </a:lnTo>
                  <a:close/>
                </a:path>
                <a:path w="2254885" h="459739">
                  <a:moveTo>
                    <a:pt x="2160804" y="10160"/>
                  </a:moveTo>
                  <a:lnTo>
                    <a:pt x="2153669" y="10160"/>
                  </a:lnTo>
                  <a:lnTo>
                    <a:pt x="2161248" y="10764"/>
                  </a:lnTo>
                  <a:lnTo>
                    <a:pt x="2160804" y="10160"/>
                  </a:lnTo>
                  <a:close/>
                </a:path>
                <a:path w="2254885" h="459739">
                  <a:moveTo>
                    <a:pt x="1821019" y="0"/>
                  </a:moveTo>
                  <a:lnTo>
                    <a:pt x="1814682" y="0"/>
                  </a:lnTo>
                  <a:lnTo>
                    <a:pt x="1821184" y="165"/>
                  </a:lnTo>
                  <a:lnTo>
                    <a:pt x="1821019" y="0"/>
                  </a:lnTo>
                  <a:close/>
                </a:path>
              </a:pathLst>
            </a:custGeom>
            <a:solidFill>
              <a:srgbClr val="FF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3137" y="1825339"/>
            <a:ext cx="217411" cy="1451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9474" y="1857297"/>
            <a:ext cx="121654" cy="10670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2719" y="1827350"/>
            <a:ext cx="662823" cy="13375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14856" y="942265"/>
            <a:ext cx="542407" cy="20466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3013" y="881297"/>
            <a:ext cx="679434" cy="174658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8AF911-3557-903A-60C7-FF1F31070F84}"/>
              </a:ext>
            </a:extLst>
          </p:cNvPr>
          <p:cNvSpPr txBox="1"/>
          <p:nvPr/>
        </p:nvSpPr>
        <p:spPr>
          <a:xfrm>
            <a:off x="1153223" y="11010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โครงสร้างของกระบวนการเขียน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5C9FCA-1DEA-1739-892A-4A5921741C75}"/>
              </a:ext>
            </a:extLst>
          </p:cNvPr>
          <p:cNvSpPr txBox="1"/>
          <p:nvPr/>
        </p:nvSpPr>
        <p:spPr>
          <a:xfrm>
            <a:off x="2963591" y="28534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การเขียนจะดำเนินการ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012122" y="1362894"/>
            <a:ext cx="1303020" cy="56515"/>
          </a:xfrm>
          <a:custGeom>
            <a:avLst/>
            <a:gdLst/>
            <a:ahLst/>
            <a:cxnLst/>
            <a:rect l="l" t="t" r="r" b="b"/>
            <a:pathLst>
              <a:path w="1303020" h="56515">
                <a:moveTo>
                  <a:pt x="43454" y="26364"/>
                </a:moveTo>
                <a:lnTo>
                  <a:pt x="3191" y="23736"/>
                </a:lnTo>
                <a:lnTo>
                  <a:pt x="0" y="23181"/>
                </a:lnTo>
                <a:lnTo>
                  <a:pt x="307" y="23180"/>
                </a:lnTo>
                <a:lnTo>
                  <a:pt x="1201" y="23224"/>
                </a:lnTo>
                <a:lnTo>
                  <a:pt x="2096" y="23269"/>
                </a:lnTo>
                <a:lnTo>
                  <a:pt x="10548" y="23689"/>
                </a:lnTo>
                <a:lnTo>
                  <a:pt x="26559" y="24486"/>
                </a:lnTo>
                <a:lnTo>
                  <a:pt x="39131" y="24937"/>
                </a:lnTo>
                <a:lnTo>
                  <a:pt x="52830" y="25095"/>
                </a:lnTo>
                <a:lnTo>
                  <a:pt x="67656" y="24960"/>
                </a:lnTo>
                <a:lnTo>
                  <a:pt x="83610" y="24533"/>
                </a:lnTo>
                <a:lnTo>
                  <a:pt x="100606" y="23847"/>
                </a:lnTo>
                <a:lnTo>
                  <a:pt x="118560" y="22936"/>
                </a:lnTo>
                <a:lnTo>
                  <a:pt x="137472" y="21802"/>
                </a:lnTo>
                <a:lnTo>
                  <a:pt x="157341" y="20442"/>
                </a:lnTo>
                <a:lnTo>
                  <a:pt x="181050" y="18973"/>
                </a:lnTo>
                <a:lnTo>
                  <a:pt x="211478" y="17504"/>
                </a:lnTo>
                <a:lnTo>
                  <a:pt x="248627" y="16038"/>
                </a:lnTo>
                <a:lnTo>
                  <a:pt x="292495" y="14574"/>
                </a:lnTo>
                <a:lnTo>
                  <a:pt x="336826" y="13134"/>
                </a:lnTo>
                <a:lnTo>
                  <a:pt x="375360" y="11738"/>
                </a:lnTo>
                <a:lnTo>
                  <a:pt x="408098" y="10388"/>
                </a:lnTo>
                <a:lnTo>
                  <a:pt x="435039" y="9082"/>
                </a:lnTo>
                <a:lnTo>
                  <a:pt x="459489" y="7789"/>
                </a:lnTo>
                <a:lnTo>
                  <a:pt x="484751" y="6474"/>
                </a:lnTo>
                <a:lnTo>
                  <a:pt x="537714" y="3779"/>
                </a:lnTo>
                <a:lnTo>
                  <a:pt x="590619" y="1570"/>
                </a:lnTo>
                <a:lnTo>
                  <a:pt x="640156" y="421"/>
                </a:lnTo>
                <a:lnTo>
                  <a:pt x="686513" y="27"/>
                </a:lnTo>
                <a:lnTo>
                  <a:pt x="708570" y="0"/>
                </a:lnTo>
                <a:lnTo>
                  <a:pt x="729879" y="85"/>
                </a:lnTo>
                <a:lnTo>
                  <a:pt x="771465" y="926"/>
                </a:lnTo>
                <a:lnTo>
                  <a:pt x="812483" y="2879"/>
                </a:lnTo>
                <a:lnTo>
                  <a:pt x="851399" y="5517"/>
                </a:lnTo>
                <a:lnTo>
                  <a:pt x="906572" y="10355"/>
                </a:lnTo>
                <a:lnTo>
                  <a:pt x="965304" y="16859"/>
                </a:lnTo>
                <a:lnTo>
                  <a:pt x="1004145" y="21416"/>
                </a:lnTo>
                <a:lnTo>
                  <a:pt x="1043925" y="26069"/>
                </a:lnTo>
                <a:lnTo>
                  <a:pt x="1079264" y="30042"/>
                </a:lnTo>
                <a:lnTo>
                  <a:pt x="1110161" y="33334"/>
                </a:lnTo>
                <a:lnTo>
                  <a:pt x="1136618" y="35946"/>
                </a:lnTo>
                <a:lnTo>
                  <a:pt x="1158935" y="38066"/>
                </a:lnTo>
                <a:lnTo>
                  <a:pt x="1177413" y="39882"/>
                </a:lnTo>
                <a:lnTo>
                  <a:pt x="1222300" y="45746"/>
                </a:lnTo>
                <a:lnTo>
                  <a:pt x="1245097" y="50948"/>
                </a:lnTo>
                <a:lnTo>
                  <a:pt x="1262798" y="54628"/>
                </a:lnTo>
                <a:lnTo>
                  <a:pt x="1278307" y="56097"/>
                </a:lnTo>
                <a:lnTo>
                  <a:pt x="1291626" y="55355"/>
                </a:lnTo>
                <a:lnTo>
                  <a:pt x="1302754" y="52401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054074" y="2120496"/>
            <a:ext cx="4476115" cy="1522730"/>
            <a:chOff x="2054074" y="2120496"/>
            <a:chExt cx="4476115" cy="152273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6064" y="3288357"/>
              <a:ext cx="497211" cy="1813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86609" y="2390846"/>
              <a:ext cx="2259330" cy="854075"/>
            </a:xfrm>
            <a:custGeom>
              <a:avLst/>
              <a:gdLst/>
              <a:ahLst/>
              <a:cxnLst/>
              <a:rect l="l" t="t" r="r" b="b"/>
              <a:pathLst>
                <a:path w="2259329" h="854075">
                  <a:moveTo>
                    <a:pt x="0" y="0"/>
                  </a:moveTo>
                  <a:lnTo>
                    <a:pt x="2259265" y="0"/>
                  </a:lnTo>
                  <a:lnTo>
                    <a:pt x="2259265" y="853603"/>
                  </a:lnTo>
                  <a:lnTo>
                    <a:pt x="0" y="853603"/>
                  </a:lnTo>
                  <a:lnTo>
                    <a:pt x="0" y="0"/>
                  </a:lnTo>
                </a:path>
              </a:pathLst>
            </a:custGeom>
            <a:ln w="36000">
              <a:solidFill>
                <a:srgbClr val="FF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26358" y="3365779"/>
              <a:ext cx="563880" cy="22225"/>
            </a:xfrm>
            <a:custGeom>
              <a:avLst/>
              <a:gdLst/>
              <a:ahLst/>
              <a:cxnLst/>
              <a:rect l="l" t="t" r="r" b="b"/>
              <a:pathLst>
                <a:path w="563879" h="22225">
                  <a:moveTo>
                    <a:pt x="20775" y="15749"/>
                  </a:moveTo>
                  <a:lnTo>
                    <a:pt x="0" y="15753"/>
                  </a:lnTo>
                  <a:lnTo>
                    <a:pt x="660" y="15757"/>
                  </a:lnTo>
                  <a:lnTo>
                    <a:pt x="2741" y="15764"/>
                  </a:lnTo>
                  <a:lnTo>
                    <a:pt x="7941" y="15779"/>
                  </a:lnTo>
                  <a:lnTo>
                    <a:pt x="16261" y="15804"/>
                  </a:lnTo>
                  <a:lnTo>
                    <a:pt x="57179" y="12182"/>
                  </a:lnTo>
                  <a:lnTo>
                    <a:pt x="71757" y="10361"/>
                  </a:lnTo>
                  <a:lnTo>
                    <a:pt x="87055" y="8557"/>
                  </a:lnTo>
                  <a:lnTo>
                    <a:pt x="137012" y="3411"/>
                  </a:lnTo>
                  <a:lnTo>
                    <a:pt x="189893" y="667"/>
                  </a:lnTo>
                  <a:lnTo>
                    <a:pt x="244077" y="0"/>
                  </a:lnTo>
                  <a:lnTo>
                    <a:pt x="262292" y="24"/>
                  </a:lnTo>
                  <a:lnTo>
                    <a:pt x="315418" y="950"/>
                  </a:lnTo>
                  <a:lnTo>
                    <a:pt x="349394" y="2217"/>
                  </a:lnTo>
                  <a:lnTo>
                    <a:pt x="366780" y="2834"/>
                  </a:lnTo>
                  <a:lnTo>
                    <a:pt x="384557" y="3408"/>
                  </a:lnTo>
                  <a:lnTo>
                    <a:pt x="402726" y="3940"/>
                  </a:lnTo>
                  <a:lnTo>
                    <a:pt x="432841" y="5612"/>
                  </a:lnTo>
                  <a:lnTo>
                    <a:pt x="469693" y="9146"/>
                  </a:lnTo>
                  <a:lnTo>
                    <a:pt x="513282" y="14540"/>
                  </a:lnTo>
                  <a:lnTo>
                    <a:pt x="563607" y="21795"/>
                  </a:lnTo>
                </a:path>
              </a:pathLst>
            </a:custGeom>
            <a:ln w="277200">
              <a:solidFill>
                <a:srgbClr val="FFD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92674" y="2259096"/>
              <a:ext cx="330835" cy="32384"/>
            </a:xfrm>
            <a:custGeom>
              <a:avLst/>
              <a:gdLst/>
              <a:ahLst/>
              <a:cxnLst/>
              <a:rect l="l" t="t" r="r" b="b"/>
              <a:pathLst>
                <a:path w="330835" h="32385">
                  <a:moveTo>
                    <a:pt x="3344" y="31837"/>
                  </a:moveTo>
                  <a:lnTo>
                    <a:pt x="0" y="26717"/>
                  </a:lnTo>
                  <a:lnTo>
                    <a:pt x="28" y="21899"/>
                  </a:lnTo>
                  <a:lnTo>
                    <a:pt x="3429" y="17383"/>
                  </a:lnTo>
                  <a:lnTo>
                    <a:pt x="42856" y="4312"/>
                  </a:lnTo>
                  <a:lnTo>
                    <a:pt x="85232" y="1030"/>
                  </a:lnTo>
                  <a:lnTo>
                    <a:pt x="110326" y="0"/>
                  </a:lnTo>
                  <a:lnTo>
                    <a:pt x="136679" y="8"/>
                  </a:lnTo>
                  <a:lnTo>
                    <a:pt x="182124" y="948"/>
                  </a:lnTo>
                  <a:lnTo>
                    <a:pt x="246662" y="2821"/>
                  </a:lnTo>
                  <a:lnTo>
                    <a:pt x="330293" y="5627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6737" y="2466021"/>
              <a:ext cx="597052" cy="13688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398949" y="2544266"/>
              <a:ext cx="59690" cy="34925"/>
            </a:xfrm>
            <a:custGeom>
              <a:avLst/>
              <a:gdLst/>
              <a:ahLst/>
              <a:cxnLst/>
              <a:rect l="l" t="t" r="r" b="b"/>
              <a:pathLst>
                <a:path w="59689" h="34925">
                  <a:moveTo>
                    <a:pt x="51231" y="3276"/>
                  </a:moveTo>
                  <a:lnTo>
                    <a:pt x="49949" y="1765"/>
                  </a:lnTo>
                  <a:lnTo>
                    <a:pt x="41376" y="762"/>
                  </a:lnTo>
                  <a:lnTo>
                    <a:pt x="34505" y="203"/>
                  </a:lnTo>
                  <a:lnTo>
                    <a:pt x="27609" y="0"/>
                  </a:lnTo>
                  <a:lnTo>
                    <a:pt x="20739" y="292"/>
                  </a:lnTo>
                  <a:lnTo>
                    <a:pt x="15189" y="774"/>
                  </a:lnTo>
                  <a:lnTo>
                    <a:pt x="8318" y="1917"/>
                  </a:lnTo>
                  <a:lnTo>
                    <a:pt x="3340" y="8788"/>
                  </a:lnTo>
                  <a:lnTo>
                    <a:pt x="3797" y="11620"/>
                  </a:lnTo>
                  <a:lnTo>
                    <a:pt x="7747" y="14478"/>
                  </a:lnTo>
                  <a:lnTo>
                    <a:pt x="10426" y="14135"/>
                  </a:lnTo>
                  <a:lnTo>
                    <a:pt x="12661" y="11442"/>
                  </a:lnTo>
                  <a:lnTo>
                    <a:pt x="17081" y="9779"/>
                  </a:lnTo>
                  <a:lnTo>
                    <a:pt x="19418" y="9347"/>
                  </a:lnTo>
                  <a:lnTo>
                    <a:pt x="21742" y="9004"/>
                  </a:lnTo>
                  <a:lnTo>
                    <a:pt x="28181" y="8318"/>
                  </a:lnTo>
                  <a:lnTo>
                    <a:pt x="34683" y="8051"/>
                  </a:lnTo>
                  <a:lnTo>
                    <a:pt x="41186" y="8064"/>
                  </a:lnTo>
                  <a:lnTo>
                    <a:pt x="49542" y="8318"/>
                  </a:lnTo>
                  <a:lnTo>
                    <a:pt x="49834" y="8051"/>
                  </a:lnTo>
                  <a:lnTo>
                    <a:pt x="51104" y="6883"/>
                  </a:lnTo>
                  <a:lnTo>
                    <a:pt x="51231" y="3276"/>
                  </a:lnTo>
                  <a:close/>
                </a:path>
                <a:path w="59689" h="34925">
                  <a:moveTo>
                    <a:pt x="59143" y="22059"/>
                  </a:moveTo>
                  <a:lnTo>
                    <a:pt x="58191" y="18465"/>
                  </a:lnTo>
                  <a:lnTo>
                    <a:pt x="56464" y="17373"/>
                  </a:lnTo>
                  <a:lnTo>
                    <a:pt x="31343" y="21844"/>
                  </a:lnTo>
                  <a:lnTo>
                    <a:pt x="17322" y="24079"/>
                  </a:lnTo>
                  <a:lnTo>
                    <a:pt x="15176" y="24333"/>
                  </a:lnTo>
                  <a:lnTo>
                    <a:pt x="15176" y="27063"/>
                  </a:lnTo>
                  <a:lnTo>
                    <a:pt x="15113" y="27724"/>
                  </a:lnTo>
                  <a:lnTo>
                    <a:pt x="15100" y="27940"/>
                  </a:lnTo>
                  <a:lnTo>
                    <a:pt x="14274" y="32753"/>
                  </a:lnTo>
                  <a:lnTo>
                    <a:pt x="15100" y="27940"/>
                  </a:lnTo>
                  <a:lnTo>
                    <a:pt x="15100" y="27711"/>
                  </a:lnTo>
                  <a:lnTo>
                    <a:pt x="15011" y="27546"/>
                  </a:lnTo>
                  <a:lnTo>
                    <a:pt x="15176" y="27063"/>
                  </a:lnTo>
                  <a:lnTo>
                    <a:pt x="15176" y="24333"/>
                  </a:lnTo>
                  <a:lnTo>
                    <a:pt x="13627" y="21297"/>
                  </a:lnTo>
                  <a:lnTo>
                    <a:pt x="13411" y="21234"/>
                  </a:lnTo>
                  <a:lnTo>
                    <a:pt x="13411" y="25285"/>
                  </a:lnTo>
                  <a:lnTo>
                    <a:pt x="10401" y="24777"/>
                  </a:lnTo>
                  <a:lnTo>
                    <a:pt x="10566" y="24777"/>
                  </a:lnTo>
                  <a:lnTo>
                    <a:pt x="11493" y="24803"/>
                  </a:lnTo>
                  <a:lnTo>
                    <a:pt x="11722" y="24765"/>
                  </a:lnTo>
                  <a:lnTo>
                    <a:pt x="11849" y="24752"/>
                  </a:lnTo>
                  <a:lnTo>
                    <a:pt x="11493" y="24803"/>
                  </a:lnTo>
                  <a:lnTo>
                    <a:pt x="10401" y="24777"/>
                  </a:lnTo>
                  <a:lnTo>
                    <a:pt x="10642" y="24803"/>
                  </a:lnTo>
                  <a:lnTo>
                    <a:pt x="13411" y="25285"/>
                  </a:lnTo>
                  <a:lnTo>
                    <a:pt x="13411" y="21234"/>
                  </a:lnTo>
                  <a:lnTo>
                    <a:pt x="11099" y="20459"/>
                  </a:lnTo>
                  <a:lnTo>
                    <a:pt x="6629" y="22694"/>
                  </a:lnTo>
                  <a:lnTo>
                    <a:pt x="6629" y="33312"/>
                  </a:lnTo>
                  <a:lnTo>
                    <a:pt x="6629" y="22694"/>
                  </a:lnTo>
                  <a:lnTo>
                    <a:pt x="5588" y="23215"/>
                  </a:lnTo>
                  <a:lnTo>
                    <a:pt x="2933" y="24777"/>
                  </a:lnTo>
                  <a:lnTo>
                    <a:pt x="2552" y="24777"/>
                  </a:lnTo>
                  <a:lnTo>
                    <a:pt x="2006" y="25336"/>
                  </a:lnTo>
                  <a:lnTo>
                    <a:pt x="1828" y="25463"/>
                  </a:lnTo>
                  <a:lnTo>
                    <a:pt x="0" y="27063"/>
                  </a:lnTo>
                  <a:lnTo>
                    <a:pt x="584" y="30175"/>
                  </a:lnTo>
                  <a:lnTo>
                    <a:pt x="635" y="30327"/>
                  </a:lnTo>
                  <a:lnTo>
                    <a:pt x="635" y="26708"/>
                  </a:lnTo>
                  <a:lnTo>
                    <a:pt x="838" y="26504"/>
                  </a:lnTo>
                  <a:lnTo>
                    <a:pt x="723" y="30568"/>
                  </a:lnTo>
                  <a:lnTo>
                    <a:pt x="635" y="30327"/>
                  </a:lnTo>
                  <a:lnTo>
                    <a:pt x="685" y="31229"/>
                  </a:lnTo>
                  <a:lnTo>
                    <a:pt x="2146" y="32956"/>
                  </a:lnTo>
                  <a:lnTo>
                    <a:pt x="2794" y="33070"/>
                  </a:lnTo>
                  <a:lnTo>
                    <a:pt x="4279" y="33324"/>
                  </a:lnTo>
                  <a:lnTo>
                    <a:pt x="6908" y="33782"/>
                  </a:lnTo>
                  <a:lnTo>
                    <a:pt x="9309" y="34201"/>
                  </a:lnTo>
                  <a:lnTo>
                    <a:pt x="11531" y="34518"/>
                  </a:lnTo>
                  <a:lnTo>
                    <a:pt x="9309" y="34201"/>
                  </a:lnTo>
                  <a:lnTo>
                    <a:pt x="11798" y="34632"/>
                  </a:lnTo>
                  <a:lnTo>
                    <a:pt x="11950" y="34518"/>
                  </a:lnTo>
                  <a:lnTo>
                    <a:pt x="19100" y="33426"/>
                  </a:lnTo>
                  <a:lnTo>
                    <a:pt x="22161" y="32804"/>
                  </a:lnTo>
                  <a:lnTo>
                    <a:pt x="25209" y="32156"/>
                  </a:lnTo>
                  <a:lnTo>
                    <a:pt x="33007" y="30391"/>
                  </a:lnTo>
                  <a:lnTo>
                    <a:pt x="40767" y="28498"/>
                  </a:lnTo>
                  <a:lnTo>
                    <a:pt x="58051" y="23952"/>
                  </a:lnTo>
                  <a:lnTo>
                    <a:pt x="59143" y="22059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0870" y="2482908"/>
              <a:ext cx="1337014" cy="27081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3788" y="2673946"/>
              <a:ext cx="210884" cy="10147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8832" y="2671547"/>
              <a:ext cx="133150" cy="10269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6992" y="2673945"/>
              <a:ext cx="283102" cy="8260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8695" y="2840099"/>
              <a:ext cx="235804" cy="1115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5160" y="2853917"/>
              <a:ext cx="234088" cy="9985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76888" y="3322718"/>
              <a:ext cx="132613" cy="9217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29086" y="3291897"/>
              <a:ext cx="476419" cy="33039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39862" y="3303687"/>
              <a:ext cx="1390058" cy="339542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2155917" y="4296065"/>
            <a:ext cx="4592955" cy="1489710"/>
            <a:chOff x="2155917" y="4296065"/>
            <a:chExt cx="4592955" cy="1489710"/>
          </a:xfrm>
        </p:grpSpPr>
        <p:sp>
          <p:nvSpPr>
            <p:cNvPr id="57" name="object 57"/>
            <p:cNvSpPr/>
            <p:nvPr/>
          </p:nvSpPr>
          <p:spPr>
            <a:xfrm>
              <a:off x="2173917" y="4669073"/>
              <a:ext cx="2281555" cy="858519"/>
            </a:xfrm>
            <a:custGeom>
              <a:avLst/>
              <a:gdLst/>
              <a:ahLst/>
              <a:cxnLst/>
              <a:rect l="l" t="t" r="r" b="b"/>
              <a:pathLst>
                <a:path w="2281554" h="858520">
                  <a:moveTo>
                    <a:pt x="0" y="0"/>
                  </a:moveTo>
                  <a:lnTo>
                    <a:pt x="2281442" y="0"/>
                  </a:lnTo>
                  <a:lnTo>
                    <a:pt x="2281442" y="858089"/>
                  </a:lnTo>
                  <a:lnTo>
                    <a:pt x="0" y="858089"/>
                  </a:lnTo>
                  <a:lnTo>
                    <a:pt x="0" y="0"/>
                  </a:lnTo>
                </a:path>
              </a:pathLst>
            </a:custGeom>
            <a:ln w="36000">
              <a:solidFill>
                <a:srgbClr val="FF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32811" y="4434665"/>
              <a:ext cx="428625" cy="53975"/>
            </a:xfrm>
            <a:custGeom>
              <a:avLst/>
              <a:gdLst/>
              <a:ahLst/>
              <a:cxnLst/>
              <a:rect l="l" t="t" r="r" b="b"/>
              <a:pathLst>
                <a:path w="428625" h="53975">
                  <a:moveTo>
                    <a:pt x="28315" y="41096"/>
                  </a:moveTo>
                  <a:lnTo>
                    <a:pt x="15193" y="46372"/>
                  </a:lnTo>
                  <a:lnTo>
                    <a:pt x="6099" y="50150"/>
                  </a:lnTo>
                  <a:lnTo>
                    <a:pt x="1035" y="52432"/>
                  </a:lnTo>
                  <a:lnTo>
                    <a:pt x="0" y="53216"/>
                  </a:lnTo>
                  <a:lnTo>
                    <a:pt x="925" y="53250"/>
                  </a:lnTo>
                  <a:lnTo>
                    <a:pt x="3239" y="53334"/>
                  </a:lnTo>
                  <a:lnTo>
                    <a:pt x="6941" y="53469"/>
                  </a:lnTo>
                  <a:lnTo>
                    <a:pt x="47984" y="48417"/>
                  </a:lnTo>
                  <a:lnTo>
                    <a:pt x="95204" y="41289"/>
                  </a:lnTo>
                  <a:lnTo>
                    <a:pt x="108269" y="39249"/>
                  </a:lnTo>
                  <a:lnTo>
                    <a:pt x="120849" y="37286"/>
                  </a:lnTo>
                  <a:lnTo>
                    <a:pt x="160779" y="31327"/>
                  </a:lnTo>
                  <a:lnTo>
                    <a:pt x="204947" y="25829"/>
                  </a:lnTo>
                  <a:lnTo>
                    <a:pt x="253937" y="21208"/>
                  </a:lnTo>
                  <a:lnTo>
                    <a:pt x="288628" y="18342"/>
                  </a:lnTo>
                  <a:lnTo>
                    <a:pt x="316839" y="15662"/>
                  </a:lnTo>
                  <a:lnTo>
                    <a:pt x="349504" y="11712"/>
                  </a:lnTo>
                  <a:lnTo>
                    <a:pt x="386621" y="6491"/>
                  </a:lnTo>
                  <a:lnTo>
                    <a:pt x="428192" y="0"/>
                  </a:lnTo>
                </a:path>
              </a:pathLst>
            </a:custGeom>
            <a:ln w="277200">
              <a:solidFill>
                <a:srgbClr val="FFD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10996" y="4490701"/>
              <a:ext cx="417195" cy="1156335"/>
            </a:xfrm>
            <a:custGeom>
              <a:avLst/>
              <a:gdLst/>
              <a:ahLst/>
              <a:cxnLst/>
              <a:rect l="l" t="t" r="r" b="b"/>
              <a:pathLst>
                <a:path w="417194" h="1156335">
                  <a:moveTo>
                    <a:pt x="80433" y="15588"/>
                  </a:moveTo>
                  <a:lnTo>
                    <a:pt x="49940" y="15631"/>
                  </a:lnTo>
                  <a:lnTo>
                    <a:pt x="27203" y="15613"/>
                  </a:lnTo>
                  <a:lnTo>
                    <a:pt x="12223" y="15534"/>
                  </a:lnTo>
                  <a:lnTo>
                    <a:pt x="4999" y="15393"/>
                  </a:lnTo>
                  <a:lnTo>
                    <a:pt x="1864" y="15233"/>
                  </a:lnTo>
                  <a:lnTo>
                    <a:pt x="210" y="15148"/>
                  </a:lnTo>
                  <a:lnTo>
                    <a:pt x="39" y="15139"/>
                  </a:lnTo>
                  <a:lnTo>
                    <a:pt x="1201" y="15066"/>
                  </a:lnTo>
                  <a:lnTo>
                    <a:pt x="3444" y="14970"/>
                  </a:lnTo>
                  <a:lnTo>
                    <a:pt x="8754" y="14745"/>
                  </a:lnTo>
                  <a:lnTo>
                    <a:pt x="57774" y="12489"/>
                  </a:lnTo>
                  <a:lnTo>
                    <a:pt x="93446" y="10456"/>
                  </a:lnTo>
                  <a:lnTo>
                    <a:pt x="113446" y="9303"/>
                  </a:lnTo>
                  <a:lnTo>
                    <a:pt x="156718" y="7110"/>
                  </a:lnTo>
                  <a:lnTo>
                    <a:pt x="216768" y="4558"/>
                  </a:lnTo>
                  <a:lnTo>
                    <a:pt x="256716" y="3042"/>
                  </a:lnTo>
                  <a:lnTo>
                    <a:pt x="299833" y="1523"/>
                  </a:lnTo>
                  <a:lnTo>
                    <a:pt x="346119" y="0"/>
                  </a:lnTo>
                </a:path>
                <a:path w="417194" h="1156335">
                  <a:moveTo>
                    <a:pt x="38310" y="1155950"/>
                  </a:moveTo>
                  <a:lnTo>
                    <a:pt x="22670" y="1154158"/>
                  </a:lnTo>
                  <a:lnTo>
                    <a:pt x="14454" y="1153217"/>
                  </a:lnTo>
                  <a:lnTo>
                    <a:pt x="13660" y="1153127"/>
                  </a:lnTo>
                  <a:lnTo>
                    <a:pt x="13100" y="1153063"/>
                  </a:lnTo>
                  <a:lnTo>
                    <a:pt x="13798" y="1152967"/>
                  </a:lnTo>
                  <a:lnTo>
                    <a:pt x="14449" y="1152926"/>
                  </a:lnTo>
                  <a:lnTo>
                    <a:pt x="19394" y="1152606"/>
                  </a:lnTo>
                  <a:lnTo>
                    <a:pt x="55023" y="1149884"/>
                  </a:lnTo>
                  <a:lnTo>
                    <a:pt x="65519" y="1149057"/>
                  </a:lnTo>
                  <a:lnTo>
                    <a:pt x="111890" y="1146138"/>
                  </a:lnTo>
                  <a:lnTo>
                    <a:pt x="196581" y="1141254"/>
                  </a:lnTo>
                  <a:lnTo>
                    <a:pt x="247893" y="1138340"/>
                  </a:lnTo>
                  <a:lnTo>
                    <a:pt x="301703" y="1135305"/>
                  </a:lnTo>
                  <a:lnTo>
                    <a:pt x="358011" y="1132149"/>
                  </a:lnTo>
                  <a:lnTo>
                    <a:pt x="416817" y="1128872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69724" y="5617883"/>
              <a:ext cx="598805" cy="0"/>
            </a:xfrm>
            <a:custGeom>
              <a:avLst/>
              <a:gdLst/>
              <a:ahLst/>
              <a:cxnLst/>
              <a:rect l="l" t="t" r="r" b="b"/>
              <a:pathLst>
                <a:path w="598804">
                  <a:moveTo>
                    <a:pt x="0" y="0"/>
                  </a:moveTo>
                  <a:lnTo>
                    <a:pt x="0" y="0"/>
                  </a:lnTo>
                  <a:lnTo>
                    <a:pt x="581998" y="0"/>
                  </a:lnTo>
                  <a:lnTo>
                    <a:pt x="598626" y="0"/>
                  </a:lnTo>
                </a:path>
              </a:pathLst>
            </a:custGeom>
            <a:ln w="277200">
              <a:solidFill>
                <a:srgbClr val="FFD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23926" y="4447984"/>
              <a:ext cx="470744" cy="15950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93337" y="4477043"/>
              <a:ext cx="259226" cy="10211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13695" y="4835455"/>
              <a:ext cx="343205" cy="11653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31927" y="4834831"/>
              <a:ext cx="259417" cy="7957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66640" y="4777197"/>
              <a:ext cx="452193" cy="12258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87343" y="4937138"/>
              <a:ext cx="2161236" cy="69142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11145" y="5457960"/>
              <a:ext cx="492150" cy="13111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21815" y="5442988"/>
              <a:ext cx="708148" cy="149093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Readers-Writers</a:t>
            </a:r>
            <a:r>
              <a:rPr spc="-50" dirty="0"/>
              <a:t> </a:t>
            </a:r>
            <a:r>
              <a:rPr dirty="0"/>
              <a:t>Problem</a:t>
            </a:r>
            <a:r>
              <a:rPr spc="-1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1259586"/>
            <a:ext cx="3474720" cy="829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9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b="1" spc="-10" dirty="0">
                <a:latin typeface="Arial"/>
                <a:cs typeface="Arial"/>
              </a:rPr>
              <a:t>reader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  <a:tabLst>
                <a:tab pos="1901189" algn="l"/>
                <a:tab pos="2586990" algn="l"/>
              </a:tabLst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do</a:t>
            </a:r>
            <a:r>
              <a:rPr sz="16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{	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	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9960" y="2100529"/>
            <a:ext cx="1247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wait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(mutex)</a:t>
            </a:r>
            <a:r>
              <a:rPr sz="16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9960" y="2344319"/>
            <a:ext cx="2050414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readcount ++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(readcount</a:t>
            </a:r>
            <a:r>
              <a:rPr sz="16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==</a:t>
            </a:r>
            <a:r>
              <a:rPr sz="16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1)</a:t>
            </a:r>
            <a:endParaRPr sz="1600">
              <a:latin typeface="Arial MT"/>
              <a:cs typeface="Arial MT"/>
            </a:endParaRPr>
          </a:p>
          <a:p>
            <a:pPr marL="1099185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wait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(wrt)</a:t>
            </a:r>
            <a:r>
              <a:rPr sz="16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1656" y="3231716"/>
            <a:ext cx="548640" cy="277495"/>
          </a:xfrm>
          <a:prstGeom prst="rect">
            <a:avLst/>
          </a:prstGeom>
          <a:solidFill>
            <a:srgbClr val="2EFF00">
              <a:alpha val="50000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si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gnal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6351" y="3222752"/>
            <a:ext cx="711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(mute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x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3684" y="3723034"/>
            <a:ext cx="2119630" cy="419100"/>
          </a:xfrm>
          <a:prstGeom prst="rect">
            <a:avLst/>
          </a:prstGeom>
          <a:ln w="36000">
            <a:solidFill>
              <a:srgbClr val="FF00A2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reading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performed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6117" y="4307484"/>
            <a:ext cx="267525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758190">
              <a:lnSpc>
                <a:spcPct val="114999"/>
              </a:lnSpc>
              <a:spcBef>
                <a:spcPts val="100"/>
              </a:spcBef>
            </a:pP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wait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(mutex)</a:t>
            </a:r>
            <a:r>
              <a:rPr sz="16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;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readcount</a:t>
            </a:r>
            <a:r>
              <a:rPr sz="1600" spc="4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-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-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;</a:t>
            </a:r>
            <a:endParaRPr sz="1600" dirty="0">
              <a:latin typeface="Arial MT"/>
              <a:cs typeface="Arial MT"/>
            </a:endParaRPr>
          </a:p>
          <a:p>
            <a:pPr marL="5842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(readcount</a:t>
            </a:r>
            <a:r>
              <a:rPr sz="16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==</a:t>
            </a:r>
            <a:r>
              <a:rPr sz="16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0)</a:t>
            </a:r>
            <a:endParaRPr sz="1600" dirty="0">
              <a:latin typeface="Arial MT"/>
              <a:cs typeface="Arial MT"/>
            </a:endParaRPr>
          </a:p>
          <a:p>
            <a:pPr marL="1555115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signal</a:t>
            </a:r>
            <a:r>
              <a:rPr sz="16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(wrt) ;</a:t>
            </a:r>
            <a:endParaRPr sz="1600" dirty="0">
              <a:latin typeface="Arial MT"/>
              <a:cs typeface="Arial MT"/>
            </a:endParaRPr>
          </a:p>
          <a:p>
            <a:pPr marL="5842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signal</a:t>
            </a:r>
            <a:r>
              <a:rPr sz="1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(mutex)</a:t>
            </a:r>
            <a:r>
              <a:rPr sz="16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while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(TRUE);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3129" y="1530858"/>
            <a:ext cx="2819400" cy="1282402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45"/>
              </a:lnSpc>
              <a:tabLst>
                <a:tab pos="1740535" algn="l"/>
              </a:tabLst>
            </a:pPr>
            <a:r>
              <a:rPr sz="2000" dirty="0" err="1">
                <a:latin typeface="Microsoft Sans Serif"/>
                <a:cs typeface="Microsoft Sans Serif"/>
              </a:rPr>
              <a:t>หากผ</a:t>
            </a:r>
            <a:r>
              <a:rPr lang="th-TH" sz="2000" dirty="0">
                <a:latin typeface="Microsoft Sans Serif"/>
                <a:cs typeface="Microsoft Sans Serif"/>
              </a:rPr>
              <a:t>ู้อ่</a:t>
            </a:r>
            <a:r>
              <a:rPr sz="2000" dirty="0" err="1">
                <a:latin typeface="Microsoft Sans Serif"/>
                <a:cs typeface="Microsoft Sans Serif"/>
              </a:rPr>
              <a:t>านมีมากกว</a:t>
            </a:r>
            <a:r>
              <a:rPr lang="th-TH" sz="2000" dirty="0">
                <a:latin typeface="Microsoft Sans Serif"/>
                <a:cs typeface="Microsoft Sans Serif"/>
              </a:rPr>
              <a:t>่า</a:t>
            </a:r>
            <a:r>
              <a:rPr sz="2000" dirty="0">
                <a:latin typeface="Microsoft Sans Serif"/>
                <a:cs typeface="Microsoft Sans Serif"/>
              </a:rPr>
              <a:t>1 </a:t>
            </a:r>
            <a:r>
              <a:rPr sz="2000" dirty="0" err="1">
                <a:latin typeface="Microsoft Sans Serif"/>
                <a:cs typeface="Microsoft Sans Serif"/>
              </a:rPr>
              <a:t>คน</a:t>
            </a:r>
            <a:r>
              <a:rPr sz="2000" dirty="0">
                <a:latin typeface="Microsoft Sans Serif"/>
                <a:cs typeface="Microsoft Sans Serif"/>
              </a:rPr>
              <a:t> ถ</a:t>
            </a:r>
            <a:r>
              <a:rPr lang="th-TH" sz="2000" dirty="0">
                <a:latin typeface="Microsoft Sans Serif"/>
                <a:cs typeface="Microsoft Sans Serif"/>
              </a:rPr>
              <a:t>้า</a:t>
            </a:r>
            <a:endParaRPr sz="2000" dirty="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ผ</a:t>
            </a:r>
            <a:r>
              <a:rPr lang="th-TH" sz="2000" dirty="0">
                <a:latin typeface="Microsoft Sans Serif"/>
                <a:cs typeface="Microsoft Sans Serif"/>
              </a:rPr>
              <a:t>ู้</a:t>
            </a:r>
            <a:r>
              <a:rPr sz="2000" dirty="0" err="1">
                <a:latin typeface="Microsoft Sans Serif"/>
                <a:cs typeface="Microsoft Sans Serif"/>
              </a:rPr>
              <a:t>เขียนก</a:t>
            </a:r>
            <a:r>
              <a:rPr lang="th-TH" sz="2000" dirty="0">
                <a:latin typeface="Microsoft Sans Serif"/>
                <a:cs typeface="Microsoft Sans Serif"/>
              </a:rPr>
              <a:t>ำ</a:t>
            </a:r>
            <a:r>
              <a:rPr sz="2000" dirty="0">
                <a:latin typeface="Microsoft Sans Serif"/>
                <a:cs typeface="Microsoft Sans Serif"/>
              </a:rPr>
              <a:t>ล</a:t>
            </a:r>
            <a:r>
              <a:rPr lang="th-TH" sz="2000" dirty="0">
                <a:latin typeface="Microsoft Sans Serif"/>
                <a:cs typeface="Microsoft Sans Serif"/>
              </a:rPr>
              <a:t>ัง</a:t>
            </a:r>
            <a:r>
              <a:rPr sz="2000" dirty="0">
                <a:latin typeface="Microsoft Sans Serif"/>
                <a:cs typeface="Microsoft Sans Serif"/>
              </a:rPr>
              <a:t>ท</a:t>
            </a:r>
            <a:r>
              <a:rPr lang="th-TH" sz="2000" dirty="0">
                <a:latin typeface="Microsoft Sans Serif"/>
                <a:cs typeface="Microsoft Sans Serif"/>
              </a:rPr>
              <a:t>ำ</a:t>
            </a:r>
            <a:r>
              <a:rPr sz="2000" dirty="0" err="1">
                <a:latin typeface="Microsoft Sans Serif"/>
                <a:cs typeface="Microsoft Sans Serif"/>
              </a:rPr>
              <a:t>งานอ</a:t>
            </a:r>
            <a:r>
              <a:rPr lang="th-TH" sz="2000" dirty="0">
                <a:latin typeface="Microsoft Sans Serif"/>
                <a:cs typeface="Microsoft Sans Serif"/>
              </a:rPr>
              <a:t>ยู่</a:t>
            </a:r>
            <a:r>
              <a:rPr sz="2000" dirty="0">
                <a:latin typeface="Microsoft Sans Serif"/>
                <a:cs typeface="Microsoft Sans Serif"/>
              </a:rPr>
              <a:t> ผ</a:t>
            </a:r>
            <a:r>
              <a:rPr lang="th-TH" sz="2000" dirty="0">
                <a:latin typeface="Microsoft Sans Serif"/>
                <a:cs typeface="Microsoft Sans Serif"/>
              </a:rPr>
              <a:t>ู้</a:t>
            </a:r>
            <a:r>
              <a:rPr sz="2000" dirty="0">
                <a:latin typeface="Microsoft Sans Serif"/>
                <a:cs typeface="Microsoft Sans Serif"/>
              </a:rPr>
              <a:t>อ</a:t>
            </a:r>
            <a:r>
              <a:rPr lang="th-TH" sz="2000" dirty="0">
                <a:latin typeface="Microsoft Sans Serif"/>
                <a:cs typeface="Microsoft Sans Serif"/>
              </a:rPr>
              <a:t>่</a:t>
            </a:r>
            <a:r>
              <a:rPr sz="2000" dirty="0" err="1">
                <a:latin typeface="Microsoft Sans Serif"/>
                <a:cs typeface="Microsoft Sans Serif"/>
              </a:rPr>
              <a:t>านคนที่</a:t>
            </a:r>
            <a:r>
              <a:rPr sz="2000" dirty="0">
                <a:latin typeface="Microsoft Sans Serif"/>
                <a:cs typeface="Microsoft Sans Serif"/>
              </a:rPr>
              <a:t> 2 </a:t>
            </a:r>
            <a:r>
              <a:rPr sz="2000" dirty="0" err="1">
                <a:latin typeface="Microsoft Sans Serif"/>
                <a:cs typeface="Microsoft Sans Serif"/>
              </a:rPr>
              <a:t>จะรออ</a:t>
            </a:r>
            <a:r>
              <a:rPr lang="th-TH" sz="2000" dirty="0">
                <a:latin typeface="Microsoft Sans Serif"/>
                <a:cs typeface="Microsoft Sans Serif"/>
              </a:rPr>
              <a:t>ยู่</a:t>
            </a:r>
            <a:r>
              <a:rPr sz="2000" dirty="0">
                <a:latin typeface="Microsoft Sans Serif"/>
                <a:cs typeface="Microsoft Sans Serif"/>
              </a:rPr>
              <a:t> โดยการตรวจสอบ  ตวแปร </a:t>
            </a:r>
            <a:r>
              <a:rPr sz="2000" dirty="0">
                <a:latin typeface="Arial MT"/>
                <a:cs typeface="Arial MT"/>
              </a:rPr>
              <a:t>mutex</a:t>
            </a:r>
          </a:p>
        </p:txBody>
      </p:sp>
      <p:sp>
        <p:nvSpPr>
          <p:cNvPr id="11" name="object 11"/>
          <p:cNvSpPr/>
          <p:nvPr/>
        </p:nvSpPr>
        <p:spPr>
          <a:xfrm>
            <a:off x="3804665" y="2084832"/>
            <a:ext cx="2188210" cy="208915"/>
          </a:xfrm>
          <a:custGeom>
            <a:avLst/>
            <a:gdLst/>
            <a:ahLst/>
            <a:cxnLst/>
            <a:rect l="l" t="t" r="r" b="b"/>
            <a:pathLst>
              <a:path w="2188210" h="208914">
                <a:moveTo>
                  <a:pt x="83566" y="121919"/>
                </a:moveTo>
                <a:lnTo>
                  <a:pt x="0" y="171450"/>
                </a:lnTo>
                <a:lnTo>
                  <a:pt x="89788" y="208533"/>
                </a:lnTo>
                <a:lnTo>
                  <a:pt x="87790" y="180720"/>
                </a:lnTo>
                <a:lnTo>
                  <a:pt x="73279" y="180720"/>
                </a:lnTo>
                <a:lnTo>
                  <a:pt x="71120" y="151764"/>
                </a:lnTo>
                <a:lnTo>
                  <a:pt x="85635" y="150723"/>
                </a:lnTo>
                <a:lnTo>
                  <a:pt x="83566" y="121919"/>
                </a:lnTo>
                <a:close/>
              </a:path>
              <a:path w="2188210" h="208914">
                <a:moveTo>
                  <a:pt x="85635" y="150723"/>
                </a:moveTo>
                <a:lnTo>
                  <a:pt x="71120" y="151764"/>
                </a:lnTo>
                <a:lnTo>
                  <a:pt x="73279" y="180720"/>
                </a:lnTo>
                <a:lnTo>
                  <a:pt x="87716" y="179684"/>
                </a:lnTo>
                <a:lnTo>
                  <a:pt x="85635" y="150723"/>
                </a:lnTo>
                <a:close/>
              </a:path>
              <a:path w="2188210" h="208914">
                <a:moveTo>
                  <a:pt x="87716" y="179684"/>
                </a:moveTo>
                <a:lnTo>
                  <a:pt x="73279" y="180720"/>
                </a:lnTo>
                <a:lnTo>
                  <a:pt x="87790" y="180720"/>
                </a:lnTo>
                <a:lnTo>
                  <a:pt x="87716" y="179684"/>
                </a:lnTo>
                <a:close/>
              </a:path>
              <a:path w="2188210" h="208914">
                <a:moveTo>
                  <a:pt x="2185924" y="0"/>
                </a:moveTo>
                <a:lnTo>
                  <a:pt x="85635" y="150723"/>
                </a:lnTo>
                <a:lnTo>
                  <a:pt x="87716" y="179684"/>
                </a:lnTo>
                <a:lnTo>
                  <a:pt x="2187956" y="28955"/>
                </a:lnTo>
                <a:lnTo>
                  <a:pt x="21859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568916" y="1153292"/>
            <a:ext cx="1038192" cy="2500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64105" y="1802302"/>
            <a:ext cx="659812" cy="14286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139972" y="3362877"/>
            <a:ext cx="291627" cy="14594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443591" y="3140900"/>
            <a:ext cx="192576" cy="7665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712974" y="3073267"/>
            <a:ext cx="299217" cy="11859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608629" y="3253145"/>
            <a:ext cx="297426" cy="159981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004840" y="3231230"/>
            <a:ext cx="247637" cy="16558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346567" y="3275868"/>
            <a:ext cx="422998" cy="20630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924644" y="3254590"/>
            <a:ext cx="515863" cy="11509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548899" y="3226915"/>
            <a:ext cx="323577" cy="14175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960110" y="3953209"/>
            <a:ext cx="373011" cy="12802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014791" y="4182587"/>
            <a:ext cx="503424" cy="138294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5430432" y="3930398"/>
            <a:ext cx="1424305" cy="391795"/>
            <a:chOff x="5430432" y="3930398"/>
            <a:chExt cx="1424305" cy="391795"/>
          </a:xfrm>
        </p:grpSpPr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30432" y="3941660"/>
              <a:ext cx="344455" cy="13856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888521" y="3966387"/>
              <a:ext cx="163592" cy="11035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44703" y="3930398"/>
              <a:ext cx="1209849" cy="391411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639563" y="4608610"/>
            <a:ext cx="368773" cy="103788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5075767" y="4614382"/>
            <a:ext cx="946150" cy="73025"/>
            <a:chOff x="5075767" y="4614382"/>
            <a:chExt cx="946150" cy="73025"/>
          </a:xfrm>
        </p:grpSpPr>
        <p:pic>
          <p:nvPicPr>
            <p:cNvPr id="51" name="object 5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75767" y="4635650"/>
              <a:ext cx="180657" cy="5143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291565" y="4614382"/>
              <a:ext cx="730121" cy="67550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115853" y="4587679"/>
            <a:ext cx="419872" cy="6258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817904" y="4786639"/>
            <a:ext cx="134005" cy="8619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046940" y="4747597"/>
            <a:ext cx="392689" cy="117698"/>
          </a:xfrm>
          <a:prstGeom prst="rect">
            <a:avLst/>
          </a:prstGeom>
        </p:spPr>
      </p:pic>
      <p:sp>
        <p:nvSpPr>
          <p:cNvPr id="69" name="object 6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2256D7-947F-F54A-D2E2-8197F5C41944}"/>
              </a:ext>
            </a:extLst>
          </p:cNvPr>
          <p:cNvSpPr txBox="1"/>
          <p:nvPr/>
        </p:nvSpPr>
        <p:spPr>
          <a:xfrm>
            <a:off x="1117895" y="9866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โครงสร้างของกระบวนการอ่าน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54B158-402C-9B0E-9443-BFB4FED318DA}"/>
              </a:ext>
            </a:extLst>
          </p:cNvPr>
          <p:cNvSpPr txBox="1"/>
          <p:nvPr/>
        </p:nvSpPr>
        <p:spPr>
          <a:xfrm>
            <a:off x="2768273" y="36449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การอ่านจะดำเนินการ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55096" y="4934266"/>
            <a:ext cx="1322705" cy="277495"/>
          </a:xfrm>
          <a:prstGeom prst="rect">
            <a:avLst/>
          </a:prstGeom>
          <a:solidFill>
            <a:srgbClr val="FFD300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5"/>
              </a:lnSpc>
            </a:pPr>
            <a:r>
              <a:rPr sz="1800" spc="-5" dirty="0">
                <a:latin typeface="Arial MT"/>
                <a:cs typeface="Arial MT"/>
              </a:rPr>
              <a:t>Shared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99035" y="5456838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0" y="0"/>
                </a:lnTo>
                <a:lnTo>
                  <a:pt x="1013159" y="0"/>
                </a:lnTo>
                <a:lnTo>
                  <a:pt x="1030331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38740" y="5796040"/>
            <a:ext cx="909319" cy="0"/>
          </a:xfrm>
          <a:custGeom>
            <a:avLst/>
            <a:gdLst/>
            <a:ahLst/>
            <a:cxnLst/>
            <a:rect l="l" t="t" r="r" b="b"/>
            <a:pathLst>
              <a:path w="909320">
                <a:moveTo>
                  <a:pt x="0" y="0"/>
                </a:moveTo>
                <a:lnTo>
                  <a:pt x="0" y="0"/>
                </a:lnTo>
                <a:lnTo>
                  <a:pt x="893032" y="0"/>
                </a:lnTo>
                <a:lnTo>
                  <a:pt x="909269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71453" y="5806516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5">
                <a:moveTo>
                  <a:pt x="0" y="0"/>
                </a:moveTo>
                <a:lnTo>
                  <a:pt x="0" y="0"/>
                </a:lnTo>
                <a:lnTo>
                  <a:pt x="861222" y="0"/>
                </a:lnTo>
                <a:lnTo>
                  <a:pt x="878109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60419" y="5713963"/>
            <a:ext cx="30480" cy="129539"/>
          </a:xfrm>
          <a:custGeom>
            <a:avLst/>
            <a:gdLst/>
            <a:ahLst/>
            <a:cxnLst/>
            <a:rect l="l" t="t" r="r" b="b"/>
            <a:pathLst>
              <a:path w="30479" h="129539">
                <a:moveTo>
                  <a:pt x="15837" y="60278"/>
                </a:moveTo>
                <a:lnTo>
                  <a:pt x="2258" y="13638"/>
                </a:lnTo>
                <a:lnTo>
                  <a:pt x="424" y="2688"/>
                </a:lnTo>
                <a:lnTo>
                  <a:pt x="160" y="463"/>
                </a:lnTo>
                <a:lnTo>
                  <a:pt x="133" y="232"/>
                </a:lnTo>
                <a:lnTo>
                  <a:pt x="105" y="0"/>
                </a:lnTo>
                <a:lnTo>
                  <a:pt x="90" y="757"/>
                </a:lnTo>
                <a:lnTo>
                  <a:pt x="87" y="2505"/>
                </a:lnTo>
                <a:lnTo>
                  <a:pt x="80" y="6636"/>
                </a:lnTo>
                <a:lnTo>
                  <a:pt x="63" y="16408"/>
                </a:lnTo>
                <a:lnTo>
                  <a:pt x="36" y="31820"/>
                </a:lnTo>
                <a:lnTo>
                  <a:pt x="0" y="52873"/>
                </a:lnTo>
                <a:lnTo>
                  <a:pt x="117" y="74527"/>
                </a:lnTo>
                <a:lnTo>
                  <a:pt x="2378" y="112845"/>
                </a:lnTo>
                <a:lnTo>
                  <a:pt x="10011" y="127563"/>
                </a:lnTo>
                <a:lnTo>
                  <a:pt x="13457" y="129224"/>
                </a:lnTo>
                <a:lnTo>
                  <a:pt x="28931" y="93152"/>
                </a:lnTo>
                <a:lnTo>
                  <a:pt x="30019" y="66392"/>
                </a:lnTo>
                <a:lnTo>
                  <a:pt x="29837" y="50641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296037"/>
            <a:ext cx="5732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Dining-Philosophers</a:t>
            </a:r>
            <a:r>
              <a:rPr spc="-95" dirty="0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4927473"/>
            <a:ext cx="17907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0" dirty="0">
                <a:solidFill>
                  <a:srgbClr val="993300"/>
                </a:solidFill>
                <a:latin typeface="Wingdings"/>
                <a:cs typeface="Wingdings"/>
              </a:rPr>
              <a:t>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5177412"/>
            <a:ext cx="3834765" cy="72771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869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7180" algn="l"/>
                <a:tab pos="297815" algn="l"/>
              </a:tabLst>
            </a:pPr>
            <a:r>
              <a:rPr sz="1800" spc="-15" dirty="0">
                <a:latin typeface="Arial MT"/>
                <a:cs typeface="Arial MT"/>
              </a:rPr>
              <a:t>Bowl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rice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(data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set)</a:t>
            </a:r>
            <a:endParaRPr sz="1800">
              <a:latin typeface="Arial MT"/>
              <a:cs typeface="Arial MT"/>
            </a:endParaRPr>
          </a:p>
          <a:p>
            <a:pPr marL="297180" indent="-285115">
              <a:lnSpc>
                <a:spcPct val="100000"/>
              </a:lnSpc>
              <a:spcBef>
                <a:spcPts val="6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297180" algn="l"/>
                <a:tab pos="297815" algn="l"/>
              </a:tabLst>
            </a:pPr>
            <a:r>
              <a:rPr sz="1600" spc="-10" dirty="0">
                <a:latin typeface="Arial MT"/>
                <a:cs typeface="Arial MT"/>
              </a:rPr>
              <a:t>Semaphore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chopstick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[5]</a:t>
            </a:r>
            <a:r>
              <a:rPr sz="16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initialized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76064" y="1310360"/>
            <a:ext cx="3686810" cy="3512185"/>
            <a:chOff x="2376064" y="1310360"/>
            <a:chExt cx="3686810" cy="35121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4035" y="1476756"/>
              <a:ext cx="3488436" cy="33451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5887" y="1310360"/>
              <a:ext cx="159624" cy="1869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2701" y="1400999"/>
              <a:ext cx="179212" cy="1621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4062" y="1648354"/>
              <a:ext cx="157099" cy="1077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8639" y="1601381"/>
              <a:ext cx="584432" cy="1587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9499" y="2535909"/>
              <a:ext cx="168502" cy="1422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2219" y="4013856"/>
              <a:ext cx="207368" cy="1739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6045" y="4046865"/>
              <a:ext cx="153570" cy="1220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6064" y="2385753"/>
              <a:ext cx="729447" cy="482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77694" y="2834675"/>
              <a:ext cx="988926" cy="6756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9833" y="2199305"/>
              <a:ext cx="66829" cy="24468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19" name="object 1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23722" y="3532756"/>
            <a:ext cx="136636" cy="18859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324874" y="4939769"/>
            <a:ext cx="195143" cy="19402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144424" y="3479318"/>
            <a:ext cx="175490" cy="17354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851128" y="6081495"/>
            <a:ext cx="353214" cy="12859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10432" y="6056408"/>
            <a:ext cx="210662" cy="166705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646F7F-A805-43F2-431A-F2FF2C06EF74}"/>
              </a:ext>
            </a:extLst>
          </p:cNvPr>
          <p:cNvSpPr txBox="1"/>
          <p:nvPr/>
        </p:nvSpPr>
        <p:spPr>
          <a:xfrm>
            <a:off x="1269278" y="46834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ข้อมูลที่ใช้ร่วมกัน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4F44B3-22AC-4A5A-8CED-8A2AA10C0B5A}"/>
              </a:ext>
            </a:extLst>
          </p:cNvPr>
          <p:cNvSpPr txBox="1"/>
          <p:nvPr/>
        </p:nvSpPr>
        <p:spPr>
          <a:xfrm>
            <a:off x="1695580" y="50636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ชามข้าว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ชุดข้อมูล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17EE33-8EDC-5C15-B3F8-9BDD0C8A45C8}"/>
              </a:ext>
            </a:extLst>
          </p:cNvPr>
          <p:cNvSpPr txBox="1"/>
          <p:nvPr/>
        </p:nvSpPr>
        <p:spPr>
          <a:xfrm>
            <a:off x="1688062" y="54535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ตะเกียบเซมาฟอร์</a:t>
            </a:r>
            <a:r>
              <a:rPr lang="en-US" dirty="0">
                <a:solidFill>
                  <a:schemeClr val="tx2"/>
                </a:solidFill>
              </a:rPr>
              <a:t> [5] </a:t>
            </a:r>
            <a:r>
              <a:rPr lang="en-US" dirty="0" err="1">
                <a:solidFill>
                  <a:schemeClr val="tx2"/>
                </a:solidFill>
              </a:rPr>
              <a:t>เริ่มต้นเป็น</a:t>
            </a:r>
            <a:r>
              <a:rPr lang="en-US" dirty="0">
                <a:solidFill>
                  <a:schemeClr val="tx2"/>
                </a:solidFill>
              </a:rPr>
              <a:t>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310340" y="4545544"/>
            <a:ext cx="408305" cy="46355"/>
          </a:xfrm>
          <a:custGeom>
            <a:avLst/>
            <a:gdLst/>
            <a:ahLst/>
            <a:cxnLst/>
            <a:rect l="l" t="t" r="r" b="b"/>
            <a:pathLst>
              <a:path w="408304" h="46354">
                <a:moveTo>
                  <a:pt x="0" y="13974"/>
                </a:moveTo>
                <a:lnTo>
                  <a:pt x="50326" y="1705"/>
                </a:lnTo>
                <a:lnTo>
                  <a:pt x="97409" y="0"/>
                </a:lnTo>
                <a:lnTo>
                  <a:pt x="121612" y="1235"/>
                </a:lnTo>
                <a:lnTo>
                  <a:pt x="170262" y="7127"/>
                </a:lnTo>
                <a:lnTo>
                  <a:pt x="213113" y="13292"/>
                </a:lnTo>
                <a:lnTo>
                  <a:pt x="262514" y="21138"/>
                </a:lnTo>
                <a:lnTo>
                  <a:pt x="301996" y="27732"/>
                </a:lnTo>
                <a:lnTo>
                  <a:pt x="350408" y="35976"/>
                </a:lnTo>
                <a:lnTo>
                  <a:pt x="407747" y="4587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0442" y="2494437"/>
            <a:ext cx="5715" cy="15240"/>
          </a:xfrm>
          <a:custGeom>
            <a:avLst/>
            <a:gdLst/>
            <a:ahLst/>
            <a:cxnLst/>
            <a:rect l="l" t="t" r="r" b="b"/>
            <a:pathLst>
              <a:path w="5714" h="15239">
                <a:moveTo>
                  <a:pt x="2860" y="14763"/>
                </a:moveTo>
                <a:lnTo>
                  <a:pt x="0" y="5452"/>
                </a:lnTo>
                <a:lnTo>
                  <a:pt x="771" y="531"/>
                </a:lnTo>
                <a:lnTo>
                  <a:pt x="5175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096949" y="1790494"/>
            <a:ext cx="2193925" cy="1238885"/>
            <a:chOff x="4096949" y="1790494"/>
            <a:chExt cx="2193925" cy="1238885"/>
          </a:xfrm>
        </p:grpSpPr>
        <p:sp>
          <p:nvSpPr>
            <p:cNvPr id="32" name="object 32"/>
            <p:cNvSpPr/>
            <p:nvPr/>
          </p:nvSpPr>
          <p:spPr>
            <a:xfrm>
              <a:off x="4594097" y="1860041"/>
              <a:ext cx="1696720" cy="597535"/>
            </a:xfrm>
            <a:custGeom>
              <a:avLst/>
              <a:gdLst/>
              <a:ahLst/>
              <a:cxnLst/>
              <a:rect l="l" t="t" r="r" b="b"/>
              <a:pathLst>
                <a:path w="1696720" h="597535">
                  <a:moveTo>
                    <a:pt x="68452" y="514731"/>
                  </a:moveTo>
                  <a:lnTo>
                    <a:pt x="0" y="583692"/>
                  </a:lnTo>
                  <a:lnTo>
                    <a:pt x="96138" y="597154"/>
                  </a:lnTo>
                  <a:lnTo>
                    <a:pt x="88460" y="574294"/>
                  </a:lnTo>
                  <a:lnTo>
                    <a:pt x="73278" y="574294"/>
                  </a:lnTo>
                  <a:lnTo>
                    <a:pt x="64007" y="546862"/>
                  </a:lnTo>
                  <a:lnTo>
                    <a:pt x="77696" y="542249"/>
                  </a:lnTo>
                  <a:lnTo>
                    <a:pt x="68452" y="514731"/>
                  </a:lnTo>
                  <a:close/>
                </a:path>
                <a:path w="1696720" h="597535">
                  <a:moveTo>
                    <a:pt x="77696" y="542249"/>
                  </a:moveTo>
                  <a:lnTo>
                    <a:pt x="64007" y="546862"/>
                  </a:lnTo>
                  <a:lnTo>
                    <a:pt x="73278" y="574294"/>
                  </a:lnTo>
                  <a:lnTo>
                    <a:pt x="86916" y="569698"/>
                  </a:lnTo>
                  <a:lnTo>
                    <a:pt x="77696" y="542249"/>
                  </a:lnTo>
                  <a:close/>
                </a:path>
                <a:path w="1696720" h="597535">
                  <a:moveTo>
                    <a:pt x="86916" y="569698"/>
                  </a:moveTo>
                  <a:lnTo>
                    <a:pt x="73278" y="574294"/>
                  </a:lnTo>
                  <a:lnTo>
                    <a:pt x="88460" y="574294"/>
                  </a:lnTo>
                  <a:lnTo>
                    <a:pt x="86916" y="569698"/>
                  </a:lnTo>
                  <a:close/>
                </a:path>
                <a:path w="1696720" h="597535">
                  <a:moveTo>
                    <a:pt x="1687067" y="0"/>
                  </a:moveTo>
                  <a:lnTo>
                    <a:pt x="77696" y="542249"/>
                  </a:lnTo>
                  <a:lnTo>
                    <a:pt x="86916" y="569698"/>
                  </a:lnTo>
                  <a:lnTo>
                    <a:pt x="1696212" y="27432"/>
                  </a:lnTo>
                  <a:lnTo>
                    <a:pt x="16870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2570" y="1790494"/>
              <a:ext cx="574686" cy="20236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1849" y="2459147"/>
              <a:ext cx="262321" cy="14351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2208" y="2468683"/>
              <a:ext cx="220394" cy="1483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7025" y="2437278"/>
              <a:ext cx="215710" cy="19174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5468" y="2458561"/>
              <a:ext cx="686059" cy="49973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235549" y="2858484"/>
              <a:ext cx="360680" cy="32384"/>
            </a:xfrm>
            <a:custGeom>
              <a:avLst/>
              <a:gdLst/>
              <a:ahLst/>
              <a:cxnLst/>
              <a:rect l="l" t="t" r="r" b="b"/>
              <a:pathLst>
                <a:path w="360679" h="32385">
                  <a:moveTo>
                    <a:pt x="0" y="31804"/>
                  </a:moveTo>
                  <a:lnTo>
                    <a:pt x="39390" y="10708"/>
                  </a:lnTo>
                  <a:lnTo>
                    <a:pt x="93501" y="4306"/>
                  </a:lnTo>
                  <a:lnTo>
                    <a:pt x="139099" y="1175"/>
                  </a:lnTo>
                  <a:lnTo>
                    <a:pt x="181290" y="0"/>
                  </a:lnTo>
                  <a:lnTo>
                    <a:pt x="214576" y="1152"/>
                  </a:lnTo>
                  <a:lnTo>
                    <a:pt x="255503" y="4898"/>
                  </a:lnTo>
                  <a:lnTo>
                    <a:pt x="304074" y="11237"/>
                  </a:lnTo>
                  <a:lnTo>
                    <a:pt x="360286" y="20170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4303325" y="4210152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436" y="7343"/>
                </a:moveTo>
                <a:lnTo>
                  <a:pt x="30472" y="3862"/>
                </a:lnTo>
                <a:lnTo>
                  <a:pt x="22412" y="1477"/>
                </a:lnTo>
                <a:lnTo>
                  <a:pt x="12254" y="190"/>
                </a:lnTo>
                <a:lnTo>
                  <a:pt x="0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264783" y="4337001"/>
            <a:ext cx="2245360" cy="1926589"/>
          </a:xfrm>
          <a:custGeom>
            <a:avLst/>
            <a:gdLst/>
            <a:ahLst/>
            <a:cxnLst/>
            <a:rect l="l" t="t" r="r" b="b"/>
            <a:pathLst>
              <a:path w="2245359" h="1926589">
                <a:moveTo>
                  <a:pt x="0" y="1926336"/>
                </a:moveTo>
                <a:lnTo>
                  <a:pt x="2244852" y="1926336"/>
                </a:lnTo>
                <a:lnTo>
                  <a:pt x="2244852" y="0"/>
                </a:lnTo>
                <a:lnTo>
                  <a:pt x="0" y="0"/>
                </a:lnTo>
                <a:lnTo>
                  <a:pt x="0" y="1926336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4054" y="296037"/>
            <a:ext cx="7155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Dining-Philosophers</a:t>
            </a:r>
            <a:r>
              <a:rPr spc="-70" dirty="0"/>
              <a:t> </a:t>
            </a:r>
            <a:r>
              <a:rPr dirty="0"/>
              <a:t>Problem</a:t>
            </a:r>
            <a:r>
              <a:rPr spc="-20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967" y="1279398"/>
            <a:ext cx="345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635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433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Philosopher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4029" y="1965198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do</a:t>
            </a:r>
            <a:r>
              <a:rPr sz="1800" spc="40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9792" y="2308352"/>
            <a:ext cx="196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wait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chopstick[i]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4176" y="2651252"/>
            <a:ext cx="306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wait</a:t>
            </a:r>
            <a:r>
              <a:rPr sz="1800" spc="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chopStick[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(i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+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1)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%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5]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3192" y="3337052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800" spc="40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eat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4176" y="3954526"/>
            <a:ext cx="3157220" cy="7112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signal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chopstick[i]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);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signal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(chopstick[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(i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+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1)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%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5]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);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3276" y="5051806"/>
            <a:ext cx="76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800" spc="40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think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4029" y="5737962"/>
            <a:ext cx="158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while</a:t>
            </a:r>
            <a:r>
              <a:rPr sz="1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(TRUE);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4214" y="1573530"/>
            <a:ext cx="2292350" cy="766877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45"/>
              </a:lnSpc>
              <a:tabLst>
                <a:tab pos="474980" algn="l"/>
              </a:tabLst>
            </a:pPr>
            <a:r>
              <a:rPr sz="2400" dirty="0" err="1">
                <a:latin typeface="Microsoft Sans Serif"/>
                <a:cs typeface="Microsoft Sans Serif"/>
              </a:rPr>
              <a:t>หย</a:t>
            </a:r>
            <a:r>
              <a:rPr lang="th-TH" sz="2400" dirty="0">
                <a:latin typeface="Microsoft Sans Serif"/>
                <a:cs typeface="Microsoft Sans Serif"/>
              </a:rPr>
              <a:t>ิ</a:t>
            </a:r>
            <a:r>
              <a:rPr sz="2400" dirty="0" err="1">
                <a:latin typeface="Microsoft Sans Serif"/>
                <a:cs typeface="Microsoft Sans Serif"/>
              </a:rPr>
              <a:t>บตะเกียบ</a:t>
            </a:r>
            <a:r>
              <a:rPr sz="2400" dirty="0">
                <a:latin typeface="Microsoft Sans Serif"/>
                <a:cs typeface="Microsoft Sans Serif"/>
              </a:rPr>
              <a:t> ใช้</a:t>
            </a: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Arial MT"/>
                <a:cs typeface="Arial MT"/>
              </a:rPr>
              <a:t>operation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Wait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5258" y="3118866"/>
            <a:ext cx="2486025" cy="741229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40"/>
              </a:lnSpc>
            </a:pPr>
            <a:r>
              <a:rPr sz="2400" dirty="0">
                <a:latin typeface="Microsoft Sans Serif"/>
                <a:cs typeface="Microsoft Sans Serif"/>
              </a:rPr>
              <a:t>วางตะเกียบ ใช้</a:t>
            </a:r>
          </a:p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operation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Signal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3261" y="3419855"/>
            <a:ext cx="1484630" cy="739140"/>
          </a:xfrm>
          <a:custGeom>
            <a:avLst/>
            <a:gdLst/>
            <a:ahLst/>
            <a:cxnLst/>
            <a:rect l="l" t="t" r="r" b="b"/>
            <a:pathLst>
              <a:path w="1484629" h="739139">
                <a:moveTo>
                  <a:pt x="58800" y="661162"/>
                </a:moveTo>
                <a:lnTo>
                  <a:pt x="0" y="738378"/>
                </a:lnTo>
                <a:lnTo>
                  <a:pt x="97154" y="739140"/>
                </a:lnTo>
                <a:lnTo>
                  <a:pt x="87472" y="719455"/>
                </a:lnTo>
                <a:lnTo>
                  <a:pt x="71374" y="719455"/>
                </a:lnTo>
                <a:lnTo>
                  <a:pt x="58547" y="693547"/>
                </a:lnTo>
                <a:lnTo>
                  <a:pt x="71583" y="687150"/>
                </a:lnTo>
                <a:lnTo>
                  <a:pt x="58800" y="661162"/>
                </a:lnTo>
                <a:close/>
              </a:path>
              <a:path w="1484629" h="739139">
                <a:moveTo>
                  <a:pt x="71583" y="687150"/>
                </a:moveTo>
                <a:lnTo>
                  <a:pt x="58547" y="693547"/>
                </a:lnTo>
                <a:lnTo>
                  <a:pt x="71374" y="719455"/>
                </a:lnTo>
                <a:lnTo>
                  <a:pt x="84342" y="713090"/>
                </a:lnTo>
                <a:lnTo>
                  <a:pt x="71583" y="687150"/>
                </a:lnTo>
                <a:close/>
              </a:path>
              <a:path w="1484629" h="739139">
                <a:moveTo>
                  <a:pt x="84342" y="713090"/>
                </a:moveTo>
                <a:lnTo>
                  <a:pt x="71374" y="719455"/>
                </a:lnTo>
                <a:lnTo>
                  <a:pt x="87472" y="719455"/>
                </a:lnTo>
                <a:lnTo>
                  <a:pt x="84342" y="713090"/>
                </a:lnTo>
                <a:close/>
              </a:path>
              <a:path w="1484629" h="739139">
                <a:moveTo>
                  <a:pt x="1471929" y="0"/>
                </a:moveTo>
                <a:lnTo>
                  <a:pt x="71583" y="687150"/>
                </a:lnTo>
                <a:lnTo>
                  <a:pt x="84342" y="713090"/>
                </a:lnTo>
                <a:lnTo>
                  <a:pt x="1484629" y="25908"/>
                </a:lnTo>
                <a:lnTo>
                  <a:pt x="14719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21" name="object 21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996550" y="1828520"/>
            <a:ext cx="32384" cy="146685"/>
          </a:xfrm>
          <a:custGeom>
            <a:avLst/>
            <a:gdLst/>
            <a:ahLst/>
            <a:cxnLst/>
            <a:rect l="l" t="t" r="r" b="b"/>
            <a:pathLst>
              <a:path w="32385" h="146685">
                <a:moveTo>
                  <a:pt x="22047" y="11785"/>
                </a:moveTo>
                <a:lnTo>
                  <a:pt x="22034" y="9702"/>
                </a:lnTo>
                <a:lnTo>
                  <a:pt x="21374" y="8280"/>
                </a:lnTo>
                <a:lnTo>
                  <a:pt x="21234" y="8178"/>
                </a:lnTo>
                <a:lnTo>
                  <a:pt x="21234" y="12204"/>
                </a:lnTo>
                <a:lnTo>
                  <a:pt x="16090" y="6921"/>
                </a:lnTo>
                <a:lnTo>
                  <a:pt x="21234" y="12204"/>
                </a:lnTo>
                <a:lnTo>
                  <a:pt x="21234" y="8178"/>
                </a:lnTo>
                <a:lnTo>
                  <a:pt x="17030" y="5016"/>
                </a:lnTo>
                <a:lnTo>
                  <a:pt x="13703" y="2120"/>
                </a:lnTo>
                <a:lnTo>
                  <a:pt x="12306" y="1739"/>
                </a:lnTo>
                <a:lnTo>
                  <a:pt x="10299" y="1168"/>
                </a:lnTo>
                <a:lnTo>
                  <a:pt x="8445" y="647"/>
                </a:lnTo>
                <a:lnTo>
                  <a:pt x="7747" y="444"/>
                </a:lnTo>
                <a:lnTo>
                  <a:pt x="6134" y="0"/>
                </a:lnTo>
                <a:lnTo>
                  <a:pt x="2082" y="2273"/>
                </a:lnTo>
                <a:lnTo>
                  <a:pt x="1409" y="4660"/>
                </a:lnTo>
                <a:lnTo>
                  <a:pt x="812" y="5918"/>
                </a:lnTo>
                <a:lnTo>
                  <a:pt x="571" y="6921"/>
                </a:lnTo>
                <a:lnTo>
                  <a:pt x="546" y="7759"/>
                </a:lnTo>
                <a:lnTo>
                  <a:pt x="0" y="9702"/>
                </a:lnTo>
                <a:lnTo>
                  <a:pt x="457" y="10680"/>
                </a:lnTo>
                <a:lnTo>
                  <a:pt x="444" y="11214"/>
                </a:lnTo>
                <a:lnTo>
                  <a:pt x="990" y="11785"/>
                </a:lnTo>
                <a:lnTo>
                  <a:pt x="1739" y="13398"/>
                </a:lnTo>
                <a:lnTo>
                  <a:pt x="3238" y="14058"/>
                </a:lnTo>
                <a:lnTo>
                  <a:pt x="6210" y="16764"/>
                </a:lnTo>
                <a:lnTo>
                  <a:pt x="12395" y="22021"/>
                </a:lnTo>
                <a:lnTo>
                  <a:pt x="16675" y="21678"/>
                </a:lnTo>
                <a:lnTo>
                  <a:pt x="20980" y="16611"/>
                </a:lnTo>
                <a:lnTo>
                  <a:pt x="21247" y="16306"/>
                </a:lnTo>
                <a:lnTo>
                  <a:pt x="21323" y="14973"/>
                </a:lnTo>
                <a:lnTo>
                  <a:pt x="21920" y="14427"/>
                </a:lnTo>
                <a:lnTo>
                  <a:pt x="22047" y="11785"/>
                </a:lnTo>
                <a:close/>
              </a:path>
              <a:path w="32385" h="146685">
                <a:moveTo>
                  <a:pt x="30988" y="90424"/>
                </a:moveTo>
                <a:lnTo>
                  <a:pt x="30251" y="85839"/>
                </a:lnTo>
                <a:lnTo>
                  <a:pt x="30810" y="90665"/>
                </a:lnTo>
                <a:lnTo>
                  <a:pt x="30988" y="90424"/>
                </a:lnTo>
                <a:close/>
              </a:path>
              <a:path w="32385" h="146685">
                <a:moveTo>
                  <a:pt x="31902" y="114376"/>
                </a:moveTo>
                <a:lnTo>
                  <a:pt x="31864" y="99669"/>
                </a:lnTo>
                <a:lnTo>
                  <a:pt x="31432" y="96024"/>
                </a:lnTo>
                <a:lnTo>
                  <a:pt x="30810" y="90665"/>
                </a:lnTo>
                <a:lnTo>
                  <a:pt x="30238" y="85763"/>
                </a:lnTo>
                <a:lnTo>
                  <a:pt x="29451" y="81394"/>
                </a:lnTo>
                <a:lnTo>
                  <a:pt x="29032" y="79146"/>
                </a:lnTo>
                <a:lnTo>
                  <a:pt x="28930" y="78447"/>
                </a:lnTo>
                <a:lnTo>
                  <a:pt x="28727" y="76949"/>
                </a:lnTo>
                <a:lnTo>
                  <a:pt x="28067" y="72186"/>
                </a:lnTo>
                <a:lnTo>
                  <a:pt x="25869" y="65786"/>
                </a:lnTo>
                <a:lnTo>
                  <a:pt x="24930" y="62928"/>
                </a:lnTo>
                <a:lnTo>
                  <a:pt x="24244" y="59499"/>
                </a:lnTo>
                <a:lnTo>
                  <a:pt x="22402" y="50977"/>
                </a:lnTo>
                <a:lnTo>
                  <a:pt x="21272" y="45059"/>
                </a:lnTo>
                <a:lnTo>
                  <a:pt x="19469" y="35344"/>
                </a:lnTo>
                <a:lnTo>
                  <a:pt x="15824" y="32854"/>
                </a:lnTo>
                <a:lnTo>
                  <a:pt x="8394" y="34239"/>
                </a:lnTo>
                <a:lnTo>
                  <a:pt x="5918" y="37630"/>
                </a:lnTo>
                <a:lnTo>
                  <a:pt x="7162" y="47409"/>
                </a:lnTo>
                <a:lnTo>
                  <a:pt x="7962" y="53517"/>
                </a:lnTo>
                <a:lnTo>
                  <a:pt x="9461" y="63182"/>
                </a:lnTo>
                <a:lnTo>
                  <a:pt x="9906" y="66243"/>
                </a:lnTo>
                <a:lnTo>
                  <a:pt x="9931" y="66370"/>
                </a:lnTo>
                <a:lnTo>
                  <a:pt x="9994" y="66802"/>
                </a:lnTo>
                <a:lnTo>
                  <a:pt x="10922" y="70307"/>
                </a:lnTo>
                <a:lnTo>
                  <a:pt x="10960" y="70459"/>
                </a:lnTo>
                <a:lnTo>
                  <a:pt x="12407" y="76200"/>
                </a:lnTo>
                <a:lnTo>
                  <a:pt x="13195" y="82448"/>
                </a:lnTo>
                <a:lnTo>
                  <a:pt x="13474" y="84162"/>
                </a:lnTo>
                <a:lnTo>
                  <a:pt x="14173" y="88544"/>
                </a:lnTo>
                <a:lnTo>
                  <a:pt x="15875" y="101434"/>
                </a:lnTo>
                <a:lnTo>
                  <a:pt x="16891" y="114376"/>
                </a:lnTo>
                <a:lnTo>
                  <a:pt x="17360" y="127355"/>
                </a:lnTo>
                <a:lnTo>
                  <a:pt x="17373" y="143497"/>
                </a:lnTo>
                <a:lnTo>
                  <a:pt x="19926" y="146088"/>
                </a:lnTo>
                <a:lnTo>
                  <a:pt x="25908" y="146138"/>
                </a:lnTo>
                <a:lnTo>
                  <a:pt x="28321" y="144132"/>
                </a:lnTo>
                <a:lnTo>
                  <a:pt x="28803" y="141376"/>
                </a:lnTo>
                <a:lnTo>
                  <a:pt x="30848" y="127584"/>
                </a:lnTo>
                <a:lnTo>
                  <a:pt x="31902" y="11437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04701" y="1812565"/>
            <a:ext cx="141028" cy="15525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55679" y="2787502"/>
            <a:ext cx="311399" cy="24646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19151" y="2805087"/>
            <a:ext cx="652650" cy="25554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71503" y="3283808"/>
            <a:ext cx="969802" cy="45592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74802" y="4861085"/>
            <a:ext cx="500632" cy="17780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40169" y="4867790"/>
            <a:ext cx="260808" cy="16122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28882" y="4847371"/>
            <a:ext cx="686746" cy="568153"/>
          </a:xfrm>
          <a:prstGeom prst="rect">
            <a:avLst/>
          </a:prstGeom>
        </p:spPr>
      </p:pic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4425BD-B573-1A4E-6044-F1B7536CD9C8}"/>
              </a:ext>
            </a:extLst>
          </p:cNvPr>
          <p:cNvSpPr txBox="1"/>
          <p:nvPr/>
        </p:nvSpPr>
        <p:spPr>
          <a:xfrm>
            <a:off x="6320408" y="4451641"/>
            <a:ext cx="23241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อาจเกิดปัญหา </a:t>
            </a:r>
            <a:r>
              <a:rPr lang="en-US" sz="2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Deadlock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ได้ หาก ทุกคนหิวพร้อมกัน แล้วหยิบ ตะเกียบข้างซ้ายเหมือนกันหมด</a:t>
            </a: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91C34-5989-9AFE-1110-EA4B97331706}"/>
              </a:ext>
            </a:extLst>
          </p:cNvPr>
          <p:cNvSpPr txBox="1"/>
          <p:nvPr/>
        </p:nvSpPr>
        <p:spPr>
          <a:xfrm>
            <a:off x="1243457" y="10551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โครงสร้างของปราชญ์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316" y="1065403"/>
            <a:ext cx="7845425" cy="4159472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2403475">
              <a:lnSpc>
                <a:spcPts val="3250"/>
              </a:lnSpc>
              <a:spcBef>
                <a:spcPts val="295"/>
              </a:spcBef>
              <a:tabLst>
                <a:tab pos="859790" algn="l"/>
                <a:tab pos="3328670" algn="l"/>
              </a:tabLst>
            </a:pPr>
            <a:r>
              <a:rPr sz="2000" dirty="0">
                <a:latin typeface="Microsoft Sans Serif"/>
                <a:cs typeface="Microsoft Sans Serif"/>
              </a:rPr>
              <a:t>- อาจเกิดปัญหา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Deadlock </a:t>
            </a:r>
            <a:r>
              <a:rPr sz="2000" dirty="0">
                <a:latin typeface="Microsoft Sans Serif"/>
                <a:cs typeface="Microsoft Sans Serif"/>
              </a:rPr>
              <a:t>ได้ </a:t>
            </a:r>
            <a:r>
              <a:rPr sz="2000" dirty="0" err="1">
                <a:latin typeface="Microsoft Sans Serif"/>
                <a:cs typeface="Microsoft Sans Serif"/>
              </a:rPr>
              <a:t>หากทุกคนหิวพร้อมก</a:t>
            </a:r>
            <a:r>
              <a:rPr lang="th-TH" sz="2000" dirty="0">
                <a:latin typeface="Microsoft Sans Serif"/>
                <a:cs typeface="Microsoft Sans Serif"/>
              </a:rPr>
              <a:t>ั</a:t>
            </a:r>
            <a:r>
              <a:rPr sz="2000" dirty="0">
                <a:latin typeface="Microsoft Sans Serif"/>
                <a:cs typeface="Microsoft Sans Serif"/>
              </a:rPr>
              <a:t>น  </a:t>
            </a:r>
            <a:r>
              <a:rPr sz="2000" dirty="0" err="1">
                <a:latin typeface="Microsoft Sans Serif"/>
                <a:cs typeface="Microsoft Sans Serif"/>
              </a:rPr>
              <a:t>แล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วหย</a:t>
            </a:r>
            <a:r>
              <a:rPr lang="th-TH" sz="2000" dirty="0">
                <a:latin typeface="Microsoft Sans Serif"/>
                <a:cs typeface="Microsoft Sans Serif"/>
              </a:rPr>
              <a:t>ิ</a:t>
            </a:r>
            <a:r>
              <a:rPr sz="2000" dirty="0" err="1">
                <a:latin typeface="Microsoft Sans Serif"/>
                <a:cs typeface="Microsoft Sans Serif"/>
              </a:rPr>
              <a:t>บตะเกียบข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>
                <a:latin typeface="Microsoft Sans Serif"/>
                <a:cs typeface="Microsoft Sans Serif"/>
              </a:rPr>
              <a:t>า</a:t>
            </a:r>
            <a:r>
              <a:rPr lang="th-TH" sz="2000" dirty="0">
                <a:latin typeface="Microsoft Sans Serif"/>
                <a:cs typeface="Microsoft Sans Serif"/>
              </a:rPr>
              <a:t>ง</a:t>
            </a:r>
            <a:r>
              <a:rPr sz="2000" dirty="0">
                <a:latin typeface="Microsoft Sans Serif"/>
                <a:cs typeface="Microsoft Sans Serif"/>
              </a:rPr>
              <a:t>ซ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ายเหมือนก</a:t>
            </a:r>
            <a:r>
              <a:rPr lang="th-TH" sz="2000" dirty="0">
                <a:latin typeface="Microsoft Sans Serif"/>
                <a:cs typeface="Microsoft Sans Serif"/>
              </a:rPr>
              <a:t>ั</a:t>
            </a:r>
            <a:r>
              <a:rPr sz="2000" dirty="0" err="1">
                <a:latin typeface="Microsoft Sans Serif"/>
                <a:cs typeface="Microsoft Sans Serif"/>
              </a:rPr>
              <a:t>นหมด</a:t>
            </a:r>
            <a:endParaRPr sz="2000" dirty="0">
              <a:latin typeface="Microsoft Sans Serif"/>
              <a:cs typeface="Microsoft Sans Serif"/>
            </a:endParaRPr>
          </a:p>
          <a:p>
            <a:pPr marL="18923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Microsoft Sans Serif"/>
                <a:cs typeface="Microsoft Sans Serif"/>
              </a:rPr>
              <a:t>ว</a:t>
            </a:r>
            <a:r>
              <a:rPr lang="th-TH" sz="2000" dirty="0">
                <a:latin typeface="Microsoft Sans Serif"/>
                <a:cs typeface="Microsoft Sans Serif"/>
              </a:rPr>
              <a:t>ิ</a:t>
            </a:r>
            <a:r>
              <a:rPr sz="2000" dirty="0" err="1">
                <a:latin typeface="Microsoft Sans Serif"/>
                <a:cs typeface="Microsoft Sans Serif"/>
              </a:rPr>
              <a:t>ธิแก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ไขเพื่อเลี่ยงการเกิด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Arial MT"/>
                <a:cs typeface="Arial MT"/>
              </a:rPr>
              <a:t>Deadlock</a:t>
            </a:r>
          </a:p>
          <a:p>
            <a:pPr marL="208915">
              <a:lnSpc>
                <a:spcPts val="3304"/>
              </a:lnSpc>
              <a:tabLst>
                <a:tab pos="1775460" algn="l"/>
              </a:tabLst>
            </a:pPr>
            <a:r>
              <a:rPr sz="2000" dirty="0">
                <a:latin typeface="Arial MT"/>
                <a:cs typeface="Arial MT"/>
              </a:rPr>
              <a:t>* </a:t>
            </a:r>
            <a:r>
              <a:rPr sz="2000" dirty="0" err="1">
                <a:latin typeface="Microsoft Sans Serif"/>
                <a:cs typeface="Microsoft Sans Serif"/>
              </a:rPr>
              <a:t>มีน</a:t>
            </a:r>
            <a:r>
              <a:rPr lang="th-TH" sz="2000" dirty="0">
                <a:latin typeface="Microsoft Sans Serif"/>
                <a:cs typeface="Microsoft Sans Serif"/>
              </a:rPr>
              <a:t>ั</a:t>
            </a:r>
            <a:r>
              <a:rPr sz="2000" dirty="0" err="1">
                <a:latin typeface="Microsoft Sans Serif"/>
                <a:cs typeface="Microsoft Sans Serif"/>
              </a:rPr>
              <a:t>กปราชญ</a:t>
            </a:r>
            <a:r>
              <a:rPr lang="th-TH" sz="2000" dirty="0">
                <a:latin typeface="Microsoft Sans Serif"/>
                <a:cs typeface="Microsoft Sans Serif"/>
              </a:rPr>
              <a:t>์</a:t>
            </a:r>
            <a:r>
              <a:rPr sz="2000" dirty="0">
                <a:latin typeface="Microsoft Sans Serif"/>
                <a:cs typeface="Microsoft Sans Serif"/>
              </a:rPr>
              <a:t>น</a:t>
            </a:r>
            <a:r>
              <a:rPr lang="th-TH" sz="2000" dirty="0">
                <a:latin typeface="Microsoft Sans Serif"/>
                <a:cs typeface="Microsoft Sans Serif"/>
              </a:rPr>
              <a:t>ั่</a:t>
            </a:r>
            <a:r>
              <a:rPr sz="2000" dirty="0" err="1">
                <a:latin typeface="Microsoft Sans Serif"/>
                <a:cs typeface="Microsoft Sans Serif"/>
              </a:rPr>
              <a:t>งโต๊ะได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ไม่เกิน</a:t>
            </a:r>
            <a:r>
              <a:rPr sz="2000" dirty="0">
                <a:latin typeface="Microsoft Sans Serif"/>
                <a:cs typeface="Microsoft Sans Serif"/>
              </a:rPr>
              <a:t> 4</a:t>
            </a:r>
          </a:p>
          <a:p>
            <a:pPr marL="129539">
              <a:lnSpc>
                <a:spcPts val="3304"/>
              </a:lnSpc>
              <a:tabLst>
                <a:tab pos="1995170" algn="l"/>
              </a:tabLst>
            </a:pPr>
            <a:r>
              <a:rPr sz="2000" dirty="0">
                <a:latin typeface="Microsoft Sans Serif"/>
                <a:cs typeface="Microsoft Sans Serif"/>
              </a:rPr>
              <a:t>* ก</a:t>
            </a:r>
            <a:r>
              <a:rPr lang="th-TH" sz="2000" dirty="0">
                <a:latin typeface="Microsoft Sans Serif"/>
                <a:cs typeface="Microsoft Sans Serif"/>
              </a:rPr>
              <a:t>ำ</a:t>
            </a:r>
            <a:r>
              <a:rPr sz="2000" dirty="0" err="1">
                <a:latin typeface="Microsoft Sans Serif"/>
                <a:cs typeface="Microsoft Sans Serif"/>
              </a:rPr>
              <a:t>หนดให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จะหย</a:t>
            </a:r>
            <a:r>
              <a:rPr lang="th-TH" sz="2000" dirty="0">
                <a:latin typeface="Microsoft Sans Serif"/>
                <a:cs typeface="Microsoft Sans Serif"/>
              </a:rPr>
              <a:t>ิ</a:t>
            </a:r>
            <a:r>
              <a:rPr sz="2000" dirty="0" err="1">
                <a:latin typeface="Microsoft Sans Serif"/>
                <a:cs typeface="Microsoft Sans Serif"/>
              </a:rPr>
              <a:t>บตะเกียบได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ตะเกียบด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านซ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ายและขวาต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องวาง</a:t>
            </a:r>
            <a:r>
              <a:rPr lang="th-TH" sz="2000" dirty="0">
                <a:latin typeface="Microsoft Sans Serif"/>
                <a:cs typeface="Microsoft Sans Serif"/>
              </a:rPr>
              <a:t>ทั้ง</a:t>
            </a:r>
            <a:r>
              <a:rPr sz="2000" dirty="0" err="1">
                <a:latin typeface="Microsoft Sans Serif"/>
                <a:cs typeface="Microsoft Sans Serif"/>
              </a:rPr>
              <a:t>คู่</a:t>
            </a:r>
            <a:r>
              <a:rPr sz="2000" dirty="0">
                <a:latin typeface="Microsoft Sans Serif"/>
                <a:cs typeface="Microsoft Sans Serif"/>
              </a:rPr>
              <a:t> (</a:t>
            </a:r>
            <a:r>
              <a:rPr sz="2000" dirty="0" err="1">
                <a:latin typeface="Microsoft Sans Serif"/>
                <a:cs typeface="Microsoft Sans Serif"/>
              </a:rPr>
              <a:t>ขณะอย</a:t>
            </a:r>
            <a:r>
              <a:rPr lang="th-TH" sz="2000" dirty="0">
                <a:latin typeface="Microsoft Sans Serif"/>
                <a:cs typeface="Microsoft Sans Serif"/>
              </a:rPr>
              <a:t>ู่ใ</a:t>
            </a:r>
            <a:r>
              <a:rPr sz="2000" dirty="0">
                <a:latin typeface="Microsoft Sans Serif"/>
                <a:cs typeface="Microsoft Sans Serif"/>
              </a:rPr>
              <a:t>น</a:t>
            </a:r>
          </a:p>
          <a:p>
            <a:pPr marL="12700">
              <a:lnSpc>
                <a:spcPts val="3220"/>
              </a:lnSpc>
              <a:spcBef>
                <a:spcPts val="390"/>
              </a:spcBef>
            </a:pPr>
            <a:r>
              <a:rPr sz="2000" dirty="0">
                <a:latin typeface="Arial MT"/>
                <a:cs typeface="Arial MT"/>
              </a:rPr>
              <a:t>Critical-Section</a:t>
            </a:r>
          </a:p>
          <a:p>
            <a:pPr marL="12700" marR="5080" indent="196215">
              <a:lnSpc>
                <a:spcPts val="3250"/>
              </a:lnSpc>
              <a:spcBef>
                <a:spcPts val="60"/>
              </a:spcBef>
              <a:tabLst>
                <a:tab pos="1518920" algn="l"/>
                <a:tab pos="1888489" algn="l"/>
                <a:tab pos="3829050" algn="l"/>
                <a:tab pos="7464425" algn="l"/>
              </a:tabLst>
            </a:pPr>
            <a:r>
              <a:rPr sz="2000" dirty="0">
                <a:latin typeface="Arial MT"/>
                <a:cs typeface="Arial MT"/>
              </a:rPr>
              <a:t>* </a:t>
            </a:r>
            <a:r>
              <a:rPr sz="2000" dirty="0" err="1">
                <a:latin typeface="Microsoft Sans Serif"/>
                <a:cs typeface="Microsoft Sans Serif"/>
              </a:rPr>
              <a:t>ใช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การสล</a:t>
            </a:r>
            <a:r>
              <a:rPr lang="th-TH" sz="2000" dirty="0">
                <a:latin typeface="Microsoft Sans Serif"/>
                <a:cs typeface="Microsoft Sans Serif"/>
              </a:rPr>
              <a:t>ั</a:t>
            </a:r>
            <a:r>
              <a:rPr sz="2000" dirty="0" err="1">
                <a:latin typeface="Microsoft Sans Serif"/>
                <a:cs typeface="Microsoft Sans Serif"/>
              </a:rPr>
              <a:t>บก</a:t>
            </a:r>
            <a:r>
              <a:rPr lang="th-TH" sz="2000" dirty="0">
                <a:latin typeface="Microsoft Sans Serif"/>
                <a:cs typeface="Microsoft Sans Serif"/>
              </a:rPr>
              <a:t>ั</a:t>
            </a:r>
            <a:r>
              <a:rPr sz="2000" dirty="0">
                <a:latin typeface="Microsoft Sans Serif"/>
                <a:cs typeface="Microsoft Sans Serif"/>
              </a:rPr>
              <a:t>น</a:t>
            </a:r>
            <a:r>
              <a:rPr lang="th-TH" sz="2000" dirty="0">
                <a:latin typeface="Microsoft Sans Serif"/>
                <a:cs typeface="Microsoft Sans Serif"/>
              </a:rPr>
              <a:t> </a:t>
            </a:r>
            <a:r>
              <a:rPr sz="2000" dirty="0" err="1">
                <a:latin typeface="Microsoft Sans Serif"/>
                <a:cs typeface="Microsoft Sans Serif"/>
              </a:rPr>
              <a:t>เช่น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dirty="0" err="1">
                <a:latin typeface="Microsoft Sans Serif"/>
                <a:cs typeface="Microsoft Sans Serif"/>
              </a:rPr>
              <a:t>ให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คนเลขคี่หย</a:t>
            </a:r>
            <a:r>
              <a:rPr lang="th-TH" sz="2000" dirty="0">
                <a:latin typeface="Microsoft Sans Serif"/>
                <a:cs typeface="Microsoft Sans Serif"/>
              </a:rPr>
              <a:t>ิ</a:t>
            </a:r>
            <a:r>
              <a:rPr sz="2000" dirty="0" err="1">
                <a:latin typeface="Microsoft Sans Serif"/>
                <a:cs typeface="Microsoft Sans Serif"/>
              </a:rPr>
              <a:t>บซ</a:t>
            </a:r>
            <a:r>
              <a:rPr lang="th-TH" sz="2000" dirty="0">
                <a:latin typeface="Microsoft Sans Serif"/>
                <a:cs typeface="Microsoft Sans Serif"/>
              </a:rPr>
              <a:t>้า</a:t>
            </a:r>
            <a:r>
              <a:rPr sz="2000" dirty="0" err="1">
                <a:latin typeface="Microsoft Sans Serif"/>
                <a:cs typeface="Microsoft Sans Serif"/>
              </a:rPr>
              <a:t>ยก่อน</a:t>
            </a:r>
            <a:r>
              <a:rPr sz="2000" dirty="0">
                <a:latin typeface="Microsoft Sans Serif"/>
                <a:cs typeface="Microsoft Sans Serif"/>
              </a:rPr>
              <a:t> ข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างขวา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dirty="0" err="1">
                <a:latin typeface="Microsoft Sans Serif"/>
                <a:cs typeface="Microsoft Sans Serif"/>
              </a:rPr>
              <a:t>และให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คนเลขคู่</a:t>
            </a:r>
            <a:r>
              <a:rPr lang="th-TH" sz="200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ห</a:t>
            </a:r>
            <a:r>
              <a:rPr lang="th-TH" sz="2000" dirty="0">
                <a:latin typeface="Microsoft Sans Serif"/>
                <a:cs typeface="Microsoft Sans Serif"/>
              </a:rPr>
              <a:t>ยิบ</a:t>
            </a:r>
            <a:r>
              <a:rPr sz="2000" dirty="0" err="1">
                <a:latin typeface="Microsoft Sans Serif"/>
                <a:cs typeface="Microsoft Sans Serif"/>
              </a:rPr>
              <a:t>ขวา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dirty="0" err="1">
                <a:latin typeface="Microsoft Sans Serif"/>
                <a:cs typeface="Microsoft Sans Serif"/>
              </a:rPr>
              <a:t>ก่อน</a:t>
            </a:r>
            <a:r>
              <a:rPr lang="th-TH" sz="200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ข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างซ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าย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1175385" algn="l"/>
                <a:tab pos="3764915" algn="l"/>
                <a:tab pos="5434330" algn="l"/>
              </a:tabLst>
            </a:pP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** </a:t>
            </a:r>
            <a:r>
              <a:rPr sz="2000" dirty="0" err="1">
                <a:solidFill>
                  <a:srgbClr val="FF0000"/>
                </a:solidFill>
                <a:latin typeface="Microsoft Sans Serif"/>
                <a:cs typeface="Microsoft Sans Serif"/>
              </a:rPr>
              <a:t>อาจเก</a:t>
            </a:r>
            <a:r>
              <a:rPr lang="th-TH"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ิ</a:t>
            </a:r>
            <a:r>
              <a:rPr sz="2000" dirty="0" err="1">
                <a:solidFill>
                  <a:srgbClr val="FF0000"/>
                </a:solidFill>
                <a:latin typeface="Microsoft Sans Serif"/>
                <a:cs typeface="Microsoft Sans Serif"/>
              </a:rPr>
              <a:t>ดปัญหา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starvation </a:t>
            </a:r>
            <a:r>
              <a:rPr sz="2000" dirty="0" err="1">
                <a:solidFill>
                  <a:srgbClr val="FF0000"/>
                </a:solidFill>
                <a:latin typeface="Microsoft Sans Serif"/>
                <a:cs typeface="Microsoft Sans Serif"/>
              </a:rPr>
              <a:t>ได</a:t>
            </a:r>
            <a:r>
              <a:rPr lang="th-TH"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้</a:t>
            </a:r>
            <a:r>
              <a:rPr sz="2000" dirty="0" err="1">
                <a:solidFill>
                  <a:srgbClr val="FF0000"/>
                </a:solidFill>
                <a:latin typeface="Microsoft Sans Serif"/>
                <a:cs typeface="Microsoft Sans Serif"/>
              </a:rPr>
              <a:t>หากแก</a:t>
            </a:r>
            <a:r>
              <a:rPr lang="th-TH"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้</a:t>
            </a:r>
            <a:r>
              <a:rPr sz="2000" dirty="0" err="1">
                <a:solidFill>
                  <a:srgbClr val="FF0000"/>
                </a:solidFill>
                <a:latin typeface="Microsoft Sans Serif"/>
                <a:cs typeface="Microsoft Sans Serif"/>
              </a:rPr>
              <a:t>ไขไม่รัดก</a:t>
            </a:r>
            <a:r>
              <a:rPr lang="th-TH"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ุ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ม</a:t>
            </a:r>
            <a:r>
              <a:rPr lang="th-TH"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**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1228" y="281686"/>
            <a:ext cx="7155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Dining-Philosophers</a:t>
            </a:r>
            <a:r>
              <a:rPr spc="-70" dirty="0"/>
              <a:t> </a:t>
            </a:r>
            <a:r>
              <a:rPr dirty="0"/>
              <a:t>Problem</a:t>
            </a:r>
            <a:r>
              <a:rPr spc="-20" dirty="0"/>
              <a:t> </a:t>
            </a:r>
            <a:r>
              <a:rPr dirty="0"/>
              <a:t>(Cont.)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669137" y="3788499"/>
            <a:ext cx="5406390" cy="277495"/>
          </a:xfrm>
          <a:prstGeom prst="rect">
            <a:avLst/>
          </a:prstGeom>
          <a:solidFill>
            <a:srgbClr val="2EFF00">
              <a:alpha val="50000"/>
            </a:srgbClr>
          </a:solidFill>
        </p:spPr>
        <p:txBody>
          <a:bodyPr vert="horz" wrap="square" lIns="0" tIns="7620" rIns="0" bIns="0" rtlCol="0">
            <a:spAutoFit/>
          </a:bodyPr>
          <a:lstStyle/>
          <a:p>
            <a:pPr marL="55244">
              <a:lnSpc>
                <a:spcPts val="2120"/>
              </a:lnSpc>
              <a:spcBef>
                <a:spcPts val="60"/>
              </a:spcBef>
            </a:pPr>
            <a:r>
              <a:rPr sz="1800" spc="-5" dirty="0">
                <a:latin typeface="Arial MT"/>
                <a:cs typeface="Arial MT"/>
              </a:rPr>
              <a:t>Omitting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spc="-15" dirty="0">
                <a:latin typeface="Arial MT"/>
                <a:cs typeface="Arial MT"/>
              </a:rPr>
              <a:t>wait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(mutex)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signal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(mutex)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(or </a:t>
            </a:r>
            <a:r>
              <a:rPr sz="1800" spc="-5" dirty="0">
                <a:latin typeface="Arial MT"/>
                <a:cs typeface="Arial MT"/>
              </a:rPr>
              <a:t>both)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2773" y="2462427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>
                <a:moveTo>
                  <a:pt x="0" y="0"/>
                </a:moveTo>
                <a:lnTo>
                  <a:pt x="0" y="0"/>
                </a:lnTo>
                <a:lnTo>
                  <a:pt x="1216474" y="0"/>
                </a:lnTo>
                <a:lnTo>
                  <a:pt x="1233607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5466" y="3257562"/>
            <a:ext cx="1148715" cy="0"/>
          </a:xfrm>
          <a:custGeom>
            <a:avLst/>
            <a:gdLst/>
            <a:ahLst/>
            <a:cxnLst/>
            <a:rect l="l" t="t" r="r" b="b"/>
            <a:pathLst>
              <a:path w="1148714">
                <a:moveTo>
                  <a:pt x="0" y="0"/>
                </a:moveTo>
                <a:lnTo>
                  <a:pt x="0" y="0"/>
                </a:lnTo>
                <a:lnTo>
                  <a:pt x="1131401" y="0"/>
                </a:lnTo>
                <a:lnTo>
                  <a:pt x="1148287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236" y="296037"/>
            <a:ext cx="5353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Problems</a:t>
            </a:r>
            <a:r>
              <a:rPr spc="-45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spc="-5" dirty="0"/>
              <a:t>Semaphores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1238885"/>
            <a:ext cx="7378700" cy="1361911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6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417830" algn="l"/>
                <a:tab pos="418465" algn="l"/>
              </a:tabLst>
            </a:pPr>
            <a:r>
              <a:rPr sz="1800" spc="-5" dirty="0">
                <a:latin typeface="Arial MT"/>
                <a:cs typeface="Arial MT"/>
              </a:rPr>
              <a:t>incorrect use 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semaphore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operations:</a:t>
            </a:r>
            <a:endParaRPr sz="1800" dirty="0">
              <a:latin typeface="Arial MT"/>
              <a:cs typeface="Arial MT"/>
            </a:endParaRPr>
          </a:p>
          <a:p>
            <a:pPr marL="574675">
              <a:lnSpc>
                <a:spcPct val="100000"/>
              </a:lnSpc>
              <a:spcBef>
                <a:spcPts val="555"/>
              </a:spcBef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800" b="1" dirty="0" err="1">
                <a:solidFill>
                  <a:srgbClr val="FF0000"/>
                </a:solidFill>
                <a:latin typeface="Tahoma"/>
                <a:cs typeface="Tahoma"/>
              </a:rPr>
              <a:t>การใช้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operation</a:t>
            </a:r>
            <a:r>
              <a:rPr lang="th-TH" sz="1800" b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 err="1">
                <a:solidFill>
                  <a:srgbClr val="FF0000"/>
                </a:solidFill>
                <a:latin typeface="Tahoma"/>
                <a:cs typeface="Tahoma"/>
              </a:rPr>
              <a:t>ของ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semaphore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ท</a:t>
            </a:r>
            <a:r>
              <a:rPr lang="th-TH" sz="1800" b="1" dirty="0">
                <a:solidFill>
                  <a:srgbClr val="FF0000"/>
                </a:solidFill>
                <a:latin typeface="Tahoma"/>
                <a:cs typeface="Tahoma"/>
              </a:rPr>
              <a:t>ี่</a:t>
            </a:r>
            <a:r>
              <a:rPr sz="1800" b="1" dirty="0" err="1">
                <a:solidFill>
                  <a:srgbClr val="FF0000"/>
                </a:solidFill>
                <a:latin typeface="Tahoma"/>
                <a:cs typeface="Tahoma"/>
              </a:rPr>
              <a:t>ไม</a:t>
            </a:r>
            <a:r>
              <a:rPr lang="th-TH" sz="1800" b="1" dirty="0">
                <a:solidFill>
                  <a:srgbClr val="FF0000"/>
                </a:solidFill>
                <a:latin typeface="Tahoma"/>
                <a:cs typeface="Tahoma"/>
              </a:rPr>
              <a:t>่</a:t>
            </a:r>
            <a:r>
              <a:rPr sz="1800" b="1" dirty="0" err="1">
                <a:solidFill>
                  <a:srgbClr val="FF0000"/>
                </a:solidFill>
                <a:latin typeface="Tahoma"/>
                <a:cs typeface="Tahoma"/>
              </a:rPr>
              <a:t>ถูกต้อง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Tahoma"/>
              <a:cs typeface="Tahoma"/>
            </a:endParaRPr>
          </a:p>
          <a:p>
            <a:pPr marL="818515" lvl="1" indent="-34925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818515" algn="l"/>
                <a:tab pos="819150" algn="l"/>
                <a:tab pos="2380615" algn="l"/>
                <a:tab pos="2800350" algn="l"/>
                <a:tab pos="4286250" algn="l"/>
              </a:tabLst>
            </a:pPr>
            <a:r>
              <a:rPr sz="1800" spc="-5" dirty="0">
                <a:latin typeface="Arial MT"/>
                <a:cs typeface="Arial MT"/>
              </a:rPr>
              <a:t>signal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(mutex)	</a:t>
            </a:r>
            <a:r>
              <a:rPr sz="1800" dirty="0">
                <a:latin typeface="Arial MT"/>
                <a:cs typeface="Arial MT"/>
              </a:rPr>
              <a:t>….	</a:t>
            </a:r>
            <a:r>
              <a:rPr sz="1800" spc="-15" dirty="0">
                <a:latin typeface="Arial MT"/>
                <a:cs typeface="Arial MT"/>
              </a:rPr>
              <a:t>wait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(mutex)	</a:t>
            </a:r>
            <a:r>
              <a:rPr sz="1400" dirty="0">
                <a:solidFill>
                  <a:srgbClr val="0000FF"/>
                </a:solidFill>
                <a:latin typeface="Microsoft Sans Serif"/>
                <a:cs typeface="Microsoft Sans Serif"/>
              </a:rPr>
              <a:t>ท</a:t>
            </a:r>
            <a:r>
              <a:rPr lang="th-TH" sz="1400" dirty="0">
                <a:solidFill>
                  <a:srgbClr val="0000FF"/>
                </a:solidFill>
                <a:latin typeface="Microsoft Sans Serif"/>
                <a:cs typeface="Microsoft Sans Serif"/>
              </a:rPr>
              <a:t>ำ</a:t>
            </a:r>
            <a:r>
              <a:rPr sz="1400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ให</a:t>
            </a:r>
            <a:r>
              <a:rPr lang="th-TH" sz="1400" dirty="0">
                <a:solidFill>
                  <a:srgbClr val="0000FF"/>
                </a:solidFill>
                <a:latin typeface="Microsoft Sans Serif"/>
                <a:cs typeface="Microsoft Sans Serif"/>
              </a:rPr>
              <a:t>้</a:t>
            </a:r>
            <a:r>
              <a:rPr sz="1400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ไม่เก</a:t>
            </a:r>
            <a:r>
              <a:rPr lang="th-TH" sz="1400" dirty="0">
                <a:solidFill>
                  <a:srgbClr val="0000FF"/>
                </a:solidFill>
                <a:latin typeface="Microsoft Sans Serif"/>
                <a:cs typeface="Microsoft Sans Serif"/>
              </a:rPr>
              <a:t>ิ</a:t>
            </a:r>
            <a:r>
              <a:rPr sz="1400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ดคุณสมบ</a:t>
            </a:r>
            <a:r>
              <a:rPr lang="th-TH" sz="1400" dirty="0">
                <a:solidFill>
                  <a:srgbClr val="0000FF"/>
                </a:solidFill>
                <a:latin typeface="Microsoft Sans Serif"/>
                <a:cs typeface="Microsoft Sans Serif"/>
              </a:rPr>
              <a:t>ัติ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Mutual exclusion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217" y="3042615"/>
            <a:ext cx="3343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0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361315" algn="l"/>
                <a:tab pos="361950" algn="l"/>
                <a:tab pos="1732914" algn="l"/>
              </a:tabLst>
            </a:pPr>
            <a:r>
              <a:rPr sz="1800" spc="-15" dirty="0">
                <a:latin typeface="Arial MT"/>
                <a:cs typeface="Arial MT"/>
              </a:rPr>
              <a:t>wait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(mutex)	</a:t>
            </a:r>
            <a:r>
              <a:rPr sz="1800" dirty="0">
                <a:latin typeface="Arial MT"/>
                <a:cs typeface="Arial MT"/>
              </a:rPr>
              <a:t>…</a:t>
            </a:r>
            <a:r>
              <a:rPr sz="1800" spc="4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wait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(mutex)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7505" y="3042615"/>
            <a:ext cx="36455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Microsoft Sans Serif"/>
                <a:cs typeface="Microsoft Sans Serif"/>
              </a:rPr>
              <a:t>ท</a:t>
            </a:r>
            <a:r>
              <a:rPr lang="th-TH" sz="1400" dirty="0">
                <a:solidFill>
                  <a:srgbClr val="0000FF"/>
                </a:solidFill>
                <a:latin typeface="Microsoft Sans Serif"/>
                <a:cs typeface="Microsoft Sans Serif"/>
              </a:rPr>
              <a:t>ำ</a:t>
            </a:r>
            <a:r>
              <a:rPr sz="1400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ให</a:t>
            </a:r>
            <a:r>
              <a:rPr lang="th-TH" sz="1400" dirty="0">
                <a:solidFill>
                  <a:srgbClr val="0000FF"/>
                </a:solidFill>
                <a:latin typeface="Microsoft Sans Serif"/>
                <a:cs typeface="Microsoft Sans Serif"/>
              </a:rPr>
              <a:t>้</a:t>
            </a:r>
            <a:r>
              <a:rPr sz="1400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เกิดปัญหา</a:t>
            </a:r>
            <a:r>
              <a:rPr sz="140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Deadlock </a:t>
            </a:r>
            <a:r>
              <a:rPr sz="1400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ได</a:t>
            </a:r>
            <a:r>
              <a:rPr lang="th-TH" sz="1400" dirty="0">
                <a:solidFill>
                  <a:srgbClr val="0000FF"/>
                </a:solidFill>
                <a:latin typeface="Microsoft Sans Serif"/>
                <a:cs typeface="Microsoft Sans Serif"/>
              </a:rPr>
              <a:t>้</a:t>
            </a:r>
            <a:r>
              <a:rPr sz="1400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เพราะไม่มีใครปลดล๊อค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217" y="3829558"/>
            <a:ext cx="1625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CC6600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217" y="4306788"/>
            <a:ext cx="656272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>
              <a:lnSpc>
                <a:spcPts val="2125"/>
              </a:lnSpc>
              <a:spcBef>
                <a:spcPts val="100"/>
              </a:spcBef>
              <a:tabLst>
                <a:tab pos="3105150" algn="l"/>
                <a:tab pos="3417570" algn="l"/>
                <a:tab pos="4613910" algn="l"/>
                <a:tab pos="5072380" algn="l"/>
              </a:tabLst>
            </a:pPr>
            <a:r>
              <a:rPr sz="2700" baseline="1543" dirty="0">
                <a:solidFill>
                  <a:srgbClr val="0000FF"/>
                </a:solidFill>
                <a:latin typeface="Microsoft Sans Serif"/>
                <a:cs typeface="Microsoft Sans Serif"/>
              </a:rPr>
              <a:t>มีการละเลยการใช้ </a:t>
            </a:r>
            <a:r>
              <a:rPr sz="2700" baseline="1543" dirty="0">
                <a:solidFill>
                  <a:srgbClr val="0000FF"/>
                </a:solidFill>
                <a:latin typeface="Arial MT"/>
                <a:cs typeface="Arial MT"/>
              </a:rPr>
              <a:t>operation wait()</a:t>
            </a:r>
            <a:r>
              <a:rPr lang="th-TH" sz="2700" baseline="154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700" baseline="1543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หร</a:t>
            </a:r>
            <a:r>
              <a:rPr lang="th-TH" sz="2700" baseline="1543" dirty="0">
                <a:solidFill>
                  <a:srgbClr val="0000FF"/>
                </a:solidFill>
                <a:latin typeface="Microsoft Sans Serif"/>
                <a:cs typeface="Microsoft Sans Serif"/>
              </a:rPr>
              <a:t>ื</a:t>
            </a:r>
            <a:r>
              <a:rPr sz="2700" baseline="1543" dirty="0">
                <a:solidFill>
                  <a:srgbClr val="0000FF"/>
                </a:solidFill>
                <a:latin typeface="Microsoft Sans Serif"/>
                <a:cs typeface="Microsoft Sans Serif"/>
              </a:rPr>
              <a:t>อ</a:t>
            </a:r>
            <a:r>
              <a:rPr lang="th-TH" sz="2700" baseline="1543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700" baseline="1543" dirty="0">
                <a:solidFill>
                  <a:srgbClr val="0000FF"/>
                </a:solidFill>
                <a:latin typeface="Arial MT"/>
                <a:cs typeface="Arial MT"/>
              </a:rPr>
              <a:t>signal() </a:t>
            </a:r>
            <a:r>
              <a:rPr sz="2700" baseline="1543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หร</a:t>
            </a:r>
            <a:r>
              <a:rPr lang="th-TH" sz="2700" baseline="1543" dirty="0">
                <a:solidFill>
                  <a:srgbClr val="0000FF"/>
                </a:solidFill>
                <a:latin typeface="Microsoft Sans Serif"/>
                <a:cs typeface="Microsoft Sans Serif"/>
              </a:rPr>
              <a:t>ื</a:t>
            </a:r>
            <a:r>
              <a:rPr sz="2700" baseline="1543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อท</a:t>
            </a:r>
            <a:r>
              <a:rPr lang="th-TH" sz="2700" baseline="1543" dirty="0">
                <a:solidFill>
                  <a:srgbClr val="0000FF"/>
                </a:solidFill>
                <a:latin typeface="Microsoft Sans Serif"/>
                <a:cs typeface="Microsoft Sans Serif"/>
              </a:rPr>
              <a:t>ั้</a:t>
            </a:r>
            <a:r>
              <a:rPr sz="2700" baseline="1543" dirty="0">
                <a:solidFill>
                  <a:srgbClr val="0000FF"/>
                </a:solidFill>
                <a:latin typeface="Microsoft Sans Serif"/>
                <a:cs typeface="Microsoft Sans Serif"/>
              </a:rPr>
              <a:t>ง</a:t>
            </a:r>
            <a:r>
              <a:rPr lang="th-TH" sz="2700" baseline="1543" dirty="0">
                <a:solidFill>
                  <a:srgbClr val="0000FF"/>
                </a:solidFill>
                <a:latin typeface="Microsoft Sans Serif"/>
                <a:cs typeface="Microsoft Sans Serif"/>
              </a:rPr>
              <a:t>คู่</a:t>
            </a:r>
            <a:r>
              <a:rPr sz="2700" baseline="1543" dirty="0">
                <a:solidFill>
                  <a:srgbClr val="0000FF"/>
                </a:solidFill>
                <a:latin typeface="Microsoft Sans Serif"/>
                <a:cs typeface="Microsoft Sans Serif"/>
              </a:rPr>
              <a:t> จ</a:t>
            </a:r>
            <a:r>
              <a:rPr lang="th-TH" sz="2700" baseline="1543" dirty="0">
                <a:solidFill>
                  <a:srgbClr val="0000FF"/>
                </a:solidFill>
                <a:latin typeface="Microsoft Sans Serif"/>
                <a:cs typeface="Microsoft Sans Serif"/>
              </a:rPr>
              <a:t>ึ</a:t>
            </a:r>
            <a:r>
              <a:rPr sz="2700" baseline="1543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งท</a:t>
            </a:r>
            <a:r>
              <a:rPr lang="th-TH" sz="2700" baseline="1543" dirty="0">
                <a:solidFill>
                  <a:srgbClr val="0000FF"/>
                </a:solidFill>
                <a:latin typeface="Microsoft Sans Serif"/>
                <a:cs typeface="Microsoft Sans Serif"/>
              </a:rPr>
              <a:t>ำ</a:t>
            </a:r>
            <a:r>
              <a:rPr sz="2700" baseline="1543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ให</a:t>
            </a:r>
            <a:r>
              <a:rPr lang="th-TH" sz="2700" baseline="1543" dirty="0">
                <a:solidFill>
                  <a:srgbClr val="0000FF"/>
                </a:solidFill>
                <a:latin typeface="Microsoft Sans Serif"/>
                <a:cs typeface="Microsoft Sans Serif"/>
              </a:rPr>
              <a:t>้</a:t>
            </a:r>
            <a:r>
              <a:rPr sz="2700" baseline="1543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กลไกการท</a:t>
            </a:r>
            <a:r>
              <a:rPr lang="th-TH" sz="2700" baseline="1543" dirty="0">
                <a:solidFill>
                  <a:srgbClr val="0000FF"/>
                </a:solidFill>
                <a:latin typeface="Microsoft Sans Serif"/>
                <a:cs typeface="Microsoft Sans Serif"/>
              </a:rPr>
              <a:t>ำ</a:t>
            </a:r>
            <a:r>
              <a:rPr sz="2700" baseline="1543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งานของ</a:t>
            </a:r>
            <a:r>
              <a:rPr lang="th-TH" sz="2700" baseline="1543" dirty="0"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semaphore </a:t>
            </a:r>
            <a:r>
              <a:rPr sz="1800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ไม่เข</a:t>
            </a:r>
            <a:r>
              <a:rPr lang="th-TH" sz="1800" dirty="0">
                <a:solidFill>
                  <a:srgbClr val="0000FF"/>
                </a:solidFill>
                <a:latin typeface="Microsoft Sans Serif"/>
                <a:cs typeface="Microsoft Sans Serif"/>
              </a:rPr>
              <a:t>้</a:t>
            </a:r>
            <a:r>
              <a:rPr sz="1800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าจ</a:t>
            </a:r>
            <a:r>
              <a:rPr lang="th-TH" sz="1800" dirty="0">
                <a:solidFill>
                  <a:srgbClr val="0000FF"/>
                </a:solidFill>
                <a:latin typeface="Microsoft Sans Serif"/>
                <a:cs typeface="Microsoft Sans Serif"/>
              </a:rPr>
              <a:t>ั</a:t>
            </a:r>
            <a:r>
              <a:rPr sz="1800" dirty="0" err="1">
                <a:solidFill>
                  <a:srgbClr val="0000FF"/>
                </a:solidFill>
                <a:latin typeface="Microsoft Sans Serif"/>
                <a:cs typeface="Microsoft Sans Serif"/>
              </a:rPr>
              <a:t>งหวะก</a:t>
            </a:r>
            <a:r>
              <a:rPr lang="th-TH" dirty="0">
                <a:solidFill>
                  <a:srgbClr val="0000FF"/>
                </a:solidFill>
                <a:latin typeface="Microsoft Sans Serif"/>
                <a:cs typeface="Microsoft Sans Serif"/>
              </a:rPr>
              <a:t>ั</a:t>
            </a:r>
            <a:r>
              <a:rPr sz="1800" dirty="0">
                <a:solidFill>
                  <a:srgbClr val="0000FF"/>
                </a:solidFill>
                <a:latin typeface="Microsoft Sans Serif"/>
                <a:cs typeface="Microsoft Sans Serif"/>
              </a:rPr>
              <a:t>น</a:t>
            </a:r>
            <a:endParaRPr sz="1800" dirty="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10" name="object 10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8B777-CED7-8272-6629-36E7F5BA282C}"/>
              </a:ext>
            </a:extLst>
          </p:cNvPr>
          <p:cNvSpPr txBox="1"/>
          <p:nvPr/>
        </p:nvSpPr>
        <p:spPr>
          <a:xfrm>
            <a:off x="1825466" y="917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ปัญหาเกี่ยวกับเซมาฟอร์ส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7DF40-00F5-BBAA-F0C5-3373CCD4D63A}"/>
              </a:ext>
            </a:extLst>
          </p:cNvPr>
          <p:cNvSpPr txBox="1"/>
          <p:nvPr/>
        </p:nvSpPr>
        <p:spPr>
          <a:xfrm>
            <a:off x="1219200" y="10930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การใช้การดำเนินการเซมาฟอร์ไม่ถูกต้อง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9AE85D-5294-286D-70FC-06F1F5F5A046}"/>
              </a:ext>
            </a:extLst>
          </p:cNvPr>
          <p:cNvSpPr txBox="1"/>
          <p:nvPr/>
        </p:nvSpPr>
        <p:spPr>
          <a:xfrm>
            <a:off x="1669137" y="3483436"/>
            <a:ext cx="638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การละเว้นการรอ</a:t>
            </a:r>
            <a:r>
              <a:rPr lang="en-US" dirty="0">
                <a:solidFill>
                  <a:schemeClr val="tx2"/>
                </a:solidFill>
              </a:rPr>
              <a:t> (mutex) </a:t>
            </a:r>
            <a:r>
              <a:rPr lang="en-US" dirty="0" err="1">
                <a:solidFill>
                  <a:schemeClr val="tx2"/>
                </a:solidFill>
              </a:rPr>
              <a:t>หรือสัญญาณ</a:t>
            </a:r>
            <a:r>
              <a:rPr lang="en-US" dirty="0">
                <a:solidFill>
                  <a:schemeClr val="tx2"/>
                </a:solidFill>
              </a:rPr>
              <a:t> (mutex) (</a:t>
            </a:r>
            <a:r>
              <a:rPr lang="en-US" dirty="0" err="1">
                <a:solidFill>
                  <a:schemeClr val="tx2"/>
                </a:solidFill>
              </a:rPr>
              <a:t>หรือทั้งสองอย่าง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870" y="296037"/>
            <a:ext cx="2080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240" y="1260729"/>
            <a:ext cx="773239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5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introduce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critical-section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problem,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whose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solutions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ensure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consistency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shared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5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present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both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software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hardware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solutions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critical-section</a:t>
            </a:r>
            <a:endParaRPr sz="1800">
              <a:latin typeface="Arial MT"/>
              <a:cs typeface="Arial MT"/>
            </a:endParaRPr>
          </a:p>
          <a:p>
            <a:pPr marL="35369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problem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35369-6BE8-0CD0-5FFE-7BDF8C7777B5}"/>
              </a:ext>
            </a:extLst>
          </p:cNvPr>
          <p:cNvSpPr txBox="1"/>
          <p:nvPr/>
        </p:nvSpPr>
        <p:spPr>
          <a:xfrm>
            <a:off x="1143000" y="937563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เพื่อแนะนำปัญหาส่วนวิกฤต</a:t>
            </a:r>
            <a:r>
              <a:rPr lang="en-US" dirty="0">
                <a:solidFill>
                  <a:schemeClr val="tx2"/>
                </a:solidFill>
              </a:rPr>
              <a:t> ซึ่งสามารถใช้วิธีแก้ปัญหาเพื่อให้มั่นใจว่าข้อมูลที่ใช้ร่วมกันมีความสอดคล้องกัน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0E4BC-57F3-CA44-1BAF-01CDAA1DF808}"/>
              </a:ext>
            </a:extLst>
          </p:cNvPr>
          <p:cNvSpPr txBox="1"/>
          <p:nvPr/>
        </p:nvSpPr>
        <p:spPr>
          <a:xfrm>
            <a:off x="1143000" y="17048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เพื่อนำเสนอโซลูชันซอฟต์แวร์และฮาร์ดแวร์ของปัญหาส่วนวิกฤติ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008" y="296037"/>
            <a:ext cx="5191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Synchronization</a:t>
            </a:r>
            <a:r>
              <a:rPr spc="-5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240" y="1164717"/>
            <a:ext cx="1663064" cy="15074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Solaris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10" dirty="0">
                <a:latin typeface="Arial MT"/>
                <a:cs typeface="Arial MT"/>
              </a:rPr>
              <a:t>Windows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XP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10" dirty="0">
                <a:latin typeface="Arial MT"/>
                <a:cs typeface="Arial MT"/>
              </a:rPr>
              <a:t>Linux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Pthreads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5089" y="2412508"/>
            <a:ext cx="276950" cy="1696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4867" y="2370202"/>
            <a:ext cx="497903" cy="28107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751287" y="1472863"/>
            <a:ext cx="308610" cy="23495"/>
          </a:xfrm>
          <a:custGeom>
            <a:avLst/>
            <a:gdLst/>
            <a:ahLst/>
            <a:cxnLst/>
            <a:rect l="l" t="t" r="r" b="b"/>
            <a:pathLst>
              <a:path w="308610" h="23494">
                <a:moveTo>
                  <a:pt x="0" y="23314"/>
                </a:moveTo>
                <a:lnTo>
                  <a:pt x="41270" y="7164"/>
                </a:lnTo>
                <a:lnTo>
                  <a:pt x="84188" y="2364"/>
                </a:lnTo>
                <a:lnTo>
                  <a:pt x="128768" y="149"/>
                </a:lnTo>
                <a:lnTo>
                  <a:pt x="144431" y="0"/>
                </a:lnTo>
                <a:lnTo>
                  <a:pt x="172804" y="1204"/>
                </a:lnTo>
                <a:lnTo>
                  <a:pt x="209595" y="5035"/>
                </a:lnTo>
                <a:lnTo>
                  <a:pt x="254804" y="11492"/>
                </a:lnTo>
                <a:lnTo>
                  <a:pt x="308432" y="20576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8603" y="1433647"/>
            <a:ext cx="3375025" cy="0"/>
          </a:xfrm>
          <a:custGeom>
            <a:avLst/>
            <a:gdLst/>
            <a:ahLst/>
            <a:cxnLst/>
            <a:rect l="l" t="t" r="r" b="b"/>
            <a:pathLst>
              <a:path w="3375025">
                <a:moveTo>
                  <a:pt x="0" y="0"/>
                </a:moveTo>
                <a:lnTo>
                  <a:pt x="0" y="0"/>
                </a:lnTo>
                <a:lnTo>
                  <a:pt x="3357752" y="0"/>
                </a:lnTo>
                <a:lnTo>
                  <a:pt x="3374970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6170" y="2099398"/>
            <a:ext cx="1574165" cy="0"/>
          </a:xfrm>
          <a:custGeom>
            <a:avLst/>
            <a:gdLst/>
            <a:ahLst/>
            <a:cxnLst/>
            <a:rect l="l" t="t" r="r" b="b"/>
            <a:pathLst>
              <a:path w="1574164">
                <a:moveTo>
                  <a:pt x="0" y="0"/>
                </a:moveTo>
                <a:lnTo>
                  <a:pt x="0" y="0"/>
                </a:lnTo>
                <a:lnTo>
                  <a:pt x="1556924" y="0"/>
                </a:lnTo>
                <a:lnTo>
                  <a:pt x="1574033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8698" y="3326208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0" y="0"/>
                </a:lnTo>
                <a:lnTo>
                  <a:pt x="776872" y="0"/>
                </a:lnTo>
                <a:lnTo>
                  <a:pt x="793401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9406" y="3715888"/>
            <a:ext cx="1639570" cy="0"/>
          </a:xfrm>
          <a:custGeom>
            <a:avLst/>
            <a:gdLst/>
            <a:ahLst/>
            <a:cxnLst/>
            <a:rect l="l" t="t" r="r" b="b"/>
            <a:pathLst>
              <a:path w="1639570">
                <a:moveTo>
                  <a:pt x="0" y="0"/>
                </a:moveTo>
                <a:lnTo>
                  <a:pt x="0" y="0"/>
                </a:lnTo>
                <a:lnTo>
                  <a:pt x="1622302" y="0"/>
                </a:lnTo>
                <a:lnTo>
                  <a:pt x="1639379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9416" y="3680736"/>
            <a:ext cx="944880" cy="0"/>
          </a:xfrm>
          <a:custGeom>
            <a:avLst/>
            <a:gdLst/>
            <a:ahLst/>
            <a:cxnLst/>
            <a:rect l="l" t="t" r="r" b="b"/>
            <a:pathLst>
              <a:path w="944880">
                <a:moveTo>
                  <a:pt x="0" y="0"/>
                </a:moveTo>
                <a:lnTo>
                  <a:pt x="0" y="0"/>
                </a:lnTo>
                <a:lnTo>
                  <a:pt x="927882" y="0"/>
                </a:lnTo>
                <a:lnTo>
                  <a:pt x="944753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23052" y="3300447"/>
            <a:ext cx="3190875" cy="0"/>
          </a:xfrm>
          <a:custGeom>
            <a:avLst/>
            <a:gdLst/>
            <a:ahLst/>
            <a:cxnLst/>
            <a:rect l="l" t="t" r="r" b="b"/>
            <a:pathLst>
              <a:path w="3190875">
                <a:moveTo>
                  <a:pt x="0" y="0"/>
                </a:moveTo>
                <a:lnTo>
                  <a:pt x="0" y="0"/>
                </a:lnTo>
                <a:lnTo>
                  <a:pt x="3173611" y="0"/>
                </a:lnTo>
                <a:lnTo>
                  <a:pt x="3190581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4097" y="1891030"/>
            <a:ext cx="1757580" cy="42155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3444" y="2555416"/>
            <a:ext cx="1859088" cy="46757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0019" y="2460638"/>
            <a:ext cx="1843594" cy="393942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7158252" y="2533866"/>
            <a:ext cx="1452245" cy="433705"/>
            <a:chOff x="7158252" y="2533866"/>
            <a:chExt cx="1452245" cy="433705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8252" y="2887122"/>
              <a:ext cx="261739" cy="6558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6001" y="2533866"/>
              <a:ext cx="1443948" cy="433433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2326379" y="582810"/>
            <a:ext cx="1167765" cy="0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0" y="0"/>
                </a:lnTo>
                <a:lnTo>
                  <a:pt x="1150011" y="0"/>
                </a:lnTo>
                <a:lnTo>
                  <a:pt x="1167176" y="0"/>
                </a:lnTo>
              </a:path>
            </a:pathLst>
          </a:custGeom>
          <a:ln w="277200">
            <a:solidFill>
              <a:srgbClr val="FFFF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232" y="296037"/>
            <a:ext cx="4655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Solaris</a:t>
            </a:r>
            <a:r>
              <a:rPr spc="-75" dirty="0"/>
              <a:t> </a:t>
            </a:r>
            <a:r>
              <a:rPr dirty="0"/>
              <a:t>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240" y="1260729"/>
            <a:ext cx="7232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Implements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variety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locks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support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multitasking,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multithreading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(including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real-time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threads),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multiprocessing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240" y="1905381"/>
            <a:ext cx="7922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Uses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66FF"/>
                </a:solidFill>
                <a:latin typeface="Arial MT"/>
                <a:cs typeface="Arial MT"/>
              </a:rPr>
              <a:t>adaptive</a:t>
            </a:r>
            <a:r>
              <a:rPr sz="1800" spc="2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66FF"/>
                </a:solidFill>
                <a:latin typeface="Arial MT"/>
                <a:cs typeface="Arial MT"/>
              </a:rPr>
              <a:t>mutexes</a:t>
            </a:r>
            <a:r>
              <a:rPr sz="1800" spc="5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efficiency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when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protecting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short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240" y="2082936"/>
            <a:ext cx="7922895" cy="10420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latin typeface="Arial MT"/>
                <a:cs typeface="Arial MT"/>
              </a:rPr>
              <a:t>segments</a:t>
            </a:r>
            <a:endParaRPr sz="1800">
              <a:latin typeface="Arial MT"/>
              <a:cs typeface="Arial MT"/>
            </a:endParaRPr>
          </a:p>
          <a:p>
            <a:pPr marL="353695" marR="5080" indent="-34163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Uses </a:t>
            </a:r>
            <a:r>
              <a:rPr sz="1800" spc="-5" dirty="0">
                <a:solidFill>
                  <a:srgbClr val="3366FF"/>
                </a:solidFill>
                <a:latin typeface="Arial MT"/>
                <a:cs typeface="Arial MT"/>
              </a:rPr>
              <a:t>condition</a:t>
            </a:r>
            <a:r>
              <a:rPr sz="1800" spc="15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66FF"/>
                </a:solidFill>
                <a:latin typeface="Arial MT"/>
                <a:cs typeface="Arial MT"/>
              </a:rPr>
              <a:t>variables</a:t>
            </a:r>
            <a:r>
              <a:rPr sz="1800" spc="25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66FF"/>
                </a:solidFill>
                <a:latin typeface="Arial MT"/>
                <a:cs typeface="Arial MT"/>
              </a:rPr>
              <a:t>readers-writers</a:t>
            </a:r>
            <a:r>
              <a:rPr sz="1800" spc="65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locks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when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longer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sections of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5240" y="3195066"/>
            <a:ext cx="7313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Uses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66FF"/>
                </a:solidFill>
                <a:latin typeface="Arial MT"/>
                <a:cs typeface="Arial MT"/>
              </a:rPr>
              <a:t>turnstiles</a:t>
            </a:r>
            <a:r>
              <a:rPr sz="1800" spc="1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order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threads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waiting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acquire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either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adaptive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mutex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</a:t>
            </a:r>
            <a:r>
              <a:rPr sz="1800" spc="-10" dirty="0">
                <a:latin typeface="Arial MT"/>
                <a:cs typeface="Arial MT"/>
              </a:rPr>
              <a:t>reader-writer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lock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8" name="object 8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51991" y="2248171"/>
            <a:ext cx="60020" cy="6464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82909" y="2189638"/>
            <a:ext cx="167896" cy="11853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3853" y="2211302"/>
            <a:ext cx="268577" cy="9497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65679" y="2203448"/>
            <a:ext cx="92903" cy="9855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34110" y="2198063"/>
            <a:ext cx="691829" cy="2047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86309" y="2859445"/>
            <a:ext cx="351153" cy="12473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57258" y="2861802"/>
            <a:ext cx="322195" cy="9521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76552" y="2829171"/>
            <a:ext cx="95169" cy="120302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3D098D-C906-C5A9-A0F0-C05A3B4E98A8}"/>
              </a:ext>
            </a:extLst>
          </p:cNvPr>
          <p:cNvSpPr txBox="1"/>
          <p:nvPr/>
        </p:nvSpPr>
        <p:spPr>
          <a:xfrm>
            <a:off x="2165405" y="1094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การซิงโครไนซ์โซลาริส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E5B1B-FF53-C508-6616-3E4DDC78F5DC}"/>
              </a:ext>
            </a:extLst>
          </p:cNvPr>
          <p:cNvSpPr txBox="1"/>
          <p:nvPr/>
        </p:nvSpPr>
        <p:spPr>
          <a:xfrm>
            <a:off x="885240" y="1018177"/>
            <a:ext cx="849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ใช้การล็อคที่หลากหลายเพื่อรองรับการทำงานหลายอย่างพร้อมกัน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มัลติเธรด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รวมถึงเธรดแบบเรียลไทม์</a:t>
            </a:r>
            <a:r>
              <a:rPr lang="en-US" dirty="0">
                <a:solidFill>
                  <a:schemeClr val="tx2"/>
                </a:solidFill>
              </a:rPr>
              <a:t>) </a:t>
            </a:r>
            <a:r>
              <a:rPr lang="en-US" dirty="0" err="1">
                <a:solidFill>
                  <a:schemeClr val="tx2"/>
                </a:solidFill>
              </a:rPr>
              <a:t>และการประมวลผลหลายตัว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534B7-84A3-3200-65BF-ECE46CA377D9}"/>
              </a:ext>
            </a:extLst>
          </p:cNvPr>
          <p:cNvSpPr txBox="1"/>
          <p:nvPr/>
        </p:nvSpPr>
        <p:spPr>
          <a:xfrm>
            <a:off x="1124787" y="1698313"/>
            <a:ext cx="8019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ใช้</a:t>
            </a:r>
            <a:r>
              <a:rPr lang="en-US" dirty="0">
                <a:solidFill>
                  <a:schemeClr val="tx2"/>
                </a:solidFill>
              </a:rPr>
              <a:t> mutexes ที่ปรับเปลี่ยนได้เพื่อประสิทธิภาพในการปกป้องข้อมูลจากส่วนของโค้ดแบบสั้น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1362CB-4E00-FC7B-0C9C-8CA1ECD0A9BC}"/>
              </a:ext>
            </a:extLst>
          </p:cNvPr>
          <p:cNvSpPr txBox="1"/>
          <p:nvPr/>
        </p:nvSpPr>
        <p:spPr>
          <a:xfrm>
            <a:off x="862696" y="3971480"/>
            <a:ext cx="274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ใช้ตัวแปรเงื่อนไขและตัวอ่านและผู้เขียนจะล็อกเมื่อส่วนที่ยาวขึ้นของโค้ดจำเป็นต้องเข้าถึงข้อมูล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B635DE6-EE9B-D7E4-6DF4-AD0C46C6119B}"/>
              </a:ext>
            </a:extLst>
          </p:cNvPr>
          <p:cNvCxnSpPr>
            <a:stCxn id="42" idx="1"/>
            <a:endCxn id="5" idx="1"/>
          </p:cNvCxnSpPr>
          <p:nvPr/>
        </p:nvCxnSpPr>
        <p:spPr>
          <a:xfrm rot="10800000" flipH="1">
            <a:off x="862696" y="2603955"/>
            <a:ext cx="22544" cy="1829191"/>
          </a:xfrm>
          <a:prstGeom prst="bentConnector3">
            <a:avLst>
              <a:gd name="adj1" fmla="val -1014017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96BCE0-D31B-5BC1-D771-1FD547F1E28D}"/>
              </a:ext>
            </a:extLst>
          </p:cNvPr>
          <p:cNvSpPr txBox="1"/>
          <p:nvPr/>
        </p:nvSpPr>
        <p:spPr>
          <a:xfrm>
            <a:off x="4237356" y="4454769"/>
            <a:ext cx="46910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ใช้ประตูหมุนเพื่อเรียงลำดับรายการเธรดที่รอรับ</a:t>
            </a:r>
            <a:r>
              <a:rPr lang="en-US" dirty="0">
                <a:solidFill>
                  <a:schemeClr val="tx2"/>
                </a:solidFill>
              </a:rPr>
              <a:t> mutex </a:t>
            </a:r>
            <a:r>
              <a:rPr lang="en-US" dirty="0" err="1">
                <a:solidFill>
                  <a:schemeClr val="tx2"/>
                </a:solidFill>
              </a:rPr>
              <a:t>แบบปรับได้หรือการล็อคตัวอ่าน-ผู้เขียน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12732FC-1777-A8D6-3B11-EECC525D7904}"/>
              </a:ext>
            </a:extLst>
          </p:cNvPr>
          <p:cNvCxnSpPr>
            <a:cxnSpLocks/>
            <a:stCxn id="46" idx="0"/>
            <a:endCxn id="6" idx="2"/>
          </p:cNvCxnSpPr>
          <p:nvPr/>
        </p:nvCxnSpPr>
        <p:spPr>
          <a:xfrm rot="16200000" flipV="1">
            <a:off x="5219715" y="3091597"/>
            <a:ext cx="685663" cy="20406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718786" y="578672"/>
            <a:ext cx="2368550" cy="0"/>
          </a:xfrm>
          <a:custGeom>
            <a:avLst/>
            <a:gdLst/>
            <a:ahLst/>
            <a:cxnLst/>
            <a:rect l="l" t="t" r="r" b="b"/>
            <a:pathLst>
              <a:path w="2368550">
                <a:moveTo>
                  <a:pt x="0" y="0"/>
                </a:moveTo>
                <a:lnTo>
                  <a:pt x="0" y="0"/>
                </a:lnTo>
                <a:lnTo>
                  <a:pt x="2351299" y="0"/>
                </a:lnTo>
                <a:lnTo>
                  <a:pt x="2368215" y="0"/>
                </a:lnTo>
              </a:path>
            </a:pathLst>
          </a:custGeom>
          <a:ln w="277200">
            <a:solidFill>
              <a:srgbClr val="FFFF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8176" y="1458418"/>
            <a:ext cx="1497965" cy="0"/>
          </a:xfrm>
          <a:custGeom>
            <a:avLst/>
            <a:gdLst/>
            <a:ahLst/>
            <a:cxnLst/>
            <a:rect l="l" t="t" r="r" b="b"/>
            <a:pathLst>
              <a:path w="1497964">
                <a:moveTo>
                  <a:pt x="0" y="0"/>
                </a:moveTo>
                <a:lnTo>
                  <a:pt x="0" y="0"/>
                </a:lnTo>
                <a:lnTo>
                  <a:pt x="1480776" y="0"/>
                </a:lnTo>
                <a:lnTo>
                  <a:pt x="1497797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00450" y="1429154"/>
            <a:ext cx="1344295" cy="0"/>
          </a:xfrm>
          <a:custGeom>
            <a:avLst/>
            <a:gdLst/>
            <a:ahLst/>
            <a:cxnLst/>
            <a:rect l="l" t="t" r="r" b="b"/>
            <a:pathLst>
              <a:path w="1344295">
                <a:moveTo>
                  <a:pt x="0" y="0"/>
                </a:moveTo>
                <a:lnTo>
                  <a:pt x="0" y="0"/>
                </a:lnTo>
                <a:lnTo>
                  <a:pt x="1327022" y="0"/>
                </a:lnTo>
                <a:lnTo>
                  <a:pt x="1343820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5492" y="1432452"/>
            <a:ext cx="1433195" cy="0"/>
          </a:xfrm>
          <a:custGeom>
            <a:avLst/>
            <a:gdLst/>
            <a:ahLst/>
            <a:cxnLst/>
            <a:rect l="l" t="t" r="r" b="b"/>
            <a:pathLst>
              <a:path w="1433195">
                <a:moveTo>
                  <a:pt x="0" y="0"/>
                </a:moveTo>
                <a:lnTo>
                  <a:pt x="0" y="0"/>
                </a:lnTo>
                <a:lnTo>
                  <a:pt x="1415982" y="0"/>
                </a:lnTo>
                <a:lnTo>
                  <a:pt x="1433043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749" y="145403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0" y="0"/>
                </a:lnTo>
                <a:lnTo>
                  <a:pt x="1107391" y="0"/>
                </a:lnTo>
                <a:lnTo>
                  <a:pt x="1123922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3056" y="2048188"/>
            <a:ext cx="703580" cy="40005"/>
          </a:xfrm>
          <a:custGeom>
            <a:avLst/>
            <a:gdLst/>
            <a:ahLst/>
            <a:cxnLst/>
            <a:rect l="l" t="t" r="r" b="b"/>
            <a:pathLst>
              <a:path w="703580" h="40005">
                <a:moveTo>
                  <a:pt x="0" y="39729"/>
                </a:moveTo>
                <a:lnTo>
                  <a:pt x="15984" y="38827"/>
                </a:lnTo>
                <a:lnTo>
                  <a:pt x="31969" y="37924"/>
                </a:lnTo>
                <a:lnTo>
                  <a:pt x="47954" y="37021"/>
                </a:lnTo>
                <a:lnTo>
                  <a:pt x="63939" y="36118"/>
                </a:lnTo>
                <a:lnTo>
                  <a:pt x="79924" y="35215"/>
                </a:lnTo>
                <a:lnTo>
                  <a:pt x="95908" y="34312"/>
                </a:lnTo>
                <a:lnTo>
                  <a:pt x="111893" y="33409"/>
                </a:lnTo>
                <a:lnTo>
                  <a:pt x="127878" y="32506"/>
                </a:lnTo>
                <a:lnTo>
                  <a:pt x="143863" y="31603"/>
                </a:lnTo>
                <a:lnTo>
                  <a:pt x="159847" y="30700"/>
                </a:lnTo>
                <a:lnTo>
                  <a:pt x="175832" y="29797"/>
                </a:lnTo>
                <a:lnTo>
                  <a:pt x="191817" y="28894"/>
                </a:lnTo>
                <a:lnTo>
                  <a:pt x="207802" y="27991"/>
                </a:lnTo>
                <a:lnTo>
                  <a:pt x="223786" y="27088"/>
                </a:lnTo>
                <a:lnTo>
                  <a:pt x="239771" y="26185"/>
                </a:lnTo>
                <a:lnTo>
                  <a:pt x="255756" y="25282"/>
                </a:lnTo>
                <a:lnTo>
                  <a:pt x="271741" y="24379"/>
                </a:lnTo>
                <a:lnTo>
                  <a:pt x="287725" y="23476"/>
                </a:lnTo>
                <a:lnTo>
                  <a:pt x="303710" y="22573"/>
                </a:lnTo>
                <a:lnTo>
                  <a:pt x="319695" y="21670"/>
                </a:lnTo>
                <a:lnTo>
                  <a:pt x="335679" y="20767"/>
                </a:lnTo>
                <a:lnTo>
                  <a:pt x="351664" y="19864"/>
                </a:lnTo>
                <a:lnTo>
                  <a:pt x="367649" y="18961"/>
                </a:lnTo>
                <a:lnTo>
                  <a:pt x="383634" y="18059"/>
                </a:lnTo>
                <a:lnTo>
                  <a:pt x="399618" y="17156"/>
                </a:lnTo>
                <a:lnTo>
                  <a:pt x="415603" y="16253"/>
                </a:lnTo>
                <a:lnTo>
                  <a:pt x="431588" y="15350"/>
                </a:lnTo>
                <a:lnTo>
                  <a:pt x="447573" y="14447"/>
                </a:lnTo>
                <a:lnTo>
                  <a:pt x="463558" y="13544"/>
                </a:lnTo>
                <a:lnTo>
                  <a:pt x="479542" y="12641"/>
                </a:lnTo>
                <a:lnTo>
                  <a:pt x="495527" y="11738"/>
                </a:lnTo>
                <a:lnTo>
                  <a:pt x="511511" y="10835"/>
                </a:lnTo>
                <a:lnTo>
                  <a:pt x="527496" y="9932"/>
                </a:lnTo>
                <a:lnTo>
                  <a:pt x="543481" y="9029"/>
                </a:lnTo>
                <a:lnTo>
                  <a:pt x="559466" y="8126"/>
                </a:lnTo>
                <a:lnTo>
                  <a:pt x="575451" y="7223"/>
                </a:lnTo>
                <a:lnTo>
                  <a:pt x="591436" y="6320"/>
                </a:lnTo>
                <a:lnTo>
                  <a:pt x="607420" y="5417"/>
                </a:lnTo>
                <a:lnTo>
                  <a:pt x="623405" y="4514"/>
                </a:lnTo>
                <a:lnTo>
                  <a:pt x="639390" y="3611"/>
                </a:lnTo>
                <a:lnTo>
                  <a:pt x="655374" y="2708"/>
                </a:lnTo>
                <a:lnTo>
                  <a:pt x="671359" y="1805"/>
                </a:lnTo>
                <a:lnTo>
                  <a:pt x="687344" y="902"/>
                </a:lnTo>
                <a:lnTo>
                  <a:pt x="703329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0197" y="2654603"/>
            <a:ext cx="1276985" cy="73025"/>
          </a:xfrm>
          <a:custGeom>
            <a:avLst/>
            <a:gdLst/>
            <a:ahLst/>
            <a:cxnLst/>
            <a:rect l="l" t="t" r="r" b="b"/>
            <a:pathLst>
              <a:path w="1276985" h="73025">
                <a:moveTo>
                  <a:pt x="0" y="72694"/>
                </a:moveTo>
                <a:lnTo>
                  <a:pt x="16800" y="71738"/>
                </a:lnTo>
                <a:lnTo>
                  <a:pt x="33601" y="70781"/>
                </a:lnTo>
                <a:lnTo>
                  <a:pt x="50401" y="69825"/>
                </a:lnTo>
                <a:lnTo>
                  <a:pt x="67202" y="68868"/>
                </a:lnTo>
                <a:lnTo>
                  <a:pt x="84002" y="67912"/>
                </a:lnTo>
                <a:lnTo>
                  <a:pt x="100803" y="66955"/>
                </a:lnTo>
                <a:lnTo>
                  <a:pt x="117603" y="65999"/>
                </a:lnTo>
                <a:lnTo>
                  <a:pt x="134404" y="65042"/>
                </a:lnTo>
                <a:lnTo>
                  <a:pt x="151204" y="64086"/>
                </a:lnTo>
                <a:lnTo>
                  <a:pt x="168005" y="63129"/>
                </a:lnTo>
                <a:lnTo>
                  <a:pt x="184805" y="62173"/>
                </a:lnTo>
                <a:lnTo>
                  <a:pt x="201606" y="61217"/>
                </a:lnTo>
                <a:lnTo>
                  <a:pt x="218407" y="60260"/>
                </a:lnTo>
                <a:lnTo>
                  <a:pt x="235207" y="59304"/>
                </a:lnTo>
                <a:lnTo>
                  <a:pt x="252008" y="58347"/>
                </a:lnTo>
                <a:lnTo>
                  <a:pt x="268808" y="57391"/>
                </a:lnTo>
                <a:lnTo>
                  <a:pt x="285609" y="56434"/>
                </a:lnTo>
                <a:lnTo>
                  <a:pt x="302409" y="55477"/>
                </a:lnTo>
                <a:lnTo>
                  <a:pt x="319210" y="54521"/>
                </a:lnTo>
                <a:lnTo>
                  <a:pt x="336010" y="53564"/>
                </a:lnTo>
                <a:lnTo>
                  <a:pt x="352811" y="52607"/>
                </a:lnTo>
                <a:lnTo>
                  <a:pt x="369611" y="51651"/>
                </a:lnTo>
                <a:lnTo>
                  <a:pt x="386411" y="50695"/>
                </a:lnTo>
                <a:lnTo>
                  <a:pt x="403212" y="49738"/>
                </a:lnTo>
                <a:lnTo>
                  <a:pt x="420012" y="48782"/>
                </a:lnTo>
                <a:lnTo>
                  <a:pt x="436813" y="47825"/>
                </a:lnTo>
                <a:lnTo>
                  <a:pt x="453613" y="46869"/>
                </a:lnTo>
                <a:lnTo>
                  <a:pt x="470414" y="45912"/>
                </a:lnTo>
                <a:lnTo>
                  <a:pt x="487215" y="44956"/>
                </a:lnTo>
                <a:lnTo>
                  <a:pt x="504015" y="43999"/>
                </a:lnTo>
                <a:lnTo>
                  <a:pt x="520816" y="43043"/>
                </a:lnTo>
                <a:lnTo>
                  <a:pt x="537616" y="42086"/>
                </a:lnTo>
                <a:lnTo>
                  <a:pt x="554417" y="41130"/>
                </a:lnTo>
                <a:lnTo>
                  <a:pt x="571217" y="40173"/>
                </a:lnTo>
                <a:lnTo>
                  <a:pt x="588018" y="39217"/>
                </a:lnTo>
                <a:lnTo>
                  <a:pt x="604818" y="38260"/>
                </a:lnTo>
                <a:lnTo>
                  <a:pt x="621619" y="37304"/>
                </a:lnTo>
                <a:lnTo>
                  <a:pt x="638419" y="36347"/>
                </a:lnTo>
                <a:lnTo>
                  <a:pt x="655220" y="35391"/>
                </a:lnTo>
                <a:lnTo>
                  <a:pt x="672021" y="34434"/>
                </a:lnTo>
                <a:lnTo>
                  <a:pt x="688821" y="33478"/>
                </a:lnTo>
                <a:lnTo>
                  <a:pt x="705622" y="32521"/>
                </a:lnTo>
                <a:lnTo>
                  <a:pt x="722422" y="31565"/>
                </a:lnTo>
                <a:lnTo>
                  <a:pt x="739223" y="30608"/>
                </a:lnTo>
                <a:lnTo>
                  <a:pt x="756023" y="29651"/>
                </a:lnTo>
                <a:lnTo>
                  <a:pt x="772824" y="28695"/>
                </a:lnTo>
                <a:lnTo>
                  <a:pt x="789624" y="27738"/>
                </a:lnTo>
                <a:lnTo>
                  <a:pt x="806425" y="26782"/>
                </a:lnTo>
                <a:lnTo>
                  <a:pt x="823225" y="25825"/>
                </a:lnTo>
                <a:lnTo>
                  <a:pt x="840026" y="24869"/>
                </a:lnTo>
                <a:lnTo>
                  <a:pt x="856826" y="23912"/>
                </a:lnTo>
                <a:lnTo>
                  <a:pt x="873626" y="22956"/>
                </a:lnTo>
                <a:lnTo>
                  <a:pt x="890427" y="21999"/>
                </a:lnTo>
                <a:lnTo>
                  <a:pt x="907228" y="21043"/>
                </a:lnTo>
                <a:lnTo>
                  <a:pt x="924029" y="20086"/>
                </a:lnTo>
                <a:lnTo>
                  <a:pt x="940829" y="19130"/>
                </a:lnTo>
                <a:lnTo>
                  <a:pt x="957629" y="18173"/>
                </a:lnTo>
                <a:lnTo>
                  <a:pt x="974430" y="17217"/>
                </a:lnTo>
                <a:lnTo>
                  <a:pt x="991230" y="16260"/>
                </a:lnTo>
                <a:lnTo>
                  <a:pt x="1008031" y="15304"/>
                </a:lnTo>
                <a:lnTo>
                  <a:pt x="1024831" y="14347"/>
                </a:lnTo>
                <a:lnTo>
                  <a:pt x="1041632" y="13391"/>
                </a:lnTo>
                <a:lnTo>
                  <a:pt x="1058432" y="12434"/>
                </a:lnTo>
                <a:lnTo>
                  <a:pt x="1075233" y="11478"/>
                </a:lnTo>
                <a:lnTo>
                  <a:pt x="1092033" y="10522"/>
                </a:lnTo>
                <a:lnTo>
                  <a:pt x="1108834" y="9565"/>
                </a:lnTo>
                <a:lnTo>
                  <a:pt x="1125635" y="8609"/>
                </a:lnTo>
                <a:lnTo>
                  <a:pt x="1142435" y="7652"/>
                </a:lnTo>
                <a:lnTo>
                  <a:pt x="1159236" y="6695"/>
                </a:lnTo>
                <a:lnTo>
                  <a:pt x="1209637" y="3825"/>
                </a:lnTo>
                <a:lnTo>
                  <a:pt x="1260039" y="956"/>
                </a:lnTo>
                <a:lnTo>
                  <a:pt x="1276839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46645" y="3501256"/>
            <a:ext cx="1547495" cy="0"/>
          </a:xfrm>
          <a:custGeom>
            <a:avLst/>
            <a:gdLst/>
            <a:ahLst/>
            <a:cxnLst/>
            <a:rect l="l" t="t" r="r" b="b"/>
            <a:pathLst>
              <a:path w="1547495">
                <a:moveTo>
                  <a:pt x="0" y="0"/>
                </a:moveTo>
                <a:lnTo>
                  <a:pt x="0" y="0"/>
                </a:lnTo>
                <a:lnTo>
                  <a:pt x="1530098" y="0"/>
                </a:lnTo>
                <a:lnTo>
                  <a:pt x="1546912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806055" y="1743517"/>
            <a:ext cx="1794510" cy="486409"/>
            <a:chOff x="2806055" y="1743517"/>
            <a:chExt cx="1794510" cy="486409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6055" y="1761577"/>
              <a:ext cx="504600" cy="18889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3539" y="1754552"/>
              <a:ext cx="371939" cy="12079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1380" y="1744915"/>
              <a:ext cx="237774" cy="1090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7452" y="1756431"/>
              <a:ext cx="85422" cy="8041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5319" y="1743517"/>
              <a:ext cx="1434866" cy="485854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2745674" y="1966318"/>
            <a:ext cx="5253990" cy="1283335"/>
            <a:chOff x="2745674" y="1966318"/>
            <a:chExt cx="5253990" cy="1283335"/>
          </a:xfrm>
        </p:grpSpPr>
        <p:sp>
          <p:nvSpPr>
            <p:cNvPr id="33" name="object 33"/>
            <p:cNvSpPr/>
            <p:nvPr/>
          </p:nvSpPr>
          <p:spPr>
            <a:xfrm>
              <a:off x="5021766" y="3092378"/>
              <a:ext cx="536575" cy="18415"/>
            </a:xfrm>
            <a:custGeom>
              <a:avLst/>
              <a:gdLst/>
              <a:ahLst/>
              <a:cxnLst/>
              <a:rect l="l" t="t" r="r" b="b"/>
              <a:pathLst>
                <a:path w="536575" h="18414">
                  <a:moveTo>
                    <a:pt x="47604" y="9576"/>
                  </a:moveTo>
                  <a:lnTo>
                    <a:pt x="43276" y="8281"/>
                  </a:lnTo>
                  <a:lnTo>
                    <a:pt x="36870" y="8304"/>
                  </a:lnTo>
                  <a:lnTo>
                    <a:pt x="28386" y="9646"/>
                  </a:lnTo>
                  <a:lnTo>
                    <a:pt x="17824" y="12308"/>
                  </a:lnTo>
                  <a:lnTo>
                    <a:pt x="8087" y="15095"/>
                  </a:lnTo>
                  <a:lnTo>
                    <a:pt x="2644" y="16653"/>
                  </a:lnTo>
                  <a:lnTo>
                    <a:pt x="1496" y="16982"/>
                  </a:lnTo>
                  <a:lnTo>
                    <a:pt x="347" y="17311"/>
                  </a:lnTo>
                  <a:lnTo>
                    <a:pt x="0" y="17502"/>
                  </a:lnTo>
                  <a:lnTo>
                    <a:pt x="453" y="17555"/>
                  </a:lnTo>
                  <a:lnTo>
                    <a:pt x="906" y="17608"/>
                  </a:lnTo>
                  <a:lnTo>
                    <a:pt x="3055" y="17860"/>
                  </a:lnTo>
                  <a:lnTo>
                    <a:pt x="6898" y="18311"/>
                  </a:lnTo>
                  <a:lnTo>
                    <a:pt x="11664" y="18283"/>
                  </a:lnTo>
                  <a:lnTo>
                    <a:pt x="20194" y="17524"/>
                  </a:lnTo>
                  <a:lnTo>
                    <a:pt x="32488" y="16033"/>
                  </a:lnTo>
                  <a:lnTo>
                    <a:pt x="48548" y="13811"/>
                  </a:lnTo>
                  <a:lnTo>
                    <a:pt x="67567" y="11320"/>
                  </a:lnTo>
                  <a:lnTo>
                    <a:pt x="112078" y="6915"/>
                  </a:lnTo>
                  <a:lnTo>
                    <a:pt x="164452" y="3372"/>
                  </a:lnTo>
                  <a:lnTo>
                    <a:pt x="220107" y="1229"/>
                  </a:lnTo>
                  <a:lnTo>
                    <a:pt x="277168" y="427"/>
                  </a:lnTo>
                  <a:lnTo>
                    <a:pt x="328974" y="69"/>
                  </a:lnTo>
                  <a:lnTo>
                    <a:pt x="352490" y="0"/>
                  </a:lnTo>
                  <a:lnTo>
                    <a:pt x="374492" y="46"/>
                  </a:lnTo>
                  <a:lnTo>
                    <a:pt x="395055" y="252"/>
                  </a:lnTo>
                  <a:lnTo>
                    <a:pt x="414180" y="616"/>
                  </a:lnTo>
                  <a:lnTo>
                    <a:pt x="431867" y="1140"/>
                  </a:lnTo>
                  <a:lnTo>
                    <a:pt x="457417" y="1891"/>
                  </a:lnTo>
                  <a:lnTo>
                    <a:pt x="483309" y="2342"/>
                  </a:lnTo>
                  <a:lnTo>
                    <a:pt x="509545" y="2494"/>
                  </a:lnTo>
                  <a:lnTo>
                    <a:pt x="536125" y="2345"/>
                  </a:lnTo>
                </a:path>
              </a:pathLst>
            </a:custGeom>
            <a:ln w="277200">
              <a:solidFill>
                <a:srgbClr val="FFD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5674" y="2310209"/>
              <a:ext cx="2116647" cy="61261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97318" y="2589696"/>
              <a:ext cx="260904" cy="1438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5084" y="2615838"/>
              <a:ext cx="140927" cy="9918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54338" y="2013971"/>
              <a:ext cx="143724" cy="7173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6913" y="1973285"/>
              <a:ext cx="459774" cy="9671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18088" y="2134382"/>
              <a:ext cx="1481048" cy="58686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82923" y="1966318"/>
              <a:ext cx="955544" cy="31864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59980" y="2611724"/>
              <a:ext cx="134555" cy="5575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92522" y="2571973"/>
              <a:ext cx="162146" cy="9837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20754" y="2577824"/>
              <a:ext cx="394153" cy="81427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213" y="296037"/>
            <a:ext cx="5737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Windows</a:t>
            </a:r>
            <a:r>
              <a:rPr spc="-45" dirty="0"/>
              <a:t> </a:t>
            </a:r>
            <a:r>
              <a:rPr dirty="0"/>
              <a:t>XP</a:t>
            </a:r>
            <a:r>
              <a:rPr spc="-5" dirty="0"/>
              <a:t> 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240" y="1260729"/>
            <a:ext cx="7997190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Uses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interrupt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masks to </a:t>
            </a:r>
            <a:r>
              <a:rPr sz="1800" spc="-5" dirty="0">
                <a:latin typeface="Arial MT"/>
                <a:cs typeface="Arial MT"/>
              </a:rPr>
              <a:t>protect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global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resources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uniprocessor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systems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Uses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66FF"/>
                </a:solidFill>
                <a:latin typeface="Arial MT"/>
                <a:cs typeface="Arial MT"/>
              </a:rPr>
              <a:t>spinlocks</a:t>
            </a:r>
            <a:r>
              <a:rPr sz="1800" spc="2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multiprocessor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systems</a:t>
            </a:r>
            <a:endParaRPr sz="1800">
              <a:latin typeface="Arial MT"/>
              <a:cs typeface="Arial MT"/>
            </a:endParaRPr>
          </a:p>
          <a:p>
            <a:pPr marL="353695" marR="537845" indent="-34163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-5" dirty="0">
                <a:latin typeface="Arial MT"/>
                <a:cs typeface="Arial MT"/>
              </a:rPr>
              <a:t> provides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66FF"/>
                </a:solidFill>
                <a:latin typeface="Arial MT"/>
                <a:cs typeface="Arial MT"/>
              </a:rPr>
              <a:t>dispatcher</a:t>
            </a:r>
            <a:r>
              <a:rPr sz="1800" spc="5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66FF"/>
                </a:solidFill>
                <a:latin typeface="Arial MT"/>
                <a:cs typeface="Arial MT"/>
              </a:rPr>
              <a:t>objects</a:t>
            </a:r>
            <a:r>
              <a:rPr sz="1800" spc="2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either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mutexes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semaphores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Dispatcher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5" dirty="0">
                <a:latin typeface="Arial MT"/>
                <a:cs typeface="Arial MT"/>
              </a:rPr>
              <a:t> 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66FF"/>
                </a:solidFill>
                <a:latin typeface="Arial MT"/>
                <a:cs typeface="Arial MT"/>
              </a:rPr>
              <a:t>events</a:t>
            </a:r>
            <a:endParaRPr sz="18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much</a:t>
            </a:r>
            <a:r>
              <a:rPr sz="1800" spc="-5" dirty="0">
                <a:latin typeface="Arial MT"/>
                <a:cs typeface="Arial MT"/>
              </a:rPr>
              <a:t> like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10" dirty="0">
                <a:latin typeface="Arial MT"/>
                <a:cs typeface="Arial MT"/>
              </a:rPr>
              <a:t> condition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706552" y="1796205"/>
            <a:ext cx="104795" cy="5834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04855" y="1746877"/>
            <a:ext cx="197536" cy="14944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213183" y="1748184"/>
            <a:ext cx="167777" cy="11491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514561" y="1759990"/>
            <a:ext cx="150568" cy="10536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772407" y="1753589"/>
            <a:ext cx="176928" cy="10414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068219" y="1785706"/>
            <a:ext cx="78907" cy="8987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255589" y="1759047"/>
            <a:ext cx="912740" cy="12005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897678" y="2003482"/>
            <a:ext cx="268268" cy="5850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242155" y="1962983"/>
            <a:ext cx="152854" cy="9211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491124" y="1933106"/>
            <a:ext cx="756214" cy="12182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343086" y="1933733"/>
            <a:ext cx="87089" cy="71904"/>
          </a:xfrm>
          <a:prstGeom prst="rect">
            <a:avLst/>
          </a:prstGeom>
        </p:spPr>
      </p:pic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DE15BB-EB55-7155-9994-00E38B0DAC7C}"/>
              </a:ext>
            </a:extLst>
          </p:cNvPr>
          <p:cNvSpPr txBox="1"/>
          <p:nvPr/>
        </p:nvSpPr>
        <p:spPr>
          <a:xfrm>
            <a:off x="1631351" y="9321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การซิงโครไนซ์</a:t>
            </a:r>
            <a:r>
              <a:rPr lang="en-US" dirty="0">
                <a:solidFill>
                  <a:schemeClr val="tx2"/>
                </a:solidFill>
              </a:rPr>
              <a:t> Windows XP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D7D3E9-777A-11B6-9F11-54CCE048F17C}"/>
              </a:ext>
            </a:extLst>
          </p:cNvPr>
          <p:cNvSpPr txBox="1"/>
          <p:nvPr/>
        </p:nvSpPr>
        <p:spPr>
          <a:xfrm>
            <a:off x="1110445" y="1017284"/>
            <a:ext cx="676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ใช้มาสก์ขัดจังหวะเพื่อปกป้องการเข้าถึงทรัพยากรทั่วโลกบนระบบตัวประมวลผลเดียว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80EA62-9673-BB2B-22D6-8D9D423299FA}"/>
              </a:ext>
            </a:extLst>
          </p:cNvPr>
          <p:cNvSpPr txBox="1"/>
          <p:nvPr/>
        </p:nvSpPr>
        <p:spPr>
          <a:xfrm>
            <a:off x="238120" y="16827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ใช้สปินล็อคบนระบบมัลติโปรเซสเซอร์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59A1BE-4B59-ABFB-155D-70803A870955}"/>
              </a:ext>
            </a:extLst>
          </p:cNvPr>
          <p:cNvSpPr txBox="1"/>
          <p:nvPr/>
        </p:nvSpPr>
        <p:spPr>
          <a:xfrm>
            <a:off x="768544" y="2113333"/>
            <a:ext cx="629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ยังมีอ็อบเจ็กต์โปรแกรมเลือกจ่ายงานซึ่งอาจทำหน้าที่เป็น</a:t>
            </a:r>
            <a:r>
              <a:rPr lang="en-US" dirty="0">
                <a:solidFill>
                  <a:schemeClr val="tx2"/>
                </a:solidFill>
              </a:rPr>
              <a:t> mutexes </a:t>
            </a:r>
            <a:r>
              <a:rPr lang="en-US" dirty="0" err="1">
                <a:solidFill>
                  <a:schemeClr val="tx2"/>
                </a:solidFill>
              </a:rPr>
              <a:t>และเซมาฟอร์ด้วย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090879-108D-B7EF-FE48-6C2B7F317B7B}"/>
              </a:ext>
            </a:extLst>
          </p:cNvPr>
          <p:cNvSpPr txBox="1"/>
          <p:nvPr/>
        </p:nvSpPr>
        <p:spPr>
          <a:xfrm>
            <a:off x="3587595" y="27494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ออบเจ็กต์</a:t>
            </a:r>
            <a:r>
              <a:rPr lang="en-US" dirty="0">
                <a:solidFill>
                  <a:schemeClr val="tx2"/>
                </a:solidFill>
              </a:rPr>
              <a:t> Dispatcher </a:t>
            </a:r>
            <a:r>
              <a:rPr lang="en-US" dirty="0" err="1">
                <a:solidFill>
                  <a:schemeClr val="tx2"/>
                </a:solidFill>
              </a:rPr>
              <a:t>อาจจัดให้มีกิจกรรมด้วย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8B899E-FA6A-AE99-FF25-092C633EDEED}"/>
              </a:ext>
            </a:extLst>
          </p:cNvPr>
          <p:cNvSpPr txBox="1"/>
          <p:nvPr/>
        </p:nvSpPr>
        <p:spPr>
          <a:xfrm>
            <a:off x="1537525" y="31388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เหตุการณ์ทำหน้าที่เหมือนกับตัวแปรเงื่อนไข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307036" y="587359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5">
                <a:moveTo>
                  <a:pt x="0" y="0"/>
                </a:moveTo>
                <a:lnTo>
                  <a:pt x="0" y="0"/>
                </a:lnTo>
                <a:lnTo>
                  <a:pt x="906111" y="0"/>
                </a:lnTo>
                <a:lnTo>
                  <a:pt x="922586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58374" y="1797316"/>
            <a:ext cx="1529080" cy="0"/>
          </a:xfrm>
          <a:custGeom>
            <a:avLst/>
            <a:gdLst/>
            <a:ahLst/>
            <a:cxnLst/>
            <a:rect l="l" t="t" r="r" b="b"/>
            <a:pathLst>
              <a:path w="1529079">
                <a:moveTo>
                  <a:pt x="0" y="0"/>
                </a:moveTo>
                <a:lnTo>
                  <a:pt x="0" y="0"/>
                </a:lnTo>
                <a:lnTo>
                  <a:pt x="1512248" y="0"/>
                </a:lnTo>
                <a:lnTo>
                  <a:pt x="1528865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76093" y="1785844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0" y="0"/>
                </a:lnTo>
                <a:lnTo>
                  <a:pt x="1094344" y="0"/>
                </a:lnTo>
                <a:lnTo>
                  <a:pt x="1110677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8149" y="2410969"/>
            <a:ext cx="3019425" cy="0"/>
          </a:xfrm>
          <a:custGeom>
            <a:avLst/>
            <a:gdLst/>
            <a:ahLst/>
            <a:cxnLst/>
            <a:rect l="l" t="t" r="r" b="b"/>
            <a:pathLst>
              <a:path w="3019425">
                <a:moveTo>
                  <a:pt x="0" y="0"/>
                </a:moveTo>
                <a:lnTo>
                  <a:pt x="0" y="0"/>
                </a:lnTo>
                <a:lnTo>
                  <a:pt x="3001964" y="0"/>
                </a:lnTo>
                <a:lnTo>
                  <a:pt x="3019118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84419" y="3544385"/>
            <a:ext cx="1106170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0" y="0"/>
                </a:lnTo>
                <a:lnTo>
                  <a:pt x="1088595" y="0"/>
                </a:lnTo>
                <a:lnTo>
                  <a:pt x="1105874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6678" y="3927033"/>
            <a:ext cx="237490" cy="9525"/>
          </a:xfrm>
          <a:custGeom>
            <a:avLst/>
            <a:gdLst/>
            <a:ahLst/>
            <a:cxnLst/>
            <a:rect l="l" t="t" r="r" b="b"/>
            <a:pathLst>
              <a:path w="237489" h="9525">
                <a:moveTo>
                  <a:pt x="53652" y="1485"/>
                </a:moveTo>
                <a:lnTo>
                  <a:pt x="48959" y="257"/>
                </a:lnTo>
                <a:lnTo>
                  <a:pt x="41763" y="215"/>
                </a:lnTo>
                <a:lnTo>
                  <a:pt x="32064" y="1359"/>
                </a:lnTo>
                <a:lnTo>
                  <a:pt x="19862" y="3690"/>
                </a:lnTo>
                <a:lnTo>
                  <a:pt x="8811" y="6093"/>
                </a:lnTo>
                <a:lnTo>
                  <a:pt x="2718" y="7417"/>
                </a:lnTo>
                <a:lnTo>
                  <a:pt x="1582" y="7664"/>
                </a:lnTo>
                <a:lnTo>
                  <a:pt x="446" y="7911"/>
                </a:lnTo>
                <a:lnTo>
                  <a:pt x="0" y="8058"/>
                </a:lnTo>
                <a:lnTo>
                  <a:pt x="243" y="8106"/>
                </a:lnTo>
                <a:lnTo>
                  <a:pt x="487" y="8154"/>
                </a:lnTo>
                <a:lnTo>
                  <a:pt x="1794" y="8409"/>
                </a:lnTo>
                <a:lnTo>
                  <a:pt x="4163" y="8874"/>
                </a:lnTo>
                <a:lnTo>
                  <a:pt x="6533" y="9338"/>
                </a:lnTo>
                <a:lnTo>
                  <a:pt x="10677" y="9169"/>
                </a:lnTo>
                <a:lnTo>
                  <a:pt x="16597" y="8367"/>
                </a:lnTo>
                <a:lnTo>
                  <a:pt x="22195" y="7665"/>
                </a:lnTo>
                <a:lnTo>
                  <a:pt x="66904" y="3044"/>
                </a:lnTo>
                <a:lnTo>
                  <a:pt x="112351" y="344"/>
                </a:lnTo>
                <a:lnTo>
                  <a:pt x="137743" y="0"/>
                </a:lnTo>
                <a:lnTo>
                  <a:pt x="166980" y="711"/>
                </a:lnTo>
                <a:lnTo>
                  <a:pt x="200064" y="2479"/>
                </a:lnTo>
                <a:lnTo>
                  <a:pt x="236993" y="5303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659" y="1495149"/>
            <a:ext cx="658397" cy="431411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392" y="296037"/>
            <a:ext cx="4383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Linux</a:t>
            </a:r>
            <a:r>
              <a:rPr spc="-105" dirty="0"/>
              <a:t> </a:t>
            </a:r>
            <a:r>
              <a:rPr dirty="0"/>
              <a:t>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240" y="1164717"/>
            <a:ext cx="8044180" cy="28930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10" dirty="0">
                <a:latin typeface="Arial MT"/>
                <a:cs typeface="Arial MT"/>
              </a:rPr>
              <a:t>Linux:</a:t>
            </a:r>
            <a:endParaRPr sz="1800" dirty="0">
              <a:latin typeface="Arial MT"/>
              <a:cs typeface="Arial MT"/>
            </a:endParaRPr>
          </a:p>
          <a:p>
            <a:pPr marL="755015" marR="5080" lvl="1" indent="-28511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Prior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5" dirty="0">
                <a:latin typeface="Arial MT"/>
                <a:cs typeface="Arial MT"/>
              </a:rPr>
              <a:t> kernel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2.6,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disables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interrupts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implement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short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critical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sections</a:t>
            </a:r>
            <a:endParaRPr sz="1800" dirty="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Version 2.6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later, fully preemptive</a:t>
            </a:r>
            <a:endParaRPr sz="18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1800" dirty="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16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Linux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provides:</a:t>
            </a:r>
            <a:endParaRPr sz="1800" dirty="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semaphores</a:t>
            </a:r>
            <a:endParaRPr sz="1800" dirty="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spin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locks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3803" y="1465284"/>
            <a:ext cx="102103" cy="11337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3126" y="1485097"/>
            <a:ext cx="304124" cy="9256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7359" y="1479589"/>
            <a:ext cx="413307" cy="11328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55589" y="1478574"/>
            <a:ext cx="147355" cy="701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7872" y="1407288"/>
            <a:ext cx="803757" cy="16833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13697" y="1384471"/>
            <a:ext cx="295973" cy="11092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08840" y="1387717"/>
            <a:ext cx="122466" cy="9246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30366" y="1428371"/>
            <a:ext cx="312885" cy="12802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48224" y="1364912"/>
            <a:ext cx="289626" cy="184153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11C6C2-F02C-FACA-31D7-7F4AE2617316}"/>
              </a:ext>
            </a:extLst>
          </p:cNvPr>
          <p:cNvSpPr txBox="1"/>
          <p:nvPr/>
        </p:nvSpPr>
        <p:spPr>
          <a:xfrm>
            <a:off x="2335629" y="929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การซิงโครไนซ์ลินุกซ์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E1ABF4-1E30-A491-0B60-630B603EF52A}"/>
              </a:ext>
            </a:extLst>
          </p:cNvPr>
          <p:cNvSpPr txBox="1"/>
          <p:nvPr/>
        </p:nvSpPr>
        <p:spPr>
          <a:xfrm>
            <a:off x="2445762" y="1828542"/>
            <a:ext cx="595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ก่อนเคอร์เนลเวอร์ชัน</a:t>
            </a:r>
            <a:r>
              <a:rPr lang="en-US" dirty="0">
                <a:solidFill>
                  <a:schemeClr val="tx2"/>
                </a:solidFill>
              </a:rPr>
              <a:t> 2.6 </a:t>
            </a:r>
            <a:r>
              <a:rPr lang="en-US" dirty="0" err="1">
                <a:solidFill>
                  <a:schemeClr val="tx2"/>
                </a:solidFill>
              </a:rPr>
              <a:t>ให้ปิดใช้งานการขัดจังหวะเพื่อใช้ส่วนวิกฤตแบบสั้น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79CBCD-994F-2C8D-35A2-2BAC1BB06D7C}"/>
              </a:ext>
            </a:extLst>
          </p:cNvPr>
          <p:cNvSpPr txBox="1"/>
          <p:nvPr/>
        </p:nvSpPr>
        <p:spPr>
          <a:xfrm>
            <a:off x="1537525" y="25112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เวอร์ชัน</a:t>
            </a:r>
            <a:r>
              <a:rPr lang="en-US" dirty="0">
                <a:solidFill>
                  <a:schemeClr val="tx2"/>
                </a:solidFill>
              </a:rPr>
              <a:t> 2.6 </a:t>
            </a:r>
            <a:r>
              <a:rPr lang="en-US" dirty="0" err="1">
                <a:solidFill>
                  <a:schemeClr val="tx2"/>
                </a:solidFill>
              </a:rPr>
              <a:t>และใหม่กว่า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ยึดเอาเสียก่อนโดยสมบูรณ์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86B946-8C32-6B84-3612-D7D2510E83A5}"/>
              </a:ext>
            </a:extLst>
          </p:cNvPr>
          <p:cNvSpPr txBox="1"/>
          <p:nvPr/>
        </p:nvSpPr>
        <p:spPr>
          <a:xfrm>
            <a:off x="1071251" y="286169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ลินุกซ์จัดให้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527902" y="1604161"/>
            <a:ext cx="1189990" cy="0"/>
          </a:xfrm>
          <a:custGeom>
            <a:avLst/>
            <a:gdLst/>
            <a:ahLst/>
            <a:cxnLst/>
            <a:rect l="l" t="t" r="r" b="b"/>
            <a:pathLst>
              <a:path w="1189989">
                <a:moveTo>
                  <a:pt x="0" y="0"/>
                </a:moveTo>
                <a:lnTo>
                  <a:pt x="0" y="0"/>
                </a:lnTo>
                <a:lnTo>
                  <a:pt x="1173156" y="0"/>
                </a:lnTo>
                <a:lnTo>
                  <a:pt x="1189679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2148" y="158928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4">
                <a:moveTo>
                  <a:pt x="0" y="0"/>
                </a:moveTo>
                <a:lnTo>
                  <a:pt x="0" y="0"/>
                </a:lnTo>
                <a:lnTo>
                  <a:pt x="1495768" y="0"/>
                </a:lnTo>
                <a:lnTo>
                  <a:pt x="1512961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6693" y="2374442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0" y="0"/>
                </a:lnTo>
                <a:lnTo>
                  <a:pt x="555463" y="0"/>
                </a:lnTo>
                <a:lnTo>
                  <a:pt x="571333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0155" y="2756032"/>
            <a:ext cx="2009775" cy="0"/>
          </a:xfrm>
          <a:custGeom>
            <a:avLst/>
            <a:gdLst/>
            <a:ahLst/>
            <a:cxnLst/>
            <a:rect l="l" t="t" r="r" b="b"/>
            <a:pathLst>
              <a:path w="2009775">
                <a:moveTo>
                  <a:pt x="0" y="0"/>
                </a:moveTo>
                <a:lnTo>
                  <a:pt x="0" y="0"/>
                </a:lnTo>
                <a:lnTo>
                  <a:pt x="1992687" y="0"/>
                </a:lnTo>
                <a:lnTo>
                  <a:pt x="2009432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5713" y="3376745"/>
            <a:ext cx="843915" cy="49530"/>
          </a:xfrm>
          <a:custGeom>
            <a:avLst/>
            <a:gdLst/>
            <a:ahLst/>
            <a:cxnLst/>
            <a:rect l="l" t="t" r="r" b="b"/>
            <a:pathLst>
              <a:path w="843914" h="49529">
                <a:moveTo>
                  <a:pt x="20186" y="49438"/>
                </a:moveTo>
                <a:lnTo>
                  <a:pt x="9106" y="46717"/>
                </a:lnTo>
                <a:lnTo>
                  <a:pt x="2377" y="42514"/>
                </a:lnTo>
                <a:lnTo>
                  <a:pt x="0" y="36829"/>
                </a:lnTo>
                <a:lnTo>
                  <a:pt x="1974" y="29661"/>
                </a:lnTo>
                <a:lnTo>
                  <a:pt x="38167" y="12107"/>
                </a:lnTo>
                <a:lnTo>
                  <a:pt x="97842" y="4552"/>
                </a:lnTo>
                <a:lnTo>
                  <a:pt x="153229" y="1496"/>
                </a:lnTo>
                <a:lnTo>
                  <a:pt x="219287" y="85"/>
                </a:lnTo>
                <a:lnTo>
                  <a:pt x="256209" y="0"/>
                </a:lnTo>
                <a:lnTo>
                  <a:pt x="294520" y="409"/>
                </a:lnTo>
                <a:lnTo>
                  <a:pt x="333016" y="1396"/>
                </a:lnTo>
                <a:lnTo>
                  <a:pt x="371697" y="2960"/>
                </a:lnTo>
                <a:lnTo>
                  <a:pt x="410562" y="5102"/>
                </a:lnTo>
                <a:lnTo>
                  <a:pt x="449214" y="7443"/>
                </a:lnTo>
                <a:lnTo>
                  <a:pt x="487252" y="9605"/>
                </a:lnTo>
                <a:lnTo>
                  <a:pt x="524677" y="11587"/>
                </a:lnTo>
                <a:lnTo>
                  <a:pt x="561489" y="13391"/>
                </a:lnTo>
                <a:lnTo>
                  <a:pt x="596680" y="15096"/>
                </a:lnTo>
                <a:lnTo>
                  <a:pt x="629241" y="16783"/>
                </a:lnTo>
                <a:lnTo>
                  <a:pt x="686476" y="20103"/>
                </a:lnTo>
                <a:lnTo>
                  <a:pt x="725447" y="23430"/>
                </a:lnTo>
                <a:lnTo>
                  <a:pt x="764667" y="28499"/>
                </a:lnTo>
                <a:lnTo>
                  <a:pt x="804134" y="35312"/>
                </a:lnTo>
                <a:lnTo>
                  <a:pt x="843850" y="43868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296037"/>
            <a:ext cx="5038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Pthreads</a:t>
            </a:r>
            <a:r>
              <a:rPr spc="-40" dirty="0"/>
              <a:t> </a:t>
            </a:r>
            <a:r>
              <a:rPr spc="-5" dirty="0"/>
              <a:t>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9690" y="1357512"/>
            <a:ext cx="3691890" cy="28936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8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330" algn="l"/>
                <a:tab pos="354965" algn="l"/>
              </a:tabLst>
            </a:pPr>
            <a:r>
              <a:rPr sz="1800" spc="-5" dirty="0">
                <a:latin typeface="Arial MT"/>
                <a:cs typeface="Arial MT"/>
              </a:rPr>
              <a:t>Pthreads</a:t>
            </a:r>
            <a:r>
              <a:rPr sz="1800" dirty="0">
                <a:latin typeface="Arial MT"/>
                <a:cs typeface="Arial MT"/>
              </a:rPr>
              <a:t> API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OS-independent</a:t>
            </a:r>
            <a:endParaRPr sz="1800">
              <a:latin typeface="Arial MT"/>
              <a:cs typeface="Arial MT"/>
            </a:endParaRPr>
          </a:p>
          <a:p>
            <a:pPr marL="354330" indent="-34226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330" algn="l"/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provides:</a:t>
            </a:r>
            <a:endParaRPr sz="18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mutex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locks</a:t>
            </a:r>
            <a:endParaRPr sz="18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condition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variables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CC6600"/>
              </a:buClr>
              <a:buFont typeface="Wingdings"/>
              <a:buChar char=""/>
            </a:pPr>
            <a:endParaRPr sz="2500">
              <a:latin typeface="Arial MT"/>
              <a:cs typeface="Arial MT"/>
            </a:endParaRPr>
          </a:p>
          <a:p>
            <a:pPr marL="354330" indent="-34226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330" algn="l"/>
                <a:tab pos="354965" algn="l"/>
              </a:tabLst>
            </a:pPr>
            <a:r>
              <a:rPr sz="1800" spc="-5" dirty="0">
                <a:latin typeface="Arial MT"/>
                <a:cs typeface="Arial MT"/>
              </a:rPr>
              <a:t>Non-portable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extensions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include:</a:t>
            </a:r>
            <a:endParaRPr sz="1800">
              <a:latin typeface="Arial MT"/>
              <a:cs typeface="Arial MT"/>
            </a:endParaRPr>
          </a:p>
          <a:p>
            <a:pPr marL="607060" lvl="1" indent="-13779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607695" algn="l"/>
              </a:tabLst>
            </a:pPr>
            <a:r>
              <a:rPr sz="1800" u="sng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80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 </a:t>
            </a:r>
            <a:r>
              <a:rPr sz="1800" spc="-10" dirty="0">
                <a:latin typeface="Arial MT"/>
                <a:cs typeface="Arial MT"/>
              </a:rPr>
              <a:t>read-write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locks</a:t>
            </a:r>
            <a:endParaRPr sz="1800">
              <a:latin typeface="Arial MT"/>
              <a:cs typeface="Arial MT"/>
            </a:endParaRPr>
          </a:p>
          <a:p>
            <a:pPr marL="607060" lvl="1" indent="-13779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607695" algn="l"/>
              </a:tabLst>
            </a:pPr>
            <a:r>
              <a:rPr sz="1800" u="sng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-305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65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800" spc="-770" dirty="0">
                <a:latin typeface="Arial MT"/>
                <a:cs typeface="Arial MT"/>
              </a:rPr>
              <a:t>s</a:t>
            </a:r>
            <a:r>
              <a:rPr sz="1800" u="sng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-235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cks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651" y="873485"/>
            <a:ext cx="1129665" cy="405765"/>
            <a:chOff x="3810651" y="873485"/>
            <a:chExt cx="1129665" cy="40576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5876" y="873485"/>
              <a:ext cx="194095" cy="1193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651" y="890165"/>
              <a:ext cx="873798" cy="3888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8181" y="1061956"/>
              <a:ext cx="171541" cy="11527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15919" y="847490"/>
            <a:ext cx="1183005" cy="411480"/>
            <a:chOff x="5015919" y="847490"/>
            <a:chExt cx="1183005" cy="41148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5766" y="879328"/>
              <a:ext cx="192540" cy="1234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5919" y="847490"/>
              <a:ext cx="1048956" cy="411373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01612" y="866683"/>
            <a:ext cx="332108" cy="18700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92328" y="854969"/>
            <a:ext cx="499370" cy="18696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9D5319-C082-C93F-EB34-92543E7573AA}"/>
              </a:ext>
            </a:extLst>
          </p:cNvPr>
          <p:cNvSpPr txBox="1"/>
          <p:nvPr/>
        </p:nvSpPr>
        <p:spPr>
          <a:xfrm>
            <a:off x="1961550" y="921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การซิงโครไนซ์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Pthreads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76CB8D-CDDB-20F8-E900-7A19E52A87CB}"/>
              </a:ext>
            </a:extLst>
          </p:cNvPr>
          <p:cNvSpPr txBox="1"/>
          <p:nvPr/>
        </p:nvSpPr>
        <p:spPr>
          <a:xfrm>
            <a:off x="1405191" y="11677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Pthreads</a:t>
            </a:r>
            <a:r>
              <a:rPr lang="en-US" dirty="0">
                <a:solidFill>
                  <a:schemeClr val="tx2"/>
                </a:solidFill>
              </a:rPr>
              <a:t> API </a:t>
            </a:r>
            <a:r>
              <a:rPr lang="en-US" dirty="0" err="1">
                <a:solidFill>
                  <a:schemeClr val="tx2"/>
                </a:solidFill>
              </a:rPr>
              <a:t>ไม่ขึ้นกับระบบปฏิบัติการ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B562D3-C5B4-825D-C18E-9E91E59DA648}"/>
              </a:ext>
            </a:extLst>
          </p:cNvPr>
          <p:cNvSpPr txBox="1"/>
          <p:nvPr/>
        </p:nvSpPr>
        <p:spPr>
          <a:xfrm>
            <a:off x="1508172" y="16642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มันมี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3CF618-3B0A-EB47-3BCB-E64CA2AA08DD}"/>
              </a:ext>
            </a:extLst>
          </p:cNvPr>
          <p:cNvSpPr txBox="1"/>
          <p:nvPr/>
        </p:nvSpPr>
        <p:spPr>
          <a:xfrm>
            <a:off x="1405191" y="299515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ส่วนขยายที่ไม่สามารถพกพาได้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ได้แก่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773" y="2084578"/>
            <a:ext cx="43961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End</a:t>
            </a:r>
            <a:r>
              <a:rPr sz="4300" spc="-25" dirty="0"/>
              <a:t> </a:t>
            </a:r>
            <a:r>
              <a:rPr sz="4300" spc="-5" dirty="0"/>
              <a:t>of </a:t>
            </a:r>
            <a:r>
              <a:rPr sz="4300" spc="-10" dirty="0"/>
              <a:t>Chapter</a:t>
            </a:r>
            <a:r>
              <a:rPr sz="4300" spc="5" dirty="0"/>
              <a:t> </a:t>
            </a:r>
            <a:r>
              <a:rPr sz="4300" spc="-5" dirty="0"/>
              <a:t>5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105867" y="6656723"/>
            <a:ext cx="25457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Operating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System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 Concepts</a:t>
            </a:r>
            <a:r>
              <a:rPr sz="1000" b="1" spc="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–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10</a:t>
            </a:r>
            <a:r>
              <a:rPr sz="975" b="1" baseline="25641" dirty="0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sz="975" b="1" spc="135" baseline="2564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3373" y="296037"/>
            <a:ext cx="2398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1296848"/>
            <a:ext cx="7314565" cy="27825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85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Concurrent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shared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5" dirty="0">
                <a:latin typeface="Arial MT"/>
                <a:cs typeface="Arial MT"/>
              </a:rPr>
              <a:t> result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data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inconsistency</a:t>
            </a:r>
            <a:endParaRPr sz="18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10" dirty="0">
                <a:latin typeface="Arial MT"/>
                <a:cs typeface="Arial MT"/>
              </a:rPr>
              <a:t>Maintaining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consistency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mechanisms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ensure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orderly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cooperating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endParaRPr sz="1800">
              <a:latin typeface="Arial MT"/>
              <a:cs typeface="Arial MT"/>
            </a:endParaRPr>
          </a:p>
          <a:p>
            <a:pPr marL="353695" marR="5080" indent="-34163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wanted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provide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solution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consumer-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problem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fills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all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buffers.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5" dirty="0">
                <a:latin typeface="Arial MT"/>
                <a:cs typeface="Arial MT"/>
              </a:rPr>
              <a:t> can do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integer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count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keeps</a:t>
            </a:r>
            <a:r>
              <a:rPr sz="1800" dirty="0">
                <a:latin typeface="Arial MT"/>
                <a:cs typeface="Arial MT"/>
              </a:rPr>
              <a:t> track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full buffers.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Initially,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count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r>
              <a:rPr sz="1800" spc="-5" dirty="0">
                <a:latin typeface="Arial MT"/>
                <a:cs typeface="Arial MT"/>
              </a:rPr>
              <a:t>.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incremented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producer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after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buffer 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decremented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consumer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after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consumes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buffer.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91" y="5681471"/>
            <a:ext cx="2545714" cy="565539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210"/>
              </a:spcBef>
            </a:pPr>
            <a:r>
              <a:rPr sz="2700" spc="-7" baseline="1543" dirty="0">
                <a:latin typeface="Verdana"/>
                <a:cs typeface="Verdana"/>
              </a:rPr>
              <a:t>increment</a:t>
            </a:r>
            <a:r>
              <a:rPr sz="2700" spc="30" baseline="1543" dirty="0">
                <a:latin typeface="Verdana"/>
                <a:cs typeface="Verdana"/>
              </a:rPr>
              <a:t> </a:t>
            </a:r>
            <a:r>
              <a:rPr sz="2700" baseline="1543" dirty="0">
                <a:latin typeface="Verdana"/>
                <a:cs typeface="Verdana"/>
              </a:rPr>
              <a:t>:</a:t>
            </a:r>
            <a:r>
              <a:rPr sz="2700" spc="30" baseline="1543" dirty="0">
                <a:latin typeface="Verdana"/>
                <a:cs typeface="Verdana"/>
              </a:rPr>
              <a:t> </a:t>
            </a:r>
            <a:r>
              <a:rPr sz="2700" baseline="1543" dirty="0" err="1">
                <a:latin typeface="Microsoft Sans Serif"/>
                <a:cs typeface="Microsoft Sans Serif"/>
              </a:rPr>
              <a:t>เพ</a:t>
            </a:r>
            <a:r>
              <a:rPr lang="th-TH" sz="2700" baseline="1543" dirty="0">
                <a:latin typeface="Microsoft Sans Serif"/>
                <a:cs typeface="Microsoft Sans Serif"/>
              </a:rPr>
              <a:t>ิ่</a:t>
            </a:r>
            <a:r>
              <a:rPr sz="2700" baseline="1543" dirty="0" err="1">
                <a:latin typeface="Microsoft Sans Serif"/>
                <a:cs typeface="Microsoft Sans Serif"/>
              </a:rPr>
              <a:t>มค่า</a:t>
            </a:r>
            <a:r>
              <a:rPr lang="th-TH" sz="2700" baseline="1543" dirty="0">
                <a:latin typeface="Microsoft Sans Serif"/>
                <a:cs typeface="Microsoft Sans Serif"/>
              </a:rPr>
              <a:t>ขึ้</a:t>
            </a:r>
            <a:r>
              <a:rPr sz="2700" baseline="1543" dirty="0">
                <a:latin typeface="Microsoft Sans Serif"/>
                <a:cs typeface="Microsoft Sans Serif"/>
              </a:rPr>
              <a:t>น</a:t>
            </a:r>
          </a:p>
          <a:p>
            <a:pPr marL="91440">
              <a:lnSpc>
                <a:spcPts val="2130"/>
              </a:lnSpc>
            </a:pPr>
            <a:r>
              <a:rPr sz="1800" spc="-5" dirty="0">
                <a:latin typeface="Verdana"/>
                <a:cs typeface="Verdana"/>
              </a:rPr>
              <a:t>decrement: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ลดค่าลง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B3FD75-27CD-5144-FEF1-7A5EDD350C80}"/>
              </a:ext>
            </a:extLst>
          </p:cNvPr>
          <p:cNvSpPr txBox="1"/>
          <p:nvPr/>
        </p:nvSpPr>
        <p:spPr>
          <a:xfrm>
            <a:off x="1087373" y="1150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การเข้าถึงข้อมูลที่ใช้ร่วมกันพร้อมกันอาจส่งผลให้ข้อมูลไม่สอดคล้องกัน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CB026E-748A-9628-C790-61A498F34552}"/>
              </a:ext>
            </a:extLst>
          </p:cNvPr>
          <p:cNvSpPr txBox="1"/>
          <p:nvPr/>
        </p:nvSpPr>
        <p:spPr>
          <a:xfrm>
            <a:off x="654785" y="1566781"/>
            <a:ext cx="9696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การรักษาความสอดคล้องของข้อมูลจำเป็นต้องมีกลไกเพื่อให้แน่ใจว่าการดำเนินการตามกระบวนการความร่วมมือเป็นไปอย่างเป็นระเบียบ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C72A0-80A8-8F6D-9281-7BDC1359BFC3}"/>
              </a:ext>
            </a:extLst>
          </p:cNvPr>
          <p:cNvSpPr txBox="1"/>
          <p:nvPr/>
        </p:nvSpPr>
        <p:spPr>
          <a:xfrm>
            <a:off x="1143000" y="4065306"/>
            <a:ext cx="7328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สมมติว่าเราต้องการนำเสนอวิธีแก้ไขปัญหาผู้บริโภค-ผู้ผลิตที่เติมเต็มบัฟเฟอร์ทั้งหมด </a:t>
            </a:r>
            <a:r>
              <a:rPr lang="en-US" dirty="0" err="1">
                <a:solidFill>
                  <a:schemeClr val="tx2"/>
                </a:solidFill>
              </a:rPr>
              <a:t>เราสามารถทำได้โดยนับจำนวนเต็มเพื่อติดตามจำนวนบัฟเฟอร์เต็ม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เริ่มแรก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จำนวนจะถูกตั้งค่าเป็น</a:t>
            </a:r>
            <a:r>
              <a:rPr lang="en-US" dirty="0">
                <a:solidFill>
                  <a:schemeClr val="tx2"/>
                </a:solidFill>
              </a:rPr>
              <a:t> 0 </a:t>
            </a:r>
            <a:r>
              <a:rPr lang="en-US" dirty="0" err="1">
                <a:solidFill>
                  <a:schemeClr val="tx2"/>
                </a:solidFill>
              </a:rPr>
              <a:t>โดยผู้ผลิตจะเพิ่มขึ้นหลังจากที่สร้างบัฟเฟอร์ใหม่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และจะลดลงโดยผู้บริโภคหลังจากที่ใช้บัฟเฟอร์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7505" y="296037"/>
            <a:ext cx="1810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Producer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592" y="1116330"/>
            <a:ext cx="5396865" cy="3263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while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(true)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>
              <a:latin typeface="Arial MT"/>
              <a:cs typeface="Arial MT"/>
            </a:endParaRPr>
          </a:p>
          <a:p>
            <a:pPr marL="734695" marR="5080" indent="-86995">
              <a:lnSpc>
                <a:spcPct val="135100"/>
              </a:lnSpc>
              <a:spcBef>
                <a:spcPts val="5"/>
              </a:spcBef>
              <a:tabLst>
                <a:tab pos="5231130" algn="l"/>
              </a:tabLst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/*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pr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ce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n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ite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n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tPro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uc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	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*/  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while</a:t>
            </a:r>
            <a:r>
              <a:rPr sz="180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(count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==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BUFFER_SIZE)</a:t>
            </a:r>
            <a:endParaRPr sz="1800" dirty="0">
              <a:latin typeface="Arial MT"/>
              <a:cs typeface="Arial MT"/>
            </a:endParaRPr>
          </a:p>
          <a:p>
            <a:pPr marL="1372235" marR="1333500" indent="850265">
              <a:lnSpc>
                <a:spcPct val="135000"/>
              </a:lnSpc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; //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do nothing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buffer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[in]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nextProduced;</a:t>
            </a:r>
            <a:endParaRPr sz="1800" dirty="0">
              <a:latin typeface="Arial MT"/>
              <a:cs typeface="Arial MT"/>
            </a:endParaRPr>
          </a:p>
          <a:p>
            <a:pPr marL="137223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(in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+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1)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%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BUFFER_SIZE;</a:t>
            </a:r>
            <a:endParaRPr sz="1800" dirty="0">
              <a:latin typeface="Arial MT"/>
              <a:cs typeface="Arial MT"/>
            </a:endParaRPr>
          </a:p>
          <a:p>
            <a:pPr marL="137223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count++;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C32D5-E634-436E-AA95-B24085F8ACF7}"/>
              </a:ext>
            </a:extLst>
          </p:cNvPr>
          <p:cNvSpPr txBox="1"/>
          <p:nvPr/>
        </p:nvSpPr>
        <p:spPr>
          <a:xfrm>
            <a:off x="1676400" y="1524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ผลิตรายการและใส่ใน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nextProduced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729" y="296037"/>
            <a:ext cx="20358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</a:t>
            </a:r>
            <a:r>
              <a:rPr spc="-15" dirty="0"/>
              <a:t>m</a:t>
            </a:r>
            <a:r>
              <a:rPr spc="-5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4859" y="1383030"/>
            <a:ext cx="5496560" cy="33718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while</a:t>
            </a:r>
            <a:r>
              <a:rPr sz="18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(true)</a:t>
            </a:r>
            <a:r>
              <a:rPr sz="1800" spc="4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800" dirty="0">
              <a:latin typeface="Arial MT"/>
              <a:cs typeface="Arial MT"/>
            </a:endParaRPr>
          </a:p>
          <a:p>
            <a:pPr marL="582295">
              <a:lnSpc>
                <a:spcPct val="100000"/>
              </a:lnSpc>
              <a:spcBef>
                <a:spcPts val="805"/>
              </a:spcBef>
            </a:pP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while</a:t>
            </a:r>
            <a:r>
              <a:rPr sz="18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(count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==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0)</a:t>
            </a:r>
            <a:endParaRPr sz="1800" dirty="0">
              <a:latin typeface="Arial MT"/>
              <a:cs typeface="Arial MT"/>
            </a:endParaRPr>
          </a:p>
          <a:p>
            <a:pPr marL="1155700" marR="1380490" indent="1333500">
              <a:lnSpc>
                <a:spcPct val="135000"/>
              </a:lnSpc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; //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do nothing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nextConsumed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=</a:t>
            </a:r>
            <a:r>
              <a:rPr sz="1800" spc="4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buffer[out];</a:t>
            </a:r>
            <a:endParaRPr sz="1800" dirty="0">
              <a:latin typeface="Arial MT"/>
              <a:cs typeface="Arial MT"/>
            </a:endParaRPr>
          </a:p>
          <a:p>
            <a:pPr marL="121983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out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(out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+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1)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%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BUFFER_SIZE;</a:t>
            </a:r>
            <a:endParaRPr sz="1800" dirty="0">
              <a:latin typeface="Arial MT"/>
              <a:cs typeface="Arial MT"/>
            </a:endParaRPr>
          </a:p>
          <a:p>
            <a:pPr marL="121793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count--;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  <a:p>
            <a:pPr marL="1562735">
              <a:lnSpc>
                <a:spcPct val="100000"/>
              </a:lnSpc>
              <a:spcBef>
                <a:spcPts val="1605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/*</a:t>
            </a:r>
            <a:r>
              <a:rPr sz="1800" spc="4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consume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item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in nextConsumed</a:t>
            </a:r>
            <a:endParaRPr sz="1800" dirty="0">
              <a:latin typeface="Arial MT"/>
              <a:cs typeface="Arial MT"/>
            </a:endParaRPr>
          </a:p>
          <a:p>
            <a:pPr marL="7493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25BF7E-5F9C-0E9B-E7C7-B2E4DE45026D}"/>
              </a:ext>
            </a:extLst>
          </p:cNvPr>
          <p:cNvSpPr txBox="1"/>
          <p:nvPr/>
        </p:nvSpPr>
        <p:spPr>
          <a:xfrm>
            <a:off x="2590800" y="43855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ใช้รายการใน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nextConsumed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2555299" y="3859083"/>
            <a:ext cx="1966595" cy="0"/>
          </a:xfrm>
          <a:custGeom>
            <a:avLst/>
            <a:gdLst/>
            <a:ahLst/>
            <a:cxnLst/>
            <a:rect l="l" t="t" r="r" b="b"/>
            <a:pathLst>
              <a:path w="1966595">
                <a:moveTo>
                  <a:pt x="0" y="0"/>
                </a:moveTo>
                <a:lnTo>
                  <a:pt x="0" y="0"/>
                </a:lnTo>
                <a:lnTo>
                  <a:pt x="1949439" y="0"/>
                </a:lnTo>
                <a:lnTo>
                  <a:pt x="1966391" y="0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97407" y="4219145"/>
            <a:ext cx="984250" cy="276225"/>
          </a:xfrm>
          <a:custGeom>
            <a:avLst/>
            <a:gdLst/>
            <a:ahLst/>
            <a:cxnLst/>
            <a:rect l="l" t="t" r="r" b="b"/>
            <a:pathLst>
              <a:path w="984250" h="276225">
                <a:moveTo>
                  <a:pt x="64274" y="31142"/>
                </a:moveTo>
                <a:lnTo>
                  <a:pt x="43337" y="31255"/>
                </a:lnTo>
                <a:lnTo>
                  <a:pt x="27145" y="31207"/>
                </a:lnTo>
                <a:lnTo>
                  <a:pt x="15697" y="30998"/>
                </a:lnTo>
                <a:lnTo>
                  <a:pt x="0" y="23481"/>
                </a:lnTo>
                <a:lnTo>
                  <a:pt x="2610" y="21595"/>
                </a:lnTo>
                <a:lnTo>
                  <a:pt x="41291" y="16682"/>
                </a:lnTo>
                <a:lnTo>
                  <a:pt x="53793" y="15542"/>
                </a:lnTo>
                <a:lnTo>
                  <a:pt x="68612" y="14128"/>
                </a:lnTo>
                <a:lnTo>
                  <a:pt x="85748" y="12439"/>
                </a:lnTo>
                <a:lnTo>
                  <a:pt x="105202" y="10475"/>
                </a:lnTo>
                <a:lnTo>
                  <a:pt x="126887" y="8474"/>
                </a:lnTo>
                <a:lnTo>
                  <a:pt x="176700" y="5076"/>
                </a:lnTo>
                <a:lnTo>
                  <a:pt x="233998" y="2528"/>
                </a:lnTo>
                <a:lnTo>
                  <a:pt x="292152" y="1102"/>
                </a:lnTo>
                <a:lnTo>
                  <a:pt x="349960" y="808"/>
                </a:lnTo>
                <a:lnTo>
                  <a:pt x="378519" y="1011"/>
                </a:lnTo>
                <a:lnTo>
                  <a:pt x="434847" y="2085"/>
                </a:lnTo>
                <a:lnTo>
                  <a:pt x="488898" y="3805"/>
                </a:lnTo>
                <a:lnTo>
                  <a:pt x="539452" y="5927"/>
                </a:lnTo>
                <a:lnTo>
                  <a:pt x="563291" y="7055"/>
                </a:lnTo>
                <a:lnTo>
                  <a:pt x="586005" y="8115"/>
                </a:lnTo>
                <a:lnTo>
                  <a:pt x="628052" y="10028"/>
                </a:lnTo>
                <a:lnTo>
                  <a:pt x="671992" y="11488"/>
                </a:lnTo>
                <a:lnTo>
                  <a:pt x="724218" y="12314"/>
                </a:lnTo>
                <a:lnTo>
                  <a:pt x="750251" y="12345"/>
                </a:lnTo>
                <a:lnTo>
                  <a:pt x="771979" y="11926"/>
                </a:lnTo>
                <a:lnTo>
                  <a:pt x="813056" y="8220"/>
                </a:lnTo>
                <a:lnTo>
                  <a:pt x="849458" y="2047"/>
                </a:lnTo>
                <a:lnTo>
                  <a:pt x="856096" y="949"/>
                </a:lnTo>
                <a:lnTo>
                  <a:pt x="859371" y="597"/>
                </a:lnTo>
                <a:lnTo>
                  <a:pt x="862647" y="245"/>
                </a:lnTo>
                <a:lnTo>
                  <a:pt x="864500" y="46"/>
                </a:lnTo>
                <a:lnTo>
                  <a:pt x="864929" y="0"/>
                </a:lnTo>
              </a:path>
              <a:path w="984250" h="276225">
                <a:moveTo>
                  <a:pt x="6778" y="275880"/>
                </a:moveTo>
                <a:lnTo>
                  <a:pt x="6778" y="275880"/>
                </a:lnTo>
                <a:lnTo>
                  <a:pt x="967686" y="275880"/>
                </a:lnTo>
                <a:lnTo>
                  <a:pt x="983973" y="275880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810459" y="4699087"/>
            <a:ext cx="1351915" cy="1126490"/>
            <a:chOff x="1810459" y="4699087"/>
            <a:chExt cx="1351915" cy="1126490"/>
          </a:xfrm>
        </p:grpSpPr>
        <p:sp>
          <p:nvSpPr>
            <p:cNvPr id="29" name="object 29"/>
            <p:cNvSpPr/>
            <p:nvPr/>
          </p:nvSpPr>
          <p:spPr>
            <a:xfrm>
              <a:off x="1960036" y="5359741"/>
              <a:ext cx="926465" cy="0"/>
            </a:xfrm>
            <a:custGeom>
              <a:avLst/>
              <a:gdLst/>
              <a:ahLst/>
              <a:cxnLst/>
              <a:rect l="l" t="t" r="r" b="b"/>
              <a:pathLst>
                <a:path w="926464">
                  <a:moveTo>
                    <a:pt x="0" y="0"/>
                  </a:moveTo>
                  <a:lnTo>
                    <a:pt x="0" y="0"/>
                  </a:lnTo>
                  <a:lnTo>
                    <a:pt x="909572" y="0"/>
                  </a:lnTo>
                  <a:lnTo>
                    <a:pt x="926109" y="0"/>
                  </a:lnTo>
                </a:path>
              </a:pathLst>
            </a:custGeom>
            <a:ln w="277200">
              <a:solidFill>
                <a:srgbClr val="FF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3231" y="4837688"/>
              <a:ext cx="1080770" cy="848994"/>
            </a:xfrm>
            <a:custGeom>
              <a:avLst/>
              <a:gdLst/>
              <a:ahLst/>
              <a:cxnLst/>
              <a:rect l="l" t="t" r="r" b="b"/>
              <a:pathLst>
                <a:path w="1080770" h="848995">
                  <a:moveTo>
                    <a:pt x="0" y="0"/>
                  </a:moveTo>
                  <a:lnTo>
                    <a:pt x="0" y="0"/>
                  </a:lnTo>
                  <a:lnTo>
                    <a:pt x="988372" y="0"/>
                  </a:lnTo>
                  <a:lnTo>
                    <a:pt x="1005124" y="0"/>
                  </a:lnTo>
                </a:path>
                <a:path w="1080770" h="848995">
                  <a:moveTo>
                    <a:pt x="29328" y="244674"/>
                  </a:moveTo>
                  <a:lnTo>
                    <a:pt x="20371" y="244155"/>
                  </a:lnTo>
                  <a:lnTo>
                    <a:pt x="14128" y="244476"/>
                  </a:lnTo>
                  <a:lnTo>
                    <a:pt x="10601" y="245635"/>
                  </a:lnTo>
                  <a:lnTo>
                    <a:pt x="8164" y="246435"/>
                  </a:lnTo>
                  <a:lnTo>
                    <a:pt x="6722" y="248305"/>
                  </a:lnTo>
                  <a:lnTo>
                    <a:pt x="6275" y="251244"/>
                  </a:lnTo>
                  <a:lnTo>
                    <a:pt x="5828" y="254183"/>
                  </a:lnTo>
                  <a:lnTo>
                    <a:pt x="41961" y="267823"/>
                  </a:lnTo>
                  <a:lnTo>
                    <a:pt x="88090" y="273277"/>
                  </a:lnTo>
                  <a:lnTo>
                    <a:pt x="135676" y="274889"/>
                  </a:lnTo>
                  <a:lnTo>
                    <a:pt x="164714" y="275108"/>
                  </a:lnTo>
                  <a:lnTo>
                    <a:pt x="197311" y="275006"/>
                  </a:lnTo>
                  <a:lnTo>
                    <a:pt x="233465" y="274583"/>
                  </a:lnTo>
                  <a:lnTo>
                    <a:pt x="273177" y="273838"/>
                  </a:lnTo>
                  <a:lnTo>
                    <a:pt x="314980" y="273017"/>
                  </a:lnTo>
                  <a:lnTo>
                    <a:pt x="357405" y="272363"/>
                  </a:lnTo>
                  <a:lnTo>
                    <a:pt x="400453" y="271877"/>
                  </a:lnTo>
                  <a:lnTo>
                    <a:pt x="444123" y="271560"/>
                  </a:lnTo>
                  <a:lnTo>
                    <a:pt x="487411" y="271353"/>
                  </a:lnTo>
                  <a:lnTo>
                    <a:pt x="529314" y="271198"/>
                  </a:lnTo>
                  <a:lnTo>
                    <a:pt x="569830" y="271096"/>
                  </a:lnTo>
                  <a:lnTo>
                    <a:pt x="608960" y="271046"/>
                  </a:lnTo>
                  <a:lnTo>
                    <a:pt x="646522" y="271044"/>
                  </a:lnTo>
                  <a:lnTo>
                    <a:pt x="682335" y="271082"/>
                  </a:lnTo>
                  <a:lnTo>
                    <a:pt x="748714" y="271281"/>
                  </a:lnTo>
                  <a:lnTo>
                    <a:pt x="788708" y="271857"/>
                  </a:lnTo>
                  <a:lnTo>
                    <a:pt x="835259" y="273256"/>
                  </a:lnTo>
                  <a:lnTo>
                    <a:pt x="888366" y="275479"/>
                  </a:lnTo>
                  <a:lnTo>
                    <a:pt x="948030" y="278526"/>
                  </a:lnTo>
                  <a:lnTo>
                    <a:pt x="1014251" y="282396"/>
                  </a:lnTo>
                </a:path>
                <a:path w="1080770" h="848995">
                  <a:moveTo>
                    <a:pt x="72881" y="844781"/>
                  </a:moveTo>
                  <a:lnTo>
                    <a:pt x="66782" y="844781"/>
                  </a:lnTo>
                  <a:lnTo>
                    <a:pt x="60098" y="843656"/>
                  </a:lnTo>
                  <a:lnTo>
                    <a:pt x="52831" y="841408"/>
                  </a:lnTo>
                  <a:lnTo>
                    <a:pt x="45564" y="839158"/>
                  </a:lnTo>
                  <a:lnTo>
                    <a:pt x="39711" y="837102"/>
                  </a:lnTo>
                  <a:lnTo>
                    <a:pt x="35275" y="835238"/>
                  </a:lnTo>
                  <a:lnTo>
                    <a:pt x="30838" y="833374"/>
                  </a:lnTo>
                  <a:lnTo>
                    <a:pt x="81403" y="822529"/>
                  </a:lnTo>
                  <a:lnTo>
                    <a:pt x="120075" y="820241"/>
                  </a:lnTo>
                  <a:lnTo>
                    <a:pt x="173157" y="818678"/>
                  </a:lnTo>
                  <a:lnTo>
                    <a:pt x="242929" y="817820"/>
                  </a:lnTo>
                  <a:lnTo>
                    <a:pt x="284216" y="817654"/>
                  </a:lnTo>
                  <a:lnTo>
                    <a:pt x="328326" y="817756"/>
                  </a:lnTo>
                  <a:lnTo>
                    <a:pt x="373816" y="818219"/>
                  </a:lnTo>
                  <a:lnTo>
                    <a:pt x="420686" y="819043"/>
                  </a:lnTo>
                  <a:lnTo>
                    <a:pt x="468936" y="820227"/>
                  </a:lnTo>
                  <a:lnTo>
                    <a:pt x="517177" y="821745"/>
                  </a:lnTo>
                  <a:lnTo>
                    <a:pt x="564022" y="823571"/>
                  </a:lnTo>
                  <a:lnTo>
                    <a:pt x="609470" y="825705"/>
                  </a:lnTo>
                  <a:lnTo>
                    <a:pt x="653523" y="828146"/>
                  </a:lnTo>
                  <a:lnTo>
                    <a:pt x="696021" y="830756"/>
                  </a:lnTo>
                  <a:lnTo>
                    <a:pt x="736807" y="833397"/>
                  </a:lnTo>
                  <a:lnTo>
                    <a:pt x="775881" y="836069"/>
                  </a:lnTo>
                  <a:lnTo>
                    <a:pt x="848173" y="841338"/>
                  </a:lnTo>
                  <a:lnTo>
                    <a:pt x="879949" y="843600"/>
                  </a:lnTo>
                  <a:lnTo>
                    <a:pt x="908571" y="845557"/>
                  </a:lnTo>
                  <a:lnTo>
                    <a:pt x="934038" y="847210"/>
                  </a:lnTo>
                  <a:lnTo>
                    <a:pt x="969968" y="848666"/>
                  </a:lnTo>
                  <a:lnTo>
                    <a:pt x="1006344" y="848548"/>
                  </a:lnTo>
                  <a:lnTo>
                    <a:pt x="1043166" y="846855"/>
                  </a:lnTo>
                  <a:lnTo>
                    <a:pt x="1080435" y="843588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098" y="296037"/>
            <a:ext cx="3005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Race</a:t>
            </a:r>
            <a:r>
              <a:rPr spc="-90" dirty="0"/>
              <a:t> </a:t>
            </a:r>
            <a:r>
              <a:rPr spc="-5" dirty="0"/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316" y="1047369"/>
            <a:ext cx="7666355" cy="361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count++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 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implemented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3300"/>
              </a:buClr>
              <a:buFont typeface="Wingdings"/>
              <a:buChar char=""/>
            </a:pPr>
            <a:endParaRPr sz="1700" dirty="0">
              <a:latin typeface="Arial MT"/>
              <a:cs typeface="Arial MT"/>
            </a:endParaRPr>
          </a:p>
          <a:p>
            <a:pPr marL="670560" marR="4559935">
              <a:lnSpc>
                <a:spcPts val="1939"/>
              </a:lnSpc>
              <a:spcBef>
                <a:spcPts val="5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register1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=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count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register1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=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register1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+ 1 </a:t>
            </a:r>
            <a:r>
              <a:rPr sz="1800" spc="-4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count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=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register1</a:t>
            </a:r>
            <a:endParaRPr sz="1800" dirty="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52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solidFill>
                  <a:srgbClr val="999900"/>
                </a:solidFill>
                <a:latin typeface="Arial MT"/>
                <a:cs typeface="Arial MT"/>
              </a:rPr>
              <a:t>count--</a:t>
            </a:r>
            <a:r>
              <a:rPr sz="1800" spc="-10" dirty="0">
                <a:solidFill>
                  <a:srgbClr val="99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 be implemented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3300"/>
              </a:buClr>
              <a:buFont typeface="Wingdings"/>
              <a:buChar char=""/>
            </a:pPr>
            <a:endParaRPr sz="1700" dirty="0">
              <a:latin typeface="Arial MT"/>
              <a:cs typeface="Arial MT"/>
            </a:endParaRPr>
          </a:p>
          <a:p>
            <a:pPr marL="670560" marR="4617720">
              <a:lnSpc>
                <a:spcPts val="1939"/>
              </a:lnSpc>
            </a:pPr>
            <a:r>
              <a:rPr sz="1800" spc="-5" dirty="0">
                <a:solidFill>
                  <a:srgbClr val="999900"/>
                </a:solidFill>
                <a:latin typeface="Arial MT"/>
                <a:cs typeface="Arial MT"/>
              </a:rPr>
              <a:t>register2</a:t>
            </a:r>
            <a:r>
              <a:rPr sz="1800" dirty="0">
                <a:solidFill>
                  <a:srgbClr val="999900"/>
                </a:solidFill>
                <a:latin typeface="Arial MT"/>
                <a:cs typeface="Arial MT"/>
              </a:rPr>
              <a:t> =</a:t>
            </a:r>
            <a:r>
              <a:rPr sz="1800" spc="-5" dirty="0">
                <a:solidFill>
                  <a:srgbClr val="999900"/>
                </a:solidFill>
                <a:latin typeface="Arial MT"/>
                <a:cs typeface="Arial MT"/>
              </a:rPr>
              <a:t> count </a:t>
            </a:r>
            <a:r>
              <a:rPr sz="1800" dirty="0">
                <a:solidFill>
                  <a:srgbClr val="99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99900"/>
                </a:solidFill>
                <a:latin typeface="Arial MT"/>
                <a:cs typeface="Arial MT"/>
              </a:rPr>
              <a:t>register2 </a:t>
            </a:r>
            <a:r>
              <a:rPr sz="1800" dirty="0">
                <a:solidFill>
                  <a:srgbClr val="999900"/>
                </a:solidFill>
                <a:latin typeface="Arial MT"/>
                <a:cs typeface="Arial MT"/>
              </a:rPr>
              <a:t>= </a:t>
            </a:r>
            <a:r>
              <a:rPr sz="1800" spc="-5" dirty="0">
                <a:solidFill>
                  <a:srgbClr val="999900"/>
                </a:solidFill>
                <a:latin typeface="Arial MT"/>
                <a:cs typeface="Arial MT"/>
              </a:rPr>
              <a:t>register2 </a:t>
            </a:r>
            <a:r>
              <a:rPr sz="1800" dirty="0">
                <a:solidFill>
                  <a:srgbClr val="999900"/>
                </a:solidFill>
                <a:latin typeface="Arial MT"/>
                <a:cs typeface="Arial MT"/>
              </a:rPr>
              <a:t>- 1 </a:t>
            </a:r>
            <a:r>
              <a:rPr sz="1800" spc="-490" dirty="0">
                <a:solidFill>
                  <a:srgbClr val="99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99900"/>
                </a:solidFill>
                <a:latin typeface="Arial MT"/>
                <a:cs typeface="Arial MT"/>
              </a:rPr>
              <a:t>count</a:t>
            </a:r>
            <a:r>
              <a:rPr sz="1800" dirty="0">
                <a:solidFill>
                  <a:srgbClr val="999900"/>
                </a:solidFill>
                <a:latin typeface="Arial MT"/>
                <a:cs typeface="Arial MT"/>
              </a:rPr>
              <a:t> =</a:t>
            </a:r>
            <a:r>
              <a:rPr sz="1800" spc="-5" dirty="0">
                <a:solidFill>
                  <a:srgbClr val="999900"/>
                </a:solidFill>
                <a:latin typeface="Arial MT"/>
                <a:cs typeface="Arial MT"/>
              </a:rPr>
              <a:t> register2</a:t>
            </a:r>
            <a:endParaRPr sz="1800" dirty="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52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ns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 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ec</a:t>
            </a:r>
            <a:r>
              <a:rPr sz="1800" spc="-10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terl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av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dirty="0">
                <a:latin typeface="Arial MT"/>
                <a:cs typeface="Arial MT"/>
              </a:rPr>
              <a:t>h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“</a:t>
            </a:r>
            <a:r>
              <a:rPr sz="1800" b="1" u="sng" spc="-430" dirty="0"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 </a:t>
            </a:r>
            <a:r>
              <a:rPr sz="1800" spc="-160" dirty="0">
                <a:latin typeface="Arial MT"/>
                <a:cs typeface="Arial MT"/>
              </a:rPr>
              <a:t>c</a:t>
            </a:r>
            <a:r>
              <a:rPr sz="1800" b="1" u="sng" spc="-345" dirty="0"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 </a:t>
            </a:r>
            <a:r>
              <a:rPr sz="1800" spc="-80" dirty="0">
                <a:latin typeface="Arial MT"/>
                <a:cs typeface="Arial MT"/>
              </a:rPr>
              <a:t>o</a:t>
            </a:r>
            <a:r>
              <a:rPr sz="1800" b="1" u="sng" spc="-425" dirty="0"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 </a:t>
            </a:r>
            <a:r>
              <a:rPr sz="1800" spc="-270" dirty="0">
                <a:latin typeface="Arial MT"/>
                <a:cs typeface="Arial MT"/>
              </a:rPr>
              <a:t>u</a:t>
            </a:r>
            <a:r>
              <a:rPr sz="1800" b="1" u="sng" spc="-240" dirty="0"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 </a:t>
            </a:r>
            <a:r>
              <a:rPr sz="1800" spc="-185" dirty="0">
                <a:latin typeface="Arial MT"/>
                <a:cs typeface="Arial MT"/>
              </a:rPr>
              <a:t>n</a:t>
            </a:r>
            <a:r>
              <a:rPr sz="1800" b="1" u="sng" spc="-320" dirty="0"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t</a:t>
            </a:r>
            <a:r>
              <a:rPr sz="1800" b="1" u="sng" dirty="0"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= </a:t>
            </a:r>
            <a:r>
              <a:rPr sz="1800" spc="-10" dirty="0">
                <a:latin typeface="Arial MT"/>
                <a:cs typeface="Arial MT"/>
              </a:rPr>
              <a:t>5</a:t>
            </a:r>
            <a:r>
              <a:rPr sz="1800" dirty="0">
                <a:latin typeface="Arial MT"/>
                <a:cs typeface="Arial MT"/>
              </a:rPr>
              <a:t>” 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iti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0" dirty="0">
                <a:latin typeface="Arial MT"/>
                <a:cs typeface="Arial MT"/>
              </a:rPr>
              <a:t>l</a:t>
            </a:r>
            <a:r>
              <a:rPr sz="1800" spc="-25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:</a:t>
            </a:r>
          </a:p>
          <a:p>
            <a:pPr marL="754380">
              <a:lnSpc>
                <a:spcPts val="2280"/>
              </a:lnSpc>
              <a:spcBef>
                <a:spcPts val="595"/>
              </a:spcBef>
              <a:tabLst>
                <a:tab pos="6040755" algn="l"/>
              </a:tabLst>
            </a:pPr>
            <a:r>
              <a:rPr sz="2000" dirty="0">
                <a:latin typeface="Arial MT"/>
                <a:cs typeface="Arial MT"/>
              </a:rPr>
              <a:t>S0: </a:t>
            </a:r>
            <a:r>
              <a:rPr sz="2000" spc="-5" dirty="0">
                <a:latin typeface="Arial MT"/>
                <a:cs typeface="Arial MT"/>
              </a:rPr>
              <a:t>producer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execute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register1</a:t>
            </a:r>
            <a:r>
              <a:rPr sz="20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count	</a:t>
            </a:r>
            <a:r>
              <a:rPr sz="2000" dirty="0">
                <a:latin typeface="Arial MT"/>
                <a:cs typeface="Arial MT"/>
              </a:rPr>
              <a:t>{register1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5}</a:t>
            </a:r>
          </a:p>
          <a:p>
            <a:pPr marL="754380">
              <a:lnSpc>
                <a:spcPts val="2280"/>
              </a:lnSpc>
              <a:tabLst>
                <a:tab pos="6066790" algn="l"/>
              </a:tabLst>
            </a:pPr>
            <a:r>
              <a:rPr sz="2000" spc="-5" dirty="0">
                <a:latin typeface="Arial MT"/>
                <a:cs typeface="Arial MT"/>
              </a:rPr>
              <a:t>S1:</a:t>
            </a:r>
            <a:r>
              <a:rPr sz="2000" dirty="0">
                <a:latin typeface="Arial MT"/>
                <a:cs typeface="Arial MT"/>
              </a:rPr>
              <a:t> producer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execute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register1</a:t>
            </a:r>
            <a:r>
              <a:rPr sz="20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= register1</a:t>
            </a:r>
            <a:r>
              <a:rPr sz="20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+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1	</a:t>
            </a:r>
            <a:r>
              <a:rPr sz="2000" dirty="0">
                <a:latin typeface="Arial MT"/>
                <a:cs typeface="Arial MT"/>
              </a:rPr>
              <a:t>{register1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3453" y="4606798"/>
            <a:ext cx="4518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S2: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consumer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execute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9900"/>
                </a:solidFill>
                <a:latin typeface="Arial MT"/>
                <a:cs typeface="Arial MT"/>
              </a:rPr>
              <a:t>register2</a:t>
            </a:r>
            <a:r>
              <a:rPr sz="2000" spc="-50" dirty="0">
                <a:solidFill>
                  <a:srgbClr val="9999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9900"/>
                </a:solidFill>
                <a:latin typeface="Arial MT"/>
                <a:cs typeface="Arial MT"/>
              </a:rPr>
              <a:t>=</a:t>
            </a:r>
            <a:r>
              <a:rPr sz="2000" spc="-30" dirty="0">
                <a:solidFill>
                  <a:srgbClr val="9999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9900"/>
                </a:solidFill>
                <a:latin typeface="Arial MT"/>
                <a:cs typeface="Arial MT"/>
              </a:rPr>
              <a:t>count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3453" y="4881118"/>
            <a:ext cx="5247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S3: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consumer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execute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9900"/>
                </a:solidFill>
                <a:latin typeface="Arial MT"/>
                <a:cs typeface="Arial MT"/>
              </a:rPr>
              <a:t>register2</a:t>
            </a:r>
            <a:r>
              <a:rPr sz="2000" spc="-45" dirty="0">
                <a:solidFill>
                  <a:srgbClr val="9999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9900"/>
                </a:solidFill>
                <a:latin typeface="Arial MT"/>
                <a:cs typeface="Arial MT"/>
              </a:rPr>
              <a:t>=</a:t>
            </a:r>
            <a:r>
              <a:rPr sz="2000" spc="-25" dirty="0">
                <a:solidFill>
                  <a:srgbClr val="9999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9900"/>
                </a:solidFill>
                <a:latin typeface="Arial MT"/>
                <a:cs typeface="Arial MT"/>
              </a:rPr>
              <a:t>register2</a:t>
            </a:r>
            <a:r>
              <a:rPr sz="2000" spc="-60" dirty="0">
                <a:solidFill>
                  <a:srgbClr val="9999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9900"/>
                </a:solidFill>
                <a:latin typeface="Arial MT"/>
                <a:cs typeface="Arial MT"/>
              </a:rPr>
              <a:t>-</a:t>
            </a:r>
            <a:r>
              <a:rPr sz="2000" spc="-20" dirty="0">
                <a:solidFill>
                  <a:srgbClr val="9999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9900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2269" y="4606798"/>
            <a:ext cx="17843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{register2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5}</a:t>
            </a:r>
            <a:endParaRPr sz="2000">
              <a:latin typeface="Arial MT"/>
              <a:cs typeface="Arial MT"/>
            </a:endParaRPr>
          </a:p>
          <a:p>
            <a:pPr marL="186055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{register2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453" y="5155438"/>
            <a:ext cx="4407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S4: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producer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execute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count</a:t>
            </a:r>
            <a:r>
              <a:rPr sz="20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register1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3453" y="5429809"/>
            <a:ext cx="4520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S5: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consumer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execute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9900"/>
                </a:solidFill>
                <a:latin typeface="Arial MT"/>
                <a:cs typeface="Arial MT"/>
              </a:rPr>
              <a:t>count</a:t>
            </a:r>
            <a:r>
              <a:rPr sz="2000" spc="-40" dirty="0">
                <a:solidFill>
                  <a:srgbClr val="9999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9900"/>
                </a:solidFill>
                <a:latin typeface="Arial MT"/>
                <a:cs typeface="Arial MT"/>
              </a:rPr>
              <a:t>=</a:t>
            </a:r>
            <a:r>
              <a:rPr sz="2000" spc="-25" dirty="0">
                <a:solidFill>
                  <a:srgbClr val="9999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9900"/>
                </a:solidFill>
                <a:latin typeface="Arial MT"/>
                <a:cs typeface="Arial MT"/>
              </a:rPr>
              <a:t>register2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3170" y="5155438"/>
            <a:ext cx="1340485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ts val="228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{count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{count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812" y="6100571"/>
            <a:ext cx="4532276" cy="398186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2400" baseline="1543" dirty="0">
                <a:latin typeface="Verdana"/>
                <a:cs typeface="+mj-cs"/>
              </a:rPr>
              <a:t>interleaving:</a:t>
            </a:r>
            <a:r>
              <a:rPr lang="th-TH" sz="2400" dirty="0">
                <a:cs typeface="+mj-cs"/>
              </a:rPr>
              <a:t>การแทรกสลับการทำงานของชุดคำสั่ง</a:t>
            </a:r>
            <a:endParaRPr sz="2400" baseline="1543" dirty="0">
              <a:latin typeface="Microsoft Sans Serif"/>
              <a:cs typeface="+mj-c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8383" y="882918"/>
            <a:ext cx="261421" cy="1050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3679" y="881528"/>
            <a:ext cx="172438" cy="1179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99656" y="893695"/>
            <a:ext cx="222002" cy="11132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3087" y="901917"/>
            <a:ext cx="190102" cy="8281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14354" y="885647"/>
            <a:ext cx="287613" cy="11398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91300" y="891475"/>
            <a:ext cx="351882" cy="9899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04687" y="1166718"/>
            <a:ext cx="478834" cy="12360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9320" y="1153971"/>
            <a:ext cx="710077" cy="16743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91014" y="2493608"/>
            <a:ext cx="596361" cy="15603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94001" y="2464381"/>
            <a:ext cx="107280" cy="15080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96634" y="2486149"/>
            <a:ext cx="160598" cy="12307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38620" y="2501539"/>
            <a:ext cx="546274" cy="11823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82473" y="1599468"/>
            <a:ext cx="131959" cy="12620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09542" y="1897284"/>
            <a:ext cx="136680" cy="11818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19706" y="2212220"/>
            <a:ext cx="136684" cy="12769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060174" y="2992501"/>
            <a:ext cx="132627" cy="13337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040416" y="3268249"/>
            <a:ext cx="162084" cy="12153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024929" y="3497853"/>
            <a:ext cx="161580" cy="134620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32"/>
          <p:cNvGrpSpPr/>
          <p:nvPr/>
        </p:nvGrpSpPr>
        <p:grpSpPr>
          <a:xfrm>
            <a:off x="513709" y="5189561"/>
            <a:ext cx="6343015" cy="654050"/>
            <a:chOff x="513709" y="5189561"/>
            <a:chExt cx="6343015" cy="654050"/>
          </a:xfrm>
        </p:grpSpPr>
        <p:sp>
          <p:nvSpPr>
            <p:cNvPr id="33" name="object 33"/>
            <p:cNvSpPr/>
            <p:nvPr/>
          </p:nvSpPr>
          <p:spPr>
            <a:xfrm>
              <a:off x="1562542" y="5543367"/>
              <a:ext cx="5293995" cy="230504"/>
            </a:xfrm>
            <a:custGeom>
              <a:avLst/>
              <a:gdLst/>
              <a:ahLst/>
              <a:cxnLst/>
              <a:rect l="l" t="t" r="r" b="b"/>
              <a:pathLst>
                <a:path w="5293995" h="230504">
                  <a:moveTo>
                    <a:pt x="3900173" y="0"/>
                  </a:moveTo>
                  <a:lnTo>
                    <a:pt x="3900173" y="0"/>
                  </a:lnTo>
                  <a:lnTo>
                    <a:pt x="5277273" y="0"/>
                  </a:lnTo>
                  <a:lnTo>
                    <a:pt x="5293865" y="0"/>
                  </a:lnTo>
                </a:path>
                <a:path w="5293995" h="230504">
                  <a:moveTo>
                    <a:pt x="0" y="230406"/>
                  </a:moveTo>
                  <a:lnTo>
                    <a:pt x="0" y="230406"/>
                  </a:lnTo>
                  <a:lnTo>
                    <a:pt x="1889144" y="230406"/>
                  </a:lnTo>
                  <a:lnTo>
                    <a:pt x="1906164" y="230406"/>
                  </a:lnTo>
                </a:path>
              </a:pathLst>
            </a:custGeom>
            <a:ln w="138599">
              <a:solidFill>
                <a:srgbClr val="FFD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09" y="5216559"/>
              <a:ext cx="250006" cy="1118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846" y="5258345"/>
              <a:ext cx="348111" cy="16512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2656" y="5222150"/>
              <a:ext cx="147913" cy="12077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3832" y="5276274"/>
              <a:ext cx="62222" cy="640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5432" y="5224518"/>
              <a:ext cx="348250" cy="18481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2157" y="5189561"/>
              <a:ext cx="103032" cy="13402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68963" y="5233117"/>
              <a:ext cx="541582" cy="14194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24902" y="5282689"/>
              <a:ext cx="60788" cy="5308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3551" y="5208032"/>
              <a:ext cx="307745" cy="12736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287685" y="2091785"/>
            <a:ext cx="930275" cy="0"/>
          </a:xfrm>
          <a:custGeom>
            <a:avLst/>
            <a:gdLst/>
            <a:ahLst/>
            <a:cxnLst/>
            <a:rect l="l" t="t" r="r" b="b"/>
            <a:pathLst>
              <a:path w="930275">
                <a:moveTo>
                  <a:pt x="0" y="0"/>
                </a:moveTo>
                <a:lnTo>
                  <a:pt x="0" y="0"/>
                </a:lnTo>
                <a:lnTo>
                  <a:pt x="913068" y="0"/>
                </a:lnTo>
                <a:lnTo>
                  <a:pt x="929669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5716" y="3258833"/>
            <a:ext cx="1885314" cy="0"/>
          </a:xfrm>
          <a:custGeom>
            <a:avLst/>
            <a:gdLst/>
            <a:ahLst/>
            <a:cxnLst/>
            <a:rect l="l" t="t" r="r" b="b"/>
            <a:pathLst>
              <a:path w="1885314">
                <a:moveTo>
                  <a:pt x="0" y="0"/>
                </a:moveTo>
                <a:lnTo>
                  <a:pt x="0" y="0"/>
                </a:lnTo>
                <a:lnTo>
                  <a:pt x="1868118" y="0"/>
                </a:lnTo>
                <a:lnTo>
                  <a:pt x="1884948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57723" y="1499214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0" y="0"/>
                </a:lnTo>
                <a:lnTo>
                  <a:pt x="1463166" y="0"/>
                </a:lnTo>
                <a:lnTo>
                  <a:pt x="1479984" y="0"/>
                </a:lnTo>
              </a:path>
            </a:pathLst>
          </a:custGeom>
          <a:ln w="277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68931" y="1736966"/>
            <a:ext cx="261620" cy="15875"/>
          </a:xfrm>
          <a:custGeom>
            <a:avLst/>
            <a:gdLst/>
            <a:ahLst/>
            <a:cxnLst/>
            <a:rect l="l" t="t" r="r" b="b"/>
            <a:pathLst>
              <a:path w="261619" h="15875">
                <a:moveTo>
                  <a:pt x="0" y="15578"/>
                </a:moveTo>
                <a:lnTo>
                  <a:pt x="16332" y="14605"/>
                </a:lnTo>
                <a:lnTo>
                  <a:pt x="32665" y="13631"/>
                </a:lnTo>
                <a:lnTo>
                  <a:pt x="48998" y="12657"/>
                </a:lnTo>
                <a:lnTo>
                  <a:pt x="65331" y="11684"/>
                </a:lnTo>
                <a:lnTo>
                  <a:pt x="81664" y="10710"/>
                </a:lnTo>
                <a:lnTo>
                  <a:pt x="97997" y="9736"/>
                </a:lnTo>
                <a:lnTo>
                  <a:pt x="114330" y="8762"/>
                </a:lnTo>
                <a:lnTo>
                  <a:pt x="130663" y="7789"/>
                </a:lnTo>
                <a:lnTo>
                  <a:pt x="146996" y="6815"/>
                </a:lnTo>
                <a:lnTo>
                  <a:pt x="163329" y="5841"/>
                </a:lnTo>
                <a:lnTo>
                  <a:pt x="179662" y="4868"/>
                </a:lnTo>
                <a:lnTo>
                  <a:pt x="195995" y="3894"/>
                </a:lnTo>
                <a:lnTo>
                  <a:pt x="212328" y="2920"/>
                </a:lnTo>
                <a:lnTo>
                  <a:pt x="228660" y="1947"/>
                </a:lnTo>
                <a:lnTo>
                  <a:pt x="244993" y="973"/>
                </a:lnTo>
                <a:lnTo>
                  <a:pt x="261326" y="0"/>
                </a:lnTo>
              </a:path>
            </a:pathLst>
          </a:custGeom>
          <a:ln w="277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0377" y="2931496"/>
            <a:ext cx="1201420" cy="0"/>
          </a:xfrm>
          <a:custGeom>
            <a:avLst/>
            <a:gdLst/>
            <a:ahLst/>
            <a:cxnLst/>
            <a:rect l="l" t="t" r="r" b="b"/>
            <a:pathLst>
              <a:path w="1201420">
                <a:moveTo>
                  <a:pt x="0" y="0"/>
                </a:moveTo>
                <a:lnTo>
                  <a:pt x="0" y="0"/>
                </a:lnTo>
                <a:lnTo>
                  <a:pt x="1184623" y="0"/>
                </a:lnTo>
                <a:lnTo>
                  <a:pt x="1201308" y="0"/>
                </a:lnTo>
              </a:path>
            </a:pathLst>
          </a:custGeom>
          <a:ln w="277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9664" y="4126504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0" y="0"/>
                </a:lnTo>
                <a:lnTo>
                  <a:pt x="1894109" y="0"/>
                </a:lnTo>
                <a:lnTo>
                  <a:pt x="1911173" y="0"/>
                </a:lnTo>
              </a:path>
            </a:pathLst>
          </a:custGeom>
          <a:ln w="277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15468" y="5364479"/>
            <a:ext cx="7786370" cy="581025"/>
          </a:xfrm>
          <a:custGeom>
            <a:avLst/>
            <a:gdLst/>
            <a:ahLst/>
            <a:cxnLst/>
            <a:rect l="l" t="t" r="r" b="b"/>
            <a:pathLst>
              <a:path w="7786370" h="581025">
                <a:moveTo>
                  <a:pt x="0" y="580644"/>
                </a:moveTo>
                <a:lnTo>
                  <a:pt x="7786116" y="580644"/>
                </a:lnTo>
                <a:lnTo>
                  <a:pt x="7786116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5494" y="296037"/>
            <a:ext cx="69729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Solution</a:t>
            </a:r>
            <a:r>
              <a:rPr spc="-45" dirty="0"/>
              <a:t> </a:t>
            </a:r>
            <a:r>
              <a:rPr spc="-5" dirty="0"/>
              <a:t>to</a:t>
            </a:r>
            <a:r>
              <a:rPr spc="-30" dirty="0"/>
              <a:t> </a:t>
            </a:r>
            <a:r>
              <a:rPr spc="-5" dirty="0"/>
              <a:t>Critical-Section</a:t>
            </a:r>
            <a:r>
              <a:rPr spc="-55" dirty="0"/>
              <a:t> </a:t>
            </a:r>
            <a:r>
              <a:rPr dirty="0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117" y="1020826"/>
            <a:ext cx="8549640" cy="5023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56615" marR="170180" indent="-341630">
              <a:lnSpc>
                <a:spcPct val="100299"/>
              </a:lnSpc>
              <a:spcBef>
                <a:spcPts val="90"/>
              </a:spcBef>
              <a:buFont typeface="Arial MT"/>
              <a:buAutoNum type="arabicPeriod"/>
              <a:tabLst>
                <a:tab pos="856615" algn="l"/>
                <a:tab pos="857250" algn="l"/>
                <a:tab pos="8084184" algn="l"/>
              </a:tabLst>
            </a:pPr>
            <a:r>
              <a:rPr sz="1800" b="1" dirty="0">
                <a:latin typeface="Arial"/>
                <a:cs typeface="Arial"/>
              </a:rPr>
              <a:t>Mutual Exclusion </a:t>
            </a:r>
            <a:r>
              <a:rPr sz="1800" dirty="0">
                <a:latin typeface="Arial MT"/>
                <a:cs typeface="Arial MT"/>
              </a:rPr>
              <a:t>- If </a:t>
            </a:r>
            <a:r>
              <a:rPr sz="1800" spc="-5" dirty="0">
                <a:latin typeface="Arial MT"/>
                <a:cs typeface="Arial MT"/>
              </a:rPr>
              <a:t>process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</a:t>
            </a:r>
            <a:r>
              <a:rPr sz="1800" spc="-7" baseline="-20833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1800" baseline="-208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executing in its critical section, then no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their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(</a:t>
            </a:r>
            <a:r>
              <a:rPr lang="th-TH" sz="1800" spc="-80" dirty="0">
                <a:latin typeface="Leelawadee UI"/>
                <a:cs typeface="Leelawadee UI"/>
              </a:rPr>
              <a:t>การห้ามอยู่พร้อ</a:t>
            </a:r>
            <a:r>
              <a:rPr lang="th-TH" sz="1800" spc="-5" dirty="0">
                <a:latin typeface="Leelawadee UI"/>
                <a:cs typeface="Leelawadee UI"/>
              </a:rPr>
              <a:t>ม </a:t>
            </a:r>
            <a:r>
              <a:rPr lang="th-TH" sz="1800" spc="90" dirty="0">
                <a:latin typeface="Leelawadee UI"/>
                <a:cs typeface="Leelawadee UI"/>
              </a:rPr>
              <a:t> </a:t>
            </a:r>
            <a:r>
              <a:rPr lang="th-TH" sz="1800" spc="-315" dirty="0">
                <a:latin typeface="Leelawadee UI"/>
                <a:cs typeface="Leelawadee UI"/>
              </a:rPr>
              <a:t>กัน</a:t>
            </a:r>
            <a:r>
              <a:rPr sz="1800" dirty="0">
                <a:latin typeface="MS PGothic"/>
                <a:cs typeface="MS PGothic"/>
              </a:rPr>
              <a:t>)</a:t>
            </a:r>
          </a:p>
          <a:p>
            <a:pPr marL="856615" marR="282575" indent="-341630">
              <a:lnSpc>
                <a:spcPct val="100200"/>
              </a:lnSpc>
              <a:spcBef>
                <a:spcPts val="740"/>
              </a:spcBef>
              <a:buFont typeface="Arial MT"/>
              <a:buAutoNum type="arabicPeriod"/>
              <a:tabLst>
                <a:tab pos="856615" algn="l"/>
                <a:tab pos="857250" algn="l"/>
              </a:tabLst>
            </a:pPr>
            <a:r>
              <a:rPr sz="1800" b="1" spc="-5" dirty="0">
                <a:latin typeface="Arial"/>
                <a:cs typeface="Arial"/>
              </a:rPr>
              <a:t>Progress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5" dirty="0">
                <a:latin typeface="Arial MT"/>
                <a:cs typeface="Arial MT"/>
              </a:rPr>
              <a:t> no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executing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its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critical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exist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some </a:t>
            </a:r>
            <a:r>
              <a:rPr sz="1800" spc="-5" dirty="0">
                <a:latin typeface="Arial MT"/>
                <a:cs typeface="Arial MT"/>
              </a:rPr>
              <a:t>processes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 </a:t>
            </a:r>
            <a:r>
              <a:rPr sz="1800" spc="-15" dirty="0">
                <a:latin typeface="Arial MT"/>
                <a:cs typeface="Arial MT"/>
              </a:rPr>
              <a:t>wish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 </a:t>
            </a:r>
            <a:r>
              <a:rPr sz="1800" spc="-5" dirty="0">
                <a:latin typeface="Arial MT"/>
                <a:cs typeface="Arial MT"/>
              </a:rPr>
              <a:t>critical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section, then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selection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processes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critical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next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cannot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postponed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indefinitely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65" dirty="0">
                <a:latin typeface="Arial MT"/>
                <a:cs typeface="Arial MT"/>
              </a:rPr>
              <a:t>(</a:t>
            </a:r>
            <a:r>
              <a:rPr sz="1800" spc="-65" dirty="0">
                <a:latin typeface="Leelawadee UI"/>
                <a:cs typeface="Leelawadee UI"/>
              </a:rPr>
              <a:t>ม</a:t>
            </a:r>
            <a:r>
              <a:rPr lang="th-TH" sz="1800" spc="-65" dirty="0">
                <a:latin typeface="Leelawadee UI"/>
                <a:cs typeface="Leelawadee UI"/>
              </a:rPr>
              <a:t>ี</a:t>
            </a:r>
            <a:r>
              <a:rPr sz="1800" spc="-65" dirty="0" err="1">
                <a:latin typeface="Leelawadee UI"/>
                <a:cs typeface="Leelawadee UI"/>
              </a:rPr>
              <a:t>ความก</a:t>
            </a:r>
            <a:r>
              <a:rPr lang="th-TH" sz="1800" spc="-65" dirty="0">
                <a:latin typeface="Leelawadee UI"/>
                <a:cs typeface="Leelawadee UI"/>
              </a:rPr>
              <a:t>้</a:t>
            </a:r>
            <a:r>
              <a:rPr sz="1800" spc="-65" dirty="0" err="1">
                <a:latin typeface="Leelawadee UI"/>
                <a:cs typeface="Leelawadee UI"/>
              </a:rPr>
              <a:t>าวหน</a:t>
            </a:r>
            <a:r>
              <a:rPr lang="th-TH" spc="-65" dirty="0">
                <a:latin typeface="Leelawadee UI"/>
                <a:cs typeface="Leelawadee UI"/>
              </a:rPr>
              <a:t>้</a:t>
            </a:r>
            <a:r>
              <a:rPr sz="1800" spc="-65" dirty="0">
                <a:latin typeface="Leelawadee UI"/>
                <a:cs typeface="Leelawadee UI"/>
              </a:rPr>
              <a:t>า</a:t>
            </a:r>
            <a:r>
              <a:rPr sz="1800" spc="265" dirty="0">
                <a:latin typeface="Leelawadee UI"/>
                <a:cs typeface="Leelawadee UI"/>
              </a:rPr>
              <a:t> </a:t>
            </a:r>
            <a:r>
              <a:rPr sz="1800" dirty="0">
                <a:latin typeface="MS PGothic"/>
                <a:cs typeface="MS PGothic"/>
              </a:rPr>
              <a:t>)</a:t>
            </a:r>
          </a:p>
          <a:p>
            <a:pPr marL="856615" marR="157480" indent="-341630">
              <a:lnSpc>
                <a:spcPct val="100200"/>
              </a:lnSpc>
              <a:spcBef>
                <a:spcPts val="745"/>
              </a:spcBef>
              <a:buFont typeface="Arial MT"/>
              <a:buAutoNum type="arabicPeriod"/>
              <a:tabLst>
                <a:tab pos="856615" algn="l"/>
                <a:tab pos="857250" algn="l"/>
              </a:tabLst>
            </a:pPr>
            <a:r>
              <a:rPr sz="1800" b="1" dirty="0">
                <a:latin typeface="Arial"/>
                <a:cs typeface="Arial"/>
              </a:rPr>
              <a:t>Bounded Waiting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bound </a:t>
            </a:r>
            <a:r>
              <a:rPr sz="1800" dirty="0">
                <a:latin typeface="Arial MT"/>
                <a:cs typeface="Arial MT"/>
              </a:rPr>
              <a:t>must </a:t>
            </a:r>
            <a:r>
              <a:rPr sz="1800" spc="-5" dirty="0">
                <a:latin typeface="Arial MT"/>
                <a:cs typeface="Arial MT"/>
              </a:rPr>
              <a:t>exist on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number of times that other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</a:t>
            </a:r>
            <a:r>
              <a:rPr sz="1800" spc="-10" dirty="0">
                <a:latin typeface="Arial MT"/>
                <a:cs typeface="Arial MT"/>
              </a:rPr>
              <a:t>allowed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enter</a:t>
            </a:r>
            <a:r>
              <a:rPr sz="1800" dirty="0">
                <a:latin typeface="Arial MT"/>
                <a:cs typeface="Arial MT"/>
              </a:rPr>
              <a:t> their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critical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after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 </a:t>
            </a:r>
            <a:r>
              <a:rPr sz="1800" dirty="0">
                <a:latin typeface="Arial MT"/>
                <a:cs typeface="Arial MT"/>
              </a:rPr>
              <a:t> made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request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5" dirty="0">
                <a:latin typeface="Arial MT"/>
                <a:cs typeface="Arial MT"/>
              </a:rPr>
              <a:t> enter its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 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before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5" dirty="0">
                <a:latin typeface="Arial MT"/>
                <a:cs typeface="Arial MT"/>
              </a:rPr>
              <a:t> request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granted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spc="-5" dirty="0" err="1">
                <a:latin typeface="Leelawadee UI"/>
                <a:cs typeface="Leelawadee UI"/>
              </a:rPr>
              <a:t>รอคอยอย่างม</a:t>
            </a:r>
            <a:r>
              <a:rPr lang="th-TH" sz="1800" spc="-5" dirty="0">
                <a:latin typeface="Leelawadee UI"/>
                <a:cs typeface="Leelawadee UI"/>
              </a:rPr>
              <a:t>ี</a:t>
            </a:r>
            <a:r>
              <a:rPr sz="1800" spc="-5" dirty="0" err="1">
                <a:latin typeface="Leelawadee UI"/>
                <a:cs typeface="Leelawadee UI"/>
              </a:rPr>
              <a:t>ขอบเขต</a:t>
            </a:r>
            <a:r>
              <a:rPr sz="1800" spc="-5" dirty="0">
                <a:latin typeface="MS PGothic"/>
                <a:cs typeface="MS PGothic"/>
              </a:rPr>
              <a:t>)</a:t>
            </a:r>
            <a:endParaRPr sz="1800" dirty="0">
              <a:latin typeface="MS PGothic"/>
              <a:cs typeface="MS PGothic"/>
            </a:endParaRPr>
          </a:p>
          <a:p>
            <a:pPr marL="1257935" lvl="1" indent="-285750">
              <a:lnSpc>
                <a:spcPct val="100000"/>
              </a:lnSpc>
              <a:spcBef>
                <a:spcPts val="740"/>
              </a:spcBef>
              <a:buClr>
                <a:srgbClr val="CC6600"/>
              </a:buClr>
              <a:buSzPct val="125000"/>
              <a:buFont typeface="Segoe UI Symbol"/>
              <a:buChar char="⚫"/>
              <a:tabLst>
                <a:tab pos="1258570" algn="l"/>
              </a:tabLst>
            </a:pPr>
            <a:r>
              <a:rPr sz="1800" spc="-5" dirty="0">
                <a:latin typeface="Arial MT"/>
                <a:cs typeface="Arial MT"/>
              </a:rPr>
              <a:t>Assume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 executes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nonzero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speed</a:t>
            </a:r>
            <a:endParaRPr sz="1800" dirty="0">
              <a:latin typeface="Arial MT"/>
              <a:cs typeface="Arial MT"/>
            </a:endParaRPr>
          </a:p>
          <a:p>
            <a:pPr marL="1257935" lvl="1" indent="-28575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25000"/>
              <a:buFont typeface="Segoe UI Symbol"/>
              <a:buChar char="⚫"/>
              <a:tabLst>
                <a:tab pos="1258570" algn="l"/>
              </a:tabLst>
            </a:pP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assumption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concerning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 dirty="0">
              <a:latin typeface="Arial MT"/>
              <a:cs typeface="Arial MT"/>
            </a:endParaRPr>
          </a:p>
          <a:p>
            <a:pPr marL="892175" marR="1010285" indent="-867410">
              <a:lnSpc>
                <a:spcPct val="100000"/>
              </a:lnSpc>
              <a:tabLst>
                <a:tab pos="2442210" algn="l"/>
              </a:tabLst>
            </a:pPr>
            <a:r>
              <a:rPr sz="2400" spc="-7" baseline="1736" dirty="0">
                <a:latin typeface="Arial MT"/>
                <a:cs typeface="Arial MT"/>
              </a:rPr>
              <a:t>Critical section: </a:t>
            </a:r>
            <a:r>
              <a:rPr b="1" baseline="1736" dirty="0" err="1">
                <a:latin typeface="Tahoma"/>
                <a:cs typeface="Tahoma"/>
              </a:rPr>
              <a:t>เขตว</a:t>
            </a:r>
            <a:r>
              <a:rPr lang="th-TH" b="1" baseline="1736" dirty="0">
                <a:latin typeface="Tahoma"/>
                <a:cs typeface="Tahoma"/>
              </a:rPr>
              <a:t>ิ</a:t>
            </a:r>
            <a:r>
              <a:rPr b="1" baseline="1736" dirty="0" err="1">
                <a:latin typeface="Tahoma"/>
                <a:cs typeface="Tahoma"/>
              </a:rPr>
              <a:t>กฤต</a:t>
            </a:r>
            <a:r>
              <a:rPr b="1" baseline="1736" dirty="0">
                <a:latin typeface="Tahoma"/>
                <a:cs typeface="Tahoma"/>
              </a:rPr>
              <a:t> </a:t>
            </a:r>
            <a:r>
              <a:rPr baseline="1736" dirty="0" err="1">
                <a:latin typeface="Microsoft Sans Serif"/>
                <a:cs typeface="Microsoft Sans Serif"/>
              </a:rPr>
              <a:t>คือ</a:t>
            </a:r>
            <a:r>
              <a:rPr lang="th-TH" baseline="1736" dirty="0">
                <a:latin typeface="Microsoft Sans Serif"/>
                <a:cs typeface="Microsoft Sans Serif"/>
              </a:rPr>
              <a:t>พื้</a:t>
            </a:r>
            <a:r>
              <a:rPr baseline="1736" dirty="0" err="1">
                <a:latin typeface="Microsoft Sans Serif"/>
                <a:cs typeface="Microsoft Sans Serif"/>
              </a:rPr>
              <a:t>นท</a:t>
            </a:r>
            <a:r>
              <a:rPr lang="th-TH" baseline="1736" dirty="0">
                <a:latin typeface="Microsoft Sans Serif"/>
                <a:cs typeface="Microsoft Sans Serif"/>
              </a:rPr>
              <a:t>ี่ </a:t>
            </a:r>
            <a:r>
              <a:rPr baseline="1736" dirty="0">
                <a:latin typeface="Arial MT"/>
                <a:cs typeface="Arial MT"/>
              </a:rPr>
              <a:t>process </a:t>
            </a:r>
            <a:r>
              <a:rPr baseline="1736" dirty="0" err="1">
                <a:latin typeface="Microsoft Sans Serif"/>
                <a:cs typeface="Microsoft Sans Serif"/>
              </a:rPr>
              <a:t>แต</a:t>
            </a:r>
            <a:r>
              <a:rPr lang="th-TH" baseline="1736" dirty="0">
                <a:latin typeface="Microsoft Sans Serif"/>
                <a:cs typeface="Microsoft Sans Serif"/>
              </a:rPr>
              <a:t>่</a:t>
            </a:r>
            <a:r>
              <a:rPr baseline="1736" dirty="0" err="1">
                <a:latin typeface="Microsoft Sans Serif"/>
                <a:cs typeface="Microsoft Sans Serif"/>
              </a:rPr>
              <a:t>ละต</a:t>
            </a:r>
            <a:r>
              <a:rPr lang="th-TH" baseline="1736" dirty="0">
                <a:latin typeface="Microsoft Sans Serif"/>
                <a:cs typeface="Microsoft Sans Serif"/>
              </a:rPr>
              <a:t>ัว</a:t>
            </a:r>
            <a:r>
              <a:rPr baseline="1736" dirty="0" err="1">
                <a:latin typeface="Microsoft Sans Serif"/>
                <a:cs typeface="Microsoft Sans Serif"/>
              </a:rPr>
              <a:t>สามารถท</a:t>
            </a:r>
            <a:r>
              <a:rPr lang="th-TH" baseline="1736" dirty="0">
                <a:latin typeface="Microsoft Sans Serif"/>
                <a:cs typeface="Microsoft Sans Serif"/>
              </a:rPr>
              <a:t>ำ</a:t>
            </a:r>
            <a:r>
              <a:rPr baseline="1736" dirty="0">
                <a:latin typeface="Microsoft Sans Serif"/>
                <a:cs typeface="Microsoft Sans Serif"/>
              </a:rPr>
              <a:t> </a:t>
            </a:r>
            <a:r>
              <a:rPr baseline="1736" dirty="0" err="1">
                <a:latin typeface="Microsoft Sans Serif"/>
                <a:cs typeface="Microsoft Sans Serif"/>
              </a:rPr>
              <a:t>การปร</a:t>
            </a:r>
            <a:r>
              <a:rPr lang="th-TH" baseline="1736" dirty="0">
                <a:latin typeface="Microsoft Sans Serif"/>
                <a:cs typeface="Microsoft Sans Serif"/>
              </a:rPr>
              <a:t>ั</a:t>
            </a:r>
            <a:r>
              <a:rPr baseline="1736" dirty="0" err="1">
                <a:latin typeface="Microsoft Sans Serif"/>
                <a:cs typeface="Microsoft Sans Serif"/>
              </a:rPr>
              <a:t>บปร</a:t>
            </a:r>
            <a:r>
              <a:rPr lang="th-TH" baseline="1736" dirty="0">
                <a:latin typeface="Microsoft Sans Serif"/>
                <a:cs typeface="Microsoft Sans Serif"/>
              </a:rPr>
              <a:t>ุ</a:t>
            </a:r>
            <a:r>
              <a:rPr baseline="1736" dirty="0" err="1">
                <a:latin typeface="Microsoft Sans Serif"/>
                <a:cs typeface="Microsoft Sans Serif"/>
              </a:rPr>
              <a:t>งเปล</a:t>
            </a:r>
            <a:r>
              <a:rPr lang="th-TH" baseline="1736" dirty="0">
                <a:latin typeface="Microsoft Sans Serif"/>
                <a:cs typeface="Microsoft Sans Serif"/>
              </a:rPr>
              <a:t>ี่</a:t>
            </a:r>
            <a:r>
              <a:rPr baseline="1736" dirty="0" err="1">
                <a:latin typeface="Microsoft Sans Serif"/>
                <a:cs typeface="Microsoft Sans Serif"/>
              </a:rPr>
              <a:t>ยนแปลงค่าต</a:t>
            </a:r>
            <a:r>
              <a:rPr lang="th-TH" baseline="1736" dirty="0">
                <a:latin typeface="Microsoft Sans Serif"/>
                <a:cs typeface="Microsoft Sans Serif"/>
              </a:rPr>
              <a:t>ั</a:t>
            </a:r>
            <a:r>
              <a:rPr baseline="1736" dirty="0" err="1">
                <a:latin typeface="Microsoft Sans Serif"/>
                <a:cs typeface="Microsoft Sans Serif"/>
              </a:rPr>
              <a:t>วแปรต</a:t>
            </a:r>
            <a:r>
              <a:rPr lang="th-TH" baseline="1736" dirty="0">
                <a:latin typeface="Microsoft Sans Serif"/>
                <a:cs typeface="Microsoft Sans Serif"/>
              </a:rPr>
              <a:t>่</a:t>
            </a:r>
            <a:r>
              <a:rPr baseline="1736" dirty="0" err="1">
                <a:latin typeface="Microsoft Sans Serif"/>
                <a:cs typeface="Microsoft Sans Serif"/>
              </a:rPr>
              <a:t>างๆ</a:t>
            </a:r>
            <a:r>
              <a:rPr baseline="1736" dirty="0">
                <a:latin typeface="Microsoft Sans Serif"/>
                <a:cs typeface="Microsoft Sans Serif"/>
              </a:rPr>
              <a:t> ของ</a:t>
            </a:r>
            <a:r>
              <a:rPr baseline="1736" dirty="0">
                <a:latin typeface="Arial MT"/>
                <a:cs typeface="Arial MT"/>
              </a:rPr>
              <a:t>process  </a:t>
            </a:r>
            <a:r>
              <a:rPr baseline="1736" dirty="0">
                <a:latin typeface="Microsoft Sans Serif"/>
                <a:cs typeface="Microsoft Sans Serif"/>
              </a:rPr>
              <a:t>โดยไม่มี </a:t>
            </a:r>
            <a:r>
              <a:rPr baseline="1736" dirty="0">
                <a:latin typeface="Arial MT"/>
                <a:cs typeface="Arial MT"/>
              </a:rPr>
              <a:t>process </a:t>
            </a:r>
            <a:r>
              <a:rPr baseline="1736" dirty="0">
                <a:latin typeface="Microsoft Sans Serif"/>
                <a:cs typeface="Microsoft Sans Serif"/>
              </a:rPr>
              <a:t>อ</a:t>
            </a:r>
            <a:r>
              <a:rPr lang="th-TH" baseline="1736" dirty="0">
                <a:latin typeface="Microsoft Sans Serif"/>
                <a:cs typeface="Microsoft Sans Serif"/>
              </a:rPr>
              <a:t>ื่</a:t>
            </a:r>
            <a:r>
              <a:rPr baseline="1736" dirty="0" err="1">
                <a:latin typeface="Microsoft Sans Serif"/>
                <a:cs typeface="Microsoft Sans Serif"/>
              </a:rPr>
              <a:t>นเข</a:t>
            </a:r>
            <a:r>
              <a:rPr lang="th-TH" baseline="1736" dirty="0">
                <a:latin typeface="Microsoft Sans Serif"/>
                <a:cs typeface="Microsoft Sans Serif"/>
              </a:rPr>
              <a:t>้า</a:t>
            </a:r>
            <a:r>
              <a:rPr baseline="1736" dirty="0" err="1">
                <a:latin typeface="Microsoft Sans Serif"/>
                <a:cs typeface="Microsoft Sans Serif"/>
              </a:rPr>
              <a:t>มาเก</a:t>
            </a:r>
            <a:r>
              <a:rPr lang="th-TH" baseline="1736" dirty="0">
                <a:latin typeface="Microsoft Sans Serif"/>
                <a:cs typeface="Microsoft Sans Serif"/>
              </a:rPr>
              <a:t>ี่</a:t>
            </a:r>
            <a:r>
              <a:rPr baseline="1736" dirty="0" err="1">
                <a:latin typeface="Microsoft Sans Serif"/>
                <a:cs typeface="Microsoft Sans Serif"/>
              </a:rPr>
              <a:t>ยวข</a:t>
            </a:r>
            <a:r>
              <a:rPr lang="th-TH" baseline="1736" dirty="0">
                <a:latin typeface="Microsoft Sans Serif"/>
                <a:cs typeface="Microsoft Sans Serif"/>
              </a:rPr>
              <a:t>้</a:t>
            </a:r>
            <a:r>
              <a:rPr baseline="1736" dirty="0" err="1">
                <a:latin typeface="Microsoft Sans Serif"/>
                <a:cs typeface="Microsoft Sans Serif"/>
              </a:rPr>
              <a:t>องใน</a:t>
            </a:r>
            <a:r>
              <a:rPr lang="th-TH" baseline="1736" dirty="0">
                <a:latin typeface="Microsoft Sans Serif"/>
                <a:cs typeface="Microsoft Sans Serif"/>
              </a:rPr>
              <a:t>พื้</a:t>
            </a:r>
            <a:r>
              <a:rPr baseline="1736" dirty="0" err="1">
                <a:latin typeface="Microsoft Sans Serif"/>
                <a:cs typeface="Microsoft Sans Serif"/>
              </a:rPr>
              <a:t>นท</a:t>
            </a:r>
            <a:r>
              <a:rPr lang="th-TH" baseline="1736" dirty="0">
                <a:latin typeface="Microsoft Sans Serif"/>
                <a:cs typeface="Microsoft Sans Serif"/>
              </a:rPr>
              <a:t>ี่นี้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943" y="6007608"/>
            <a:ext cx="5672088" cy="57131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5"/>
              </a:spcBef>
              <a:tabLst>
                <a:tab pos="2303145" algn="l"/>
              </a:tabLst>
            </a:pPr>
            <a:r>
              <a:rPr sz="1800" dirty="0">
                <a:latin typeface="Arial MT"/>
                <a:cs typeface="Arial MT"/>
              </a:rPr>
              <a:t>exist: </a:t>
            </a:r>
            <a:r>
              <a:rPr sz="1800" dirty="0">
                <a:latin typeface="Microsoft Sans Serif"/>
                <a:cs typeface="Microsoft Sans Serif"/>
              </a:rPr>
              <a:t>ย</a:t>
            </a:r>
            <a:r>
              <a:rPr lang="th-TH" sz="1800" dirty="0">
                <a:latin typeface="Microsoft Sans Serif"/>
                <a:cs typeface="Microsoft Sans Serif"/>
              </a:rPr>
              <a:t>ั</a:t>
            </a:r>
            <a:r>
              <a:rPr sz="1800" dirty="0" err="1">
                <a:latin typeface="Microsoft Sans Serif"/>
                <a:cs typeface="Microsoft Sans Serif"/>
              </a:rPr>
              <a:t>งปรากฏอยู</a:t>
            </a:r>
            <a:r>
              <a:rPr lang="th-TH" sz="1800" dirty="0">
                <a:latin typeface="Microsoft Sans Serif"/>
                <a:cs typeface="Microsoft Sans Serif"/>
              </a:rPr>
              <a:t>่</a:t>
            </a:r>
            <a:r>
              <a:rPr sz="1800" dirty="0">
                <a:latin typeface="Microsoft Sans Serif"/>
                <a:cs typeface="Microsoft Sans Serif"/>
              </a:rPr>
              <a:t> , คงอยู่	</a:t>
            </a:r>
            <a:r>
              <a:rPr sz="1800" dirty="0">
                <a:latin typeface="Arial MT"/>
                <a:cs typeface="Arial MT"/>
              </a:rPr>
              <a:t>postponed: </a:t>
            </a:r>
            <a:r>
              <a:rPr sz="1800" dirty="0">
                <a:latin typeface="Microsoft Sans Serif"/>
                <a:cs typeface="Microsoft Sans Serif"/>
              </a:rPr>
              <a:t>ปฏิเสธ</a:t>
            </a: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2408555" algn="l"/>
              </a:tabLst>
            </a:pPr>
            <a:r>
              <a:rPr sz="1800" dirty="0">
                <a:latin typeface="Arial MT"/>
                <a:cs typeface="Arial MT"/>
              </a:rPr>
              <a:t>indefinitely : </a:t>
            </a:r>
            <a:r>
              <a:rPr sz="1800" dirty="0">
                <a:latin typeface="Microsoft Sans Serif"/>
                <a:cs typeface="Microsoft Sans Serif"/>
              </a:rPr>
              <a:t>ไม่แน่นอน	</a:t>
            </a:r>
            <a:r>
              <a:rPr lang="th-TH" sz="1800" dirty="0">
                <a:latin typeface="Microsoft Sans Serif"/>
                <a:cs typeface="Microsoft Sans Serif"/>
              </a:rPr>
              <a:t>  </a:t>
            </a:r>
            <a:r>
              <a:rPr sz="1800" dirty="0" err="1">
                <a:latin typeface="Arial MT"/>
                <a:cs typeface="Arial MT"/>
              </a:rPr>
              <a:t>granted:</a:t>
            </a:r>
            <a:r>
              <a:rPr sz="1800" dirty="0" err="1">
                <a:latin typeface="Microsoft Sans Serif"/>
                <a:cs typeface="Microsoft Sans Serif"/>
              </a:rPr>
              <a:t>ได</a:t>
            </a:r>
            <a:r>
              <a:rPr lang="th-TH" dirty="0">
                <a:latin typeface="Microsoft Sans Serif"/>
                <a:cs typeface="Microsoft Sans Serif"/>
              </a:rPr>
              <a:t>้</a:t>
            </a:r>
            <a:r>
              <a:rPr sz="1800" dirty="0">
                <a:latin typeface="Microsoft Sans Serif"/>
                <a:cs typeface="Microsoft Sans Serif"/>
              </a:rPr>
              <a:t>ร</a:t>
            </a:r>
            <a:r>
              <a:rPr lang="th-TH" sz="1800" dirty="0">
                <a:latin typeface="Microsoft Sans Serif"/>
                <a:cs typeface="Microsoft Sans Serif"/>
              </a:rPr>
              <a:t>ั</a:t>
            </a:r>
            <a:r>
              <a:rPr sz="1800" dirty="0" err="1">
                <a:latin typeface="Microsoft Sans Serif"/>
                <a:cs typeface="Microsoft Sans Serif"/>
              </a:rPr>
              <a:t>บการอนุญาตแล</a:t>
            </a:r>
            <a:r>
              <a:rPr lang="th-TH" sz="1800" dirty="0">
                <a:latin typeface="Microsoft Sans Serif"/>
                <a:cs typeface="Microsoft Sans Serif"/>
              </a:rPr>
              <a:t>้</a:t>
            </a:r>
            <a:r>
              <a:rPr sz="1800" dirty="0">
                <a:latin typeface="Microsoft Sans Serif"/>
                <a:cs typeface="Microsoft Sans Serif"/>
              </a:rPr>
              <a:t>ว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7" name="object 7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79873" y="71174"/>
            <a:ext cx="1140741" cy="23314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0378" y="861044"/>
            <a:ext cx="2137735" cy="47451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51819" y="884814"/>
            <a:ext cx="708572" cy="15408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87976" y="5017145"/>
            <a:ext cx="218265" cy="8903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99090" y="5032321"/>
            <a:ext cx="308537" cy="12904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93970" y="5028591"/>
            <a:ext cx="154529" cy="11199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436753" y="5026813"/>
            <a:ext cx="368340" cy="5807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918167" y="4955013"/>
            <a:ext cx="405436" cy="1265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430951" y="4982382"/>
            <a:ext cx="329408" cy="1114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895081" y="4963627"/>
            <a:ext cx="111857" cy="12213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106455" y="4982853"/>
            <a:ext cx="206254" cy="10191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18271" y="5000510"/>
            <a:ext cx="99452" cy="7969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632146" y="4955856"/>
            <a:ext cx="494102" cy="12713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254637" y="4927616"/>
            <a:ext cx="217344" cy="11975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551884" y="4939224"/>
            <a:ext cx="299706" cy="10127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919141" y="4918940"/>
            <a:ext cx="211002" cy="10908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250136" y="2889429"/>
            <a:ext cx="1440531" cy="230514"/>
          </a:xfrm>
          <a:prstGeom prst="rect">
            <a:avLst/>
          </a:prstGeom>
        </p:spPr>
      </p:pic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9EDB77-CECC-3DE3-BE4E-3655D9948BB1}"/>
              </a:ext>
            </a:extLst>
          </p:cNvPr>
          <p:cNvSpPr txBox="1"/>
          <p:nvPr/>
        </p:nvSpPr>
        <p:spPr>
          <a:xfrm>
            <a:off x="585136" y="838457"/>
            <a:ext cx="904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การยกเว้นร่วมกัน</a:t>
            </a:r>
            <a:r>
              <a:rPr lang="en-US" dirty="0">
                <a:solidFill>
                  <a:schemeClr val="tx2"/>
                </a:solidFill>
              </a:rPr>
              <a:t> - </a:t>
            </a:r>
            <a:r>
              <a:rPr lang="en-US" dirty="0" err="1">
                <a:solidFill>
                  <a:schemeClr val="tx2"/>
                </a:solidFill>
              </a:rPr>
              <a:t>หากกระบวนการ</a:t>
            </a:r>
            <a:r>
              <a:rPr lang="en-US" dirty="0">
                <a:solidFill>
                  <a:schemeClr val="tx2"/>
                </a:solidFill>
              </a:rPr>
              <a:t> Pi </a:t>
            </a:r>
            <a:r>
              <a:rPr lang="en-US" dirty="0" err="1">
                <a:solidFill>
                  <a:schemeClr val="tx2"/>
                </a:solidFill>
              </a:rPr>
              <a:t>กำลังดำเนินการในส่วนที่สำคัญ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จะไม่มีกระบวนการอื่นใดที่สามารถดำเนินการในส่วนที่สำคัญได้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152CEC-40A8-A7B4-6898-1651E5974FF7}"/>
              </a:ext>
            </a:extLst>
          </p:cNvPr>
          <p:cNvSpPr txBox="1"/>
          <p:nvPr/>
        </p:nvSpPr>
        <p:spPr>
          <a:xfrm>
            <a:off x="1562541" y="1502258"/>
            <a:ext cx="7369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ความคืบหน้า</a:t>
            </a:r>
            <a:r>
              <a:rPr lang="en-US" dirty="0">
                <a:solidFill>
                  <a:schemeClr val="tx2"/>
                </a:solidFill>
              </a:rPr>
              <a:t> - หากไม่มีกระบวนการใดดำเนินการในส่วนวิกฤติและมีกระบวนการบางอย่างที่ต้องการเข้าสู่ส่วนวิกฤติ ดังนั้นการเลือกกระบวนการที่จะเข้าสู่ส่วนวิกฤติถัดไปจะไม่สามารถเลื่อนออกไปได้อย่างไม่มีกำหนด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3E007B-2EBF-024D-ADA0-EDFAAD581868}"/>
              </a:ext>
            </a:extLst>
          </p:cNvPr>
          <p:cNvSpPr txBox="1"/>
          <p:nvPr/>
        </p:nvSpPr>
        <p:spPr>
          <a:xfrm>
            <a:off x="1752822" y="2934687"/>
            <a:ext cx="782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การรอแบบมีขอบเขต</a:t>
            </a:r>
            <a:r>
              <a:rPr lang="en-US" dirty="0">
                <a:solidFill>
                  <a:schemeClr val="tx2"/>
                </a:solidFill>
              </a:rPr>
              <a:t> - </a:t>
            </a:r>
            <a:r>
              <a:rPr lang="en-US" dirty="0" err="1">
                <a:solidFill>
                  <a:schemeClr val="tx2"/>
                </a:solidFill>
              </a:rPr>
              <a:t>ต้องมีขอบเขตตามจำนวนครั้งที่กระบวนการอื่นได้รับ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3537A2-9CC7-42B5-97C4-506E7515E180}"/>
              </a:ext>
            </a:extLst>
          </p:cNvPr>
          <p:cNvSpPr txBox="1"/>
          <p:nvPr/>
        </p:nvSpPr>
        <p:spPr>
          <a:xfrm>
            <a:off x="1103281" y="3248315"/>
            <a:ext cx="7874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อนุญาตให้เข้าสู่ส่วนที่สำคัญของตน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หลังจากที่กระบวนการได้ส่งคำขอเพื่อเข้าสู่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95A940-E728-0B48-E157-E2CFB83DC076}"/>
              </a:ext>
            </a:extLst>
          </p:cNvPr>
          <p:cNvSpPr txBox="1"/>
          <p:nvPr/>
        </p:nvSpPr>
        <p:spPr>
          <a:xfrm>
            <a:off x="1112806" y="3529507"/>
            <a:ext cx="4814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ส่วนที่สำคัญและก่อนที่จะได้รับคำขอนั้น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6B447C-E0E3-A2EC-BF1D-CC97638E200D}"/>
              </a:ext>
            </a:extLst>
          </p:cNvPr>
          <p:cNvSpPr txBox="1"/>
          <p:nvPr/>
        </p:nvSpPr>
        <p:spPr>
          <a:xfrm>
            <a:off x="1562947" y="4157139"/>
            <a:ext cx="4814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สมมติว่าแต่ละกระบวนการดำเนินการด้วยความเร็วที่ไม่ใช่ศูนย์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81B84C-808D-1C8C-CE79-3FF2294CADDA}"/>
              </a:ext>
            </a:extLst>
          </p:cNvPr>
          <p:cNvSpPr txBox="1"/>
          <p:nvPr/>
        </p:nvSpPr>
        <p:spPr>
          <a:xfrm>
            <a:off x="1508717" y="4493428"/>
            <a:ext cx="4814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ไม่มีสมมติฐานเกี่ยวกับความเร็วสัมพัทธ์ของกระบวนการ</a:t>
            </a:r>
            <a:r>
              <a:rPr lang="en-US" dirty="0">
                <a:solidFill>
                  <a:schemeClr val="tx2"/>
                </a:solidFill>
              </a:rPr>
              <a:t> 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212900-63B2-5900-141F-B9E5A8C7B0EE}"/>
              </a:ext>
            </a:extLst>
          </p:cNvPr>
          <p:cNvSpPr txBox="1"/>
          <p:nvPr/>
        </p:nvSpPr>
        <p:spPr>
          <a:xfrm>
            <a:off x="1212934" y="101631"/>
            <a:ext cx="4814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แนวทางแก้ไขปัญหาส่วนวิกฤต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287662" y="1366635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0" y="0"/>
                </a:lnTo>
                <a:lnTo>
                  <a:pt x="1138577" y="0"/>
                </a:lnTo>
                <a:lnTo>
                  <a:pt x="1155571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36560" y="1732204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>
                <a:moveTo>
                  <a:pt x="0" y="0"/>
                </a:moveTo>
                <a:lnTo>
                  <a:pt x="0" y="0"/>
                </a:lnTo>
                <a:lnTo>
                  <a:pt x="677110" y="0"/>
                </a:lnTo>
                <a:lnTo>
                  <a:pt x="692857" y="0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4264" y="1773662"/>
            <a:ext cx="507365" cy="21590"/>
          </a:xfrm>
          <a:custGeom>
            <a:avLst/>
            <a:gdLst/>
            <a:ahLst/>
            <a:cxnLst/>
            <a:rect l="l" t="t" r="r" b="b"/>
            <a:pathLst>
              <a:path w="507365" h="21589">
                <a:moveTo>
                  <a:pt x="8566" y="4100"/>
                </a:moveTo>
                <a:lnTo>
                  <a:pt x="3555" y="2436"/>
                </a:lnTo>
                <a:lnTo>
                  <a:pt x="811" y="1524"/>
                </a:lnTo>
                <a:lnTo>
                  <a:pt x="335" y="1366"/>
                </a:lnTo>
                <a:lnTo>
                  <a:pt x="0" y="1255"/>
                </a:lnTo>
                <a:lnTo>
                  <a:pt x="667" y="1185"/>
                </a:lnTo>
                <a:lnTo>
                  <a:pt x="2337" y="1157"/>
                </a:lnTo>
                <a:lnTo>
                  <a:pt x="4006" y="1129"/>
                </a:lnTo>
                <a:lnTo>
                  <a:pt x="11267" y="1006"/>
                </a:lnTo>
                <a:lnTo>
                  <a:pt x="51095" y="489"/>
                </a:lnTo>
                <a:lnTo>
                  <a:pt x="93462" y="243"/>
                </a:lnTo>
                <a:lnTo>
                  <a:pt x="168111" y="72"/>
                </a:lnTo>
                <a:lnTo>
                  <a:pt x="223877" y="24"/>
                </a:lnTo>
                <a:lnTo>
                  <a:pt x="291936" y="0"/>
                </a:lnTo>
                <a:lnTo>
                  <a:pt x="357507" y="2"/>
                </a:lnTo>
                <a:lnTo>
                  <a:pt x="405804" y="35"/>
                </a:lnTo>
                <a:lnTo>
                  <a:pt x="450581" y="191"/>
                </a:lnTo>
                <a:lnTo>
                  <a:pt x="494548" y="6292"/>
                </a:lnTo>
                <a:lnTo>
                  <a:pt x="505015" y="10636"/>
                </a:lnTo>
                <a:lnTo>
                  <a:pt x="506795" y="12320"/>
                </a:lnTo>
                <a:lnTo>
                  <a:pt x="500942" y="15871"/>
                </a:lnTo>
                <a:lnTo>
                  <a:pt x="487448" y="21287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7911" y="1739359"/>
            <a:ext cx="2234565" cy="582930"/>
          </a:xfrm>
          <a:custGeom>
            <a:avLst/>
            <a:gdLst/>
            <a:ahLst/>
            <a:cxnLst/>
            <a:rect l="l" t="t" r="r" b="b"/>
            <a:pathLst>
              <a:path w="2234565" h="582930">
                <a:moveTo>
                  <a:pt x="1720794" y="0"/>
                </a:moveTo>
                <a:lnTo>
                  <a:pt x="1720794" y="0"/>
                </a:lnTo>
                <a:lnTo>
                  <a:pt x="2188162" y="0"/>
                </a:lnTo>
                <a:lnTo>
                  <a:pt x="2205472" y="0"/>
                </a:lnTo>
              </a:path>
              <a:path w="2234565" h="582930">
                <a:moveTo>
                  <a:pt x="0" y="285547"/>
                </a:moveTo>
                <a:lnTo>
                  <a:pt x="0" y="285547"/>
                </a:lnTo>
                <a:lnTo>
                  <a:pt x="2070756" y="285547"/>
                </a:lnTo>
                <a:lnTo>
                  <a:pt x="2087591" y="285547"/>
                </a:lnTo>
              </a:path>
              <a:path w="2234565" h="582930">
                <a:moveTo>
                  <a:pt x="1977920" y="582324"/>
                </a:moveTo>
                <a:lnTo>
                  <a:pt x="1977920" y="582324"/>
                </a:lnTo>
                <a:lnTo>
                  <a:pt x="2218218" y="582324"/>
                </a:lnTo>
                <a:lnTo>
                  <a:pt x="2234238" y="582324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36661" y="2314765"/>
            <a:ext cx="1198245" cy="0"/>
          </a:xfrm>
          <a:custGeom>
            <a:avLst/>
            <a:gdLst/>
            <a:ahLst/>
            <a:cxnLst/>
            <a:rect l="l" t="t" r="r" b="b"/>
            <a:pathLst>
              <a:path w="1198245">
                <a:moveTo>
                  <a:pt x="0" y="0"/>
                </a:moveTo>
                <a:lnTo>
                  <a:pt x="0" y="0"/>
                </a:lnTo>
                <a:lnTo>
                  <a:pt x="1181038" y="0"/>
                </a:lnTo>
                <a:lnTo>
                  <a:pt x="1197672" y="0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3299" y="2535683"/>
            <a:ext cx="3212888" cy="988545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908766" y="4195915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0" y="0"/>
                </a:lnTo>
                <a:lnTo>
                  <a:pt x="980082" y="0"/>
                </a:lnTo>
                <a:lnTo>
                  <a:pt x="996694" y="0"/>
                </a:lnTo>
              </a:path>
            </a:pathLst>
          </a:custGeom>
          <a:ln w="277200">
            <a:solidFill>
              <a:srgbClr val="FF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46854" y="3339981"/>
            <a:ext cx="595630" cy="27305"/>
          </a:xfrm>
          <a:custGeom>
            <a:avLst/>
            <a:gdLst/>
            <a:ahLst/>
            <a:cxnLst/>
            <a:rect l="l" t="t" r="r" b="b"/>
            <a:pathLst>
              <a:path w="595629" h="27304">
                <a:moveTo>
                  <a:pt x="43826" y="2452"/>
                </a:moveTo>
                <a:lnTo>
                  <a:pt x="10120" y="0"/>
                </a:lnTo>
                <a:lnTo>
                  <a:pt x="7073" y="254"/>
                </a:lnTo>
                <a:lnTo>
                  <a:pt x="5061" y="808"/>
                </a:lnTo>
                <a:lnTo>
                  <a:pt x="3049" y="1362"/>
                </a:lnTo>
                <a:lnTo>
                  <a:pt x="1668" y="1742"/>
                </a:lnTo>
                <a:lnTo>
                  <a:pt x="917" y="1949"/>
                </a:lnTo>
                <a:lnTo>
                  <a:pt x="168" y="2155"/>
                </a:lnTo>
                <a:lnTo>
                  <a:pt x="0" y="2337"/>
                </a:lnTo>
                <a:lnTo>
                  <a:pt x="413" y="2495"/>
                </a:lnTo>
                <a:lnTo>
                  <a:pt x="827" y="2652"/>
                </a:lnTo>
                <a:lnTo>
                  <a:pt x="1588" y="2942"/>
                </a:lnTo>
                <a:lnTo>
                  <a:pt x="2697" y="3365"/>
                </a:lnTo>
                <a:lnTo>
                  <a:pt x="3806" y="3787"/>
                </a:lnTo>
                <a:lnTo>
                  <a:pt x="10027" y="4295"/>
                </a:lnTo>
                <a:lnTo>
                  <a:pt x="56099" y="6040"/>
                </a:lnTo>
                <a:lnTo>
                  <a:pt x="108403" y="6900"/>
                </a:lnTo>
                <a:lnTo>
                  <a:pt x="151410" y="7440"/>
                </a:lnTo>
                <a:lnTo>
                  <a:pt x="174586" y="7727"/>
                </a:lnTo>
                <a:lnTo>
                  <a:pt x="197908" y="8054"/>
                </a:lnTo>
                <a:lnTo>
                  <a:pt x="221374" y="8421"/>
                </a:lnTo>
                <a:lnTo>
                  <a:pt x="244983" y="8829"/>
                </a:lnTo>
                <a:lnTo>
                  <a:pt x="268502" y="9229"/>
                </a:lnTo>
                <a:lnTo>
                  <a:pt x="314559" y="9863"/>
                </a:lnTo>
                <a:lnTo>
                  <a:pt x="359073" y="10281"/>
                </a:lnTo>
                <a:lnTo>
                  <a:pt x="400671" y="10508"/>
                </a:lnTo>
                <a:lnTo>
                  <a:pt x="420292" y="10552"/>
                </a:lnTo>
                <a:lnTo>
                  <a:pt x="439110" y="10620"/>
                </a:lnTo>
                <a:lnTo>
                  <a:pt x="490631" y="11400"/>
                </a:lnTo>
                <a:lnTo>
                  <a:pt x="533085" y="13273"/>
                </a:lnTo>
                <a:lnTo>
                  <a:pt x="574760" y="19010"/>
                </a:lnTo>
                <a:lnTo>
                  <a:pt x="586133" y="22722"/>
                </a:lnTo>
                <a:lnTo>
                  <a:pt x="595115" y="27304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232694" y="3486233"/>
            <a:ext cx="1440180" cy="867410"/>
            <a:chOff x="1232694" y="3486233"/>
            <a:chExt cx="1440180" cy="867410"/>
          </a:xfrm>
        </p:grpSpPr>
        <p:sp>
          <p:nvSpPr>
            <p:cNvPr id="24" name="object 24"/>
            <p:cNvSpPr/>
            <p:nvPr/>
          </p:nvSpPr>
          <p:spPr>
            <a:xfrm>
              <a:off x="1329398" y="4214724"/>
              <a:ext cx="1343025" cy="0"/>
            </a:xfrm>
            <a:custGeom>
              <a:avLst/>
              <a:gdLst/>
              <a:ahLst/>
              <a:cxnLst/>
              <a:rect l="l" t="t" r="r" b="b"/>
              <a:pathLst>
                <a:path w="1343025">
                  <a:moveTo>
                    <a:pt x="0" y="0"/>
                  </a:moveTo>
                  <a:lnTo>
                    <a:pt x="0" y="0"/>
                  </a:lnTo>
                  <a:lnTo>
                    <a:pt x="1326096" y="0"/>
                  </a:lnTo>
                  <a:lnTo>
                    <a:pt x="1342882" y="0"/>
                  </a:lnTo>
                </a:path>
              </a:pathLst>
            </a:custGeom>
            <a:ln w="277200">
              <a:solidFill>
                <a:srgbClr val="FF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5741" y="3624833"/>
              <a:ext cx="1218565" cy="309245"/>
            </a:xfrm>
            <a:custGeom>
              <a:avLst/>
              <a:gdLst/>
              <a:ahLst/>
              <a:cxnLst/>
              <a:rect l="l" t="t" r="r" b="b"/>
              <a:pathLst>
                <a:path w="1218564" h="309245">
                  <a:moveTo>
                    <a:pt x="0" y="309069"/>
                  </a:moveTo>
                  <a:lnTo>
                    <a:pt x="0" y="309069"/>
                  </a:lnTo>
                  <a:lnTo>
                    <a:pt x="1201220" y="309069"/>
                  </a:lnTo>
                  <a:lnTo>
                    <a:pt x="1218138" y="309069"/>
                  </a:lnTo>
                </a:path>
                <a:path w="1218564" h="309245">
                  <a:moveTo>
                    <a:pt x="55553" y="32074"/>
                  </a:moveTo>
                  <a:lnTo>
                    <a:pt x="107222" y="29402"/>
                  </a:lnTo>
                  <a:lnTo>
                    <a:pt x="141668" y="27620"/>
                  </a:lnTo>
                  <a:lnTo>
                    <a:pt x="158891" y="26729"/>
                  </a:lnTo>
                  <a:lnTo>
                    <a:pt x="176114" y="25838"/>
                  </a:lnTo>
                  <a:lnTo>
                    <a:pt x="193337" y="24947"/>
                  </a:lnTo>
                  <a:lnTo>
                    <a:pt x="210560" y="24056"/>
                  </a:lnTo>
                  <a:lnTo>
                    <a:pt x="227783" y="23165"/>
                  </a:lnTo>
                  <a:lnTo>
                    <a:pt x="245006" y="22274"/>
                  </a:lnTo>
                  <a:lnTo>
                    <a:pt x="262229" y="21383"/>
                  </a:lnTo>
                  <a:lnTo>
                    <a:pt x="279453" y="20492"/>
                  </a:lnTo>
                  <a:lnTo>
                    <a:pt x="296676" y="19601"/>
                  </a:lnTo>
                  <a:lnTo>
                    <a:pt x="313899" y="18710"/>
                  </a:lnTo>
                  <a:lnTo>
                    <a:pt x="331122" y="17819"/>
                  </a:lnTo>
                  <a:lnTo>
                    <a:pt x="348345" y="16928"/>
                  </a:lnTo>
                  <a:lnTo>
                    <a:pt x="365568" y="16037"/>
                  </a:lnTo>
                  <a:lnTo>
                    <a:pt x="382791" y="15146"/>
                  </a:lnTo>
                  <a:lnTo>
                    <a:pt x="400014" y="14255"/>
                  </a:lnTo>
                  <a:lnTo>
                    <a:pt x="417237" y="13364"/>
                  </a:lnTo>
                  <a:lnTo>
                    <a:pt x="434460" y="12473"/>
                  </a:lnTo>
                  <a:lnTo>
                    <a:pt x="451683" y="11582"/>
                  </a:lnTo>
                  <a:lnTo>
                    <a:pt x="468907" y="10691"/>
                  </a:lnTo>
                  <a:lnTo>
                    <a:pt x="486130" y="9800"/>
                  </a:lnTo>
                  <a:lnTo>
                    <a:pt x="503353" y="8909"/>
                  </a:lnTo>
                  <a:lnTo>
                    <a:pt x="520575" y="8018"/>
                  </a:lnTo>
                  <a:lnTo>
                    <a:pt x="537798" y="7127"/>
                  </a:lnTo>
                  <a:lnTo>
                    <a:pt x="555022" y="6236"/>
                  </a:lnTo>
                  <a:lnTo>
                    <a:pt x="572245" y="5346"/>
                  </a:lnTo>
                  <a:lnTo>
                    <a:pt x="589468" y="4455"/>
                  </a:lnTo>
                  <a:lnTo>
                    <a:pt x="606691" y="3564"/>
                  </a:lnTo>
                  <a:lnTo>
                    <a:pt x="623914" y="2673"/>
                  </a:lnTo>
                  <a:lnTo>
                    <a:pt x="641137" y="1782"/>
                  </a:lnTo>
                  <a:lnTo>
                    <a:pt x="658360" y="891"/>
                  </a:lnTo>
                  <a:lnTo>
                    <a:pt x="675583" y="0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2141" y="296037"/>
            <a:ext cx="3839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Peterson’s</a:t>
            </a:r>
            <a:r>
              <a:rPr spc="-80" dirty="0"/>
              <a:t> </a:t>
            </a:r>
            <a:r>
              <a:rPr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2540" y="1131189"/>
            <a:ext cx="7181850" cy="32010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66395" indent="-341630">
              <a:lnSpc>
                <a:spcPct val="100000"/>
              </a:lnSpc>
              <a:spcBef>
                <a:spcPts val="7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66395" algn="l"/>
                <a:tab pos="367030" algn="l"/>
                <a:tab pos="2644140" algn="l"/>
                <a:tab pos="3628390" algn="l"/>
              </a:tabLst>
            </a:pPr>
            <a:r>
              <a:rPr sz="1800" spc="15" dirty="0">
                <a:latin typeface="Arial MT"/>
                <a:cs typeface="Arial MT"/>
              </a:rPr>
              <a:t>T</a:t>
            </a:r>
            <a:r>
              <a:rPr sz="1800" spc="-40" dirty="0">
                <a:latin typeface="Arial MT"/>
                <a:cs typeface="Arial MT"/>
              </a:rPr>
              <a:t>w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sol</a:t>
            </a:r>
            <a:r>
              <a:rPr sz="1800" spc="-10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tion	</a:t>
            </a:r>
            <a:r>
              <a:rPr sz="1800" spc="-30" dirty="0">
                <a:latin typeface="Arial MT"/>
                <a:cs typeface="Arial MT"/>
              </a:rPr>
              <a:t>(</a:t>
            </a:r>
            <a:r>
              <a:rPr sz="1800" spc="-220" dirty="0" err="1">
                <a:latin typeface="Microsoft Sans Serif"/>
                <a:cs typeface="Microsoft Sans Serif"/>
              </a:rPr>
              <a:t>เ</a:t>
            </a:r>
            <a:r>
              <a:rPr sz="1800" spc="-409" dirty="0" err="1">
                <a:latin typeface="Microsoft Sans Serif"/>
                <a:cs typeface="Microsoft Sans Serif"/>
              </a:rPr>
              <a:t>ป</a:t>
            </a:r>
            <a:r>
              <a:rPr sz="1800" spc="155" dirty="0" err="1">
                <a:latin typeface="Microsoft Sans Serif"/>
                <a:cs typeface="Microsoft Sans Serif"/>
              </a:rPr>
              <a:t>็</a:t>
            </a:r>
            <a:r>
              <a:rPr sz="1800" spc="-290" dirty="0" err="1">
                <a:latin typeface="Microsoft Sans Serif"/>
                <a:cs typeface="Microsoft Sans Serif"/>
              </a:rPr>
              <a:t>น</a:t>
            </a:r>
            <a:r>
              <a:rPr sz="1800" spc="-240" dirty="0" err="1">
                <a:latin typeface="Microsoft Sans Serif"/>
                <a:cs typeface="Microsoft Sans Serif"/>
              </a:rPr>
              <a:t>ว</a:t>
            </a:r>
            <a:r>
              <a:rPr lang="th-TH" sz="1800" spc="-240" dirty="0">
                <a:latin typeface="Microsoft Sans Serif"/>
                <a:cs typeface="Microsoft Sans Serif"/>
              </a:rPr>
              <a:t>ิ</a:t>
            </a:r>
            <a:r>
              <a:rPr sz="1800" spc="-894" dirty="0">
                <a:latin typeface="Microsoft Sans Serif"/>
                <a:cs typeface="Microsoft Sans Serif"/>
              </a:rPr>
              <a:t>ธ</a:t>
            </a:r>
            <a:r>
              <a:rPr lang="th-TH" spc="-894" dirty="0">
                <a:latin typeface="Microsoft Sans Serif"/>
                <a:cs typeface="Microsoft Sans Serif"/>
              </a:rPr>
              <a:t>ี</a:t>
            </a:r>
            <a:r>
              <a:rPr sz="1800" spc="-240" dirty="0">
                <a:latin typeface="Microsoft Sans Serif"/>
                <a:cs typeface="Microsoft Sans Serif"/>
              </a:rPr>
              <a:t>ท</a:t>
            </a:r>
            <a:r>
              <a:rPr lang="th-TH" sz="1800" spc="-240" dirty="0">
                <a:latin typeface="Microsoft Sans Serif"/>
                <a:cs typeface="Microsoft Sans Serif"/>
              </a:rPr>
              <a:t>ี่</a:t>
            </a:r>
            <a:r>
              <a:rPr sz="1800" spc="-775" dirty="0" err="1">
                <a:latin typeface="Microsoft Sans Serif"/>
                <a:cs typeface="Microsoft Sans Serif"/>
              </a:rPr>
              <a:t>ใ</a:t>
            </a:r>
            <a:r>
              <a:rPr sz="1800" spc="-285" dirty="0" err="1">
                <a:latin typeface="Microsoft Sans Serif"/>
                <a:cs typeface="Microsoft Sans Serif"/>
              </a:rPr>
              <a:t>ช</a:t>
            </a:r>
            <a:r>
              <a:rPr lang="th-TH" sz="1800" spc="-285" dirty="0">
                <a:latin typeface="Microsoft Sans Serif"/>
                <a:cs typeface="Microsoft Sans Serif"/>
              </a:rPr>
              <a:t>้</a:t>
            </a:r>
            <a:r>
              <a:rPr sz="1800" spc="-950" dirty="0">
                <a:latin typeface="Microsoft Sans Serif"/>
                <a:cs typeface="Microsoft Sans Serif"/>
              </a:rPr>
              <a:t>ก</a:t>
            </a:r>
            <a:r>
              <a:rPr lang="th-TH" spc="-950" dirty="0">
                <a:latin typeface="Microsoft Sans Serif"/>
                <a:cs typeface="Microsoft Sans Serif"/>
              </a:rPr>
              <a:t>ับ    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5" dirty="0">
                <a:latin typeface="Arial MT"/>
                <a:cs typeface="Arial MT"/>
              </a:rPr>
              <a:t> pr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cess</a:t>
            </a:r>
            <a:r>
              <a:rPr sz="1800" spc="-190" dirty="0">
                <a:latin typeface="Arial MT"/>
                <a:cs typeface="Arial MT"/>
              </a:rPr>
              <a:t> </a:t>
            </a:r>
            <a:r>
              <a:rPr sz="1800" spc="-204" dirty="0">
                <a:latin typeface="Microsoft Sans Serif"/>
                <a:cs typeface="Microsoft Sans Serif"/>
              </a:rPr>
              <a:t>)</a:t>
            </a:r>
            <a:endParaRPr sz="1800" dirty="0">
              <a:latin typeface="Microsoft Sans Serif"/>
              <a:cs typeface="Microsoft Sans Serif"/>
            </a:endParaRPr>
          </a:p>
          <a:p>
            <a:pPr marL="366395" marR="17780" indent="-341630">
              <a:lnSpc>
                <a:spcPts val="1939"/>
              </a:lnSpc>
              <a:spcBef>
                <a:spcPts val="919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66395" algn="l"/>
                <a:tab pos="367030" algn="l"/>
              </a:tabLst>
            </a:pPr>
            <a:r>
              <a:rPr sz="1800" spc="-5" dirty="0">
                <a:latin typeface="Arial MT"/>
                <a:cs typeface="Arial MT"/>
              </a:rPr>
              <a:t>Assume that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STORE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instructions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atomic;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 is,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cannot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interrupted.</a:t>
            </a:r>
            <a:endParaRPr sz="1800" dirty="0">
              <a:latin typeface="Arial MT"/>
              <a:cs typeface="Arial MT"/>
            </a:endParaRPr>
          </a:p>
          <a:p>
            <a:pPr marL="366395" indent="-341630">
              <a:lnSpc>
                <a:spcPct val="100000"/>
              </a:lnSpc>
              <a:spcBef>
                <a:spcPts val="51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66395" algn="l"/>
                <a:tab pos="36703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share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variables:</a:t>
            </a:r>
            <a:endParaRPr sz="1800" dirty="0">
              <a:latin typeface="Arial MT"/>
              <a:cs typeface="Arial MT"/>
            </a:endParaRPr>
          </a:p>
          <a:p>
            <a:pPr marL="767715" lvl="1" indent="-285750">
              <a:lnSpc>
                <a:spcPct val="100000"/>
              </a:lnSpc>
              <a:spcBef>
                <a:spcPts val="54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67715" algn="l"/>
                <a:tab pos="768350" algn="l"/>
              </a:tabLst>
            </a:pP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turn</a:t>
            </a:r>
            <a:r>
              <a:rPr sz="1800" spc="-5" dirty="0">
                <a:latin typeface="Arial MT"/>
                <a:cs typeface="Arial MT"/>
              </a:rPr>
              <a:t>;</a:t>
            </a:r>
            <a:endParaRPr sz="1800" dirty="0">
              <a:latin typeface="Arial MT"/>
              <a:cs typeface="Arial MT"/>
            </a:endParaRPr>
          </a:p>
          <a:p>
            <a:pPr marL="767715" lvl="1" indent="-28575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67715" algn="l"/>
                <a:tab pos="768350" algn="l"/>
              </a:tabLst>
            </a:pPr>
            <a:r>
              <a:rPr sz="1800" spc="-10" dirty="0">
                <a:latin typeface="Arial MT"/>
                <a:cs typeface="Arial MT"/>
              </a:rPr>
              <a:t>Boolean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flag[2]</a:t>
            </a:r>
            <a:endParaRPr sz="1800" dirty="0">
              <a:latin typeface="Arial MT"/>
              <a:cs typeface="Arial MT"/>
            </a:endParaRPr>
          </a:p>
          <a:p>
            <a:pPr marL="366395" marR="608965" indent="-341630">
              <a:lnSpc>
                <a:spcPts val="1939"/>
              </a:lnSpc>
              <a:spcBef>
                <a:spcPts val="78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66395" algn="l"/>
                <a:tab pos="36703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turn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indicates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whose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turn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critical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section.</a:t>
            </a:r>
            <a:endParaRPr sz="1800" dirty="0">
              <a:latin typeface="Arial MT"/>
              <a:cs typeface="Arial MT"/>
            </a:endParaRPr>
          </a:p>
          <a:p>
            <a:pPr marL="366395" indent="-341630">
              <a:lnSpc>
                <a:spcPts val="2055"/>
              </a:lnSpc>
              <a:spcBef>
                <a:spcPts val="52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66395" algn="l"/>
                <a:tab pos="36703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flag </a:t>
            </a:r>
            <a:r>
              <a:rPr sz="1800" spc="-5" dirty="0">
                <a:latin typeface="Arial MT"/>
                <a:cs typeface="Arial MT"/>
              </a:rPr>
              <a:t>array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indicate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ready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enter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</a:p>
          <a:p>
            <a:pPr marL="366395">
              <a:lnSpc>
                <a:spcPts val="2055"/>
              </a:lnSpc>
            </a:pPr>
            <a:r>
              <a:rPr sz="1800" spc="-5" dirty="0">
                <a:latin typeface="Arial MT"/>
                <a:cs typeface="Arial MT"/>
              </a:rPr>
              <a:t>critical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section.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flag[i]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true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implies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</a:t>
            </a:r>
            <a:r>
              <a:rPr sz="1800" spc="-7" baseline="-20833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1800" spc="240" baseline="-208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spc="-10" dirty="0">
                <a:latin typeface="Arial MT"/>
                <a:cs typeface="Arial MT"/>
              </a:rPr>
              <a:t>ready!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1204" y="228600"/>
            <a:ext cx="111760" cy="97790"/>
            <a:chOff x="8871204" y="228600"/>
            <a:chExt cx="111760" cy="97790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3104" y="1016016"/>
            <a:ext cx="96713" cy="1126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7682" y="1001831"/>
            <a:ext cx="250050" cy="1600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89002" y="1441217"/>
            <a:ext cx="32697" cy="9090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97183" y="1350758"/>
            <a:ext cx="1055459" cy="16920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92723" y="1300384"/>
            <a:ext cx="950961" cy="33134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98285" y="3505750"/>
            <a:ext cx="559294" cy="13836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14534" y="3008040"/>
            <a:ext cx="302979" cy="16915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07999" y="2968643"/>
            <a:ext cx="489729" cy="206684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Operating</a:t>
            </a:r>
            <a:r>
              <a:rPr spc="-5" dirty="0"/>
              <a:t>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35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AC3458-55C0-1E7C-2CC5-F9156AC0272F}"/>
              </a:ext>
            </a:extLst>
          </p:cNvPr>
          <p:cNvSpPr txBox="1"/>
          <p:nvPr/>
        </p:nvSpPr>
        <p:spPr>
          <a:xfrm>
            <a:off x="1216760" y="10165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โซลูชันสองกระบวนการ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24B96A-615E-ABB4-0E93-50BA104A7F94}"/>
              </a:ext>
            </a:extLst>
          </p:cNvPr>
          <p:cNvSpPr txBox="1"/>
          <p:nvPr/>
        </p:nvSpPr>
        <p:spPr>
          <a:xfrm>
            <a:off x="1148094" y="1382558"/>
            <a:ext cx="6076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สมมติว่าคำสั่ง</a:t>
            </a:r>
            <a:r>
              <a:rPr lang="en-US" dirty="0">
                <a:solidFill>
                  <a:schemeClr val="tx2"/>
                </a:solidFill>
              </a:rPr>
              <a:t> LOAD </a:t>
            </a:r>
            <a:r>
              <a:rPr lang="en-US" dirty="0" err="1">
                <a:solidFill>
                  <a:schemeClr val="tx2"/>
                </a:solidFill>
              </a:rPr>
              <a:t>และ</a:t>
            </a:r>
            <a:r>
              <a:rPr lang="en-US" dirty="0">
                <a:solidFill>
                  <a:schemeClr val="tx2"/>
                </a:solidFill>
              </a:rPr>
              <a:t> STORE </a:t>
            </a:r>
            <a:r>
              <a:rPr lang="en-US" dirty="0" err="1">
                <a:solidFill>
                  <a:schemeClr val="tx2"/>
                </a:solidFill>
              </a:rPr>
              <a:t>เป็นแบบอะตอมมิก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นั่นคือไม่สามารถขัดจังหวะได้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CD19E-490D-AA00-47E3-770CC3EE3872}"/>
              </a:ext>
            </a:extLst>
          </p:cNvPr>
          <p:cNvSpPr txBox="1"/>
          <p:nvPr/>
        </p:nvSpPr>
        <p:spPr>
          <a:xfrm>
            <a:off x="1152706" y="19684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กระบวนการทั้งสองใช้ตัวแปรสองตัวร่วมกัน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9002A6-1A45-9806-71C4-8DDED50D6591}"/>
              </a:ext>
            </a:extLst>
          </p:cNvPr>
          <p:cNvSpPr txBox="1"/>
          <p:nvPr/>
        </p:nvSpPr>
        <p:spPr>
          <a:xfrm>
            <a:off x="1109994" y="2993976"/>
            <a:ext cx="852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การหมุนของตัวแปรบ่งชี้ว่าตาของใครที่จะเข้าสู่ส่วนวิกฤติ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3D5D30-AB00-3CCE-6F77-0F9CDD08D7D4}"/>
              </a:ext>
            </a:extLst>
          </p:cNvPr>
          <p:cNvSpPr txBox="1"/>
          <p:nvPr/>
        </p:nvSpPr>
        <p:spPr>
          <a:xfrm>
            <a:off x="1142114" y="4301408"/>
            <a:ext cx="7468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อาร์เรย์แฟล็กใช้เพื่อระบุว่ากระบวนการพร้อมที่จะเข้าสู่ส่วนวิกฤติหรือไม่ flag[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] = true </a:t>
            </a:r>
            <a:r>
              <a:rPr lang="en-US" dirty="0" err="1">
                <a:solidFill>
                  <a:schemeClr val="tx2"/>
                </a:solidFill>
              </a:rPr>
              <a:t>หมายความว่ากระบวนการ</a:t>
            </a:r>
            <a:r>
              <a:rPr lang="en-US" dirty="0">
                <a:solidFill>
                  <a:schemeClr val="tx2"/>
                </a:solidFill>
              </a:rPr>
              <a:t> Pi </a:t>
            </a:r>
            <a:r>
              <a:rPr lang="en-US" dirty="0" err="1">
                <a:solidFill>
                  <a:schemeClr val="tx2"/>
                </a:solidFill>
              </a:rPr>
              <a:t>พร้อมแล้ว</a:t>
            </a:r>
            <a:r>
              <a:rPr lang="en-US" dirty="0">
                <a:solidFill>
                  <a:schemeClr val="tx2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4455</Words>
  <Application>Microsoft Office PowerPoint</Application>
  <PresentationFormat>On-screen Show (4:3)</PresentationFormat>
  <Paragraphs>564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MS PGothic</vt:lpstr>
      <vt:lpstr>Arial</vt:lpstr>
      <vt:lpstr>Arial MT</vt:lpstr>
      <vt:lpstr>Calibri</vt:lpstr>
      <vt:lpstr>Leelawadee UI</vt:lpstr>
      <vt:lpstr>Microsoft Sans Serif</vt:lpstr>
      <vt:lpstr>Segoe UI Symbol</vt:lpstr>
      <vt:lpstr>Symbol</vt:lpstr>
      <vt:lpstr>Tahoma</vt:lpstr>
      <vt:lpstr>Times New Roman</vt:lpstr>
      <vt:lpstr>Verdana</vt:lpstr>
      <vt:lpstr>Webdings</vt:lpstr>
      <vt:lpstr>Wingdings</vt:lpstr>
      <vt:lpstr>Office Theme</vt:lpstr>
      <vt:lpstr>Chapter 5: Synchronization</vt:lpstr>
      <vt:lpstr>Chapter 5: Synchronization</vt:lpstr>
      <vt:lpstr>Objectives</vt:lpstr>
      <vt:lpstr>Background</vt:lpstr>
      <vt:lpstr>Producer</vt:lpstr>
      <vt:lpstr>Consumer</vt:lpstr>
      <vt:lpstr>Race Condition</vt:lpstr>
      <vt:lpstr>Solution to Critical-Section Problem</vt:lpstr>
      <vt:lpstr>Peterson’s Solution</vt:lpstr>
      <vt:lpstr>Algorithm for Process Pi</vt:lpstr>
      <vt:lpstr>Synchronization Hardware</vt:lpstr>
      <vt:lpstr>Solution to Critical-section Problem Using Locks</vt:lpstr>
      <vt:lpstr>Semaphore</vt:lpstr>
      <vt:lpstr>Semaphore as General Synchronization Tool</vt:lpstr>
      <vt:lpstr>Semaphore Implementation</vt:lpstr>
      <vt:lpstr>Semaphore Implementation with no Busy waiting</vt:lpstr>
      <vt:lpstr>Semaphore Implementation with no Busy waiting (Cont.)</vt:lpstr>
      <vt:lpstr>Deadlock and Starvation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 (Cont.)</vt:lpstr>
      <vt:lpstr>Readers-Writers Problem (Cont.)</vt:lpstr>
      <vt:lpstr>Dining-Philosophers Problem</vt:lpstr>
      <vt:lpstr>Dining-Philosophers Problem (Cont.)</vt:lpstr>
      <vt:lpstr>Dining-Philosophers Problem (Cont.)</vt:lpstr>
      <vt:lpstr>Problems with Semaphores</vt:lpstr>
      <vt:lpstr>Synchronization Examples</vt:lpstr>
      <vt:lpstr>Solaris Synchronization</vt:lpstr>
      <vt:lpstr>Windows XP Synchronization</vt:lpstr>
      <vt:lpstr>Linux Synchronization</vt:lpstr>
      <vt:lpstr>Pthreads Synchronization</vt:lpstr>
      <vt:lpstr>End of Chapter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Synchronization</dc:title>
  <dc:creator>Name Nakarin</dc:creator>
  <cp:lastModifiedBy>NAKARIN CHOMPHUKA</cp:lastModifiedBy>
  <cp:revision>1</cp:revision>
  <dcterms:created xsi:type="dcterms:W3CDTF">2023-10-26T15:36:22Z</dcterms:created>
  <dcterms:modified xsi:type="dcterms:W3CDTF">2023-10-26T17:32:30Z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LastSaved">
    <vt:filetime>2023-10-26T00:00:00Z</vt:filetime>
  </property>
</Properties>
</file>