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3923" y="5850636"/>
            <a:ext cx="1284731" cy="790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3121" y="2084273"/>
            <a:ext cx="4397756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8445" y="3291332"/>
            <a:ext cx="6674484" cy="158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668" y="6664677"/>
            <a:ext cx="254635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84391" y="6648839"/>
            <a:ext cx="23241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5304" y="6674137"/>
            <a:ext cx="2965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5.png"/><Relationship Id="rId21" Type="http://schemas.openxmlformats.org/officeDocument/2006/relationships/image" Target="../media/image51.png"/><Relationship Id="rId7" Type="http://schemas.openxmlformats.org/officeDocument/2006/relationships/image" Target="../media/image14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7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84391" y="6619748"/>
            <a:ext cx="2324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sz="1000" b="1" spc="-2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sz="1000" b="1" spc="-3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Gagne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©2018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67" y="6645047"/>
            <a:ext cx="2596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3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96208" y="3977640"/>
            <a:ext cx="2393950" cy="1945639"/>
            <a:chOff x="3196208" y="3977640"/>
            <a:chExt cx="2393950" cy="19456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1"/>
              <a:ext cx="2025396" cy="13284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4"/>
                  </a:moveTo>
                  <a:lnTo>
                    <a:pt x="2138172" y="1670304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4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6209" y="3977640"/>
              <a:ext cx="2393950" cy="1945639"/>
            </a:xfrm>
            <a:custGeom>
              <a:avLst/>
              <a:gdLst/>
              <a:ahLst/>
              <a:cxnLst/>
              <a:rect l="l" t="t" r="r" b="b"/>
              <a:pathLst>
                <a:path w="2393950" h="1945639">
                  <a:moveTo>
                    <a:pt x="2370582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1888490"/>
                  </a:lnTo>
                  <a:lnTo>
                    <a:pt x="22860" y="1922780"/>
                  </a:lnTo>
                  <a:lnTo>
                    <a:pt x="2370582" y="1922780"/>
                  </a:lnTo>
                  <a:lnTo>
                    <a:pt x="2370582" y="1888629"/>
                  </a:lnTo>
                  <a:lnTo>
                    <a:pt x="2370582" y="1888490"/>
                  </a:lnTo>
                  <a:lnTo>
                    <a:pt x="2370582" y="57531"/>
                  </a:lnTo>
                  <a:lnTo>
                    <a:pt x="2336292" y="57531"/>
                  </a:lnTo>
                  <a:lnTo>
                    <a:pt x="2336292" y="1888490"/>
                  </a:lnTo>
                  <a:lnTo>
                    <a:pt x="57150" y="1888490"/>
                  </a:lnTo>
                  <a:lnTo>
                    <a:pt x="57150" y="57150"/>
                  </a:lnTo>
                  <a:lnTo>
                    <a:pt x="2370582" y="57150"/>
                  </a:lnTo>
                  <a:lnTo>
                    <a:pt x="2370582" y="22860"/>
                  </a:lnTo>
                  <a:close/>
                </a:path>
                <a:path w="2393950" h="1945639">
                  <a:moveTo>
                    <a:pt x="239344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3442" y="1945640"/>
                  </a:lnTo>
                  <a:lnTo>
                    <a:pt x="2393442" y="1934349"/>
                  </a:lnTo>
                  <a:lnTo>
                    <a:pt x="2393442" y="1934210"/>
                  </a:lnTo>
                  <a:lnTo>
                    <a:pt x="2393442" y="11811"/>
                  </a:lnTo>
                  <a:lnTo>
                    <a:pt x="2382012" y="11811"/>
                  </a:lnTo>
                  <a:lnTo>
                    <a:pt x="2382012" y="1934210"/>
                  </a:lnTo>
                  <a:lnTo>
                    <a:pt x="11430" y="1934210"/>
                  </a:lnTo>
                  <a:lnTo>
                    <a:pt x="11430" y="11430"/>
                  </a:lnTo>
                  <a:lnTo>
                    <a:pt x="2393442" y="11430"/>
                  </a:lnTo>
                  <a:lnTo>
                    <a:pt x="239344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74926" y="1551559"/>
            <a:ext cx="530542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890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Chapter</a:t>
            </a:r>
            <a:r>
              <a:rPr spc="10" dirty="0"/>
              <a:t> </a:t>
            </a:r>
            <a:r>
              <a:rPr spc="-5" dirty="0"/>
              <a:t>9: </a:t>
            </a:r>
            <a:r>
              <a:rPr dirty="0"/>
              <a:t> </a:t>
            </a:r>
            <a:r>
              <a:rPr spc="-5" dirty="0"/>
              <a:t>Distributed</a:t>
            </a:r>
            <a:r>
              <a:rPr spc="-50" dirty="0"/>
              <a:t> </a:t>
            </a:r>
            <a:r>
              <a:rPr spc="-5" dirty="0"/>
              <a:t>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680" y="296037"/>
            <a:ext cx="5103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Wide-Area</a:t>
            </a:r>
            <a:r>
              <a:rPr sz="3200" spc="-40" dirty="0"/>
              <a:t> </a:t>
            </a:r>
            <a:r>
              <a:rPr sz="3200" spc="-5" dirty="0"/>
              <a:t>Network</a:t>
            </a:r>
            <a:r>
              <a:rPr sz="3200" spc="-45" dirty="0"/>
              <a:t> </a:t>
            </a:r>
            <a:r>
              <a:rPr sz="3200" dirty="0"/>
              <a:t>(WAN)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1498091"/>
            <a:ext cx="7174364" cy="39669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0819" y="894374"/>
            <a:ext cx="649168" cy="33476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265224" y="2509634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>
                <a:moveTo>
                  <a:pt x="0" y="0"/>
                </a:moveTo>
                <a:lnTo>
                  <a:pt x="0" y="0"/>
                </a:lnTo>
                <a:lnTo>
                  <a:pt x="2063791" y="0"/>
                </a:lnTo>
                <a:lnTo>
                  <a:pt x="2080569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9827" y="1356864"/>
            <a:ext cx="1334135" cy="119380"/>
          </a:xfrm>
          <a:custGeom>
            <a:avLst/>
            <a:gdLst/>
            <a:ahLst/>
            <a:cxnLst/>
            <a:rect l="l" t="t" r="r" b="b"/>
            <a:pathLst>
              <a:path w="1334134" h="119380">
                <a:moveTo>
                  <a:pt x="0" y="119183"/>
                </a:moveTo>
                <a:lnTo>
                  <a:pt x="16670" y="117693"/>
                </a:lnTo>
                <a:lnTo>
                  <a:pt x="33341" y="116203"/>
                </a:lnTo>
                <a:lnTo>
                  <a:pt x="50012" y="114713"/>
                </a:lnTo>
                <a:lnTo>
                  <a:pt x="66683" y="113223"/>
                </a:lnTo>
                <a:lnTo>
                  <a:pt x="83354" y="111733"/>
                </a:lnTo>
                <a:lnTo>
                  <a:pt x="100025" y="110244"/>
                </a:lnTo>
                <a:lnTo>
                  <a:pt x="116696" y="108754"/>
                </a:lnTo>
                <a:lnTo>
                  <a:pt x="133367" y="107264"/>
                </a:lnTo>
                <a:lnTo>
                  <a:pt x="150038" y="105774"/>
                </a:lnTo>
                <a:lnTo>
                  <a:pt x="166708" y="104284"/>
                </a:lnTo>
                <a:lnTo>
                  <a:pt x="183379" y="102795"/>
                </a:lnTo>
                <a:lnTo>
                  <a:pt x="200050" y="101305"/>
                </a:lnTo>
                <a:lnTo>
                  <a:pt x="216721" y="99815"/>
                </a:lnTo>
                <a:lnTo>
                  <a:pt x="233392" y="98325"/>
                </a:lnTo>
                <a:lnTo>
                  <a:pt x="250063" y="96836"/>
                </a:lnTo>
                <a:lnTo>
                  <a:pt x="266733" y="95346"/>
                </a:lnTo>
                <a:lnTo>
                  <a:pt x="283405" y="93856"/>
                </a:lnTo>
                <a:lnTo>
                  <a:pt x="300076" y="92366"/>
                </a:lnTo>
                <a:lnTo>
                  <a:pt x="316747" y="90877"/>
                </a:lnTo>
                <a:lnTo>
                  <a:pt x="333417" y="89387"/>
                </a:lnTo>
                <a:lnTo>
                  <a:pt x="350088" y="87897"/>
                </a:lnTo>
                <a:lnTo>
                  <a:pt x="366759" y="86407"/>
                </a:lnTo>
                <a:lnTo>
                  <a:pt x="383430" y="84917"/>
                </a:lnTo>
                <a:lnTo>
                  <a:pt x="400101" y="83427"/>
                </a:lnTo>
                <a:lnTo>
                  <a:pt x="416772" y="81938"/>
                </a:lnTo>
                <a:lnTo>
                  <a:pt x="433443" y="80448"/>
                </a:lnTo>
                <a:lnTo>
                  <a:pt x="450113" y="78958"/>
                </a:lnTo>
                <a:lnTo>
                  <a:pt x="466784" y="77469"/>
                </a:lnTo>
                <a:lnTo>
                  <a:pt x="483455" y="75979"/>
                </a:lnTo>
                <a:lnTo>
                  <a:pt x="500126" y="74489"/>
                </a:lnTo>
                <a:lnTo>
                  <a:pt x="516797" y="72999"/>
                </a:lnTo>
                <a:lnTo>
                  <a:pt x="533468" y="71509"/>
                </a:lnTo>
                <a:lnTo>
                  <a:pt x="550139" y="70019"/>
                </a:lnTo>
                <a:lnTo>
                  <a:pt x="566810" y="68530"/>
                </a:lnTo>
                <a:lnTo>
                  <a:pt x="583481" y="67040"/>
                </a:lnTo>
                <a:lnTo>
                  <a:pt x="600151" y="65550"/>
                </a:lnTo>
                <a:lnTo>
                  <a:pt x="616823" y="64060"/>
                </a:lnTo>
                <a:lnTo>
                  <a:pt x="633494" y="62571"/>
                </a:lnTo>
                <a:lnTo>
                  <a:pt x="650165" y="61081"/>
                </a:lnTo>
                <a:lnTo>
                  <a:pt x="666835" y="59591"/>
                </a:lnTo>
                <a:lnTo>
                  <a:pt x="683507" y="58101"/>
                </a:lnTo>
                <a:lnTo>
                  <a:pt x="700177" y="56612"/>
                </a:lnTo>
                <a:lnTo>
                  <a:pt x="716848" y="55122"/>
                </a:lnTo>
                <a:lnTo>
                  <a:pt x="733519" y="53632"/>
                </a:lnTo>
                <a:lnTo>
                  <a:pt x="750190" y="52142"/>
                </a:lnTo>
                <a:lnTo>
                  <a:pt x="766861" y="50652"/>
                </a:lnTo>
                <a:lnTo>
                  <a:pt x="783532" y="49163"/>
                </a:lnTo>
                <a:lnTo>
                  <a:pt x="800203" y="47673"/>
                </a:lnTo>
                <a:lnTo>
                  <a:pt x="816874" y="46183"/>
                </a:lnTo>
                <a:lnTo>
                  <a:pt x="833544" y="44693"/>
                </a:lnTo>
                <a:lnTo>
                  <a:pt x="850215" y="43203"/>
                </a:lnTo>
                <a:lnTo>
                  <a:pt x="866886" y="41713"/>
                </a:lnTo>
                <a:lnTo>
                  <a:pt x="883557" y="40224"/>
                </a:lnTo>
                <a:lnTo>
                  <a:pt x="900228" y="38734"/>
                </a:lnTo>
                <a:lnTo>
                  <a:pt x="916899" y="37244"/>
                </a:lnTo>
                <a:lnTo>
                  <a:pt x="933570" y="35755"/>
                </a:lnTo>
                <a:lnTo>
                  <a:pt x="950241" y="34265"/>
                </a:lnTo>
                <a:lnTo>
                  <a:pt x="966912" y="32775"/>
                </a:lnTo>
                <a:lnTo>
                  <a:pt x="983583" y="31285"/>
                </a:lnTo>
                <a:lnTo>
                  <a:pt x="1000253" y="29796"/>
                </a:lnTo>
                <a:lnTo>
                  <a:pt x="1016925" y="28306"/>
                </a:lnTo>
                <a:lnTo>
                  <a:pt x="1033595" y="26816"/>
                </a:lnTo>
                <a:lnTo>
                  <a:pt x="1050266" y="25326"/>
                </a:lnTo>
                <a:lnTo>
                  <a:pt x="1066938" y="23836"/>
                </a:lnTo>
                <a:lnTo>
                  <a:pt x="1083608" y="22347"/>
                </a:lnTo>
                <a:lnTo>
                  <a:pt x="1100279" y="20857"/>
                </a:lnTo>
                <a:lnTo>
                  <a:pt x="1116950" y="19367"/>
                </a:lnTo>
                <a:lnTo>
                  <a:pt x="1133621" y="17877"/>
                </a:lnTo>
                <a:lnTo>
                  <a:pt x="1150292" y="16387"/>
                </a:lnTo>
                <a:lnTo>
                  <a:pt x="1166962" y="14898"/>
                </a:lnTo>
                <a:lnTo>
                  <a:pt x="1183633" y="13408"/>
                </a:lnTo>
                <a:lnTo>
                  <a:pt x="1200304" y="11918"/>
                </a:lnTo>
                <a:lnTo>
                  <a:pt x="1216976" y="10428"/>
                </a:lnTo>
                <a:lnTo>
                  <a:pt x="1233647" y="8938"/>
                </a:lnTo>
                <a:lnTo>
                  <a:pt x="1250317" y="7449"/>
                </a:lnTo>
                <a:lnTo>
                  <a:pt x="1266985" y="5959"/>
                </a:lnTo>
                <a:lnTo>
                  <a:pt x="1283658" y="4469"/>
                </a:lnTo>
                <a:lnTo>
                  <a:pt x="1300330" y="2980"/>
                </a:lnTo>
                <a:lnTo>
                  <a:pt x="1317002" y="1490"/>
                </a:lnTo>
                <a:lnTo>
                  <a:pt x="1333674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5149" y="1418918"/>
            <a:ext cx="2214245" cy="388620"/>
          </a:xfrm>
          <a:custGeom>
            <a:avLst/>
            <a:gdLst/>
            <a:ahLst/>
            <a:cxnLst/>
            <a:rect l="l" t="t" r="r" b="b"/>
            <a:pathLst>
              <a:path w="2214245" h="388619">
                <a:moveTo>
                  <a:pt x="0" y="0"/>
                </a:moveTo>
                <a:lnTo>
                  <a:pt x="0" y="0"/>
                </a:lnTo>
                <a:lnTo>
                  <a:pt x="2196929" y="0"/>
                </a:lnTo>
                <a:lnTo>
                  <a:pt x="2214228" y="0"/>
                </a:lnTo>
              </a:path>
              <a:path w="2214245" h="388619">
                <a:moveTo>
                  <a:pt x="51283" y="388465"/>
                </a:moveTo>
                <a:lnTo>
                  <a:pt x="42386" y="357397"/>
                </a:lnTo>
                <a:lnTo>
                  <a:pt x="43025" y="353298"/>
                </a:lnTo>
                <a:lnTo>
                  <a:pt x="86471" y="340151"/>
                </a:lnTo>
                <a:lnTo>
                  <a:pt x="125439" y="335289"/>
                </a:lnTo>
                <a:lnTo>
                  <a:pt x="174040" y="330647"/>
                </a:lnTo>
                <a:lnTo>
                  <a:pt x="188399" y="329389"/>
                </a:lnTo>
                <a:lnTo>
                  <a:pt x="203293" y="328047"/>
                </a:lnTo>
                <a:lnTo>
                  <a:pt x="248953" y="323257"/>
                </a:lnTo>
                <a:lnTo>
                  <a:pt x="294739" y="317612"/>
                </a:lnTo>
                <a:lnTo>
                  <a:pt x="309730" y="315604"/>
                </a:lnTo>
                <a:lnTo>
                  <a:pt x="324798" y="313598"/>
                </a:lnTo>
                <a:lnTo>
                  <a:pt x="340156" y="311658"/>
                </a:lnTo>
                <a:lnTo>
                  <a:pt x="355805" y="309786"/>
                </a:lnTo>
                <a:lnTo>
                  <a:pt x="371745" y="307980"/>
                </a:lnTo>
                <a:lnTo>
                  <a:pt x="387768" y="306185"/>
                </a:lnTo>
                <a:lnTo>
                  <a:pt x="403668" y="304348"/>
                </a:lnTo>
                <a:lnTo>
                  <a:pt x="450586" y="298570"/>
                </a:lnTo>
                <a:lnTo>
                  <a:pt x="495767" y="292355"/>
                </a:lnTo>
                <a:lnTo>
                  <a:pt x="510537" y="290254"/>
                </a:lnTo>
                <a:lnTo>
                  <a:pt x="555193" y="284496"/>
                </a:lnTo>
                <a:lnTo>
                  <a:pt x="597399" y="280829"/>
                </a:lnTo>
                <a:lnTo>
                  <a:pt x="622647" y="280185"/>
                </a:lnTo>
                <a:lnTo>
                  <a:pt x="634673" y="280255"/>
                </a:lnTo>
                <a:lnTo>
                  <a:pt x="680131" y="282867"/>
                </a:lnTo>
                <a:lnTo>
                  <a:pt x="714678" y="287001"/>
                </a:lnTo>
                <a:lnTo>
                  <a:pt x="726411" y="288490"/>
                </a:lnTo>
                <a:lnTo>
                  <a:pt x="774038" y="294151"/>
                </a:lnTo>
                <a:lnTo>
                  <a:pt x="820497" y="299031"/>
                </a:lnTo>
                <a:lnTo>
                  <a:pt x="865151" y="303030"/>
                </a:lnTo>
                <a:lnTo>
                  <a:pt x="900262" y="305297"/>
                </a:lnTo>
                <a:lnTo>
                  <a:pt x="912141" y="306121"/>
                </a:lnTo>
                <a:lnTo>
                  <a:pt x="959303" y="310306"/>
                </a:lnTo>
                <a:lnTo>
                  <a:pt x="1008379" y="316537"/>
                </a:lnTo>
                <a:lnTo>
                  <a:pt x="1064984" y="325133"/>
                </a:lnTo>
                <a:lnTo>
                  <a:pt x="1108757" y="332569"/>
                </a:lnTo>
                <a:lnTo>
                  <a:pt x="1119334" y="334458"/>
                </a:lnTo>
                <a:lnTo>
                  <a:pt x="1158158" y="339292"/>
                </a:lnTo>
                <a:lnTo>
                  <a:pt x="1204982" y="342852"/>
                </a:lnTo>
                <a:lnTo>
                  <a:pt x="1250904" y="345311"/>
                </a:lnTo>
                <a:lnTo>
                  <a:pt x="1287144" y="346920"/>
                </a:lnTo>
                <a:lnTo>
                  <a:pt x="1306299" y="347774"/>
                </a:lnTo>
                <a:lnTo>
                  <a:pt x="1344959" y="349945"/>
                </a:lnTo>
                <a:lnTo>
                  <a:pt x="1383271" y="354022"/>
                </a:lnTo>
                <a:lnTo>
                  <a:pt x="1433331" y="369109"/>
                </a:lnTo>
                <a:lnTo>
                  <a:pt x="1450190" y="375975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6010" y="2173371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0" y="0"/>
                </a:lnTo>
                <a:lnTo>
                  <a:pt x="1650438" y="0"/>
                </a:lnTo>
                <a:lnTo>
                  <a:pt x="1667110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5402" y="2875036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59">
                <a:moveTo>
                  <a:pt x="0" y="0"/>
                </a:moveTo>
                <a:lnTo>
                  <a:pt x="0" y="0"/>
                </a:lnTo>
                <a:lnTo>
                  <a:pt x="1694501" y="0"/>
                </a:lnTo>
                <a:lnTo>
                  <a:pt x="1711619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3439" y="3208438"/>
            <a:ext cx="1050925" cy="0"/>
          </a:xfrm>
          <a:custGeom>
            <a:avLst/>
            <a:gdLst/>
            <a:ahLst/>
            <a:cxnLst/>
            <a:rect l="l" t="t" r="r" b="b"/>
            <a:pathLst>
              <a:path w="1050925">
                <a:moveTo>
                  <a:pt x="0" y="0"/>
                </a:moveTo>
                <a:lnTo>
                  <a:pt x="0" y="0"/>
                </a:lnTo>
                <a:lnTo>
                  <a:pt x="1034305" y="0"/>
                </a:lnTo>
                <a:lnTo>
                  <a:pt x="1050723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352" y="296037"/>
            <a:ext cx="5781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Naming</a:t>
            </a:r>
            <a:r>
              <a:rPr sz="3200" spc="-25" dirty="0"/>
              <a:t> </a:t>
            </a:r>
            <a:r>
              <a:rPr sz="3200" spc="-5" dirty="0"/>
              <a:t>and</a:t>
            </a:r>
            <a:r>
              <a:rPr sz="3200" spc="-30" dirty="0"/>
              <a:t> </a:t>
            </a:r>
            <a:r>
              <a:rPr sz="3200" spc="-5" dirty="0"/>
              <a:t>Name</a:t>
            </a:r>
            <a:r>
              <a:rPr sz="3200" spc="-20" dirty="0"/>
              <a:t> </a:t>
            </a:r>
            <a:r>
              <a:rPr sz="3200" spc="-5" dirty="0"/>
              <a:t>Resolution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897940" y="1282572"/>
            <a:ext cx="265430" cy="645160"/>
            <a:chOff x="897940" y="1282572"/>
            <a:chExt cx="265430" cy="645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940" y="1282572"/>
              <a:ext cx="265175" cy="274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940" y="1652600"/>
              <a:ext cx="265175" cy="2746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28445" y="1165149"/>
            <a:ext cx="6514465" cy="215201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Arial MT"/>
                <a:cs typeface="Arial MT"/>
              </a:rPr>
              <a:t>Each computer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unique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given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unique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(process-id)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Identify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remote</a:t>
            </a:r>
            <a:r>
              <a:rPr sz="1800" spc="-5" dirty="0">
                <a:latin typeface="Arial MT"/>
                <a:cs typeface="Arial MT"/>
              </a:rPr>
              <a:t> systems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endParaRPr sz="1800">
              <a:latin typeface="Arial MT"/>
              <a:cs typeface="Arial MT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&lt;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host-name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identifier</a:t>
            </a:r>
            <a:r>
              <a:rPr sz="1800" spc="-5" dirty="0">
                <a:latin typeface="Arial MT"/>
                <a:cs typeface="Arial MT"/>
              </a:rPr>
              <a:t>&gt; </a:t>
            </a:r>
            <a:r>
              <a:rPr sz="1800" spc="-10" dirty="0">
                <a:latin typeface="Arial MT"/>
                <a:cs typeface="Arial MT"/>
              </a:rPr>
              <a:t>pair</a:t>
            </a:r>
            <a:endParaRPr sz="1800">
              <a:latin typeface="Arial MT"/>
              <a:cs typeface="Arial MT"/>
            </a:endParaRPr>
          </a:p>
          <a:p>
            <a:pPr marL="12700" marR="155575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Domain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name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 system</a:t>
            </a:r>
            <a:r>
              <a:rPr sz="1800" b="1" spc="2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DNS</a:t>
            </a:r>
            <a:r>
              <a:rPr sz="1800" spc="-5" dirty="0">
                <a:latin typeface="Arial MT"/>
                <a:cs typeface="Arial MT"/>
              </a:rPr>
              <a:t>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naming</a:t>
            </a:r>
            <a:r>
              <a:rPr sz="1800" dirty="0">
                <a:latin typeface="Arial MT"/>
                <a:cs typeface="Arial MT"/>
              </a:rPr>
              <a:t> structure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hosts, as </a:t>
            </a:r>
            <a:r>
              <a:rPr sz="1800" spc="-15" dirty="0">
                <a:latin typeface="Arial MT"/>
                <a:cs typeface="Arial MT"/>
              </a:rPr>
              <a:t>well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name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address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resolution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(Internet)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2023617"/>
            <a:ext cx="26517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2764282"/>
            <a:ext cx="265175" cy="274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5135" y="3572373"/>
            <a:ext cx="3807920" cy="274758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61271B-6EB1-26A3-78C5-F27C6077D5DE}"/>
              </a:ext>
            </a:extLst>
          </p:cNvPr>
          <p:cNvSpPr txBox="1"/>
          <p:nvPr/>
        </p:nvSpPr>
        <p:spPr>
          <a:xfrm>
            <a:off x="1563767" y="111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การตั้งชื่อและการจำแนกชื่อ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709560-ED52-CB40-EA52-5E6D6983FCB0}"/>
              </a:ext>
            </a:extLst>
          </p:cNvPr>
          <p:cNvSpPr txBox="1"/>
          <p:nvPr/>
        </p:nvSpPr>
        <p:spPr>
          <a:xfrm>
            <a:off x="1143394" y="9790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ระบบคอมพิวเตอร์แต่ละระบบในเครือข่ายมีชื่อไม่ซ้ำกัน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0B2615-A0AA-D384-7632-04F5C5229F32}"/>
              </a:ext>
            </a:extLst>
          </p:cNvPr>
          <p:cNvSpPr txBox="1"/>
          <p:nvPr/>
        </p:nvSpPr>
        <p:spPr>
          <a:xfrm>
            <a:off x="1153630" y="14427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แต่ละกระบวนการในระบบที่กำหนดมีชื่อเฉพาะ</a:t>
            </a:r>
            <a:r>
              <a:rPr lang="en-US" dirty="0">
                <a:solidFill>
                  <a:schemeClr val="tx2"/>
                </a:solidFill>
              </a:rPr>
              <a:t> (process-id)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C98BFE-5EE2-F1CA-72AA-EA4D956246A7}"/>
              </a:ext>
            </a:extLst>
          </p:cNvPr>
          <p:cNvSpPr txBox="1"/>
          <p:nvPr/>
        </p:nvSpPr>
        <p:spPr>
          <a:xfrm>
            <a:off x="1153630" y="18186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ระบุกระบวนการบนระบบระยะไกลโดย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E910D0-3F9F-DBEB-68B6-4567F1C45897}"/>
              </a:ext>
            </a:extLst>
          </p:cNvPr>
          <p:cNvSpPr txBox="1"/>
          <p:nvPr/>
        </p:nvSpPr>
        <p:spPr>
          <a:xfrm>
            <a:off x="5029200" y="23586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คู่</a:t>
            </a:r>
            <a:r>
              <a:rPr lang="en-US" dirty="0">
                <a:solidFill>
                  <a:schemeClr val="tx2"/>
                </a:solidFill>
              </a:rPr>
              <a:t> &lt;</a:t>
            </a:r>
            <a:r>
              <a:rPr lang="en-US" dirty="0" err="1">
                <a:solidFill>
                  <a:schemeClr val="tx2"/>
                </a:solidFill>
              </a:rPr>
              <a:t>ชื่อโฮสต์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ตัวระบุ</a:t>
            </a:r>
            <a:r>
              <a:rPr lang="en-US" dirty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C70E8-ED01-087C-41A7-CACA582E97C5}"/>
              </a:ext>
            </a:extLst>
          </p:cNvPr>
          <p:cNvSpPr txBox="1"/>
          <p:nvPr/>
        </p:nvSpPr>
        <p:spPr>
          <a:xfrm>
            <a:off x="868874" y="3425335"/>
            <a:ext cx="1396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ระบบชื่อโดเมน</a:t>
            </a:r>
            <a:r>
              <a:rPr lang="en-US" dirty="0">
                <a:solidFill>
                  <a:schemeClr val="tx2"/>
                </a:solidFill>
              </a:rPr>
              <a:t> (DNS) – </a:t>
            </a:r>
            <a:r>
              <a:rPr lang="en-US" dirty="0" err="1">
                <a:solidFill>
                  <a:schemeClr val="tx2"/>
                </a:solidFill>
              </a:rPr>
              <a:t>ระบุโครงสร้างการตั้งชื่อโฮสต์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ตลอดจนการแก้ไขชื่อไปยังที่อยู่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อินเทอร์เน็ต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D268A62-86AD-E2D8-38FE-B19EBCC9125A}"/>
              </a:ext>
            </a:extLst>
          </p:cNvPr>
          <p:cNvCxnSpPr>
            <a:stCxn id="33" idx="1"/>
            <a:endCxn id="8" idx="1"/>
          </p:cNvCxnSpPr>
          <p:nvPr/>
        </p:nvCxnSpPr>
        <p:spPr>
          <a:xfrm rot="10800000" flipH="1">
            <a:off x="868874" y="2901442"/>
            <a:ext cx="29066" cy="1401056"/>
          </a:xfrm>
          <a:prstGeom prst="bentConnector3">
            <a:avLst>
              <a:gd name="adj1" fmla="val -78648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648" y="300609"/>
            <a:ext cx="4854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Communication</a:t>
            </a:r>
            <a:r>
              <a:rPr sz="3200" spc="-95" dirty="0"/>
              <a:t> </a:t>
            </a:r>
            <a:r>
              <a:rPr sz="3200" dirty="0"/>
              <a:t>Protocol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652600"/>
            <a:ext cx="265175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048001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788666"/>
            <a:ext cx="234696" cy="2438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8445" y="1165149"/>
            <a:ext cx="4263390" cy="22479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pc="-5" dirty="0">
                <a:latin typeface="Arial MT"/>
                <a:cs typeface="Arial MT"/>
              </a:rPr>
              <a:t>Communication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via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OSI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model </a:t>
            </a:r>
            <a:r>
              <a:rPr dirty="0">
                <a:latin typeface="Arial MT"/>
                <a:cs typeface="Arial MT"/>
              </a:rPr>
              <a:t>(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7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Layers)</a:t>
            </a:r>
            <a:endParaRPr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pc="-5" dirty="0">
                <a:latin typeface="Arial MT"/>
                <a:cs typeface="Arial MT"/>
              </a:rPr>
              <a:t>Transport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Protocols:</a:t>
            </a:r>
            <a:endParaRPr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dirty="0">
                <a:latin typeface="Arial MT"/>
                <a:cs typeface="Arial MT"/>
              </a:rPr>
              <a:t>TCP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(Transmission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Control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Protocol)</a:t>
            </a:r>
            <a:endParaRPr dirty="0">
              <a:latin typeface="Arial MT"/>
              <a:cs typeface="Arial MT"/>
            </a:endParaRPr>
          </a:p>
          <a:p>
            <a:pPr marL="413384" marR="112395" indent="114300">
              <a:lnSpc>
                <a:spcPct val="135000"/>
              </a:lnSpc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pc="-10" dirty="0">
                <a:latin typeface="Arial MT"/>
                <a:cs typeface="Arial MT"/>
              </a:rPr>
              <a:t>Reliable </a:t>
            </a:r>
            <a:r>
              <a:rPr spc="-5" dirty="0">
                <a:latin typeface="Arial MT"/>
                <a:cs typeface="Arial MT"/>
              </a:rPr>
              <a:t>and Connection-oriented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UDP </a:t>
            </a:r>
            <a:r>
              <a:rPr dirty="0">
                <a:latin typeface="Arial MT"/>
                <a:cs typeface="Arial MT"/>
              </a:rPr>
              <a:t>(User </a:t>
            </a:r>
            <a:r>
              <a:rPr spc="-5" dirty="0">
                <a:latin typeface="Arial MT"/>
                <a:cs typeface="Arial MT"/>
              </a:rPr>
              <a:t>Datagram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Protocol)</a:t>
            </a:r>
            <a:endParaRPr dirty="0">
              <a:latin typeface="Arial MT"/>
              <a:cs typeface="Arial MT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pc="-10" dirty="0">
                <a:latin typeface="Arial MT"/>
                <a:cs typeface="Arial MT"/>
              </a:rPr>
              <a:t>Unreliable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</a:t>
            </a:r>
            <a:r>
              <a:rPr spc="-10" dirty="0">
                <a:latin typeface="Arial MT"/>
                <a:cs typeface="Arial MT"/>
              </a:rPr>
              <a:t>Connectionless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2BF06-4D0F-9D7F-063D-BC1B885718EC}"/>
              </a:ext>
            </a:extLst>
          </p:cNvPr>
          <p:cNvSpPr txBox="1"/>
          <p:nvPr/>
        </p:nvSpPr>
        <p:spPr>
          <a:xfrm>
            <a:off x="2059304" y="1374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โปรโตคอลการสื่อสาร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AE0FE-AFE8-0FF3-0D75-42F63F7F1ACE}"/>
              </a:ext>
            </a:extLst>
          </p:cNvPr>
          <p:cNvSpPr txBox="1"/>
          <p:nvPr/>
        </p:nvSpPr>
        <p:spPr>
          <a:xfrm>
            <a:off x="1163115" y="10265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การสื่อสารผ่านโมเดล</a:t>
            </a:r>
            <a:r>
              <a:rPr lang="en-US" dirty="0">
                <a:solidFill>
                  <a:schemeClr val="tx2"/>
                </a:solidFill>
              </a:rPr>
              <a:t> OSI (7 Layers)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BED58-EF77-3921-1264-9DC934F4668B}"/>
              </a:ext>
            </a:extLst>
          </p:cNvPr>
          <p:cNvSpPr txBox="1"/>
          <p:nvPr/>
        </p:nvSpPr>
        <p:spPr>
          <a:xfrm>
            <a:off x="1163115" y="1430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โปรโตคอลการขนส่ง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B2E38-8815-0C0C-A354-FCFFD74EAD01}"/>
              </a:ext>
            </a:extLst>
          </p:cNvPr>
          <p:cNvSpPr txBox="1"/>
          <p:nvPr/>
        </p:nvSpPr>
        <p:spPr>
          <a:xfrm>
            <a:off x="1522607" y="18005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TCP (</a:t>
            </a:r>
            <a:r>
              <a:rPr lang="en-US" dirty="0" err="1">
                <a:solidFill>
                  <a:schemeClr val="tx2"/>
                </a:solidFill>
              </a:rPr>
              <a:t>โปรโตคอลควบคุมการส่ง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6E0D7C-744B-4305-424D-EE1109910F72}"/>
              </a:ext>
            </a:extLst>
          </p:cNvPr>
          <p:cNvSpPr txBox="1"/>
          <p:nvPr/>
        </p:nvSpPr>
        <p:spPr>
          <a:xfrm>
            <a:off x="5156669" y="22890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เชื่อถือได้และเน้นการเชื่อมต่อ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9988B-247E-13FB-11D7-2794281406CB}"/>
              </a:ext>
            </a:extLst>
          </p:cNvPr>
          <p:cNvSpPr txBox="1"/>
          <p:nvPr/>
        </p:nvSpPr>
        <p:spPr>
          <a:xfrm>
            <a:off x="1608235" y="2516784"/>
            <a:ext cx="486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UDP (</a:t>
            </a:r>
            <a:r>
              <a:rPr lang="en-US" dirty="0" err="1">
                <a:solidFill>
                  <a:schemeClr val="tx2"/>
                </a:solidFill>
              </a:rPr>
              <a:t>โปรโตคอลเดตาแกรมผู้ใช้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5BC4F-CB87-B0D9-F319-7F44F176AE12}"/>
              </a:ext>
            </a:extLst>
          </p:cNvPr>
          <p:cNvSpPr txBox="1"/>
          <p:nvPr/>
        </p:nvSpPr>
        <p:spPr>
          <a:xfrm>
            <a:off x="5010554" y="3110449"/>
            <a:ext cx="486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ไม่น่าเชื่อถือและไร้การเชื่อมต่อ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288533" y="1722154"/>
            <a:ext cx="3021965" cy="0"/>
          </a:xfrm>
          <a:custGeom>
            <a:avLst/>
            <a:gdLst/>
            <a:ahLst/>
            <a:cxnLst/>
            <a:rect l="l" t="t" r="r" b="b"/>
            <a:pathLst>
              <a:path w="3021965">
                <a:moveTo>
                  <a:pt x="0" y="0"/>
                </a:moveTo>
                <a:lnTo>
                  <a:pt x="0" y="0"/>
                </a:lnTo>
                <a:lnTo>
                  <a:pt x="3004788" y="0"/>
                </a:lnTo>
                <a:lnTo>
                  <a:pt x="3021958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337" y="2569498"/>
            <a:ext cx="3139440" cy="364490"/>
          </a:xfrm>
          <a:custGeom>
            <a:avLst/>
            <a:gdLst/>
            <a:ahLst/>
            <a:cxnLst/>
            <a:rect l="l" t="t" r="r" b="b"/>
            <a:pathLst>
              <a:path w="3139440" h="364489">
                <a:moveTo>
                  <a:pt x="0" y="0"/>
                </a:moveTo>
                <a:lnTo>
                  <a:pt x="0" y="0"/>
                </a:lnTo>
                <a:lnTo>
                  <a:pt x="3121871" y="0"/>
                </a:lnTo>
                <a:lnTo>
                  <a:pt x="3138930" y="0"/>
                </a:lnTo>
              </a:path>
              <a:path w="3139440" h="364489">
                <a:moveTo>
                  <a:pt x="1062266" y="364303"/>
                </a:moveTo>
                <a:lnTo>
                  <a:pt x="1058693" y="359399"/>
                </a:lnTo>
                <a:lnTo>
                  <a:pt x="1060706" y="356210"/>
                </a:lnTo>
                <a:lnTo>
                  <a:pt x="1068304" y="354735"/>
                </a:lnTo>
                <a:lnTo>
                  <a:pt x="1073885" y="353475"/>
                </a:lnTo>
                <a:lnTo>
                  <a:pt x="1082303" y="351310"/>
                </a:lnTo>
                <a:lnTo>
                  <a:pt x="1093559" y="348240"/>
                </a:lnTo>
                <a:lnTo>
                  <a:pt x="1107651" y="344264"/>
                </a:lnTo>
                <a:lnTo>
                  <a:pt x="1123320" y="339965"/>
                </a:lnTo>
                <a:lnTo>
                  <a:pt x="1172215" y="328618"/>
                </a:lnTo>
                <a:lnTo>
                  <a:pt x="1223810" y="319793"/>
                </a:lnTo>
                <a:lnTo>
                  <a:pt x="1284053" y="313644"/>
                </a:lnTo>
                <a:lnTo>
                  <a:pt x="1339832" y="310952"/>
                </a:lnTo>
                <a:lnTo>
                  <a:pt x="1402006" y="309253"/>
                </a:lnTo>
                <a:lnTo>
                  <a:pt x="1463669" y="308418"/>
                </a:lnTo>
                <a:lnTo>
                  <a:pt x="1515706" y="308188"/>
                </a:lnTo>
                <a:lnTo>
                  <a:pt x="1534697" y="308202"/>
                </a:lnTo>
                <a:lnTo>
                  <a:pt x="1577018" y="309492"/>
                </a:lnTo>
                <a:lnTo>
                  <a:pt x="1632100" y="314355"/>
                </a:lnTo>
                <a:lnTo>
                  <a:pt x="1673795" y="318801"/>
                </a:lnTo>
                <a:lnTo>
                  <a:pt x="1719305" y="325639"/>
                </a:lnTo>
                <a:lnTo>
                  <a:pt x="1727393" y="326928"/>
                </a:lnTo>
                <a:lnTo>
                  <a:pt x="1773163" y="331309"/>
                </a:lnTo>
                <a:lnTo>
                  <a:pt x="1800150" y="332268"/>
                </a:lnTo>
                <a:lnTo>
                  <a:pt x="1811535" y="332774"/>
                </a:lnTo>
                <a:lnTo>
                  <a:pt x="1852668" y="337568"/>
                </a:lnTo>
                <a:lnTo>
                  <a:pt x="1863295" y="339569"/>
                </a:lnTo>
                <a:lnTo>
                  <a:pt x="1874841" y="341606"/>
                </a:lnTo>
                <a:lnTo>
                  <a:pt x="1913077" y="345788"/>
                </a:lnTo>
                <a:lnTo>
                  <a:pt x="1939808" y="347572"/>
                </a:lnTo>
                <a:lnTo>
                  <a:pt x="1942404" y="347746"/>
                </a:lnTo>
                <a:lnTo>
                  <a:pt x="1943762" y="347837"/>
                </a:lnTo>
                <a:lnTo>
                  <a:pt x="1944288" y="347808"/>
                </a:lnTo>
                <a:lnTo>
                  <a:pt x="1943982" y="347661"/>
                </a:lnTo>
                <a:lnTo>
                  <a:pt x="1943549" y="347453"/>
                </a:lnTo>
                <a:lnTo>
                  <a:pt x="1939299" y="345409"/>
                </a:lnTo>
                <a:lnTo>
                  <a:pt x="1931234" y="34153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296037"/>
            <a:ext cx="7178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Network-oriented</a:t>
            </a:r>
            <a:r>
              <a:rPr sz="3200" spc="-75" dirty="0"/>
              <a:t> </a:t>
            </a:r>
            <a:r>
              <a:rPr sz="3200" dirty="0"/>
              <a:t>Operating</a:t>
            </a:r>
            <a:r>
              <a:rPr sz="3200" spc="-45" dirty="0"/>
              <a:t> </a:t>
            </a:r>
            <a:r>
              <a:rPr sz="3200" dirty="0"/>
              <a:t>Systems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652600"/>
            <a:ext cx="265175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048001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2393950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788666"/>
            <a:ext cx="234696" cy="243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8445" y="1165149"/>
            <a:ext cx="4767580" cy="190436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10" dirty="0">
                <a:latin typeface="Arial MT"/>
                <a:cs typeface="Arial MT"/>
              </a:rPr>
              <a:t>Two</a:t>
            </a:r>
            <a:r>
              <a:rPr sz="1800" spc="-5" dirty="0">
                <a:latin typeface="Arial MT"/>
                <a:cs typeface="Arial MT"/>
              </a:rPr>
              <a:t> main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</a:t>
            </a:r>
            <a:r>
              <a:rPr sz="1800" b="1" spc="-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Operating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</a:t>
            </a:r>
            <a:endParaRPr sz="180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Users</a:t>
            </a:r>
            <a:r>
              <a:rPr lang="en-US" u="sng" spc="15" dirty="0">
                <a:solidFill>
                  <a:srgbClr val="C00000"/>
                </a:solidFill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are 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aware</a:t>
            </a:r>
            <a:r>
              <a:rPr sz="1800" spc="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multiplicity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Distributed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Operating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</a:t>
            </a:r>
            <a:endParaRPr sz="1800" dirty="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Users</a:t>
            </a:r>
            <a:r>
              <a:rPr sz="18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not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aware</a:t>
            </a:r>
            <a:r>
              <a:rPr sz="1800" spc="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multiplicity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363" y="5958840"/>
            <a:ext cx="4402837" cy="297517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Verdana"/>
                <a:cs typeface="Verdana"/>
              </a:rPr>
              <a:t>multiplicity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ความมากมายหลากหลายรูปแบบ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FF582-48AF-B3EE-68DD-504887B1FC9C}"/>
              </a:ext>
            </a:extLst>
          </p:cNvPr>
          <p:cNvSpPr txBox="1"/>
          <p:nvPr/>
        </p:nvSpPr>
        <p:spPr>
          <a:xfrm>
            <a:off x="1566123" y="929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ระบบปฏิบัติการที่มุ่งเน้นเครือข่าย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364D4-385E-462C-2F76-A71903611AA0}"/>
              </a:ext>
            </a:extLst>
          </p:cNvPr>
          <p:cNvSpPr txBox="1"/>
          <p:nvPr/>
        </p:nvSpPr>
        <p:spPr>
          <a:xfrm>
            <a:off x="1202606" y="10442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สองประเภทหลัก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5403E-18B7-B764-5D86-432D3105841A}"/>
              </a:ext>
            </a:extLst>
          </p:cNvPr>
          <p:cNvSpPr txBox="1"/>
          <p:nvPr/>
        </p:nvSpPr>
        <p:spPr>
          <a:xfrm>
            <a:off x="1163115" y="1453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ระบบปฏิบัติการเครือข่าย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7F44BD-53ED-7EC1-1FF6-3FF8EECFE35A}"/>
              </a:ext>
            </a:extLst>
          </p:cNvPr>
          <p:cNvSpPr txBox="1"/>
          <p:nvPr/>
        </p:nvSpPr>
        <p:spPr>
          <a:xfrm>
            <a:off x="1566123" y="18174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ผู้ใช้ตระหนักถึงความหลากหลายของเครื่องจักร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EF476-8BC1-37B8-8E18-B8986F6612EE}"/>
              </a:ext>
            </a:extLst>
          </p:cNvPr>
          <p:cNvSpPr txBox="1"/>
          <p:nvPr/>
        </p:nvSpPr>
        <p:spPr>
          <a:xfrm>
            <a:off x="1163115" y="21839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ระบบปฏิบัติการแบบกระจาย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20B5E-CFFF-5FE3-2A80-6766F4A95156}"/>
              </a:ext>
            </a:extLst>
          </p:cNvPr>
          <p:cNvSpPr txBox="1"/>
          <p:nvPr/>
        </p:nvSpPr>
        <p:spPr>
          <a:xfrm>
            <a:off x="1537843" y="25452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ผู้ใช้ไม่ทราบถึงความหลากหลายของเครื่องจักร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2329980" y="1414283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0" y="0"/>
                </a:lnTo>
                <a:lnTo>
                  <a:pt x="1777464" y="0"/>
                </a:lnTo>
                <a:lnTo>
                  <a:pt x="1794721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9608" y="4218118"/>
            <a:ext cx="2977515" cy="296545"/>
          </a:xfrm>
          <a:custGeom>
            <a:avLst/>
            <a:gdLst/>
            <a:ahLst/>
            <a:cxnLst/>
            <a:rect l="l" t="t" r="r" b="b"/>
            <a:pathLst>
              <a:path w="2977515" h="296545">
                <a:moveTo>
                  <a:pt x="580919" y="0"/>
                </a:moveTo>
                <a:lnTo>
                  <a:pt x="580919" y="0"/>
                </a:lnTo>
                <a:lnTo>
                  <a:pt x="2959994" y="0"/>
                </a:lnTo>
                <a:lnTo>
                  <a:pt x="2977108" y="0"/>
                </a:lnTo>
              </a:path>
              <a:path w="2977515" h="296545">
                <a:moveTo>
                  <a:pt x="0" y="296265"/>
                </a:moveTo>
                <a:lnTo>
                  <a:pt x="0" y="296265"/>
                </a:lnTo>
                <a:lnTo>
                  <a:pt x="1640311" y="296265"/>
                </a:lnTo>
                <a:lnTo>
                  <a:pt x="1657578" y="296265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0366" y="4203053"/>
            <a:ext cx="2533650" cy="635000"/>
          </a:xfrm>
          <a:custGeom>
            <a:avLst/>
            <a:gdLst/>
            <a:ahLst/>
            <a:cxnLst/>
            <a:rect l="l" t="t" r="r" b="b"/>
            <a:pathLst>
              <a:path w="2533650" h="635000">
                <a:moveTo>
                  <a:pt x="935895" y="634830"/>
                </a:moveTo>
                <a:lnTo>
                  <a:pt x="935895" y="634830"/>
                </a:lnTo>
                <a:lnTo>
                  <a:pt x="2516974" y="634830"/>
                </a:lnTo>
                <a:lnTo>
                  <a:pt x="2533617" y="634830"/>
                </a:lnTo>
              </a:path>
              <a:path w="2533650" h="635000">
                <a:moveTo>
                  <a:pt x="1128865" y="41934"/>
                </a:moveTo>
                <a:lnTo>
                  <a:pt x="1125061" y="41934"/>
                </a:lnTo>
                <a:lnTo>
                  <a:pt x="1122977" y="41934"/>
                </a:lnTo>
                <a:lnTo>
                  <a:pt x="1122611" y="41934"/>
                </a:lnTo>
                <a:lnTo>
                  <a:pt x="1122354" y="41934"/>
                </a:lnTo>
                <a:lnTo>
                  <a:pt x="1122658" y="41795"/>
                </a:lnTo>
                <a:lnTo>
                  <a:pt x="1123522" y="41517"/>
                </a:lnTo>
                <a:lnTo>
                  <a:pt x="1124387" y="41240"/>
                </a:lnTo>
                <a:lnTo>
                  <a:pt x="1128109" y="40043"/>
                </a:lnTo>
                <a:lnTo>
                  <a:pt x="1134687" y="37928"/>
                </a:lnTo>
                <a:lnTo>
                  <a:pt x="1141266" y="35814"/>
                </a:lnTo>
                <a:lnTo>
                  <a:pt x="1148895" y="33967"/>
                </a:lnTo>
                <a:lnTo>
                  <a:pt x="1157575" y="32389"/>
                </a:lnTo>
                <a:lnTo>
                  <a:pt x="1165248" y="30873"/>
                </a:lnTo>
                <a:lnTo>
                  <a:pt x="1175245" y="28693"/>
                </a:lnTo>
                <a:lnTo>
                  <a:pt x="1187567" y="25849"/>
                </a:lnTo>
                <a:lnTo>
                  <a:pt x="1202213" y="22341"/>
                </a:lnTo>
                <a:lnTo>
                  <a:pt x="1217945" y="18720"/>
                </a:lnTo>
                <a:lnTo>
                  <a:pt x="1264228" y="10488"/>
                </a:lnTo>
                <a:lnTo>
                  <a:pt x="1310622" y="5465"/>
                </a:lnTo>
                <a:lnTo>
                  <a:pt x="1358523" y="2578"/>
                </a:lnTo>
                <a:lnTo>
                  <a:pt x="1408998" y="746"/>
                </a:lnTo>
                <a:lnTo>
                  <a:pt x="1453249" y="124"/>
                </a:lnTo>
                <a:lnTo>
                  <a:pt x="1479638" y="0"/>
                </a:lnTo>
                <a:lnTo>
                  <a:pt x="1505593" y="43"/>
                </a:lnTo>
                <a:lnTo>
                  <a:pt x="1546372" y="760"/>
                </a:lnTo>
                <a:lnTo>
                  <a:pt x="1592306" y="4359"/>
                </a:lnTo>
                <a:lnTo>
                  <a:pt x="1633758" y="10023"/>
                </a:lnTo>
                <a:lnTo>
                  <a:pt x="1655562" y="13236"/>
                </a:lnTo>
                <a:lnTo>
                  <a:pt x="1674350" y="15846"/>
                </a:lnTo>
                <a:lnTo>
                  <a:pt x="1713841" y="20262"/>
                </a:lnTo>
                <a:lnTo>
                  <a:pt x="1752487" y="22675"/>
                </a:lnTo>
                <a:lnTo>
                  <a:pt x="1797380" y="23297"/>
                </a:lnTo>
                <a:lnTo>
                  <a:pt x="1803489" y="23321"/>
                </a:lnTo>
                <a:lnTo>
                  <a:pt x="1808157" y="23340"/>
                </a:lnTo>
              </a:path>
              <a:path w="2533650" h="635000">
                <a:moveTo>
                  <a:pt x="0" y="326394"/>
                </a:moveTo>
                <a:lnTo>
                  <a:pt x="0" y="326394"/>
                </a:lnTo>
                <a:lnTo>
                  <a:pt x="2307567" y="326394"/>
                </a:lnTo>
                <a:lnTo>
                  <a:pt x="2324660" y="326394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5354" y="1834076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4">
                <a:moveTo>
                  <a:pt x="0" y="0"/>
                </a:moveTo>
                <a:lnTo>
                  <a:pt x="0" y="0"/>
                </a:lnTo>
                <a:lnTo>
                  <a:pt x="2054488" y="0"/>
                </a:lnTo>
                <a:lnTo>
                  <a:pt x="2071753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041" y="296037"/>
            <a:ext cx="5440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Network</a:t>
            </a:r>
            <a:r>
              <a:rPr sz="3200" spc="-70" dirty="0"/>
              <a:t> </a:t>
            </a:r>
            <a:r>
              <a:rPr sz="3200" dirty="0"/>
              <a:t>Operating</a:t>
            </a:r>
            <a:r>
              <a:rPr sz="3200" spc="-70" dirty="0"/>
              <a:t> </a:t>
            </a:r>
            <a:r>
              <a:rPr sz="3200" dirty="0"/>
              <a:t>Systems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652600"/>
            <a:ext cx="265175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048001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788666"/>
            <a:ext cx="23469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3433571"/>
            <a:ext cx="234696" cy="2438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4053535"/>
            <a:ext cx="265175" cy="274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4723129"/>
            <a:ext cx="234696" cy="2438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8445" y="1165149"/>
            <a:ext cx="6392545" cy="381190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Users are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aware</a:t>
            </a:r>
            <a:r>
              <a:rPr sz="1800" spc="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multiplicity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Access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to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resources</a:t>
            </a:r>
            <a:r>
              <a:rPr sz="18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various</a:t>
            </a:r>
            <a:r>
              <a:rPr sz="18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machines</a:t>
            </a:r>
            <a:r>
              <a:rPr sz="1800" spc="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explicitly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by: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Remote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logging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appropriate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remote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(ssh)</a:t>
            </a:r>
            <a:endParaRPr sz="1800">
              <a:latin typeface="Arial MT"/>
              <a:cs typeface="Arial MT"/>
            </a:endParaRPr>
          </a:p>
          <a:p>
            <a:pPr marL="527685">
              <a:lnSpc>
                <a:spcPct val="100000"/>
              </a:lnSpc>
              <a:spcBef>
                <a:spcPts val="59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8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ssh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kristen.cs.yale.edu</a:t>
            </a:r>
            <a:endParaRPr sz="1800">
              <a:latin typeface="Courier New"/>
              <a:cs typeface="Courier New"/>
            </a:endParaRPr>
          </a:p>
          <a:p>
            <a:pPr marL="413384" marR="5080">
              <a:lnSpc>
                <a:spcPct val="100000"/>
              </a:lnSpc>
              <a:spcBef>
                <a:spcPts val="925"/>
              </a:spcBef>
            </a:pPr>
            <a:r>
              <a:rPr sz="1800" spc="-5" dirty="0">
                <a:latin typeface="Arial MT"/>
                <a:cs typeface="Arial MT"/>
              </a:rPr>
              <a:t>Transferring data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5" dirty="0">
                <a:latin typeface="Arial MT"/>
                <a:cs typeface="Arial MT"/>
              </a:rPr>
              <a:t>remote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machines,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Transfer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Protocol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(FTP)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mechanism</a:t>
            </a:r>
            <a:endParaRPr sz="1800">
              <a:latin typeface="Arial MT"/>
              <a:cs typeface="Arial MT"/>
            </a:endParaRPr>
          </a:p>
          <a:p>
            <a:pPr marL="413384" marR="42354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latin typeface="Arial MT"/>
                <a:cs typeface="Arial MT"/>
              </a:rPr>
              <a:t>Upload,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download,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 through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cloud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storage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paradigms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establish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session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network-based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commands,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browser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More</a:t>
            </a:r>
            <a:r>
              <a:rPr sz="1800" spc="-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difficult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for</a:t>
            </a:r>
            <a:r>
              <a:rPr sz="18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users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AB50C-875B-9FE1-AC6B-B69F43C54D23}"/>
              </a:ext>
            </a:extLst>
          </p:cNvPr>
          <p:cNvSpPr txBox="1"/>
          <p:nvPr/>
        </p:nvSpPr>
        <p:spPr>
          <a:xfrm>
            <a:off x="1773608" y="710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ระบบปฏิบัติการเครือข่าย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26740-4AF5-BC58-6833-4838972216FD}"/>
              </a:ext>
            </a:extLst>
          </p:cNvPr>
          <p:cNvSpPr txBox="1"/>
          <p:nvPr/>
        </p:nvSpPr>
        <p:spPr>
          <a:xfrm>
            <a:off x="1131359" y="1026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ผู้ใช้ตระหนักถึงความหลากหลายของเครื่องจักร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4864FE-6F7F-41EB-04BD-0C1EBFDF8190}"/>
              </a:ext>
            </a:extLst>
          </p:cNvPr>
          <p:cNvSpPr txBox="1"/>
          <p:nvPr/>
        </p:nvSpPr>
        <p:spPr>
          <a:xfrm>
            <a:off x="1131359" y="14428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การเข้าถึงทรัพยากรของเครื่องต่างๆ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ทำได้อย่างชัดเจนโดย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0401C3-1CB0-5231-2567-D72C845E1908}"/>
              </a:ext>
            </a:extLst>
          </p:cNvPr>
          <p:cNvSpPr txBox="1"/>
          <p:nvPr/>
        </p:nvSpPr>
        <p:spPr>
          <a:xfrm>
            <a:off x="1530080" y="18280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การเข้าสู่ระบบระยะไกลในเครื่องระยะไกลที่เหมาะสม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ssh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645D41-2F6F-1D88-9009-0C9F9E1F4CE9}"/>
              </a:ext>
            </a:extLst>
          </p:cNvPr>
          <p:cNvSpPr txBox="1"/>
          <p:nvPr/>
        </p:nvSpPr>
        <p:spPr>
          <a:xfrm>
            <a:off x="1487749" y="2525727"/>
            <a:ext cx="8017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การถ่ายโอนข้อมูลจากเครื่องระยะไกลไปยังเครื่องท้องถิ่นผ่านกลไก</a:t>
            </a:r>
            <a:r>
              <a:rPr lang="en-US" dirty="0">
                <a:solidFill>
                  <a:schemeClr val="tx2"/>
                </a:solidFill>
              </a:rPr>
              <a:t> File Transfer Protocol (FTP)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15BFB-9975-E462-5153-2780D2207189}"/>
              </a:ext>
            </a:extLst>
          </p:cNvPr>
          <p:cNvSpPr txBox="1"/>
          <p:nvPr/>
        </p:nvSpPr>
        <p:spPr>
          <a:xfrm>
            <a:off x="1550412" y="3192912"/>
            <a:ext cx="4751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อัปโหลด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ดาวน์โหลด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เข้าถึง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หรือแชร์ไฟล์ผ่านที่เก็บข้อมูลบนคลาวด์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154A5B-1E9C-1930-8599-C322CE61B160}"/>
              </a:ext>
            </a:extLst>
          </p:cNvPr>
          <p:cNvSpPr txBox="1"/>
          <p:nvPr/>
        </p:nvSpPr>
        <p:spPr>
          <a:xfrm>
            <a:off x="1157741" y="3829155"/>
            <a:ext cx="705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ผู้ใช้จะต้องเปลี่ยนกระบวนทัศน์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สร้างเซสชัน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ออกคำสั่งตามเครือข่าย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ใช้เว็บเบราว์เซอร์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7E10CA-140D-157A-75A4-7C77B9B63BDE}"/>
              </a:ext>
            </a:extLst>
          </p:cNvPr>
          <p:cNvSpPr txBox="1"/>
          <p:nvPr/>
        </p:nvSpPr>
        <p:spPr>
          <a:xfrm>
            <a:off x="1498275" y="4514663"/>
            <a:ext cx="4751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ยากขึ้นสำหรับผู้ใช้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206843" y="3316973"/>
            <a:ext cx="1474470" cy="140335"/>
          </a:xfrm>
          <a:custGeom>
            <a:avLst/>
            <a:gdLst/>
            <a:ahLst/>
            <a:cxnLst/>
            <a:rect l="l" t="t" r="r" b="b"/>
            <a:pathLst>
              <a:path w="1474470" h="140335">
                <a:moveTo>
                  <a:pt x="15574" y="139746"/>
                </a:moveTo>
                <a:lnTo>
                  <a:pt x="6607" y="137949"/>
                </a:lnTo>
                <a:lnTo>
                  <a:pt x="1641" y="133544"/>
                </a:lnTo>
                <a:lnTo>
                  <a:pt x="673" y="126531"/>
                </a:lnTo>
                <a:lnTo>
                  <a:pt x="0" y="121648"/>
                </a:lnTo>
                <a:lnTo>
                  <a:pt x="1578" y="117097"/>
                </a:lnTo>
                <a:lnTo>
                  <a:pt x="5409" y="112878"/>
                </a:lnTo>
                <a:lnTo>
                  <a:pt x="9240" y="108657"/>
                </a:lnTo>
                <a:lnTo>
                  <a:pt x="58009" y="99659"/>
                </a:lnTo>
                <a:lnTo>
                  <a:pt x="73100" y="99135"/>
                </a:lnTo>
                <a:lnTo>
                  <a:pt x="88211" y="98225"/>
                </a:lnTo>
                <a:lnTo>
                  <a:pt x="136705" y="92578"/>
                </a:lnTo>
                <a:lnTo>
                  <a:pt x="191493" y="82532"/>
                </a:lnTo>
                <a:lnTo>
                  <a:pt x="228063" y="75151"/>
                </a:lnTo>
                <a:lnTo>
                  <a:pt x="265799" y="67721"/>
                </a:lnTo>
                <a:lnTo>
                  <a:pt x="329906" y="57282"/>
                </a:lnTo>
                <a:lnTo>
                  <a:pt x="380747" y="52234"/>
                </a:lnTo>
                <a:lnTo>
                  <a:pt x="429639" y="49562"/>
                </a:lnTo>
                <a:lnTo>
                  <a:pt x="478335" y="48497"/>
                </a:lnTo>
                <a:lnTo>
                  <a:pt x="502328" y="48004"/>
                </a:lnTo>
                <a:lnTo>
                  <a:pt x="549473" y="46835"/>
                </a:lnTo>
                <a:lnTo>
                  <a:pt x="598194" y="44521"/>
                </a:lnTo>
                <a:lnTo>
                  <a:pt x="651188" y="40163"/>
                </a:lnTo>
                <a:lnTo>
                  <a:pt x="706976" y="33743"/>
                </a:lnTo>
                <a:lnTo>
                  <a:pt x="764075" y="25243"/>
                </a:lnTo>
                <a:lnTo>
                  <a:pt x="792585" y="20717"/>
                </a:lnTo>
                <a:lnTo>
                  <a:pt x="820357" y="16680"/>
                </a:lnTo>
                <a:lnTo>
                  <a:pt x="873693" y="10074"/>
                </a:lnTo>
                <a:lnTo>
                  <a:pt x="925428" y="5251"/>
                </a:lnTo>
                <a:lnTo>
                  <a:pt x="976906" y="2037"/>
                </a:lnTo>
                <a:lnTo>
                  <a:pt x="1026282" y="328"/>
                </a:lnTo>
                <a:lnTo>
                  <a:pt x="1049488" y="0"/>
                </a:lnTo>
                <a:lnTo>
                  <a:pt x="1071708" y="21"/>
                </a:lnTo>
                <a:lnTo>
                  <a:pt x="1113192" y="1249"/>
                </a:lnTo>
                <a:lnTo>
                  <a:pt x="1168330" y="6172"/>
                </a:lnTo>
                <a:lnTo>
                  <a:pt x="1218658" y="14139"/>
                </a:lnTo>
                <a:lnTo>
                  <a:pt x="1265071" y="24027"/>
                </a:lnTo>
                <a:lnTo>
                  <a:pt x="1279615" y="27545"/>
                </a:lnTo>
                <a:lnTo>
                  <a:pt x="1295123" y="31291"/>
                </a:lnTo>
                <a:lnTo>
                  <a:pt x="1333318" y="39819"/>
                </a:lnTo>
                <a:lnTo>
                  <a:pt x="1378011" y="49083"/>
                </a:lnTo>
                <a:lnTo>
                  <a:pt x="1421503" y="56866"/>
                </a:lnTo>
                <a:lnTo>
                  <a:pt x="1451549" y="59458"/>
                </a:lnTo>
                <a:lnTo>
                  <a:pt x="1459517" y="57884"/>
                </a:lnTo>
                <a:lnTo>
                  <a:pt x="1465904" y="52826"/>
                </a:lnTo>
                <a:lnTo>
                  <a:pt x="1470710" y="44286"/>
                </a:lnTo>
                <a:lnTo>
                  <a:pt x="1473935" y="32261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5915" y="1438873"/>
            <a:ext cx="5610225" cy="1057910"/>
          </a:xfrm>
          <a:custGeom>
            <a:avLst/>
            <a:gdLst/>
            <a:ahLst/>
            <a:cxnLst/>
            <a:rect l="l" t="t" r="r" b="b"/>
            <a:pathLst>
              <a:path w="5610225" h="1057910">
                <a:moveTo>
                  <a:pt x="132590" y="82451"/>
                </a:moveTo>
                <a:lnTo>
                  <a:pt x="97103" y="58692"/>
                </a:lnTo>
                <a:lnTo>
                  <a:pt x="76712" y="28806"/>
                </a:lnTo>
                <a:lnTo>
                  <a:pt x="73122" y="21586"/>
                </a:lnTo>
              </a:path>
              <a:path w="5610225" h="1057910">
                <a:moveTo>
                  <a:pt x="2226" y="0"/>
                </a:moveTo>
                <a:lnTo>
                  <a:pt x="2226" y="0"/>
                </a:lnTo>
                <a:lnTo>
                  <a:pt x="1691425" y="0"/>
                </a:lnTo>
                <a:lnTo>
                  <a:pt x="1708488" y="0"/>
                </a:lnTo>
              </a:path>
              <a:path w="5610225" h="1057910">
                <a:moveTo>
                  <a:pt x="382726" y="407538"/>
                </a:moveTo>
                <a:lnTo>
                  <a:pt x="424167" y="396541"/>
                </a:lnTo>
                <a:lnTo>
                  <a:pt x="470464" y="387940"/>
                </a:lnTo>
                <a:lnTo>
                  <a:pt x="508893" y="383729"/>
                </a:lnTo>
                <a:lnTo>
                  <a:pt x="561641" y="378848"/>
                </a:lnTo>
                <a:lnTo>
                  <a:pt x="606647" y="375023"/>
                </a:lnTo>
                <a:lnTo>
                  <a:pt x="642514" y="372283"/>
                </a:lnTo>
                <a:lnTo>
                  <a:pt x="661868" y="370778"/>
                </a:lnTo>
                <a:lnTo>
                  <a:pt x="682928" y="369096"/>
                </a:lnTo>
                <a:lnTo>
                  <a:pt x="705696" y="367239"/>
                </a:lnTo>
                <a:lnTo>
                  <a:pt x="727182" y="365527"/>
                </a:lnTo>
                <a:lnTo>
                  <a:pt x="744399" y="364282"/>
                </a:lnTo>
                <a:lnTo>
                  <a:pt x="757345" y="363506"/>
                </a:lnTo>
                <a:lnTo>
                  <a:pt x="766021" y="363196"/>
                </a:lnTo>
                <a:lnTo>
                  <a:pt x="774743" y="363095"/>
                </a:lnTo>
                <a:lnTo>
                  <a:pt x="781309" y="363463"/>
                </a:lnTo>
                <a:lnTo>
                  <a:pt x="785721" y="364300"/>
                </a:lnTo>
                <a:lnTo>
                  <a:pt x="790958" y="366163"/>
                </a:lnTo>
                <a:lnTo>
                  <a:pt x="797121" y="369944"/>
                </a:lnTo>
                <a:lnTo>
                  <a:pt x="804210" y="375641"/>
                </a:lnTo>
                <a:lnTo>
                  <a:pt x="812226" y="383255"/>
                </a:lnTo>
              </a:path>
              <a:path w="5610225" h="1057910">
                <a:moveTo>
                  <a:pt x="1648735" y="332734"/>
                </a:moveTo>
                <a:lnTo>
                  <a:pt x="1648735" y="332734"/>
                </a:lnTo>
                <a:lnTo>
                  <a:pt x="5592533" y="332734"/>
                </a:lnTo>
                <a:lnTo>
                  <a:pt x="5609606" y="332734"/>
                </a:lnTo>
              </a:path>
              <a:path w="5610225" h="1057910">
                <a:moveTo>
                  <a:pt x="452686" y="665587"/>
                </a:moveTo>
                <a:lnTo>
                  <a:pt x="452686" y="665587"/>
                </a:lnTo>
                <a:lnTo>
                  <a:pt x="1299328" y="665587"/>
                </a:lnTo>
                <a:lnTo>
                  <a:pt x="1315929" y="665587"/>
                </a:lnTo>
              </a:path>
              <a:path w="5610225" h="1057910">
                <a:moveTo>
                  <a:pt x="14969" y="985834"/>
                </a:moveTo>
                <a:lnTo>
                  <a:pt x="9033" y="987971"/>
                </a:lnTo>
                <a:lnTo>
                  <a:pt x="4675" y="990766"/>
                </a:lnTo>
                <a:lnTo>
                  <a:pt x="1895" y="994219"/>
                </a:lnTo>
                <a:lnTo>
                  <a:pt x="0" y="996574"/>
                </a:lnTo>
                <a:lnTo>
                  <a:pt x="906" y="1000466"/>
                </a:lnTo>
                <a:lnTo>
                  <a:pt x="4614" y="1005895"/>
                </a:lnTo>
                <a:lnTo>
                  <a:pt x="8323" y="1011324"/>
                </a:lnTo>
                <a:lnTo>
                  <a:pt x="44179" y="1024720"/>
                </a:lnTo>
                <a:lnTo>
                  <a:pt x="100475" y="1034247"/>
                </a:lnTo>
                <a:lnTo>
                  <a:pt x="149280" y="1041818"/>
                </a:lnTo>
                <a:lnTo>
                  <a:pt x="200720" y="1048086"/>
                </a:lnTo>
                <a:lnTo>
                  <a:pt x="245488" y="1052288"/>
                </a:lnTo>
                <a:lnTo>
                  <a:pt x="290430" y="1056077"/>
                </a:lnTo>
                <a:lnTo>
                  <a:pt x="340209" y="1057671"/>
                </a:lnTo>
                <a:lnTo>
                  <a:pt x="348107" y="1057722"/>
                </a:lnTo>
                <a:lnTo>
                  <a:pt x="351665" y="1057746"/>
                </a:lnTo>
                <a:lnTo>
                  <a:pt x="355222" y="1057769"/>
                </a:lnTo>
                <a:lnTo>
                  <a:pt x="356438" y="1057282"/>
                </a:lnTo>
                <a:lnTo>
                  <a:pt x="355312" y="1056285"/>
                </a:lnTo>
                <a:lnTo>
                  <a:pt x="353698" y="1054855"/>
                </a:lnTo>
                <a:lnTo>
                  <a:pt x="349262" y="1050926"/>
                </a:lnTo>
                <a:lnTo>
                  <a:pt x="342003" y="1044497"/>
                </a:lnTo>
              </a:path>
              <a:path w="5610225" h="1057910">
                <a:moveTo>
                  <a:pt x="1817562" y="1023457"/>
                </a:moveTo>
                <a:lnTo>
                  <a:pt x="1817562" y="1023457"/>
                </a:lnTo>
                <a:lnTo>
                  <a:pt x="3207525" y="1023457"/>
                </a:lnTo>
                <a:lnTo>
                  <a:pt x="3224271" y="1023457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6297" y="4415562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10">
                <a:moveTo>
                  <a:pt x="0" y="0"/>
                </a:moveTo>
                <a:lnTo>
                  <a:pt x="0" y="0"/>
                </a:lnTo>
                <a:lnTo>
                  <a:pt x="1752101" y="0"/>
                </a:lnTo>
                <a:lnTo>
                  <a:pt x="1769112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25700" y="4092356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0" y="0"/>
                </a:lnTo>
                <a:lnTo>
                  <a:pt x="472823" y="0"/>
                </a:lnTo>
                <a:lnTo>
                  <a:pt x="488076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4653" y="3928018"/>
            <a:ext cx="674370" cy="135255"/>
          </a:xfrm>
          <a:custGeom>
            <a:avLst/>
            <a:gdLst/>
            <a:ahLst/>
            <a:cxnLst/>
            <a:rect l="l" t="t" r="r" b="b"/>
            <a:pathLst>
              <a:path w="674370" h="135254">
                <a:moveTo>
                  <a:pt x="0" y="135251"/>
                </a:moveTo>
                <a:lnTo>
                  <a:pt x="16859" y="131870"/>
                </a:lnTo>
                <a:lnTo>
                  <a:pt x="33718" y="128489"/>
                </a:lnTo>
                <a:lnTo>
                  <a:pt x="50578" y="125107"/>
                </a:lnTo>
                <a:lnTo>
                  <a:pt x="67437" y="121726"/>
                </a:lnTo>
                <a:lnTo>
                  <a:pt x="84297" y="118345"/>
                </a:lnTo>
                <a:lnTo>
                  <a:pt x="101156" y="114963"/>
                </a:lnTo>
                <a:lnTo>
                  <a:pt x="118016" y="111582"/>
                </a:lnTo>
                <a:lnTo>
                  <a:pt x="134875" y="108201"/>
                </a:lnTo>
                <a:lnTo>
                  <a:pt x="151734" y="104820"/>
                </a:lnTo>
                <a:lnTo>
                  <a:pt x="168593" y="101438"/>
                </a:lnTo>
                <a:lnTo>
                  <a:pt x="185453" y="98057"/>
                </a:lnTo>
                <a:lnTo>
                  <a:pt x="202312" y="94676"/>
                </a:lnTo>
                <a:lnTo>
                  <a:pt x="219171" y="91295"/>
                </a:lnTo>
                <a:lnTo>
                  <a:pt x="236031" y="87913"/>
                </a:lnTo>
                <a:lnTo>
                  <a:pt x="252890" y="84532"/>
                </a:lnTo>
                <a:lnTo>
                  <a:pt x="269750" y="81150"/>
                </a:lnTo>
                <a:lnTo>
                  <a:pt x="286609" y="77769"/>
                </a:lnTo>
                <a:lnTo>
                  <a:pt x="303468" y="74388"/>
                </a:lnTo>
                <a:lnTo>
                  <a:pt x="320328" y="71007"/>
                </a:lnTo>
                <a:lnTo>
                  <a:pt x="337187" y="67626"/>
                </a:lnTo>
                <a:lnTo>
                  <a:pt x="354047" y="64244"/>
                </a:lnTo>
                <a:lnTo>
                  <a:pt x="370906" y="60863"/>
                </a:lnTo>
                <a:lnTo>
                  <a:pt x="387765" y="57481"/>
                </a:lnTo>
                <a:lnTo>
                  <a:pt x="404624" y="54100"/>
                </a:lnTo>
                <a:lnTo>
                  <a:pt x="421484" y="50719"/>
                </a:lnTo>
                <a:lnTo>
                  <a:pt x="438343" y="47337"/>
                </a:lnTo>
                <a:lnTo>
                  <a:pt x="455203" y="43956"/>
                </a:lnTo>
                <a:lnTo>
                  <a:pt x="472062" y="40575"/>
                </a:lnTo>
                <a:lnTo>
                  <a:pt x="488921" y="37193"/>
                </a:lnTo>
                <a:lnTo>
                  <a:pt x="505781" y="33812"/>
                </a:lnTo>
                <a:lnTo>
                  <a:pt x="556359" y="23669"/>
                </a:lnTo>
                <a:lnTo>
                  <a:pt x="590077" y="16906"/>
                </a:lnTo>
                <a:lnTo>
                  <a:pt x="606937" y="13524"/>
                </a:lnTo>
                <a:lnTo>
                  <a:pt x="623796" y="10143"/>
                </a:lnTo>
                <a:lnTo>
                  <a:pt x="640656" y="6762"/>
                </a:lnTo>
                <a:lnTo>
                  <a:pt x="657515" y="3381"/>
                </a:lnTo>
                <a:lnTo>
                  <a:pt x="674374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875" y="6177117"/>
            <a:ext cx="3660140" cy="0"/>
          </a:xfrm>
          <a:custGeom>
            <a:avLst/>
            <a:gdLst/>
            <a:ahLst/>
            <a:cxnLst/>
            <a:rect l="l" t="t" r="r" b="b"/>
            <a:pathLst>
              <a:path w="3660140">
                <a:moveTo>
                  <a:pt x="0" y="0"/>
                </a:moveTo>
                <a:lnTo>
                  <a:pt x="0" y="0"/>
                </a:lnTo>
                <a:lnTo>
                  <a:pt x="3642403" y="0"/>
                </a:lnTo>
                <a:lnTo>
                  <a:pt x="3659666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292" y="296037"/>
            <a:ext cx="598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Distributed</a:t>
            </a:r>
            <a:r>
              <a:rPr sz="3200" spc="-75" dirty="0"/>
              <a:t> </a:t>
            </a:r>
            <a:r>
              <a:rPr sz="3200" dirty="0"/>
              <a:t>Operating</a:t>
            </a:r>
            <a:r>
              <a:rPr sz="3200" spc="-75" dirty="0"/>
              <a:t> </a:t>
            </a:r>
            <a:r>
              <a:rPr sz="3200" dirty="0"/>
              <a:t>Systems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7940" y="1676984"/>
            <a:ext cx="692785" cy="895350"/>
            <a:chOff x="897940" y="1676984"/>
            <a:chExt cx="692785" cy="895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471" y="1676984"/>
              <a:ext cx="234696" cy="244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940" y="2297938"/>
              <a:ext cx="265175" cy="2743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" y="3217164"/>
            <a:ext cx="26517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3886200"/>
            <a:ext cx="234696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4256227"/>
            <a:ext cx="234696" cy="244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8445" y="1165149"/>
            <a:ext cx="6477635" cy="334517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Users not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Arial MT"/>
                <a:cs typeface="Arial MT"/>
              </a:rPr>
              <a:t>aware</a:t>
            </a:r>
            <a:r>
              <a:rPr sz="1800" spc="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multiplicity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Access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remote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resources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similar</a:t>
            </a:r>
            <a:r>
              <a:rPr sz="18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access </a:t>
            </a:r>
            <a:r>
              <a:rPr sz="1800" dirty="0">
                <a:solidFill>
                  <a:srgbClr val="C00000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local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00000"/>
                </a:solidFill>
                <a:latin typeface="Arial MT"/>
                <a:cs typeface="Arial MT"/>
              </a:rPr>
              <a:t>resources</a:t>
            </a:r>
            <a:endParaRPr sz="1800">
              <a:latin typeface="Arial MT"/>
              <a:cs typeface="Arial MT"/>
            </a:endParaRPr>
          </a:p>
          <a:p>
            <a:pPr marL="12700" marR="488315" algn="just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Data Migration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5" dirty="0">
                <a:latin typeface="Arial MT"/>
                <a:cs typeface="Arial MT"/>
              </a:rPr>
              <a:t>transfer data by </a:t>
            </a:r>
            <a:r>
              <a:rPr sz="1800" spc="-40" dirty="0">
                <a:latin typeface="Arial MT"/>
                <a:cs typeface="Arial MT"/>
              </a:rPr>
              <a:t>transferring</a:t>
            </a:r>
            <a:r>
              <a:rPr sz="1800" u="sng" spc="-35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535" dirty="0">
                <a:latin typeface="Arial MT"/>
                <a:cs typeface="Arial MT"/>
              </a:rPr>
              <a:t>e</a:t>
            </a:r>
            <a:r>
              <a:rPr sz="1800" u="sng" spc="30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ntire file, or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transferring only those </a:t>
            </a:r>
            <a:r>
              <a:rPr sz="1800" spc="-10" dirty="0">
                <a:latin typeface="Arial MT"/>
                <a:cs typeface="Arial MT"/>
              </a:rPr>
              <a:t>portions </a:t>
            </a:r>
            <a:r>
              <a:rPr sz="1800" spc="-5" dirty="0">
                <a:latin typeface="Arial MT"/>
                <a:cs typeface="Arial MT"/>
              </a:rPr>
              <a:t>of the </a:t>
            </a:r>
            <a:r>
              <a:rPr sz="1800" spc="-30" dirty="0">
                <a:latin typeface="Arial MT"/>
                <a:cs typeface="Arial MT"/>
              </a:rPr>
              <a:t>file</a:t>
            </a:r>
            <a:r>
              <a:rPr sz="1800" u="heavy" spc="-30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819" dirty="0">
                <a:latin typeface="Arial MT"/>
                <a:cs typeface="Arial MT"/>
              </a:rPr>
              <a:t>n</a:t>
            </a:r>
            <a:r>
              <a:rPr sz="1800" u="sng" spc="315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ecessary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immediate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task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Compu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atio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Mi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55" dirty="0">
                <a:latin typeface="Arial MT"/>
                <a:cs typeface="Arial MT"/>
              </a:rPr>
              <a:t>–</a:t>
            </a:r>
            <a:r>
              <a:rPr sz="1800" u="sng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50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490" dirty="0">
                <a:latin typeface="Arial MT"/>
                <a:cs typeface="Arial MT"/>
              </a:rPr>
              <a:t>t</a:t>
            </a:r>
            <a:r>
              <a:rPr sz="1800" u="sng" spc="-15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165" dirty="0">
                <a:latin typeface="Arial MT"/>
                <a:cs typeface="Arial MT"/>
              </a:rPr>
              <a:t>r</a:t>
            </a:r>
            <a:r>
              <a:rPr sz="1800" u="sng" spc="-340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235" dirty="0">
                <a:latin typeface="Arial MT"/>
                <a:cs typeface="Arial MT"/>
              </a:rPr>
              <a:t>a</a:t>
            </a:r>
            <a:r>
              <a:rPr sz="1800" u="sng" spc="-270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305" dirty="0">
                <a:latin typeface="Arial MT"/>
                <a:cs typeface="Arial MT"/>
              </a:rPr>
              <a:t>n</a:t>
            </a:r>
            <a:r>
              <a:rPr sz="1800" u="sng" spc="-204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275" dirty="0">
                <a:latin typeface="Arial MT"/>
                <a:cs typeface="Arial MT"/>
              </a:rPr>
              <a:t>s</a:t>
            </a:r>
            <a:r>
              <a:rPr sz="1800" u="sng" spc="-229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-844" dirty="0">
                <a:latin typeface="Arial MT"/>
                <a:cs typeface="Arial MT"/>
              </a:rPr>
              <a:t>e</a:t>
            </a:r>
            <a:r>
              <a:rPr sz="1800" u="sng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160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ut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tio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rat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 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across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413384" algn="just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Via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remote</a:t>
            </a:r>
            <a:r>
              <a:rPr sz="1800" spc="-5" dirty="0">
                <a:latin typeface="Arial MT"/>
                <a:cs typeface="Arial MT"/>
              </a:rPr>
              <a:t> procedure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calls (RPCs)</a:t>
            </a:r>
            <a:endParaRPr sz="1800">
              <a:latin typeface="Arial MT"/>
              <a:cs typeface="Arial MT"/>
            </a:endParaRPr>
          </a:p>
          <a:p>
            <a:pPr marL="413384" algn="just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Via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messaging system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310" y="6010192"/>
            <a:ext cx="3694705" cy="235962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Verdana"/>
                <a:cs typeface="Verdana"/>
              </a:rPr>
              <a:t>migration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 err="1">
                <a:latin typeface="Microsoft Sans Serif"/>
                <a:cs typeface="Microsoft Sans Serif"/>
              </a:rPr>
              <a:t>การเคลื่อนยายจากที่หน</a:t>
            </a:r>
            <a:r>
              <a:rPr lang="th-TH" sz="1400" dirty="0">
                <a:latin typeface="Microsoft Sans Serif"/>
                <a:cs typeface="Microsoft Sans Serif"/>
              </a:rPr>
              <a:t>ึ่</a:t>
            </a:r>
            <a:r>
              <a:rPr sz="1400" dirty="0" err="1">
                <a:latin typeface="Microsoft Sans Serif"/>
                <a:cs typeface="Microsoft Sans Serif"/>
              </a:rPr>
              <a:t>งไปย</a:t>
            </a:r>
            <a:r>
              <a:rPr lang="th-TH" sz="1400" dirty="0">
                <a:latin typeface="Microsoft Sans Serif"/>
                <a:cs typeface="Microsoft Sans Serif"/>
              </a:rPr>
              <a:t>ั</a:t>
            </a:r>
            <a:r>
              <a:rPr sz="1400" dirty="0" err="1">
                <a:latin typeface="Microsoft Sans Serif"/>
                <a:cs typeface="Microsoft Sans Serif"/>
              </a:rPr>
              <a:t>งอีกที่หน</a:t>
            </a:r>
            <a:r>
              <a:rPr lang="th-TH" sz="1400" dirty="0">
                <a:latin typeface="Microsoft Sans Serif"/>
                <a:cs typeface="Microsoft Sans Serif"/>
              </a:rPr>
              <a:t>ึ่</a:t>
            </a:r>
            <a:r>
              <a:rPr sz="1400" dirty="0">
                <a:latin typeface="Microsoft Sans Serif"/>
                <a:cs typeface="Microsoft Sans Serif"/>
              </a:rPr>
              <a:t>ง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943BBE-1EF9-D556-6FC5-F864CBC93E9D}"/>
              </a:ext>
            </a:extLst>
          </p:cNvPr>
          <p:cNvSpPr txBox="1"/>
          <p:nvPr/>
        </p:nvSpPr>
        <p:spPr>
          <a:xfrm>
            <a:off x="1537843" y="773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ระบบปฏิบัติการแบบกระจาย</a:t>
            </a:r>
            <a:endParaRPr lang="en-US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EBF3DF-E9F6-E3EF-9E1E-35C598FE837E}"/>
              </a:ext>
            </a:extLst>
          </p:cNvPr>
          <p:cNvSpPr txBox="1"/>
          <p:nvPr/>
        </p:nvSpPr>
        <p:spPr>
          <a:xfrm>
            <a:off x="1158267" y="10052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ผู้ใช้ไม่ทราบถึงความหลากหลายของเครื่องจักร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1A03D-B290-8E31-B4F4-C6A9C6D59E85}"/>
              </a:ext>
            </a:extLst>
          </p:cNvPr>
          <p:cNvSpPr txBox="1"/>
          <p:nvPr/>
        </p:nvSpPr>
        <p:spPr>
          <a:xfrm>
            <a:off x="1548841" y="14512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การเข้าถึงทรัพยากรระยะไกลคล้ายกับการเข้าถึงทรัพยากรในท้องถิ่น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54AC06-FAD3-0276-19C2-EBFD7B2AC017}"/>
              </a:ext>
            </a:extLst>
          </p:cNvPr>
          <p:cNvSpPr txBox="1"/>
          <p:nvPr/>
        </p:nvSpPr>
        <p:spPr>
          <a:xfrm>
            <a:off x="1123702" y="2094987"/>
            <a:ext cx="7619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การย้ายข้อมูล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ถ่ายโอนข้อมูลโดยการถ่ายโอนไฟล์ทั้งหมด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หรือถ่ายโอนเฉพาะส่วนของไฟล์ที่จำเป็นสำหรับงานเร่งด่วน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5A7CF-8289-E8DE-8650-F2FCE6ABA268}"/>
              </a:ext>
            </a:extLst>
          </p:cNvPr>
          <p:cNvSpPr txBox="1"/>
          <p:nvPr/>
        </p:nvSpPr>
        <p:spPr>
          <a:xfrm>
            <a:off x="1158266" y="3018715"/>
            <a:ext cx="470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การย้ายการคำนวณ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ถ่ายโอนการคำนวณข้ามระบบ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แทนที่จะเป็นข้อมูล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D6BE31-61BB-1105-E41C-493FBC232CD3}"/>
              </a:ext>
            </a:extLst>
          </p:cNvPr>
          <p:cNvSpPr txBox="1"/>
          <p:nvPr/>
        </p:nvSpPr>
        <p:spPr>
          <a:xfrm>
            <a:off x="1532022" y="36498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ผ่านการเรียกขั้นตอนระยะไกล</a:t>
            </a:r>
            <a:r>
              <a:rPr lang="en-US" dirty="0">
                <a:solidFill>
                  <a:schemeClr val="tx2"/>
                </a:solidFill>
              </a:rPr>
              <a:t> (RPC)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1DECEA-F487-2C27-3DAD-E326D91AC180}"/>
              </a:ext>
            </a:extLst>
          </p:cNvPr>
          <p:cNvSpPr txBox="1"/>
          <p:nvPr/>
        </p:nvSpPr>
        <p:spPr>
          <a:xfrm>
            <a:off x="1532022" y="40433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ผ่านทางระบบส่งข้อความ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270690" y="1421722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0" y="0"/>
                </a:lnTo>
                <a:lnTo>
                  <a:pt x="1869094" y="0"/>
                </a:lnTo>
                <a:lnTo>
                  <a:pt x="1885932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9578" y="2673775"/>
            <a:ext cx="1334770" cy="71120"/>
          </a:xfrm>
          <a:custGeom>
            <a:avLst/>
            <a:gdLst/>
            <a:ahLst/>
            <a:cxnLst/>
            <a:rect l="l" t="t" r="r" b="b"/>
            <a:pathLst>
              <a:path w="1334770" h="71119">
                <a:moveTo>
                  <a:pt x="0" y="70991"/>
                </a:moveTo>
                <a:lnTo>
                  <a:pt x="16680" y="70104"/>
                </a:lnTo>
                <a:lnTo>
                  <a:pt x="33361" y="69216"/>
                </a:lnTo>
                <a:lnTo>
                  <a:pt x="50042" y="68329"/>
                </a:lnTo>
                <a:lnTo>
                  <a:pt x="66722" y="67441"/>
                </a:lnTo>
                <a:lnTo>
                  <a:pt x="83403" y="66554"/>
                </a:lnTo>
                <a:lnTo>
                  <a:pt x="100084" y="65667"/>
                </a:lnTo>
                <a:lnTo>
                  <a:pt x="116765" y="64779"/>
                </a:lnTo>
                <a:lnTo>
                  <a:pt x="133446" y="63892"/>
                </a:lnTo>
                <a:lnTo>
                  <a:pt x="150126" y="63004"/>
                </a:lnTo>
                <a:lnTo>
                  <a:pt x="166807" y="62117"/>
                </a:lnTo>
                <a:lnTo>
                  <a:pt x="183488" y="61230"/>
                </a:lnTo>
                <a:lnTo>
                  <a:pt x="200169" y="60342"/>
                </a:lnTo>
                <a:lnTo>
                  <a:pt x="216849" y="59455"/>
                </a:lnTo>
                <a:lnTo>
                  <a:pt x="233530" y="58568"/>
                </a:lnTo>
                <a:lnTo>
                  <a:pt x="250210" y="57680"/>
                </a:lnTo>
                <a:lnTo>
                  <a:pt x="266891" y="56793"/>
                </a:lnTo>
                <a:lnTo>
                  <a:pt x="283572" y="55905"/>
                </a:lnTo>
                <a:lnTo>
                  <a:pt x="300253" y="55018"/>
                </a:lnTo>
                <a:lnTo>
                  <a:pt x="316934" y="54131"/>
                </a:lnTo>
                <a:lnTo>
                  <a:pt x="333614" y="53243"/>
                </a:lnTo>
                <a:lnTo>
                  <a:pt x="350295" y="52356"/>
                </a:lnTo>
                <a:lnTo>
                  <a:pt x="366976" y="51468"/>
                </a:lnTo>
                <a:lnTo>
                  <a:pt x="383656" y="50581"/>
                </a:lnTo>
                <a:lnTo>
                  <a:pt x="400337" y="49694"/>
                </a:lnTo>
                <a:lnTo>
                  <a:pt x="417018" y="48806"/>
                </a:lnTo>
                <a:lnTo>
                  <a:pt x="433699" y="47919"/>
                </a:lnTo>
                <a:lnTo>
                  <a:pt x="450379" y="47032"/>
                </a:lnTo>
                <a:lnTo>
                  <a:pt x="467060" y="46144"/>
                </a:lnTo>
                <a:lnTo>
                  <a:pt x="483740" y="45257"/>
                </a:lnTo>
                <a:lnTo>
                  <a:pt x="500421" y="44369"/>
                </a:lnTo>
                <a:lnTo>
                  <a:pt x="517102" y="43482"/>
                </a:lnTo>
                <a:lnTo>
                  <a:pt x="533783" y="42595"/>
                </a:lnTo>
                <a:lnTo>
                  <a:pt x="550464" y="41707"/>
                </a:lnTo>
                <a:lnTo>
                  <a:pt x="567144" y="40820"/>
                </a:lnTo>
                <a:lnTo>
                  <a:pt x="583825" y="39932"/>
                </a:lnTo>
                <a:lnTo>
                  <a:pt x="600506" y="39045"/>
                </a:lnTo>
                <a:lnTo>
                  <a:pt x="617187" y="38157"/>
                </a:lnTo>
                <a:lnTo>
                  <a:pt x="633867" y="37270"/>
                </a:lnTo>
                <a:lnTo>
                  <a:pt x="650548" y="36382"/>
                </a:lnTo>
                <a:lnTo>
                  <a:pt x="667229" y="35495"/>
                </a:lnTo>
                <a:lnTo>
                  <a:pt x="683909" y="34607"/>
                </a:lnTo>
                <a:lnTo>
                  <a:pt x="700590" y="33720"/>
                </a:lnTo>
                <a:lnTo>
                  <a:pt x="717271" y="32833"/>
                </a:lnTo>
                <a:lnTo>
                  <a:pt x="733952" y="31945"/>
                </a:lnTo>
                <a:lnTo>
                  <a:pt x="750632" y="31058"/>
                </a:lnTo>
                <a:lnTo>
                  <a:pt x="767313" y="30171"/>
                </a:lnTo>
                <a:lnTo>
                  <a:pt x="783994" y="29283"/>
                </a:lnTo>
                <a:lnTo>
                  <a:pt x="800675" y="28396"/>
                </a:lnTo>
                <a:lnTo>
                  <a:pt x="817356" y="27508"/>
                </a:lnTo>
                <a:lnTo>
                  <a:pt x="834036" y="26621"/>
                </a:lnTo>
                <a:lnTo>
                  <a:pt x="850717" y="25734"/>
                </a:lnTo>
                <a:lnTo>
                  <a:pt x="867397" y="24846"/>
                </a:lnTo>
                <a:lnTo>
                  <a:pt x="884078" y="23959"/>
                </a:lnTo>
                <a:lnTo>
                  <a:pt x="900759" y="23071"/>
                </a:lnTo>
                <a:lnTo>
                  <a:pt x="917440" y="22184"/>
                </a:lnTo>
                <a:lnTo>
                  <a:pt x="934120" y="21297"/>
                </a:lnTo>
                <a:lnTo>
                  <a:pt x="950801" y="20409"/>
                </a:lnTo>
                <a:lnTo>
                  <a:pt x="967482" y="19522"/>
                </a:lnTo>
                <a:lnTo>
                  <a:pt x="984162" y="18635"/>
                </a:lnTo>
                <a:lnTo>
                  <a:pt x="1000843" y="17747"/>
                </a:lnTo>
                <a:lnTo>
                  <a:pt x="1017524" y="16860"/>
                </a:lnTo>
                <a:lnTo>
                  <a:pt x="1034205" y="15972"/>
                </a:lnTo>
                <a:lnTo>
                  <a:pt x="1050886" y="15085"/>
                </a:lnTo>
                <a:lnTo>
                  <a:pt x="1067566" y="14198"/>
                </a:lnTo>
                <a:lnTo>
                  <a:pt x="1084247" y="13310"/>
                </a:lnTo>
                <a:lnTo>
                  <a:pt x="1100928" y="12423"/>
                </a:lnTo>
                <a:lnTo>
                  <a:pt x="1117608" y="11535"/>
                </a:lnTo>
                <a:lnTo>
                  <a:pt x="1134289" y="10648"/>
                </a:lnTo>
                <a:lnTo>
                  <a:pt x="1150970" y="9761"/>
                </a:lnTo>
                <a:lnTo>
                  <a:pt x="1167650" y="8873"/>
                </a:lnTo>
                <a:lnTo>
                  <a:pt x="1184331" y="7986"/>
                </a:lnTo>
                <a:lnTo>
                  <a:pt x="1201012" y="7099"/>
                </a:lnTo>
                <a:lnTo>
                  <a:pt x="1217693" y="6211"/>
                </a:lnTo>
                <a:lnTo>
                  <a:pt x="1234374" y="5324"/>
                </a:lnTo>
                <a:lnTo>
                  <a:pt x="1251054" y="4436"/>
                </a:lnTo>
                <a:lnTo>
                  <a:pt x="1267735" y="3549"/>
                </a:lnTo>
                <a:lnTo>
                  <a:pt x="1284416" y="2662"/>
                </a:lnTo>
                <a:lnTo>
                  <a:pt x="1301096" y="1774"/>
                </a:lnTo>
                <a:lnTo>
                  <a:pt x="1317777" y="887"/>
                </a:lnTo>
                <a:lnTo>
                  <a:pt x="1334458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449" y="2752465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4">
                <a:moveTo>
                  <a:pt x="0" y="0"/>
                </a:moveTo>
                <a:lnTo>
                  <a:pt x="0" y="0"/>
                </a:lnTo>
                <a:lnTo>
                  <a:pt x="1445435" y="0"/>
                </a:lnTo>
                <a:lnTo>
                  <a:pt x="1462049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8916" y="1450200"/>
            <a:ext cx="659130" cy="0"/>
          </a:xfrm>
          <a:custGeom>
            <a:avLst/>
            <a:gdLst/>
            <a:ahLst/>
            <a:cxnLst/>
            <a:rect l="l" t="t" r="r" b="b"/>
            <a:pathLst>
              <a:path w="659129">
                <a:moveTo>
                  <a:pt x="0" y="0"/>
                </a:moveTo>
                <a:lnTo>
                  <a:pt x="0" y="0"/>
                </a:lnTo>
                <a:lnTo>
                  <a:pt x="642483" y="0"/>
                </a:lnTo>
                <a:lnTo>
                  <a:pt x="658956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0339" y="2094631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0" y="0"/>
                </a:lnTo>
                <a:lnTo>
                  <a:pt x="1518249" y="0"/>
                </a:lnTo>
                <a:lnTo>
                  <a:pt x="1534933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487386" y="1918685"/>
            <a:ext cx="2566035" cy="892810"/>
            <a:chOff x="1487386" y="1918685"/>
            <a:chExt cx="2566035" cy="892810"/>
          </a:xfrm>
        </p:grpSpPr>
        <p:sp>
          <p:nvSpPr>
            <p:cNvPr id="28" name="object 28"/>
            <p:cNvSpPr/>
            <p:nvPr/>
          </p:nvSpPr>
          <p:spPr>
            <a:xfrm>
              <a:off x="1760004" y="2057286"/>
              <a:ext cx="2293620" cy="615315"/>
            </a:xfrm>
            <a:custGeom>
              <a:avLst/>
              <a:gdLst/>
              <a:ahLst/>
              <a:cxnLst/>
              <a:rect l="l" t="t" r="r" b="b"/>
              <a:pathLst>
                <a:path w="2293620" h="615314">
                  <a:moveTo>
                    <a:pt x="78" y="0"/>
                  </a:moveTo>
                  <a:lnTo>
                    <a:pt x="78" y="0"/>
                  </a:lnTo>
                  <a:lnTo>
                    <a:pt x="1461574" y="0"/>
                  </a:lnTo>
                  <a:lnTo>
                    <a:pt x="1478373" y="0"/>
                  </a:lnTo>
                </a:path>
                <a:path w="2293620" h="615314">
                  <a:moveTo>
                    <a:pt x="0" y="615209"/>
                  </a:moveTo>
                  <a:lnTo>
                    <a:pt x="0" y="615209"/>
                  </a:lnTo>
                  <a:lnTo>
                    <a:pt x="2276436" y="615209"/>
                  </a:lnTo>
                  <a:lnTo>
                    <a:pt x="2293298" y="615209"/>
                  </a:lnTo>
                </a:path>
              </a:pathLst>
            </a:custGeom>
            <a:ln w="27720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5986" y="2359738"/>
              <a:ext cx="1428115" cy="60960"/>
            </a:xfrm>
            <a:custGeom>
              <a:avLst/>
              <a:gdLst/>
              <a:ahLst/>
              <a:cxnLst/>
              <a:rect l="l" t="t" r="r" b="b"/>
              <a:pathLst>
                <a:path w="1428114" h="60960">
                  <a:moveTo>
                    <a:pt x="63873" y="20770"/>
                  </a:moveTo>
                  <a:lnTo>
                    <a:pt x="20529" y="21231"/>
                  </a:lnTo>
                  <a:lnTo>
                    <a:pt x="0" y="29966"/>
                  </a:lnTo>
                  <a:lnTo>
                    <a:pt x="4287" y="34396"/>
                  </a:lnTo>
                  <a:lnTo>
                    <a:pt x="53101" y="50430"/>
                  </a:lnTo>
                  <a:lnTo>
                    <a:pt x="92311" y="56044"/>
                  </a:lnTo>
                  <a:lnTo>
                    <a:pt x="141813" y="59529"/>
                  </a:lnTo>
                  <a:lnTo>
                    <a:pt x="201357" y="60783"/>
                  </a:lnTo>
                  <a:lnTo>
                    <a:pt x="234688" y="60665"/>
                  </a:lnTo>
                  <a:lnTo>
                    <a:pt x="308372" y="58981"/>
                  </a:lnTo>
                  <a:lnTo>
                    <a:pt x="348191" y="57398"/>
                  </a:lnTo>
                  <a:lnTo>
                    <a:pt x="389282" y="55298"/>
                  </a:lnTo>
                  <a:lnTo>
                    <a:pt x="431646" y="52681"/>
                  </a:lnTo>
                  <a:lnTo>
                    <a:pt x="475283" y="49546"/>
                  </a:lnTo>
                  <a:lnTo>
                    <a:pt x="519817" y="46052"/>
                  </a:lnTo>
                  <a:lnTo>
                    <a:pt x="564873" y="42355"/>
                  </a:lnTo>
                  <a:lnTo>
                    <a:pt x="610450" y="38454"/>
                  </a:lnTo>
                  <a:lnTo>
                    <a:pt x="656549" y="34350"/>
                  </a:lnTo>
                  <a:lnTo>
                    <a:pt x="702738" y="30210"/>
                  </a:lnTo>
                  <a:lnTo>
                    <a:pt x="748584" y="26201"/>
                  </a:lnTo>
                  <a:lnTo>
                    <a:pt x="794088" y="22324"/>
                  </a:lnTo>
                  <a:lnTo>
                    <a:pt x="839250" y="18577"/>
                  </a:lnTo>
                  <a:lnTo>
                    <a:pt x="884383" y="15018"/>
                  </a:lnTo>
                  <a:lnTo>
                    <a:pt x="929799" y="11703"/>
                  </a:lnTo>
                  <a:lnTo>
                    <a:pt x="975498" y="8633"/>
                  </a:lnTo>
                  <a:lnTo>
                    <a:pt x="1021479" y="5805"/>
                  </a:lnTo>
                  <a:lnTo>
                    <a:pt x="1097265" y="2533"/>
                  </a:lnTo>
                  <a:lnTo>
                    <a:pt x="1141597" y="1398"/>
                  </a:lnTo>
                  <a:lnTo>
                    <a:pt x="1190223" y="597"/>
                  </a:lnTo>
                  <a:lnTo>
                    <a:pt x="1243142" y="131"/>
                  </a:lnTo>
                  <a:lnTo>
                    <a:pt x="1300355" y="0"/>
                  </a:lnTo>
                  <a:lnTo>
                    <a:pt x="1361861" y="202"/>
                  </a:lnTo>
                  <a:lnTo>
                    <a:pt x="1427660" y="739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8445" y="1260729"/>
            <a:ext cx="6800850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Process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Migration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10" dirty="0">
                <a:latin typeface="Arial MT"/>
                <a:cs typeface="Arial MT"/>
              </a:rPr>
              <a:t>execute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parts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different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sites</a:t>
            </a:r>
            <a:endParaRPr sz="1800" dirty="0">
              <a:latin typeface="Arial MT"/>
              <a:cs typeface="Arial MT"/>
            </a:endParaRPr>
          </a:p>
          <a:p>
            <a:pPr marL="413384" marR="5080">
              <a:lnSpc>
                <a:spcPct val="100000"/>
              </a:lnSpc>
              <a:spcBef>
                <a:spcPts val="760"/>
              </a:spcBef>
            </a:pPr>
            <a:r>
              <a:rPr sz="1800" b="1" i="1" dirty="0">
                <a:latin typeface="Arial"/>
                <a:cs typeface="Arial"/>
              </a:rPr>
              <a:t>Load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balancing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across </a:t>
            </a:r>
            <a:r>
              <a:rPr sz="1800" spc="-10" dirty="0">
                <a:latin typeface="Arial MT"/>
                <a:cs typeface="Arial MT"/>
              </a:rPr>
              <a:t>network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workload</a:t>
            </a:r>
            <a:endParaRPr sz="1800"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b="1" i="1" spc="-5" dirty="0">
                <a:latin typeface="Arial"/>
                <a:cs typeface="Arial"/>
              </a:rPr>
              <a:t>Computation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speedup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subprocesses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concurrently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4221" y="2891426"/>
            <a:ext cx="1722120" cy="27749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1735"/>
              </a:lnSpc>
            </a:pP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6468" y="4809313"/>
            <a:ext cx="1166495" cy="27749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locally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37250" y="3355482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10">
                <a:moveTo>
                  <a:pt x="0" y="0"/>
                </a:moveTo>
                <a:lnTo>
                  <a:pt x="0" y="0"/>
                </a:lnTo>
                <a:lnTo>
                  <a:pt x="2183209" y="0"/>
                </a:lnTo>
                <a:lnTo>
                  <a:pt x="2200400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54056" y="4042877"/>
            <a:ext cx="2117725" cy="0"/>
          </a:xfrm>
          <a:custGeom>
            <a:avLst/>
            <a:gdLst/>
            <a:ahLst/>
            <a:cxnLst/>
            <a:rect l="l" t="t" r="r" b="b"/>
            <a:pathLst>
              <a:path w="2117725">
                <a:moveTo>
                  <a:pt x="0" y="0"/>
                </a:moveTo>
                <a:lnTo>
                  <a:pt x="0" y="0"/>
                </a:lnTo>
                <a:lnTo>
                  <a:pt x="2100636" y="0"/>
                </a:lnTo>
                <a:lnTo>
                  <a:pt x="2117714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6852" y="3353895"/>
            <a:ext cx="908685" cy="29209"/>
          </a:xfrm>
          <a:custGeom>
            <a:avLst/>
            <a:gdLst/>
            <a:ahLst/>
            <a:cxnLst/>
            <a:rect l="l" t="t" r="r" b="b"/>
            <a:pathLst>
              <a:path w="908685" h="29210">
                <a:moveTo>
                  <a:pt x="48387" y="15258"/>
                </a:moveTo>
                <a:lnTo>
                  <a:pt x="28094" y="15258"/>
                </a:lnTo>
                <a:lnTo>
                  <a:pt x="13350" y="15259"/>
                </a:lnTo>
                <a:lnTo>
                  <a:pt x="4156" y="15259"/>
                </a:lnTo>
                <a:lnTo>
                  <a:pt x="511" y="15259"/>
                </a:lnTo>
                <a:lnTo>
                  <a:pt x="0" y="15256"/>
                </a:lnTo>
                <a:lnTo>
                  <a:pt x="55018" y="14749"/>
                </a:lnTo>
                <a:lnTo>
                  <a:pt x="114490" y="14565"/>
                </a:lnTo>
                <a:lnTo>
                  <a:pt x="154293" y="14528"/>
                </a:lnTo>
                <a:lnTo>
                  <a:pt x="195604" y="14648"/>
                </a:lnTo>
                <a:lnTo>
                  <a:pt x="267143" y="15726"/>
                </a:lnTo>
                <a:lnTo>
                  <a:pt x="325786" y="17810"/>
                </a:lnTo>
                <a:lnTo>
                  <a:pt x="382819" y="20257"/>
                </a:lnTo>
                <a:lnTo>
                  <a:pt x="411437" y="21575"/>
                </a:lnTo>
                <a:lnTo>
                  <a:pt x="439880" y="22849"/>
                </a:lnTo>
                <a:lnTo>
                  <a:pt x="495517" y="24941"/>
                </a:lnTo>
                <a:lnTo>
                  <a:pt x="549253" y="26455"/>
                </a:lnTo>
                <a:lnTo>
                  <a:pt x="599673" y="27587"/>
                </a:lnTo>
                <a:lnTo>
                  <a:pt x="646320" y="28370"/>
                </a:lnTo>
                <a:lnTo>
                  <a:pt x="687870" y="28801"/>
                </a:lnTo>
                <a:lnTo>
                  <a:pt x="724373" y="28901"/>
                </a:lnTo>
                <a:lnTo>
                  <a:pt x="741309" y="28873"/>
                </a:lnTo>
                <a:lnTo>
                  <a:pt x="787499" y="28283"/>
                </a:lnTo>
                <a:lnTo>
                  <a:pt x="828063" y="23987"/>
                </a:lnTo>
                <a:lnTo>
                  <a:pt x="871365" y="15151"/>
                </a:lnTo>
                <a:lnTo>
                  <a:pt x="908081" y="4048"/>
                </a:lnTo>
                <a:lnTo>
                  <a:pt x="906317" y="3769"/>
                </a:lnTo>
                <a:lnTo>
                  <a:pt x="903794" y="3370"/>
                </a:lnTo>
                <a:lnTo>
                  <a:pt x="895857" y="2113"/>
                </a:lnTo>
                <a:lnTo>
                  <a:pt x="882504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2386" y="3677907"/>
            <a:ext cx="2051050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0" y="0"/>
                </a:lnTo>
                <a:lnTo>
                  <a:pt x="2033568" y="0"/>
                </a:lnTo>
                <a:lnTo>
                  <a:pt x="2050657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40875" y="4566011"/>
            <a:ext cx="3482340" cy="170180"/>
          </a:xfrm>
          <a:custGeom>
            <a:avLst/>
            <a:gdLst/>
            <a:ahLst/>
            <a:cxnLst/>
            <a:rect l="l" t="t" r="r" b="b"/>
            <a:pathLst>
              <a:path w="3482340" h="170179">
                <a:moveTo>
                  <a:pt x="66812" y="42725"/>
                </a:moveTo>
                <a:lnTo>
                  <a:pt x="23648" y="49098"/>
                </a:lnTo>
                <a:lnTo>
                  <a:pt x="0" y="54243"/>
                </a:lnTo>
                <a:lnTo>
                  <a:pt x="689" y="54514"/>
                </a:lnTo>
                <a:lnTo>
                  <a:pt x="1380" y="54786"/>
                </a:lnTo>
                <a:lnTo>
                  <a:pt x="3106" y="55465"/>
                </a:lnTo>
                <a:lnTo>
                  <a:pt x="5869" y="56551"/>
                </a:lnTo>
                <a:lnTo>
                  <a:pt x="8631" y="57637"/>
                </a:lnTo>
                <a:lnTo>
                  <a:pt x="13271" y="58216"/>
                </a:lnTo>
                <a:lnTo>
                  <a:pt x="55240" y="55001"/>
                </a:lnTo>
                <a:lnTo>
                  <a:pt x="69884" y="53127"/>
                </a:lnTo>
                <a:lnTo>
                  <a:pt x="88141" y="50900"/>
                </a:lnTo>
                <a:lnTo>
                  <a:pt x="135495" y="45382"/>
                </a:lnTo>
                <a:lnTo>
                  <a:pt x="194720" y="39230"/>
                </a:lnTo>
                <a:lnTo>
                  <a:pt x="263239" y="33225"/>
                </a:lnTo>
                <a:lnTo>
                  <a:pt x="301313" y="30305"/>
                </a:lnTo>
                <a:lnTo>
                  <a:pt x="342370" y="27475"/>
                </a:lnTo>
                <a:lnTo>
                  <a:pt x="386409" y="24734"/>
                </a:lnTo>
                <a:lnTo>
                  <a:pt x="433432" y="22084"/>
                </a:lnTo>
                <a:lnTo>
                  <a:pt x="482408" y="19596"/>
                </a:lnTo>
                <a:lnTo>
                  <a:pt x="532308" y="17340"/>
                </a:lnTo>
                <a:lnTo>
                  <a:pt x="583131" y="15317"/>
                </a:lnTo>
                <a:lnTo>
                  <a:pt x="634877" y="13527"/>
                </a:lnTo>
                <a:lnTo>
                  <a:pt x="687242" y="11850"/>
                </a:lnTo>
                <a:lnTo>
                  <a:pt x="739920" y="10167"/>
                </a:lnTo>
                <a:lnTo>
                  <a:pt x="792912" y="8479"/>
                </a:lnTo>
                <a:lnTo>
                  <a:pt x="846217" y="6785"/>
                </a:lnTo>
                <a:lnTo>
                  <a:pt x="899604" y="5200"/>
                </a:lnTo>
                <a:lnTo>
                  <a:pt x="952839" y="3838"/>
                </a:lnTo>
                <a:lnTo>
                  <a:pt x="1005923" y="2699"/>
                </a:lnTo>
                <a:lnTo>
                  <a:pt x="1058855" y="1782"/>
                </a:lnTo>
                <a:lnTo>
                  <a:pt x="1111060" y="1069"/>
                </a:lnTo>
                <a:lnTo>
                  <a:pt x="1161961" y="536"/>
                </a:lnTo>
                <a:lnTo>
                  <a:pt x="1211558" y="184"/>
                </a:lnTo>
                <a:lnTo>
                  <a:pt x="1259851" y="13"/>
                </a:lnTo>
                <a:lnTo>
                  <a:pt x="1306715" y="0"/>
                </a:lnTo>
                <a:lnTo>
                  <a:pt x="1352026" y="119"/>
                </a:lnTo>
                <a:lnTo>
                  <a:pt x="1395783" y="373"/>
                </a:lnTo>
                <a:lnTo>
                  <a:pt x="1437986" y="759"/>
                </a:lnTo>
                <a:lnTo>
                  <a:pt x="1478637" y="1317"/>
                </a:lnTo>
                <a:lnTo>
                  <a:pt x="1517738" y="2083"/>
                </a:lnTo>
                <a:lnTo>
                  <a:pt x="1591291" y="4238"/>
                </a:lnTo>
                <a:lnTo>
                  <a:pt x="1669419" y="7303"/>
                </a:lnTo>
                <a:lnTo>
                  <a:pt x="1714240" y="9205"/>
                </a:lnTo>
                <a:lnTo>
                  <a:pt x="1762899" y="11353"/>
                </a:lnTo>
                <a:lnTo>
                  <a:pt x="1809079" y="13450"/>
                </a:lnTo>
                <a:lnTo>
                  <a:pt x="1875056" y="16604"/>
                </a:lnTo>
                <a:lnTo>
                  <a:pt x="1921897" y="19333"/>
                </a:lnTo>
                <a:lnTo>
                  <a:pt x="1955181" y="22580"/>
                </a:lnTo>
                <a:lnTo>
                  <a:pt x="1951134" y="23330"/>
                </a:lnTo>
              </a:path>
              <a:path w="3482340" h="170179">
                <a:moveTo>
                  <a:pt x="2273428" y="169854"/>
                </a:moveTo>
                <a:lnTo>
                  <a:pt x="2273428" y="164891"/>
                </a:lnTo>
                <a:lnTo>
                  <a:pt x="2276532" y="157756"/>
                </a:lnTo>
                <a:lnTo>
                  <a:pt x="2312136" y="127839"/>
                </a:lnTo>
                <a:lnTo>
                  <a:pt x="2353177" y="118604"/>
                </a:lnTo>
                <a:lnTo>
                  <a:pt x="2392276" y="113289"/>
                </a:lnTo>
                <a:lnTo>
                  <a:pt x="2438418" y="108794"/>
                </a:lnTo>
                <a:lnTo>
                  <a:pt x="2491190" y="105187"/>
                </a:lnTo>
                <a:lnTo>
                  <a:pt x="2550393" y="102718"/>
                </a:lnTo>
                <a:lnTo>
                  <a:pt x="2615703" y="101354"/>
                </a:lnTo>
                <a:lnTo>
                  <a:pt x="2685368" y="100646"/>
                </a:lnTo>
                <a:lnTo>
                  <a:pt x="2721725" y="100509"/>
                </a:lnTo>
                <a:lnTo>
                  <a:pt x="2758750" y="100568"/>
                </a:lnTo>
                <a:lnTo>
                  <a:pt x="2833770" y="101420"/>
                </a:lnTo>
                <a:lnTo>
                  <a:pt x="2909864" y="103222"/>
                </a:lnTo>
                <a:lnTo>
                  <a:pt x="2985727" y="105789"/>
                </a:lnTo>
                <a:lnTo>
                  <a:pt x="3060630" y="108948"/>
                </a:lnTo>
                <a:lnTo>
                  <a:pt x="3096634" y="110452"/>
                </a:lnTo>
                <a:lnTo>
                  <a:pt x="3131500" y="111859"/>
                </a:lnTo>
                <a:lnTo>
                  <a:pt x="3165230" y="113169"/>
                </a:lnTo>
                <a:lnTo>
                  <a:pt x="3199839" y="114493"/>
                </a:lnTo>
                <a:lnTo>
                  <a:pt x="3237341" y="115941"/>
                </a:lnTo>
                <a:lnTo>
                  <a:pt x="3277738" y="117514"/>
                </a:lnTo>
                <a:lnTo>
                  <a:pt x="3321029" y="119212"/>
                </a:lnTo>
                <a:lnTo>
                  <a:pt x="3364627" y="120431"/>
                </a:lnTo>
                <a:lnTo>
                  <a:pt x="3405948" y="120566"/>
                </a:lnTo>
                <a:lnTo>
                  <a:pt x="3444992" y="119617"/>
                </a:lnTo>
                <a:lnTo>
                  <a:pt x="3481757" y="117584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92823" y="4633661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0" y="0"/>
                </a:lnTo>
                <a:lnTo>
                  <a:pt x="510503" y="0"/>
                </a:lnTo>
                <a:lnTo>
                  <a:pt x="52697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2317" y="5283718"/>
            <a:ext cx="1661795" cy="0"/>
          </a:xfrm>
          <a:custGeom>
            <a:avLst/>
            <a:gdLst/>
            <a:ahLst/>
            <a:cxnLst/>
            <a:rect l="l" t="t" r="r" b="b"/>
            <a:pathLst>
              <a:path w="1661795">
                <a:moveTo>
                  <a:pt x="0" y="0"/>
                </a:moveTo>
                <a:lnTo>
                  <a:pt x="0" y="0"/>
                </a:lnTo>
                <a:lnTo>
                  <a:pt x="1644424" y="0"/>
                </a:lnTo>
                <a:lnTo>
                  <a:pt x="1661733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882" y="296037"/>
            <a:ext cx="7425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Distributed-Operating</a:t>
            </a:r>
            <a:r>
              <a:rPr sz="3200" spc="-75" dirty="0"/>
              <a:t> </a:t>
            </a:r>
            <a:r>
              <a:rPr sz="3200" dirty="0"/>
              <a:t>Systems</a:t>
            </a:r>
            <a:r>
              <a:rPr sz="3200" spc="-45" dirty="0"/>
              <a:t> </a:t>
            </a:r>
            <a:r>
              <a:rPr sz="3200" dirty="0"/>
              <a:t>(Cont.)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55471" y="1951989"/>
            <a:ext cx="234950" cy="889000"/>
            <a:chOff x="1355471" y="1951989"/>
            <a:chExt cx="234950" cy="889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471" y="1951989"/>
              <a:ext cx="234696" cy="2438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471" y="2596641"/>
              <a:ext cx="234696" cy="24383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3241548"/>
            <a:ext cx="234696" cy="2438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3886200"/>
            <a:ext cx="234696" cy="2438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4531105"/>
            <a:ext cx="234696" cy="2438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55398" y="3195320"/>
            <a:ext cx="6447155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61595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"/>
                <a:cs typeface="Arial"/>
              </a:rPr>
              <a:t>Hardware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preference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5" dirty="0">
                <a:latin typeface="Arial MT"/>
                <a:cs typeface="Arial MT"/>
              </a:rPr>
              <a:t> require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specialized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processor</a:t>
            </a:r>
            <a:endParaRPr sz="1800">
              <a:latin typeface="Arial MT"/>
              <a:cs typeface="Arial MT"/>
            </a:endParaRPr>
          </a:p>
          <a:p>
            <a:pPr marL="186055">
              <a:lnSpc>
                <a:spcPct val="100000"/>
              </a:lnSpc>
              <a:spcBef>
                <a:spcPts val="755"/>
              </a:spcBef>
            </a:pPr>
            <a:r>
              <a:rPr sz="1800" b="1" i="1" spc="-5" dirty="0">
                <a:latin typeface="Arial"/>
                <a:cs typeface="Arial"/>
              </a:rPr>
              <a:t>Software preference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5" dirty="0">
                <a:latin typeface="Arial MT"/>
                <a:cs typeface="Arial MT"/>
              </a:rPr>
              <a:t>required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soft</a:t>
            </a:r>
            <a:r>
              <a:rPr sz="1800" u="sng" spc="-335" dirty="0">
                <a:uFill>
                  <a:solidFill>
                    <a:srgbClr val="00FFFF"/>
                  </a:solidFill>
                </a:uFill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ware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available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endParaRPr sz="1800">
              <a:latin typeface="Arial MT"/>
              <a:cs typeface="Arial MT"/>
            </a:endParaRPr>
          </a:p>
          <a:p>
            <a:pPr marL="18605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only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particular </a:t>
            </a:r>
            <a:r>
              <a:rPr sz="1800" dirty="0">
                <a:latin typeface="Arial MT"/>
                <a:cs typeface="Arial MT"/>
              </a:rPr>
              <a:t>site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i="1" u="sng" dirty="0"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-200" dirty="0"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sng" spc="65" dirty="0"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 </a:t>
            </a:r>
            <a:r>
              <a:rPr sz="1800" b="1" i="1" spc="-1200" dirty="0">
                <a:latin typeface="Arial"/>
                <a:cs typeface="Arial"/>
              </a:rPr>
              <a:t>D</a:t>
            </a:r>
            <a:r>
              <a:rPr sz="1800" b="1" i="1" u="sng" spc="700" dirty="0">
                <a:uFill>
                  <a:solidFill>
                    <a:srgbClr val="00FFFF"/>
                  </a:solidFill>
                </a:uFill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ata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access</a:t>
            </a:r>
            <a:r>
              <a:rPr sz="1800" b="1" i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remotely,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 transfer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5151373"/>
            <a:ext cx="265175" cy="2743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28445" y="5129530"/>
            <a:ext cx="309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Consider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World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Web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7" name="object 1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91EB63-8EC9-392A-38F9-256643741936}"/>
              </a:ext>
            </a:extLst>
          </p:cNvPr>
          <p:cNvSpPr txBox="1"/>
          <p:nvPr/>
        </p:nvSpPr>
        <p:spPr>
          <a:xfrm>
            <a:off x="1270690" y="1194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ระบบปฏิบัติการแบบกระจาย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7F3475-3949-EE21-A6CD-1435AE68BBF3}"/>
              </a:ext>
            </a:extLst>
          </p:cNvPr>
          <p:cNvSpPr txBox="1"/>
          <p:nvPr/>
        </p:nvSpPr>
        <p:spPr>
          <a:xfrm>
            <a:off x="1102348" y="1019065"/>
            <a:ext cx="660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การย้ายกระบวนการ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ดำเนินการกระบวนการทั้งหมดหรือบางส่วนที่ไซต์ต่างๆ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9922E8-7A8D-0370-C887-81963A13A9F4}"/>
              </a:ext>
            </a:extLst>
          </p:cNvPr>
          <p:cNvSpPr txBox="1"/>
          <p:nvPr/>
        </p:nvSpPr>
        <p:spPr>
          <a:xfrm>
            <a:off x="1552558" y="1709432"/>
            <a:ext cx="5602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โหลดบาลานซ์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กระจายกระบวนการต่างๆ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ทั่วทั้งเครือข่ายแม้กระทั่งเวิร์กโหลด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46C94D-2C92-E2A1-2D4C-6FE590B01ACD}"/>
              </a:ext>
            </a:extLst>
          </p:cNvPr>
          <p:cNvSpPr txBox="1"/>
          <p:nvPr/>
        </p:nvSpPr>
        <p:spPr>
          <a:xfrm>
            <a:off x="1590167" y="2378172"/>
            <a:ext cx="619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เร่งความเร็วในการคำนวณ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กระบวนการย่อยสามารถทำงานพร้อมกันบนไซต์ต่างๆ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6002B4-DEF3-E64A-A2AF-7C40011F8642}"/>
              </a:ext>
            </a:extLst>
          </p:cNvPr>
          <p:cNvSpPr txBox="1"/>
          <p:nvPr/>
        </p:nvSpPr>
        <p:spPr>
          <a:xfrm>
            <a:off x="1576850" y="3017406"/>
            <a:ext cx="66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การตั้งค่าฮาร์ดแวร์</a:t>
            </a:r>
            <a:r>
              <a:rPr lang="en-US" dirty="0">
                <a:solidFill>
                  <a:schemeClr val="tx2"/>
                </a:solidFill>
              </a:rPr>
              <a:t> - </a:t>
            </a:r>
            <a:r>
              <a:rPr lang="en-US" dirty="0" err="1">
                <a:solidFill>
                  <a:schemeClr val="tx2"/>
                </a:solidFill>
              </a:rPr>
              <a:t>การดำเนินการตามกระบวนการอาจต้องใช้โปรเซสเซอร์พิเศษ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FD7BCF-43CE-5968-8A35-04039CA16D94}"/>
              </a:ext>
            </a:extLst>
          </p:cNvPr>
          <p:cNvSpPr txBox="1"/>
          <p:nvPr/>
        </p:nvSpPr>
        <p:spPr>
          <a:xfrm>
            <a:off x="1549870" y="3677652"/>
            <a:ext cx="5993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การตั้งค่าซอฟต์แวร์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ซอฟต์แวร์ที่จำเป็นอาจมีให้บริการเฉพาะบางไซต์เท่านั้น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C68816-6CC9-4F54-5927-1991D9E39D21}"/>
              </a:ext>
            </a:extLst>
          </p:cNvPr>
          <p:cNvSpPr txBox="1"/>
          <p:nvPr/>
        </p:nvSpPr>
        <p:spPr>
          <a:xfrm>
            <a:off x="1556155" y="4302286"/>
            <a:ext cx="66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การเข้าถึงข้อมูล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เรียกใช้กระบวนการจากระยะไกล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แทนที่จะถ่ายโอนข้อมูลทั้งหมดภายในเครื่อง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99F08A-0EE5-86C2-5E6B-B8D3AFA2DDAA}"/>
              </a:ext>
            </a:extLst>
          </p:cNvPr>
          <p:cNvSpPr txBox="1"/>
          <p:nvPr/>
        </p:nvSpPr>
        <p:spPr>
          <a:xfrm>
            <a:off x="1141882" y="49267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พิจารณาเวิลด์ไวด์เว็บ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726404" y="2200843"/>
            <a:ext cx="1525270" cy="78740"/>
          </a:xfrm>
          <a:custGeom>
            <a:avLst/>
            <a:gdLst/>
            <a:ahLst/>
            <a:cxnLst/>
            <a:rect l="l" t="t" r="r" b="b"/>
            <a:pathLst>
              <a:path w="1525270" h="78739">
                <a:moveTo>
                  <a:pt x="34588" y="36876"/>
                </a:moveTo>
                <a:lnTo>
                  <a:pt x="17459" y="34054"/>
                </a:lnTo>
                <a:lnTo>
                  <a:pt x="5985" y="32914"/>
                </a:lnTo>
                <a:lnTo>
                  <a:pt x="165" y="33454"/>
                </a:lnTo>
                <a:lnTo>
                  <a:pt x="0" y="35677"/>
                </a:lnTo>
                <a:lnTo>
                  <a:pt x="2533" y="38592"/>
                </a:lnTo>
                <a:lnTo>
                  <a:pt x="43432" y="48934"/>
                </a:lnTo>
                <a:lnTo>
                  <a:pt x="94961" y="53024"/>
                </a:lnTo>
                <a:lnTo>
                  <a:pt x="112697" y="53424"/>
                </a:lnTo>
                <a:lnTo>
                  <a:pt x="135908" y="52876"/>
                </a:lnTo>
                <a:lnTo>
                  <a:pt x="168076" y="50686"/>
                </a:lnTo>
                <a:lnTo>
                  <a:pt x="209201" y="46855"/>
                </a:lnTo>
                <a:lnTo>
                  <a:pt x="259283" y="41381"/>
                </a:lnTo>
                <a:lnTo>
                  <a:pt x="310824" y="35618"/>
                </a:lnTo>
                <a:lnTo>
                  <a:pt x="356325" y="30919"/>
                </a:lnTo>
                <a:lnTo>
                  <a:pt x="395786" y="27284"/>
                </a:lnTo>
                <a:lnTo>
                  <a:pt x="459574" y="22764"/>
                </a:lnTo>
                <a:lnTo>
                  <a:pt x="520098" y="19424"/>
                </a:lnTo>
                <a:lnTo>
                  <a:pt x="580779" y="16703"/>
                </a:lnTo>
                <a:lnTo>
                  <a:pt x="612103" y="15322"/>
                </a:lnTo>
                <a:lnTo>
                  <a:pt x="677155" y="12400"/>
                </a:lnTo>
                <a:lnTo>
                  <a:pt x="744353" y="9128"/>
                </a:lnTo>
                <a:lnTo>
                  <a:pt x="812641" y="5374"/>
                </a:lnTo>
                <a:lnTo>
                  <a:pt x="847168" y="3561"/>
                </a:lnTo>
                <a:lnTo>
                  <a:pt x="881913" y="2118"/>
                </a:lnTo>
                <a:lnTo>
                  <a:pt x="916879" y="1045"/>
                </a:lnTo>
                <a:lnTo>
                  <a:pt x="952064" y="343"/>
                </a:lnTo>
                <a:lnTo>
                  <a:pt x="986946" y="0"/>
                </a:lnTo>
                <a:lnTo>
                  <a:pt x="1021005" y="3"/>
                </a:lnTo>
                <a:lnTo>
                  <a:pt x="1086648" y="1052"/>
                </a:lnTo>
                <a:lnTo>
                  <a:pt x="1148227" y="3875"/>
                </a:lnTo>
                <a:lnTo>
                  <a:pt x="1204976" y="8856"/>
                </a:lnTo>
                <a:lnTo>
                  <a:pt x="1256759" y="15096"/>
                </a:lnTo>
                <a:lnTo>
                  <a:pt x="1303443" y="21697"/>
                </a:lnTo>
                <a:lnTo>
                  <a:pt x="1344302" y="28423"/>
                </a:lnTo>
                <a:lnTo>
                  <a:pt x="1393581" y="38303"/>
                </a:lnTo>
                <a:lnTo>
                  <a:pt x="1431908" y="47858"/>
                </a:lnTo>
                <a:lnTo>
                  <a:pt x="1470630" y="60335"/>
                </a:lnTo>
                <a:lnTo>
                  <a:pt x="1483207" y="64930"/>
                </a:lnTo>
                <a:lnTo>
                  <a:pt x="1496479" y="69468"/>
                </a:lnTo>
                <a:lnTo>
                  <a:pt x="1510445" y="73949"/>
                </a:lnTo>
                <a:lnTo>
                  <a:pt x="1525105" y="78374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2353" y="3050183"/>
            <a:ext cx="930910" cy="100965"/>
          </a:xfrm>
          <a:custGeom>
            <a:avLst/>
            <a:gdLst/>
            <a:ahLst/>
            <a:cxnLst/>
            <a:rect l="l" t="t" r="r" b="b"/>
            <a:pathLst>
              <a:path w="930910" h="100964">
                <a:moveTo>
                  <a:pt x="64950" y="100443"/>
                </a:moveTo>
                <a:lnTo>
                  <a:pt x="28430" y="88140"/>
                </a:lnTo>
                <a:lnTo>
                  <a:pt x="0" y="72230"/>
                </a:lnTo>
                <a:lnTo>
                  <a:pt x="2893" y="68915"/>
                </a:lnTo>
                <a:lnTo>
                  <a:pt x="48639" y="51516"/>
                </a:lnTo>
                <a:lnTo>
                  <a:pt x="98228" y="43785"/>
                </a:lnTo>
                <a:lnTo>
                  <a:pt x="142549" y="40866"/>
                </a:lnTo>
                <a:lnTo>
                  <a:pt x="213374" y="39286"/>
                </a:lnTo>
                <a:lnTo>
                  <a:pt x="259782" y="38972"/>
                </a:lnTo>
                <a:lnTo>
                  <a:pt x="306556" y="38853"/>
                </a:lnTo>
                <a:lnTo>
                  <a:pt x="346731" y="38808"/>
                </a:lnTo>
                <a:lnTo>
                  <a:pt x="380307" y="38839"/>
                </a:lnTo>
                <a:lnTo>
                  <a:pt x="407284" y="38944"/>
                </a:lnTo>
                <a:lnTo>
                  <a:pt x="431120" y="39013"/>
                </a:lnTo>
                <a:lnTo>
                  <a:pt x="479747" y="38709"/>
                </a:lnTo>
                <a:lnTo>
                  <a:pt x="529171" y="37650"/>
                </a:lnTo>
                <a:lnTo>
                  <a:pt x="576543" y="34850"/>
                </a:lnTo>
                <a:lnTo>
                  <a:pt x="621542" y="30257"/>
                </a:lnTo>
                <a:lnTo>
                  <a:pt x="665095" y="24553"/>
                </a:lnTo>
                <a:lnTo>
                  <a:pt x="707229" y="18103"/>
                </a:lnTo>
                <a:lnTo>
                  <a:pt x="727489" y="15136"/>
                </a:lnTo>
                <a:lnTo>
                  <a:pt x="766268" y="9971"/>
                </a:lnTo>
                <a:lnTo>
                  <a:pt x="817068" y="4115"/>
                </a:lnTo>
                <a:lnTo>
                  <a:pt x="858969" y="667"/>
                </a:lnTo>
                <a:lnTo>
                  <a:pt x="886148" y="0"/>
                </a:lnTo>
                <a:lnTo>
                  <a:pt x="903548" y="1538"/>
                </a:lnTo>
                <a:lnTo>
                  <a:pt x="916745" y="6160"/>
                </a:lnTo>
                <a:lnTo>
                  <a:pt x="925739" y="13865"/>
                </a:lnTo>
                <a:lnTo>
                  <a:pt x="930530" y="24652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9156" y="3118590"/>
            <a:ext cx="4277995" cy="318135"/>
          </a:xfrm>
          <a:custGeom>
            <a:avLst/>
            <a:gdLst/>
            <a:ahLst/>
            <a:cxnLst/>
            <a:rect l="l" t="t" r="r" b="b"/>
            <a:pathLst>
              <a:path w="4277995" h="318135">
                <a:moveTo>
                  <a:pt x="0" y="317553"/>
                </a:moveTo>
                <a:lnTo>
                  <a:pt x="0" y="317553"/>
                </a:lnTo>
                <a:lnTo>
                  <a:pt x="4035936" y="317553"/>
                </a:lnTo>
                <a:lnTo>
                  <a:pt x="4053108" y="317553"/>
                </a:lnTo>
              </a:path>
              <a:path w="4277995" h="318135">
                <a:moveTo>
                  <a:pt x="76650" y="0"/>
                </a:moveTo>
                <a:lnTo>
                  <a:pt x="76650" y="0"/>
                </a:lnTo>
                <a:lnTo>
                  <a:pt x="4260583" y="0"/>
                </a:lnTo>
                <a:lnTo>
                  <a:pt x="4277801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2810" y="240763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0" y="0"/>
                </a:lnTo>
                <a:lnTo>
                  <a:pt x="2712298" y="0"/>
                </a:lnTo>
                <a:lnTo>
                  <a:pt x="2729359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62" y="296037"/>
            <a:ext cx="7287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Design</a:t>
            </a:r>
            <a:r>
              <a:rPr sz="3200" spc="-40" dirty="0"/>
              <a:t> </a:t>
            </a:r>
            <a:r>
              <a:rPr sz="3200" spc="-5" dirty="0"/>
              <a:t>Issues</a:t>
            </a:r>
            <a:r>
              <a:rPr sz="3200" spc="-40" dirty="0"/>
              <a:t> </a:t>
            </a:r>
            <a:r>
              <a:rPr sz="3200" dirty="0"/>
              <a:t>of</a:t>
            </a:r>
            <a:r>
              <a:rPr sz="3200" spc="-25" dirty="0"/>
              <a:t> </a:t>
            </a:r>
            <a:r>
              <a:rPr sz="3200" spc="-5" dirty="0"/>
              <a:t>Distributed</a:t>
            </a:r>
            <a:r>
              <a:rPr sz="3200" spc="-40" dirty="0"/>
              <a:t> </a:t>
            </a:r>
            <a:r>
              <a:rPr sz="3200" dirty="0"/>
              <a:t>Systems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8445" y="1260729"/>
            <a:ext cx="284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investigate three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547" y="1356085"/>
            <a:ext cx="1143000" cy="27749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1510"/>
              </a:lnSpc>
            </a:pPr>
            <a:r>
              <a:rPr sz="1800" spc="-10" dirty="0">
                <a:latin typeface="Arial MT"/>
                <a:cs typeface="Arial MT"/>
              </a:rPr>
              <a:t>questions: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1676984"/>
            <a:ext cx="234696" cy="244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048001"/>
            <a:ext cx="234696" cy="243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3723" y="1534295"/>
            <a:ext cx="6509384" cy="76687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860"/>
              </a:spcBef>
            </a:pPr>
            <a:r>
              <a:rPr lang="th-TH" dirty="0">
                <a:latin typeface="Arial MT"/>
              </a:rPr>
              <a:t> </a:t>
            </a:r>
            <a:r>
              <a:rPr lang="en-US" b="1" dirty="0">
                <a:latin typeface="Arial MT"/>
              </a:rPr>
              <a:t>Robustness</a:t>
            </a:r>
            <a:r>
              <a:rPr lang="th-TH" dirty="0">
                <a:latin typeface="Arial MT"/>
              </a:rPr>
              <a:t> </a:t>
            </a:r>
            <a:r>
              <a:rPr lang="th-TH" dirty="0"/>
              <a:t> 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10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withstand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failures?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60"/>
              </a:spcBef>
            </a:pPr>
            <a:r>
              <a:rPr sz="1800" b="1" i="1" spc="-5" dirty="0">
                <a:latin typeface="Arial"/>
                <a:cs typeface="Arial"/>
              </a:rPr>
              <a:t>Transparency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distributed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transparent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966669"/>
            <a:ext cx="234696" cy="244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29282" y="2276094"/>
            <a:ext cx="618236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97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terms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where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 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mobility?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i="1" spc="-5" dirty="0">
                <a:latin typeface="Arial"/>
                <a:cs typeface="Arial"/>
              </a:rPr>
              <a:t>Scalability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scalable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allow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addition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power,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storage,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users?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7059" y="1475647"/>
            <a:ext cx="1858374" cy="48253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38C8A-A58B-7772-F8BE-74EC48B844D2}"/>
              </a:ext>
            </a:extLst>
          </p:cNvPr>
          <p:cNvSpPr txBox="1"/>
          <p:nvPr/>
        </p:nvSpPr>
        <p:spPr>
          <a:xfrm>
            <a:off x="1228445" y="1589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ปัญหาการออกแบบระบบแบบกระจาย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F051D-30F7-DC70-AF08-350101D391FB}"/>
              </a:ext>
            </a:extLst>
          </p:cNvPr>
          <p:cNvSpPr txBox="1"/>
          <p:nvPr/>
        </p:nvSpPr>
        <p:spPr>
          <a:xfrm>
            <a:off x="1163115" y="10241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เราตรวจสอบคำถามการออกแบบสามข้อ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5AB571-F1EF-6F83-B362-69E4A87B1617}"/>
              </a:ext>
            </a:extLst>
          </p:cNvPr>
          <p:cNvSpPr txBox="1"/>
          <p:nvPr/>
        </p:nvSpPr>
        <p:spPr>
          <a:xfrm>
            <a:off x="1530098" y="1388899"/>
            <a:ext cx="6421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ความทนทาน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ระบบแบบกระจายสามารถทนต่อความล้มเหลวได้หรือไม่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D268CB-65DB-5473-F46B-2CEE69DF558D}"/>
              </a:ext>
            </a:extLst>
          </p:cNvPr>
          <p:cNvSpPr txBox="1"/>
          <p:nvPr/>
        </p:nvSpPr>
        <p:spPr>
          <a:xfrm>
            <a:off x="2537290" y="2454446"/>
            <a:ext cx="5414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ความโปร่งใส</a:t>
            </a:r>
            <a:r>
              <a:rPr lang="en-US" dirty="0">
                <a:solidFill>
                  <a:schemeClr val="tx2"/>
                </a:solidFill>
              </a:rPr>
              <a:t> – ระบบแบบกระจายสามารถโปร่งใสต่อผู้ใช้ทั้งในแง่ของตำแหน่งที่เก็บไฟล์และความคล่องตัวของผู้ใช้ได้หรือไม่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3DB47-9112-7674-63A0-36240D5C2A75}"/>
              </a:ext>
            </a:extLst>
          </p:cNvPr>
          <p:cNvSpPr txBox="1"/>
          <p:nvPr/>
        </p:nvSpPr>
        <p:spPr>
          <a:xfrm>
            <a:off x="1581690" y="3449841"/>
            <a:ext cx="6509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ความสามารถในการปรับขนาด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ระบบแบบกระจายสามารถปรับขนาดเพื่อเพิ่มพลังการคำนวณ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พื้นที่เก็บข้อมูล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หรือผู้ใช้ได้มากขึ้นหรือไม่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52660" y="1443661"/>
            <a:ext cx="2654300" cy="620395"/>
          </a:xfrm>
          <a:custGeom>
            <a:avLst/>
            <a:gdLst/>
            <a:ahLst/>
            <a:cxnLst/>
            <a:rect l="l" t="t" r="r" b="b"/>
            <a:pathLst>
              <a:path w="2654300" h="620394">
                <a:moveTo>
                  <a:pt x="170350" y="0"/>
                </a:moveTo>
                <a:lnTo>
                  <a:pt x="170350" y="0"/>
                </a:lnTo>
                <a:lnTo>
                  <a:pt x="2349909" y="0"/>
                </a:lnTo>
                <a:lnTo>
                  <a:pt x="2367070" y="0"/>
                </a:lnTo>
              </a:path>
              <a:path w="2654300" h="620394">
                <a:moveTo>
                  <a:pt x="0" y="315313"/>
                </a:moveTo>
                <a:lnTo>
                  <a:pt x="0" y="315313"/>
                </a:lnTo>
                <a:lnTo>
                  <a:pt x="1860117" y="315313"/>
                </a:lnTo>
                <a:lnTo>
                  <a:pt x="1876875" y="315313"/>
                </a:lnTo>
              </a:path>
              <a:path w="2654300" h="620394">
                <a:moveTo>
                  <a:pt x="160980" y="620032"/>
                </a:moveTo>
                <a:lnTo>
                  <a:pt x="160980" y="620032"/>
                </a:lnTo>
                <a:lnTo>
                  <a:pt x="2636659" y="620032"/>
                </a:lnTo>
                <a:lnTo>
                  <a:pt x="2653972" y="620032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3343" y="2525500"/>
            <a:ext cx="4197985" cy="0"/>
          </a:xfrm>
          <a:custGeom>
            <a:avLst/>
            <a:gdLst/>
            <a:ahLst/>
            <a:cxnLst/>
            <a:rect l="l" t="t" r="r" b="b"/>
            <a:pathLst>
              <a:path w="4197984">
                <a:moveTo>
                  <a:pt x="0" y="0"/>
                </a:moveTo>
                <a:lnTo>
                  <a:pt x="0" y="0"/>
                </a:lnTo>
                <a:lnTo>
                  <a:pt x="4180482" y="0"/>
                </a:lnTo>
                <a:lnTo>
                  <a:pt x="4197686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2676" y="3490211"/>
            <a:ext cx="2776220" cy="0"/>
          </a:xfrm>
          <a:custGeom>
            <a:avLst/>
            <a:gdLst/>
            <a:ahLst/>
            <a:cxnLst/>
            <a:rect l="l" t="t" r="r" b="b"/>
            <a:pathLst>
              <a:path w="2776220">
                <a:moveTo>
                  <a:pt x="0" y="0"/>
                </a:moveTo>
                <a:lnTo>
                  <a:pt x="0" y="0"/>
                </a:lnTo>
                <a:lnTo>
                  <a:pt x="2758743" y="0"/>
                </a:lnTo>
                <a:lnTo>
                  <a:pt x="2775670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59488" y="3447704"/>
            <a:ext cx="1807845" cy="0"/>
          </a:xfrm>
          <a:custGeom>
            <a:avLst/>
            <a:gdLst/>
            <a:ahLst/>
            <a:cxnLst/>
            <a:rect l="l" t="t" r="r" b="b"/>
            <a:pathLst>
              <a:path w="1807845">
                <a:moveTo>
                  <a:pt x="0" y="0"/>
                </a:moveTo>
                <a:lnTo>
                  <a:pt x="0" y="0"/>
                </a:lnTo>
                <a:lnTo>
                  <a:pt x="1790633" y="0"/>
                </a:lnTo>
                <a:lnTo>
                  <a:pt x="1807368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174" y="323036"/>
            <a:ext cx="2533650" cy="508000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729"/>
              </a:lnSpc>
            </a:pPr>
            <a:r>
              <a:rPr sz="3200" spc="-5" dirty="0"/>
              <a:t>Robustness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8445" y="1260729"/>
            <a:ext cx="3032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Hardware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failures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7935" y="1315622"/>
            <a:ext cx="4003675" cy="27749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830"/>
              </a:lnSpc>
            </a:pPr>
            <a:r>
              <a:rPr sz="1800" spc="-5" dirty="0">
                <a:latin typeface="Arial MT"/>
                <a:cs typeface="Arial MT"/>
              </a:rPr>
              <a:t>failure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site,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940" y="1927605"/>
            <a:ext cx="265175" cy="27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8445" y="1438284"/>
            <a:ext cx="6158230" cy="7677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Arial MT"/>
                <a:cs typeface="Arial MT"/>
              </a:rPr>
              <a:t>loss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fault-tolerant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</a:t>
            </a:r>
            <a:r>
              <a:rPr sz="1800" b="1" spc="3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tolerate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certain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471" y="2322322"/>
            <a:ext cx="234696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471" y="2966669"/>
            <a:ext cx="234696" cy="244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28445" y="2276094"/>
            <a:ext cx="6405880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Degree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fault tolerance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depends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fault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fault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tolerance,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better!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Involves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i="1" dirty="0">
                <a:latin typeface="Arial"/>
                <a:cs typeface="Arial"/>
              </a:rPr>
              <a:t>failure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detection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reconfiguration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recovery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3313176"/>
            <a:ext cx="265175" cy="27432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95EEB9-8883-20C7-39D8-C04FCCB3A9C5}"/>
              </a:ext>
            </a:extLst>
          </p:cNvPr>
          <p:cNvSpPr txBox="1"/>
          <p:nvPr/>
        </p:nvSpPr>
        <p:spPr>
          <a:xfrm>
            <a:off x="5866750" y="5298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ความทนทาน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92973-F574-9F8C-5261-F67965EF2395}"/>
              </a:ext>
            </a:extLst>
          </p:cNvPr>
          <p:cNvSpPr txBox="1"/>
          <p:nvPr/>
        </p:nvSpPr>
        <p:spPr>
          <a:xfrm>
            <a:off x="1117899" y="1002648"/>
            <a:ext cx="693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ความล้มเหลวของฮาร์ดแวร์อาจรวมถึงความล้มเหลวของลิงก์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ความล้มเหลวของไซต์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และการสูญเสียข้อความ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D32DB5-8826-121F-C168-76DFBB1976DF}"/>
              </a:ext>
            </a:extLst>
          </p:cNvPr>
          <p:cNvSpPr txBox="1"/>
          <p:nvPr/>
        </p:nvSpPr>
        <p:spPr>
          <a:xfrm>
            <a:off x="1155259" y="1723826"/>
            <a:ext cx="521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ระบบที่ทนทานต่อข้อผิดพลาดสามารถทนต่อความล้มเหลวได้ในระดับหนึ่ง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BDE570-4A09-2B67-956A-63934A3EB43A}"/>
              </a:ext>
            </a:extLst>
          </p:cNvPr>
          <p:cNvSpPr txBox="1"/>
          <p:nvPr/>
        </p:nvSpPr>
        <p:spPr>
          <a:xfrm>
            <a:off x="1538628" y="2104797"/>
            <a:ext cx="6023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ระดับความทนทานต่อข้อผิดพลาดขึ้นอยู่กับการออกแบบระบบและข้อบกพร่องเฉพาะ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BB936-5060-CBE6-1A78-AEDFFDB28C5C}"/>
              </a:ext>
            </a:extLst>
          </p:cNvPr>
          <p:cNvSpPr txBox="1"/>
          <p:nvPr/>
        </p:nvSpPr>
        <p:spPr>
          <a:xfrm>
            <a:off x="1563458" y="2732240"/>
            <a:ext cx="521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ยิ่งทนต่อข้อผิดพลาดได้มากเท่าไรก็ยิ่งดีเท่านั้น</a:t>
            </a:r>
            <a:r>
              <a:rPr lang="en-US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44461-A5F3-2028-8E74-7B4C8E92BCD8}"/>
              </a:ext>
            </a:extLst>
          </p:cNvPr>
          <p:cNvSpPr txBox="1"/>
          <p:nvPr/>
        </p:nvSpPr>
        <p:spPr>
          <a:xfrm>
            <a:off x="1184589" y="3110732"/>
            <a:ext cx="521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เกี่ยวข้องกับการตรวจหาความล้มเหลว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การกำหนดค่าใหม่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และการกู้คืน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091846" y="2150439"/>
            <a:ext cx="465455" cy="31750"/>
          </a:xfrm>
          <a:custGeom>
            <a:avLst/>
            <a:gdLst/>
            <a:ahLst/>
            <a:cxnLst/>
            <a:rect l="l" t="t" r="r" b="b"/>
            <a:pathLst>
              <a:path w="465455" h="31750">
                <a:moveTo>
                  <a:pt x="213155" y="5082"/>
                </a:moveTo>
                <a:lnTo>
                  <a:pt x="163455" y="5063"/>
                </a:lnTo>
                <a:lnTo>
                  <a:pt x="123753" y="6342"/>
                </a:lnTo>
                <a:lnTo>
                  <a:pt x="74348" y="12800"/>
                </a:lnTo>
                <a:lnTo>
                  <a:pt x="64286" y="15810"/>
                </a:lnTo>
                <a:lnTo>
                  <a:pt x="54561" y="18538"/>
                </a:lnTo>
                <a:lnTo>
                  <a:pt x="14882" y="27320"/>
                </a:lnTo>
                <a:lnTo>
                  <a:pt x="1661" y="28586"/>
                </a:lnTo>
                <a:lnTo>
                  <a:pt x="830" y="28656"/>
                </a:lnTo>
                <a:lnTo>
                  <a:pt x="0" y="28725"/>
                </a:lnTo>
                <a:lnTo>
                  <a:pt x="332" y="28820"/>
                </a:lnTo>
                <a:lnTo>
                  <a:pt x="1828" y="28942"/>
                </a:lnTo>
                <a:lnTo>
                  <a:pt x="3323" y="29064"/>
                </a:lnTo>
                <a:lnTo>
                  <a:pt x="8955" y="29522"/>
                </a:lnTo>
                <a:lnTo>
                  <a:pt x="18723" y="30317"/>
                </a:lnTo>
                <a:lnTo>
                  <a:pt x="26530" y="30821"/>
                </a:lnTo>
                <a:lnTo>
                  <a:pt x="35298" y="31141"/>
                </a:lnTo>
                <a:lnTo>
                  <a:pt x="45027" y="31278"/>
                </a:lnTo>
                <a:lnTo>
                  <a:pt x="55718" y="31230"/>
                </a:lnTo>
                <a:lnTo>
                  <a:pt x="105068" y="27519"/>
                </a:lnTo>
                <a:lnTo>
                  <a:pt x="146017" y="21673"/>
                </a:lnTo>
                <a:lnTo>
                  <a:pt x="173271" y="17187"/>
                </a:lnTo>
                <a:lnTo>
                  <a:pt x="185720" y="15175"/>
                </a:lnTo>
                <a:lnTo>
                  <a:pt x="229266" y="8962"/>
                </a:lnTo>
                <a:lnTo>
                  <a:pt x="269389" y="5254"/>
                </a:lnTo>
                <a:lnTo>
                  <a:pt x="317452" y="3872"/>
                </a:lnTo>
                <a:lnTo>
                  <a:pt x="349809" y="3595"/>
                </a:lnTo>
                <a:lnTo>
                  <a:pt x="383377" y="3267"/>
                </a:lnTo>
                <a:lnTo>
                  <a:pt x="413817" y="2558"/>
                </a:lnTo>
                <a:lnTo>
                  <a:pt x="441130" y="1469"/>
                </a:lnTo>
                <a:lnTo>
                  <a:pt x="465315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0363" y="1802110"/>
            <a:ext cx="3583304" cy="376555"/>
          </a:xfrm>
          <a:custGeom>
            <a:avLst/>
            <a:gdLst/>
            <a:ahLst/>
            <a:cxnLst/>
            <a:rect l="l" t="t" r="r" b="b"/>
            <a:pathLst>
              <a:path w="3583304" h="376555">
                <a:moveTo>
                  <a:pt x="708119" y="144047"/>
                </a:moveTo>
                <a:lnTo>
                  <a:pt x="701303" y="145388"/>
                </a:lnTo>
                <a:lnTo>
                  <a:pt x="694008" y="144827"/>
                </a:lnTo>
                <a:lnTo>
                  <a:pt x="686236" y="142365"/>
                </a:lnTo>
                <a:lnTo>
                  <a:pt x="677985" y="138000"/>
                </a:lnTo>
                <a:lnTo>
                  <a:pt x="668051" y="131055"/>
                </a:lnTo>
                <a:lnTo>
                  <a:pt x="654669" y="120495"/>
                </a:lnTo>
                <a:lnTo>
                  <a:pt x="637837" y="106321"/>
                </a:lnTo>
                <a:lnTo>
                  <a:pt x="617557" y="88534"/>
                </a:lnTo>
              </a:path>
              <a:path w="3583304" h="376555">
                <a:moveTo>
                  <a:pt x="450576" y="0"/>
                </a:moveTo>
                <a:lnTo>
                  <a:pt x="450576" y="0"/>
                </a:lnTo>
                <a:lnTo>
                  <a:pt x="3566178" y="0"/>
                </a:lnTo>
                <a:lnTo>
                  <a:pt x="3583203" y="0"/>
                </a:lnTo>
              </a:path>
              <a:path w="3583304" h="376555">
                <a:moveTo>
                  <a:pt x="25146" y="371652"/>
                </a:moveTo>
                <a:lnTo>
                  <a:pt x="10704" y="371980"/>
                </a:lnTo>
                <a:lnTo>
                  <a:pt x="2761" y="372161"/>
                </a:lnTo>
                <a:lnTo>
                  <a:pt x="1316" y="372194"/>
                </a:lnTo>
                <a:lnTo>
                  <a:pt x="300" y="372217"/>
                </a:lnTo>
                <a:lnTo>
                  <a:pt x="0" y="372304"/>
                </a:lnTo>
                <a:lnTo>
                  <a:pt x="414" y="372454"/>
                </a:lnTo>
                <a:lnTo>
                  <a:pt x="829" y="372604"/>
                </a:lnTo>
                <a:lnTo>
                  <a:pt x="2555" y="373229"/>
                </a:lnTo>
                <a:lnTo>
                  <a:pt x="5591" y="374329"/>
                </a:lnTo>
                <a:lnTo>
                  <a:pt x="8628" y="375429"/>
                </a:lnTo>
                <a:lnTo>
                  <a:pt x="15884" y="376042"/>
                </a:lnTo>
                <a:lnTo>
                  <a:pt x="27360" y="376167"/>
                </a:lnTo>
                <a:lnTo>
                  <a:pt x="36586" y="375940"/>
                </a:lnTo>
                <a:lnTo>
                  <a:pt x="47048" y="375072"/>
                </a:lnTo>
                <a:lnTo>
                  <a:pt x="58748" y="373562"/>
                </a:lnTo>
                <a:lnTo>
                  <a:pt x="71686" y="371411"/>
                </a:lnTo>
                <a:lnTo>
                  <a:pt x="85611" y="368968"/>
                </a:lnTo>
                <a:lnTo>
                  <a:pt x="100276" y="366584"/>
                </a:lnTo>
                <a:lnTo>
                  <a:pt x="148315" y="359850"/>
                </a:lnTo>
                <a:lnTo>
                  <a:pt x="197542" y="354586"/>
                </a:lnTo>
                <a:lnTo>
                  <a:pt x="243448" y="351318"/>
                </a:lnTo>
                <a:lnTo>
                  <a:pt x="286400" y="350008"/>
                </a:lnTo>
                <a:lnTo>
                  <a:pt x="334981" y="349672"/>
                </a:lnTo>
                <a:lnTo>
                  <a:pt x="347239" y="349691"/>
                </a:lnTo>
                <a:lnTo>
                  <a:pt x="356065" y="349758"/>
                </a:lnTo>
                <a:lnTo>
                  <a:pt x="361459" y="349871"/>
                </a:lnTo>
                <a:lnTo>
                  <a:pt x="366363" y="350053"/>
                </a:lnTo>
                <a:lnTo>
                  <a:pt x="369200" y="350159"/>
                </a:lnTo>
                <a:lnTo>
                  <a:pt x="369971" y="350187"/>
                </a:lnTo>
                <a:lnTo>
                  <a:pt x="370741" y="350216"/>
                </a:lnTo>
                <a:lnTo>
                  <a:pt x="370867" y="350344"/>
                </a:lnTo>
                <a:lnTo>
                  <a:pt x="370348" y="350572"/>
                </a:lnTo>
                <a:lnTo>
                  <a:pt x="369610" y="350897"/>
                </a:lnTo>
                <a:lnTo>
                  <a:pt x="366049" y="352463"/>
                </a:lnTo>
                <a:lnTo>
                  <a:pt x="359667" y="355268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8323" y="1449968"/>
            <a:ext cx="1423035" cy="0"/>
          </a:xfrm>
          <a:custGeom>
            <a:avLst/>
            <a:gdLst/>
            <a:ahLst/>
            <a:cxnLst/>
            <a:rect l="l" t="t" r="r" b="b"/>
            <a:pathLst>
              <a:path w="1423035">
                <a:moveTo>
                  <a:pt x="0" y="0"/>
                </a:moveTo>
                <a:lnTo>
                  <a:pt x="0" y="0"/>
                </a:lnTo>
                <a:lnTo>
                  <a:pt x="1405560" y="0"/>
                </a:lnTo>
                <a:lnTo>
                  <a:pt x="1422494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6765" y="3172391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0" y="0"/>
                </a:lnTo>
                <a:lnTo>
                  <a:pt x="405805" y="0"/>
                </a:lnTo>
                <a:lnTo>
                  <a:pt x="420834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3838" y="3220229"/>
            <a:ext cx="1565275" cy="215900"/>
          </a:xfrm>
          <a:custGeom>
            <a:avLst/>
            <a:gdLst/>
            <a:ahLst/>
            <a:cxnLst/>
            <a:rect l="l" t="t" r="r" b="b"/>
            <a:pathLst>
              <a:path w="1565275" h="215900">
                <a:moveTo>
                  <a:pt x="0" y="0"/>
                </a:moveTo>
                <a:lnTo>
                  <a:pt x="0" y="0"/>
                </a:lnTo>
                <a:lnTo>
                  <a:pt x="865179" y="0"/>
                </a:lnTo>
                <a:lnTo>
                  <a:pt x="882143" y="0"/>
                </a:lnTo>
              </a:path>
              <a:path w="1565275" h="215900">
                <a:moveTo>
                  <a:pt x="535360" y="215535"/>
                </a:moveTo>
                <a:lnTo>
                  <a:pt x="535360" y="215535"/>
                </a:lnTo>
                <a:lnTo>
                  <a:pt x="1547755" y="215535"/>
                </a:lnTo>
                <a:lnTo>
                  <a:pt x="1564914" y="215535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32246" y="4089692"/>
            <a:ext cx="2091055" cy="0"/>
          </a:xfrm>
          <a:custGeom>
            <a:avLst/>
            <a:gdLst/>
            <a:ahLst/>
            <a:cxnLst/>
            <a:rect l="l" t="t" r="r" b="b"/>
            <a:pathLst>
              <a:path w="2091054">
                <a:moveTo>
                  <a:pt x="0" y="0"/>
                </a:moveTo>
                <a:lnTo>
                  <a:pt x="0" y="0"/>
                </a:lnTo>
                <a:lnTo>
                  <a:pt x="2073615" y="0"/>
                </a:lnTo>
                <a:lnTo>
                  <a:pt x="2090473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8526" y="4409437"/>
            <a:ext cx="2506345" cy="290195"/>
          </a:xfrm>
          <a:custGeom>
            <a:avLst/>
            <a:gdLst/>
            <a:ahLst/>
            <a:cxnLst/>
            <a:rect l="l" t="t" r="r" b="b"/>
            <a:pathLst>
              <a:path w="2506345" h="290195">
                <a:moveTo>
                  <a:pt x="1389179" y="127522"/>
                </a:moveTo>
                <a:lnTo>
                  <a:pt x="1405654" y="126586"/>
                </a:lnTo>
                <a:lnTo>
                  <a:pt x="1422129" y="125650"/>
                </a:lnTo>
                <a:lnTo>
                  <a:pt x="1438603" y="124714"/>
                </a:lnTo>
                <a:lnTo>
                  <a:pt x="1455078" y="123777"/>
                </a:lnTo>
                <a:lnTo>
                  <a:pt x="1471553" y="122842"/>
                </a:lnTo>
                <a:lnTo>
                  <a:pt x="1488028" y="121906"/>
                </a:lnTo>
                <a:lnTo>
                  <a:pt x="1504503" y="120970"/>
                </a:lnTo>
                <a:lnTo>
                  <a:pt x="1520977" y="120034"/>
                </a:lnTo>
                <a:lnTo>
                  <a:pt x="1537452" y="119098"/>
                </a:lnTo>
                <a:lnTo>
                  <a:pt x="1553927" y="118162"/>
                </a:lnTo>
                <a:lnTo>
                  <a:pt x="1570402" y="117226"/>
                </a:lnTo>
                <a:lnTo>
                  <a:pt x="1586876" y="116290"/>
                </a:lnTo>
                <a:lnTo>
                  <a:pt x="1603351" y="115354"/>
                </a:lnTo>
                <a:lnTo>
                  <a:pt x="1619826" y="114418"/>
                </a:lnTo>
                <a:lnTo>
                  <a:pt x="1636301" y="113482"/>
                </a:lnTo>
                <a:lnTo>
                  <a:pt x="1652776" y="112546"/>
                </a:lnTo>
                <a:lnTo>
                  <a:pt x="1669250" y="111611"/>
                </a:lnTo>
                <a:lnTo>
                  <a:pt x="1685725" y="110675"/>
                </a:lnTo>
                <a:lnTo>
                  <a:pt x="1702200" y="109739"/>
                </a:lnTo>
                <a:lnTo>
                  <a:pt x="1718675" y="108803"/>
                </a:lnTo>
                <a:lnTo>
                  <a:pt x="1735150" y="107867"/>
                </a:lnTo>
                <a:lnTo>
                  <a:pt x="1751624" y="106931"/>
                </a:lnTo>
                <a:lnTo>
                  <a:pt x="1768099" y="105995"/>
                </a:lnTo>
                <a:lnTo>
                  <a:pt x="1784574" y="105059"/>
                </a:lnTo>
                <a:lnTo>
                  <a:pt x="1801049" y="104123"/>
                </a:lnTo>
                <a:lnTo>
                  <a:pt x="1817524" y="103187"/>
                </a:lnTo>
                <a:lnTo>
                  <a:pt x="1833998" y="102251"/>
                </a:lnTo>
                <a:lnTo>
                  <a:pt x="1850473" y="101315"/>
                </a:lnTo>
                <a:lnTo>
                  <a:pt x="1866948" y="100379"/>
                </a:lnTo>
                <a:lnTo>
                  <a:pt x="1883423" y="99443"/>
                </a:lnTo>
                <a:lnTo>
                  <a:pt x="1899897" y="98507"/>
                </a:lnTo>
                <a:lnTo>
                  <a:pt x="1916372" y="97571"/>
                </a:lnTo>
                <a:lnTo>
                  <a:pt x="1932847" y="96635"/>
                </a:lnTo>
                <a:lnTo>
                  <a:pt x="1949322" y="95699"/>
                </a:lnTo>
                <a:lnTo>
                  <a:pt x="1965797" y="94763"/>
                </a:lnTo>
                <a:lnTo>
                  <a:pt x="1982271" y="93827"/>
                </a:lnTo>
                <a:lnTo>
                  <a:pt x="1998747" y="92892"/>
                </a:lnTo>
                <a:lnTo>
                  <a:pt x="2015222" y="91956"/>
                </a:lnTo>
                <a:lnTo>
                  <a:pt x="2031696" y="91020"/>
                </a:lnTo>
                <a:lnTo>
                  <a:pt x="2048171" y="90084"/>
                </a:lnTo>
                <a:lnTo>
                  <a:pt x="2064646" y="89148"/>
                </a:lnTo>
                <a:lnTo>
                  <a:pt x="2081121" y="88212"/>
                </a:lnTo>
                <a:lnTo>
                  <a:pt x="2097596" y="87276"/>
                </a:lnTo>
                <a:lnTo>
                  <a:pt x="2114070" y="86340"/>
                </a:lnTo>
                <a:lnTo>
                  <a:pt x="2130545" y="85404"/>
                </a:lnTo>
                <a:lnTo>
                  <a:pt x="2147020" y="84468"/>
                </a:lnTo>
                <a:lnTo>
                  <a:pt x="2163495" y="83532"/>
                </a:lnTo>
                <a:lnTo>
                  <a:pt x="2179970" y="82596"/>
                </a:lnTo>
                <a:lnTo>
                  <a:pt x="2196444" y="81660"/>
                </a:lnTo>
                <a:lnTo>
                  <a:pt x="2212919" y="80724"/>
                </a:lnTo>
                <a:lnTo>
                  <a:pt x="2229394" y="79788"/>
                </a:lnTo>
                <a:lnTo>
                  <a:pt x="2245869" y="78853"/>
                </a:lnTo>
                <a:lnTo>
                  <a:pt x="2262344" y="77917"/>
                </a:lnTo>
                <a:lnTo>
                  <a:pt x="2278818" y="76981"/>
                </a:lnTo>
                <a:lnTo>
                  <a:pt x="2295293" y="76045"/>
                </a:lnTo>
                <a:lnTo>
                  <a:pt x="2311768" y="75108"/>
                </a:lnTo>
              </a:path>
              <a:path w="2506345" h="290195">
                <a:moveTo>
                  <a:pt x="0" y="66327"/>
                </a:moveTo>
                <a:lnTo>
                  <a:pt x="17120" y="64484"/>
                </a:lnTo>
                <a:lnTo>
                  <a:pt x="34240" y="62642"/>
                </a:lnTo>
                <a:lnTo>
                  <a:pt x="51360" y="60799"/>
                </a:lnTo>
                <a:lnTo>
                  <a:pt x="68480" y="58957"/>
                </a:lnTo>
                <a:lnTo>
                  <a:pt x="85601" y="57114"/>
                </a:lnTo>
                <a:lnTo>
                  <a:pt x="102721" y="55272"/>
                </a:lnTo>
                <a:lnTo>
                  <a:pt x="119841" y="53429"/>
                </a:lnTo>
                <a:lnTo>
                  <a:pt x="136961" y="51587"/>
                </a:lnTo>
                <a:lnTo>
                  <a:pt x="188322" y="46060"/>
                </a:lnTo>
                <a:lnTo>
                  <a:pt x="239683" y="40533"/>
                </a:lnTo>
                <a:lnTo>
                  <a:pt x="256803" y="38690"/>
                </a:lnTo>
                <a:lnTo>
                  <a:pt x="273923" y="36848"/>
                </a:lnTo>
                <a:lnTo>
                  <a:pt x="291044" y="35005"/>
                </a:lnTo>
                <a:lnTo>
                  <a:pt x="308164" y="33163"/>
                </a:lnTo>
                <a:lnTo>
                  <a:pt x="325284" y="31321"/>
                </a:lnTo>
                <a:lnTo>
                  <a:pt x="342404" y="29478"/>
                </a:lnTo>
                <a:lnTo>
                  <a:pt x="359525" y="27636"/>
                </a:lnTo>
                <a:lnTo>
                  <a:pt x="376645" y="25793"/>
                </a:lnTo>
                <a:lnTo>
                  <a:pt x="393765" y="23951"/>
                </a:lnTo>
                <a:lnTo>
                  <a:pt x="410886" y="22109"/>
                </a:lnTo>
                <a:lnTo>
                  <a:pt x="428006" y="20266"/>
                </a:lnTo>
                <a:lnTo>
                  <a:pt x="445126" y="18424"/>
                </a:lnTo>
                <a:lnTo>
                  <a:pt x="462246" y="16581"/>
                </a:lnTo>
                <a:lnTo>
                  <a:pt x="479367" y="14739"/>
                </a:lnTo>
                <a:lnTo>
                  <a:pt x="496487" y="12896"/>
                </a:lnTo>
                <a:lnTo>
                  <a:pt x="513607" y="11054"/>
                </a:lnTo>
                <a:lnTo>
                  <a:pt x="530727" y="9211"/>
                </a:lnTo>
                <a:lnTo>
                  <a:pt x="547847" y="7369"/>
                </a:lnTo>
                <a:lnTo>
                  <a:pt x="564968" y="5526"/>
                </a:lnTo>
                <a:lnTo>
                  <a:pt x="582088" y="3684"/>
                </a:lnTo>
                <a:lnTo>
                  <a:pt x="599208" y="1842"/>
                </a:lnTo>
                <a:lnTo>
                  <a:pt x="616329" y="0"/>
                </a:lnTo>
              </a:path>
              <a:path w="2506345" h="290195">
                <a:moveTo>
                  <a:pt x="275174" y="289618"/>
                </a:moveTo>
                <a:lnTo>
                  <a:pt x="275174" y="289618"/>
                </a:lnTo>
                <a:lnTo>
                  <a:pt x="2488854" y="289618"/>
                </a:lnTo>
                <a:lnTo>
                  <a:pt x="2505753" y="289618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4123" y="4473523"/>
            <a:ext cx="419734" cy="27940"/>
          </a:xfrm>
          <a:custGeom>
            <a:avLst/>
            <a:gdLst/>
            <a:ahLst/>
            <a:cxnLst/>
            <a:rect l="l" t="t" r="r" b="b"/>
            <a:pathLst>
              <a:path w="419735" h="27939">
                <a:moveTo>
                  <a:pt x="0" y="0"/>
                </a:moveTo>
                <a:lnTo>
                  <a:pt x="2947" y="8002"/>
                </a:lnTo>
                <a:lnTo>
                  <a:pt x="6019" y="13823"/>
                </a:lnTo>
                <a:lnTo>
                  <a:pt x="9213" y="17462"/>
                </a:lnTo>
                <a:lnTo>
                  <a:pt x="11402" y="19956"/>
                </a:lnTo>
                <a:lnTo>
                  <a:pt x="49763" y="27600"/>
                </a:lnTo>
                <a:lnTo>
                  <a:pt x="68063" y="27918"/>
                </a:lnTo>
                <a:lnTo>
                  <a:pt x="78576" y="27861"/>
                </a:lnTo>
                <a:lnTo>
                  <a:pt x="125245" y="24808"/>
                </a:lnTo>
                <a:lnTo>
                  <a:pt x="137751" y="23413"/>
                </a:lnTo>
                <a:lnTo>
                  <a:pt x="150533" y="22021"/>
                </a:lnTo>
                <a:lnTo>
                  <a:pt x="190421" y="17987"/>
                </a:lnTo>
                <a:lnTo>
                  <a:pt x="231255" y="15580"/>
                </a:lnTo>
                <a:lnTo>
                  <a:pt x="273656" y="14872"/>
                </a:lnTo>
                <a:lnTo>
                  <a:pt x="346075" y="14568"/>
                </a:lnTo>
                <a:lnTo>
                  <a:pt x="383346" y="14368"/>
                </a:lnTo>
                <a:lnTo>
                  <a:pt x="407732" y="13869"/>
                </a:lnTo>
                <a:lnTo>
                  <a:pt x="419233" y="13071"/>
                </a:lnTo>
                <a:lnTo>
                  <a:pt x="417849" y="11974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8720" y="4463527"/>
            <a:ext cx="534670" cy="58419"/>
          </a:xfrm>
          <a:custGeom>
            <a:avLst/>
            <a:gdLst/>
            <a:ahLst/>
            <a:cxnLst/>
            <a:rect l="l" t="t" r="r" b="b"/>
            <a:pathLst>
              <a:path w="534670" h="58420">
                <a:moveTo>
                  <a:pt x="24848" y="16660"/>
                </a:moveTo>
                <a:lnTo>
                  <a:pt x="12470" y="10956"/>
                </a:lnTo>
                <a:lnTo>
                  <a:pt x="4202" y="6806"/>
                </a:lnTo>
                <a:lnTo>
                  <a:pt x="45" y="4209"/>
                </a:lnTo>
                <a:lnTo>
                  <a:pt x="0" y="3166"/>
                </a:lnTo>
                <a:lnTo>
                  <a:pt x="1905" y="2913"/>
                </a:lnTo>
                <a:lnTo>
                  <a:pt x="40352" y="0"/>
                </a:lnTo>
                <a:lnTo>
                  <a:pt x="52986" y="22"/>
                </a:lnTo>
                <a:lnTo>
                  <a:pt x="99969" y="2758"/>
                </a:lnTo>
                <a:lnTo>
                  <a:pt x="137570" y="6914"/>
                </a:lnTo>
                <a:lnTo>
                  <a:pt x="157107" y="9123"/>
                </a:lnTo>
                <a:lnTo>
                  <a:pt x="176964" y="11333"/>
                </a:lnTo>
                <a:lnTo>
                  <a:pt x="197136" y="13544"/>
                </a:lnTo>
                <a:lnTo>
                  <a:pt x="219049" y="15993"/>
                </a:lnTo>
                <a:lnTo>
                  <a:pt x="272347" y="22321"/>
                </a:lnTo>
                <a:lnTo>
                  <a:pt x="335287" y="30257"/>
                </a:lnTo>
                <a:lnTo>
                  <a:pt x="389936" y="38016"/>
                </a:lnTo>
                <a:lnTo>
                  <a:pt x="433687" y="45146"/>
                </a:lnTo>
                <a:lnTo>
                  <a:pt x="452293" y="48144"/>
                </a:lnTo>
                <a:lnTo>
                  <a:pt x="495919" y="54577"/>
                </a:lnTo>
                <a:lnTo>
                  <a:pt x="530836" y="57912"/>
                </a:lnTo>
                <a:lnTo>
                  <a:pt x="534619" y="57887"/>
                </a:lnTo>
                <a:lnTo>
                  <a:pt x="533988" y="57351"/>
                </a:lnTo>
                <a:lnTo>
                  <a:pt x="533351" y="56814"/>
                </a:lnTo>
                <a:lnTo>
                  <a:pt x="531772" y="55473"/>
                </a:lnTo>
                <a:lnTo>
                  <a:pt x="529236" y="53328"/>
                </a:lnTo>
                <a:lnTo>
                  <a:pt x="523508" y="51229"/>
                </a:lnTo>
                <a:lnTo>
                  <a:pt x="511739" y="49510"/>
                </a:lnTo>
                <a:lnTo>
                  <a:pt x="493928" y="48173"/>
                </a:lnTo>
                <a:lnTo>
                  <a:pt x="470077" y="47216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0200" y="2540410"/>
            <a:ext cx="2266315" cy="941705"/>
          </a:xfrm>
          <a:custGeom>
            <a:avLst/>
            <a:gdLst/>
            <a:ahLst/>
            <a:cxnLst/>
            <a:rect l="l" t="t" r="r" b="b"/>
            <a:pathLst>
              <a:path w="2266315" h="941704">
                <a:moveTo>
                  <a:pt x="1592077" y="941355"/>
                </a:moveTo>
                <a:lnTo>
                  <a:pt x="1592077" y="941355"/>
                </a:lnTo>
                <a:lnTo>
                  <a:pt x="2101353" y="941355"/>
                </a:lnTo>
                <a:lnTo>
                  <a:pt x="2117781" y="941355"/>
                </a:lnTo>
              </a:path>
              <a:path w="2266315" h="941704">
                <a:moveTo>
                  <a:pt x="1113487" y="642033"/>
                </a:moveTo>
                <a:lnTo>
                  <a:pt x="1113487" y="642033"/>
                </a:lnTo>
                <a:lnTo>
                  <a:pt x="2248904" y="642033"/>
                </a:lnTo>
                <a:lnTo>
                  <a:pt x="2265852" y="642033"/>
                </a:lnTo>
              </a:path>
              <a:path w="2266315" h="941704">
                <a:moveTo>
                  <a:pt x="149385" y="644134"/>
                </a:moveTo>
                <a:lnTo>
                  <a:pt x="144768" y="638673"/>
                </a:lnTo>
                <a:lnTo>
                  <a:pt x="144187" y="634386"/>
                </a:lnTo>
                <a:lnTo>
                  <a:pt x="147641" y="631274"/>
                </a:lnTo>
                <a:lnTo>
                  <a:pt x="190000" y="626944"/>
                </a:lnTo>
                <a:lnTo>
                  <a:pt x="201435" y="626531"/>
                </a:lnTo>
                <a:lnTo>
                  <a:pt x="216230" y="625911"/>
                </a:lnTo>
                <a:lnTo>
                  <a:pt x="234385" y="625082"/>
                </a:lnTo>
                <a:lnTo>
                  <a:pt x="254947" y="624138"/>
                </a:lnTo>
                <a:lnTo>
                  <a:pt x="276960" y="623174"/>
                </a:lnTo>
                <a:lnTo>
                  <a:pt x="325342" y="621182"/>
                </a:lnTo>
                <a:lnTo>
                  <a:pt x="367455" y="619941"/>
                </a:lnTo>
                <a:lnTo>
                  <a:pt x="419067" y="619180"/>
                </a:lnTo>
                <a:lnTo>
                  <a:pt x="480178" y="618899"/>
                </a:lnTo>
                <a:lnTo>
                  <a:pt x="550790" y="619099"/>
                </a:lnTo>
              </a:path>
              <a:path w="2266315" h="941704">
                <a:moveTo>
                  <a:pt x="0" y="22163"/>
                </a:moveTo>
                <a:lnTo>
                  <a:pt x="0" y="22163"/>
                </a:lnTo>
                <a:lnTo>
                  <a:pt x="789418" y="22163"/>
                </a:lnTo>
                <a:lnTo>
                  <a:pt x="806214" y="22163"/>
                </a:lnTo>
              </a:path>
              <a:path w="2266315" h="941704">
                <a:moveTo>
                  <a:pt x="144468" y="299185"/>
                </a:moveTo>
                <a:lnTo>
                  <a:pt x="141438" y="294640"/>
                </a:lnTo>
                <a:lnTo>
                  <a:pt x="137390" y="293212"/>
                </a:lnTo>
                <a:lnTo>
                  <a:pt x="132324" y="294903"/>
                </a:lnTo>
                <a:lnTo>
                  <a:pt x="129632" y="297506"/>
                </a:lnTo>
                <a:lnTo>
                  <a:pt x="129032" y="302824"/>
                </a:lnTo>
                <a:lnTo>
                  <a:pt x="130524" y="310855"/>
                </a:lnTo>
                <a:lnTo>
                  <a:pt x="134107" y="321600"/>
                </a:lnTo>
              </a:path>
              <a:path w="2266315" h="941704">
                <a:moveTo>
                  <a:pt x="1275061" y="0"/>
                </a:moveTo>
                <a:lnTo>
                  <a:pt x="1275061" y="0"/>
                </a:lnTo>
                <a:lnTo>
                  <a:pt x="2014420" y="0"/>
                </a:lnTo>
                <a:lnTo>
                  <a:pt x="2031613" y="0"/>
                </a:lnTo>
              </a:path>
              <a:path w="2266315" h="941704">
                <a:moveTo>
                  <a:pt x="951091" y="303672"/>
                </a:moveTo>
                <a:lnTo>
                  <a:pt x="946416" y="303672"/>
                </a:lnTo>
                <a:lnTo>
                  <a:pt x="938468" y="302655"/>
                </a:lnTo>
                <a:lnTo>
                  <a:pt x="927250" y="300620"/>
                </a:lnTo>
                <a:lnTo>
                  <a:pt x="916030" y="298586"/>
                </a:lnTo>
                <a:lnTo>
                  <a:pt x="908432" y="297619"/>
                </a:lnTo>
                <a:lnTo>
                  <a:pt x="904454" y="297720"/>
                </a:lnTo>
                <a:lnTo>
                  <a:pt x="900477" y="297821"/>
                </a:lnTo>
                <a:lnTo>
                  <a:pt x="898166" y="298799"/>
                </a:lnTo>
                <a:lnTo>
                  <a:pt x="897523" y="300655"/>
                </a:lnTo>
                <a:lnTo>
                  <a:pt x="896878" y="302511"/>
                </a:lnTo>
                <a:lnTo>
                  <a:pt x="933648" y="314899"/>
                </a:lnTo>
                <a:lnTo>
                  <a:pt x="985665" y="316248"/>
                </a:lnTo>
                <a:lnTo>
                  <a:pt x="1024575" y="316349"/>
                </a:lnTo>
                <a:lnTo>
                  <a:pt x="1046486" y="316305"/>
                </a:lnTo>
                <a:lnTo>
                  <a:pt x="1069913" y="316204"/>
                </a:lnTo>
                <a:lnTo>
                  <a:pt x="1094856" y="316046"/>
                </a:lnTo>
                <a:lnTo>
                  <a:pt x="1120749" y="316091"/>
                </a:lnTo>
                <a:lnTo>
                  <a:pt x="1173680" y="317564"/>
                </a:lnTo>
                <a:lnTo>
                  <a:pt x="1230022" y="321106"/>
                </a:lnTo>
                <a:lnTo>
                  <a:pt x="1301067" y="328054"/>
                </a:lnTo>
                <a:lnTo>
                  <a:pt x="1342809" y="332888"/>
                </a:lnTo>
                <a:lnTo>
                  <a:pt x="1382657" y="337627"/>
                </a:lnTo>
                <a:lnTo>
                  <a:pt x="1414571" y="341266"/>
                </a:lnTo>
                <a:lnTo>
                  <a:pt x="1454597" y="345247"/>
                </a:lnTo>
                <a:lnTo>
                  <a:pt x="1509473" y="348214"/>
                </a:lnTo>
                <a:lnTo>
                  <a:pt x="1528033" y="348742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4947" y="283003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0" y="0"/>
                </a:lnTo>
                <a:lnTo>
                  <a:pt x="1741481" y="0"/>
                </a:lnTo>
                <a:lnTo>
                  <a:pt x="1758389" y="0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601" y="296037"/>
            <a:ext cx="1359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Fa</a:t>
            </a:r>
            <a:r>
              <a:rPr sz="3200" spc="-10" dirty="0"/>
              <a:t>i</a:t>
            </a:r>
            <a:r>
              <a:rPr sz="3200" dirty="0"/>
              <a:t>lure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68973" y="304011"/>
            <a:ext cx="2052320" cy="50990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0"/>
              </a:spcBef>
            </a:pPr>
            <a:r>
              <a:rPr sz="3200" b="1" spc="-5" dirty="0">
                <a:solidFill>
                  <a:srgbClr val="006699"/>
                </a:solidFill>
                <a:latin typeface="Arial"/>
                <a:cs typeface="Arial"/>
              </a:rPr>
              <a:t>Detection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652600"/>
            <a:ext cx="265175" cy="274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2023617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418333"/>
            <a:ext cx="234696" cy="243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8445" y="1165149"/>
            <a:ext cx="5810885" cy="17811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Arial MT"/>
                <a:cs typeface="Arial MT"/>
              </a:rPr>
              <a:t>Detecting </a:t>
            </a:r>
            <a:r>
              <a:rPr sz="1800" spc="-10" dirty="0">
                <a:latin typeface="Arial MT"/>
                <a:cs typeface="Arial MT"/>
              </a:rPr>
              <a:t>hardware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difficult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detect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heartbeat</a:t>
            </a:r>
            <a:r>
              <a:rPr sz="1800" b="1" spc="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protocol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Assume </a:t>
            </a: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Site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established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link</a:t>
            </a:r>
            <a:endParaRPr sz="1800">
              <a:latin typeface="Arial MT"/>
              <a:cs typeface="Arial MT"/>
            </a:endParaRPr>
          </a:p>
          <a:p>
            <a:pPr marL="47752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fixed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intervals,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site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exchange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I-am-up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message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 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" y="3038855"/>
            <a:ext cx="265175" cy="274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76765" y="3033791"/>
            <a:ext cx="421005" cy="277495"/>
          </a:xfrm>
          <a:prstGeom prst="rect">
            <a:avLst/>
          </a:prstGeom>
          <a:solidFill>
            <a:srgbClr val="2EFF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2130"/>
              </a:lnSpc>
            </a:pPr>
            <a:r>
              <a:rPr sz="1800" dirty="0">
                <a:latin typeface="Arial MT"/>
                <a:cs typeface="Arial MT"/>
              </a:rPr>
              <a:t>ite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445" y="3017012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5423" y="3017012"/>
            <a:ext cx="571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 receive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message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within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fixed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interval, 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assumes either </a:t>
            </a:r>
            <a:r>
              <a:rPr dirty="0"/>
              <a:t>(a) the </a:t>
            </a:r>
            <a:r>
              <a:rPr spc="-5" dirty="0"/>
              <a:t>other </a:t>
            </a:r>
            <a:r>
              <a:rPr dirty="0"/>
              <a:t>site </a:t>
            </a:r>
            <a:r>
              <a:rPr spc="-5" dirty="0"/>
              <a:t>is not up or </a:t>
            </a:r>
            <a:r>
              <a:rPr dirty="0"/>
              <a:t>(b) the </a:t>
            </a:r>
            <a:r>
              <a:rPr spc="-5" dirty="0"/>
              <a:t>message </a:t>
            </a:r>
            <a:r>
              <a:rPr spc="-20" dirty="0"/>
              <a:t>was </a:t>
            </a:r>
            <a:r>
              <a:rPr spc="-490" dirty="0"/>
              <a:t> </a:t>
            </a:r>
            <a:r>
              <a:rPr spc="-5" dirty="0"/>
              <a:t>lost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/>
              <a:t>Site</a:t>
            </a:r>
            <a:r>
              <a:rPr spc="-20" dirty="0"/>
              <a:t> </a:t>
            </a:r>
            <a:r>
              <a:rPr dirty="0"/>
              <a:t>A can</a:t>
            </a:r>
            <a:r>
              <a:rPr spc="-15" dirty="0"/>
              <a:t> </a:t>
            </a:r>
            <a:r>
              <a:rPr spc="-5" dirty="0"/>
              <a:t>now</a:t>
            </a:r>
            <a:r>
              <a:rPr spc="5" dirty="0"/>
              <a:t> </a:t>
            </a:r>
            <a:r>
              <a:rPr spc="-5" dirty="0"/>
              <a:t>send</a:t>
            </a:r>
            <a:r>
              <a:rPr spc="-10"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i="1" spc="-5" dirty="0">
                <a:latin typeface="Arial"/>
                <a:cs typeface="Arial"/>
              </a:rPr>
              <a:t>Are-you-up?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-5" dirty="0"/>
              <a:t>message</a:t>
            </a:r>
            <a:r>
              <a:rPr dirty="0"/>
              <a:t> to</a:t>
            </a:r>
            <a:r>
              <a:rPr spc="-5" dirty="0"/>
              <a:t> </a:t>
            </a:r>
            <a:r>
              <a:rPr dirty="0"/>
              <a:t>Site</a:t>
            </a:r>
            <a:r>
              <a:rPr spc="-5" dirty="0"/>
              <a:t> </a:t>
            </a:r>
            <a:r>
              <a:rPr dirty="0"/>
              <a:t>B</a:t>
            </a:r>
          </a:p>
          <a:p>
            <a:pPr marL="12700" marR="25400">
              <a:lnSpc>
                <a:spcPct val="100000"/>
              </a:lnSpc>
              <a:spcBef>
                <a:spcPts val="755"/>
              </a:spcBef>
            </a:pPr>
            <a:r>
              <a:rPr dirty="0"/>
              <a:t>If</a:t>
            </a:r>
            <a:r>
              <a:rPr spc="-10" dirty="0"/>
              <a:t> </a:t>
            </a:r>
            <a:r>
              <a:rPr dirty="0"/>
              <a:t>Site</a:t>
            </a:r>
            <a:r>
              <a:rPr spc="-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does</a:t>
            </a:r>
            <a:r>
              <a:rPr spc="-10" dirty="0"/>
              <a:t> </a:t>
            </a:r>
            <a:r>
              <a:rPr spc="-5" dirty="0"/>
              <a:t>not receive</a:t>
            </a:r>
            <a:r>
              <a:rPr dirty="0"/>
              <a:t> a</a:t>
            </a:r>
            <a:r>
              <a:rPr spc="-5" dirty="0"/>
              <a:t> </a:t>
            </a:r>
            <a:r>
              <a:rPr spc="-10" dirty="0"/>
              <a:t>reply,</a:t>
            </a:r>
            <a:r>
              <a:rPr spc="35" dirty="0"/>
              <a:t> </a:t>
            </a:r>
            <a:r>
              <a:rPr spc="-5" dirty="0"/>
              <a:t>it</a:t>
            </a:r>
            <a:r>
              <a:rPr spc="-15" dirty="0"/>
              <a:t> </a:t>
            </a:r>
            <a:r>
              <a:rPr dirty="0"/>
              <a:t>can</a:t>
            </a:r>
            <a:r>
              <a:rPr spc="5" dirty="0"/>
              <a:t> </a:t>
            </a:r>
            <a:r>
              <a:rPr spc="-5" dirty="0"/>
              <a:t>repeat</a:t>
            </a:r>
            <a:r>
              <a:rPr dirty="0"/>
              <a:t> the</a:t>
            </a:r>
            <a:r>
              <a:rPr spc="-5" dirty="0"/>
              <a:t> message</a:t>
            </a:r>
            <a:r>
              <a:rPr dirty="0"/>
              <a:t> </a:t>
            </a:r>
            <a:r>
              <a:rPr spc="-5" dirty="0"/>
              <a:t>or </a:t>
            </a:r>
            <a:r>
              <a:rPr dirty="0"/>
              <a:t>try </a:t>
            </a:r>
            <a:r>
              <a:rPr spc="-484" dirty="0"/>
              <a:t> </a:t>
            </a:r>
            <a:r>
              <a:rPr spc="-5" dirty="0"/>
              <a:t>an</a:t>
            </a:r>
            <a:r>
              <a:rPr spc="-15" dirty="0"/>
              <a:t> </a:t>
            </a:r>
            <a:r>
              <a:rPr spc="-5" dirty="0"/>
              <a:t>alternate</a:t>
            </a:r>
            <a:r>
              <a:rPr spc="10" dirty="0"/>
              <a:t> </a:t>
            </a:r>
            <a:r>
              <a:rPr spc="-5" dirty="0"/>
              <a:t>route</a:t>
            </a:r>
            <a:r>
              <a:rPr spc="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Site</a:t>
            </a:r>
            <a:r>
              <a:rPr spc="-15" dirty="0"/>
              <a:t> </a:t>
            </a:r>
            <a:r>
              <a:rPr dirty="0"/>
              <a:t>B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3957828"/>
            <a:ext cx="265175" cy="2743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" y="4328414"/>
            <a:ext cx="265175" cy="27431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7" name="object 1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626" y="2539001"/>
            <a:ext cx="57556" cy="16668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626" y="3136642"/>
            <a:ext cx="171570" cy="16637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9913" y="4058323"/>
            <a:ext cx="126356" cy="16128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2473" y="4425472"/>
            <a:ext cx="121060" cy="133350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8C539-58B7-589F-1785-87FB9844596D}"/>
              </a:ext>
            </a:extLst>
          </p:cNvPr>
          <p:cNvSpPr txBox="1"/>
          <p:nvPr/>
        </p:nvSpPr>
        <p:spPr>
          <a:xfrm>
            <a:off x="6321293" y="4990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การตรวจจับความล้มเหลว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A35B38-F33D-79A6-3F6F-ED5D10459932}"/>
              </a:ext>
            </a:extLst>
          </p:cNvPr>
          <p:cNvSpPr txBox="1"/>
          <p:nvPr/>
        </p:nvSpPr>
        <p:spPr>
          <a:xfrm>
            <a:off x="1160525" y="1017981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การตรวจจับความล้มเหลวของฮาร์ดแวร์เป็นเรื่องยาก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C83FEE-9D7A-FA2B-7D0D-1E973F56F338}"/>
              </a:ext>
            </a:extLst>
          </p:cNvPr>
          <p:cNvSpPr txBox="1"/>
          <p:nvPr/>
        </p:nvSpPr>
        <p:spPr>
          <a:xfrm>
            <a:off x="1107012" y="1432696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ในการตรวจจับความล้มเหลวของลิงก์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สามารถใช้โปรโตคอลฮาร์ทบีทได้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CAD449-9D19-FCB0-E70F-4A1A00E4E9C2}"/>
              </a:ext>
            </a:extLst>
          </p:cNvPr>
          <p:cNvSpPr txBox="1"/>
          <p:nvPr/>
        </p:nvSpPr>
        <p:spPr>
          <a:xfrm>
            <a:off x="1139154" y="1818153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สมมติว่าไซต์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และไซต์</a:t>
            </a:r>
            <a:r>
              <a:rPr lang="en-US" dirty="0">
                <a:solidFill>
                  <a:schemeClr val="tx2"/>
                </a:solidFill>
              </a:rPr>
              <a:t> B </a:t>
            </a:r>
            <a:r>
              <a:rPr lang="en-US" dirty="0" err="1">
                <a:solidFill>
                  <a:schemeClr val="tx2"/>
                </a:solidFill>
              </a:rPr>
              <a:t>ได้สร้างลิงก์แล้ว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F6032E-EA8B-B85B-17A7-22809C0F20E1}"/>
              </a:ext>
            </a:extLst>
          </p:cNvPr>
          <p:cNvSpPr txBox="1"/>
          <p:nvPr/>
        </p:nvSpPr>
        <p:spPr>
          <a:xfrm>
            <a:off x="1590167" y="2176918"/>
            <a:ext cx="699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ในช่วงเวลาที่กำหนด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แต่ละไซต์จะแลกเปลี่ยนข้อความ</a:t>
            </a:r>
            <a:r>
              <a:rPr lang="en-US" dirty="0">
                <a:solidFill>
                  <a:schemeClr val="tx2"/>
                </a:solidFill>
              </a:rPr>
              <a:t> I-am-up </a:t>
            </a:r>
            <a:r>
              <a:rPr lang="en-US" dirty="0" err="1">
                <a:solidFill>
                  <a:schemeClr val="tx2"/>
                </a:solidFill>
              </a:rPr>
              <a:t>เพื่อระบุว่าไซต์เหล่านั้นพร้อมใช้งานแล้ว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38463D-82B6-EEE5-E323-CD91C4479BAC}"/>
              </a:ext>
            </a:extLst>
          </p:cNvPr>
          <p:cNvSpPr txBox="1"/>
          <p:nvPr/>
        </p:nvSpPr>
        <p:spPr>
          <a:xfrm>
            <a:off x="1139154" y="2820570"/>
            <a:ext cx="7547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หากไซต์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ไม่ได้รับข้อความภายในช่วงเวลาที่กำหนด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จะถือว่า</a:t>
            </a:r>
            <a:r>
              <a:rPr lang="en-US" dirty="0">
                <a:solidFill>
                  <a:schemeClr val="tx2"/>
                </a:solidFill>
              </a:rPr>
              <a:t> (a) </a:t>
            </a:r>
            <a:r>
              <a:rPr lang="en-US" dirty="0" err="1">
                <a:solidFill>
                  <a:schemeClr val="tx2"/>
                </a:solidFill>
              </a:rPr>
              <a:t>ไซต์อื่นไม่พร้อมใช้งาน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หรือ</a:t>
            </a:r>
            <a:r>
              <a:rPr lang="en-US" dirty="0">
                <a:solidFill>
                  <a:schemeClr val="tx2"/>
                </a:solidFill>
              </a:rPr>
              <a:t> (b) </a:t>
            </a:r>
            <a:r>
              <a:rPr lang="en-US" dirty="0" err="1">
                <a:solidFill>
                  <a:schemeClr val="tx2"/>
                </a:solidFill>
              </a:rPr>
              <a:t>ข้อความสูญหาย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EB5BFC-A5C2-D5FD-7615-6BC4095D8A7E}"/>
              </a:ext>
            </a:extLst>
          </p:cNvPr>
          <p:cNvSpPr txBox="1"/>
          <p:nvPr/>
        </p:nvSpPr>
        <p:spPr>
          <a:xfrm>
            <a:off x="1163372" y="3704399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ขณะนี้ไซต์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สามารถส่งข้อความ</a:t>
            </a:r>
            <a:r>
              <a:rPr lang="en-US" dirty="0">
                <a:solidFill>
                  <a:schemeClr val="tx2"/>
                </a:solidFill>
              </a:rPr>
              <a:t> Are-you-up? </a:t>
            </a:r>
            <a:r>
              <a:rPr lang="en-US" dirty="0" err="1">
                <a:solidFill>
                  <a:schemeClr val="tx2"/>
                </a:solidFill>
              </a:rPr>
              <a:t>ข้อความถึงไซต์</a:t>
            </a:r>
            <a:r>
              <a:rPr lang="en-US" dirty="0">
                <a:solidFill>
                  <a:schemeClr val="tx2"/>
                </a:solidFill>
              </a:rPr>
              <a:t> 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CD1-B989-6FFC-B9B6-2E474A220810}"/>
              </a:ext>
            </a:extLst>
          </p:cNvPr>
          <p:cNvSpPr txBox="1"/>
          <p:nvPr/>
        </p:nvSpPr>
        <p:spPr>
          <a:xfrm>
            <a:off x="1139154" y="4109817"/>
            <a:ext cx="728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หากไซต์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ไม่ได้รับการตอบกลับ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ก็สามารถส่งข้อความซ้ำหรือลองใช้เส้นทางอื่นไปยังไซต์</a:t>
            </a:r>
            <a:r>
              <a:rPr lang="en-US" dirty="0">
                <a:solidFill>
                  <a:schemeClr val="tx2"/>
                </a:solidFill>
              </a:rPr>
              <a:t>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572" y="296037"/>
            <a:ext cx="6071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Chapter</a:t>
            </a:r>
            <a:r>
              <a:rPr sz="3200" spc="-45" dirty="0"/>
              <a:t> </a:t>
            </a:r>
            <a:r>
              <a:rPr sz="3200" spc="-5" dirty="0"/>
              <a:t>9:</a:t>
            </a:r>
            <a:r>
              <a:rPr sz="3200" spc="-20" dirty="0"/>
              <a:t> </a:t>
            </a:r>
            <a:r>
              <a:rPr sz="3200" spc="-5" dirty="0"/>
              <a:t>Distributed</a:t>
            </a:r>
            <a:r>
              <a:rPr sz="3200" spc="-65" dirty="0"/>
              <a:t> </a:t>
            </a:r>
            <a:r>
              <a:rPr sz="320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8445" y="1165149"/>
            <a:ext cx="4467860" cy="187706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1800" spc="-5">
                <a:latin typeface="Arial MT"/>
                <a:cs typeface="Arial MT"/>
              </a:rPr>
              <a:t>Advantages of</a:t>
            </a:r>
            <a:r>
              <a:rPr lang="en-US" sz="1800" spc="-10">
                <a:latin typeface="Arial MT"/>
                <a:cs typeface="Arial MT"/>
              </a:rPr>
              <a:t> Distributed</a:t>
            </a:r>
            <a:r>
              <a:rPr lang="en-US" sz="1800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Systems</a:t>
            </a:r>
            <a:endParaRPr lang="en-US"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1800" spc="-10">
                <a:latin typeface="Arial MT"/>
                <a:cs typeface="Arial MT"/>
              </a:rPr>
              <a:t>Network</a:t>
            </a:r>
            <a:r>
              <a:rPr lang="en-US" sz="1800">
                <a:latin typeface="Arial MT"/>
                <a:cs typeface="Arial MT"/>
              </a:rPr>
              <a:t> Structure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1800" spc="-5">
                <a:latin typeface="Arial MT"/>
                <a:cs typeface="Arial MT"/>
              </a:rPr>
              <a:t>Communication</a:t>
            </a:r>
            <a:r>
              <a:rPr lang="en-US" sz="1800" spc="-15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Protocols</a:t>
            </a:r>
            <a:endParaRPr lang="en-US" sz="1800">
              <a:latin typeface="Arial MT"/>
              <a:cs typeface="Arial MT"/>
            </a:endParaRPr>
          </a:p>
          <a:p>
            <a:pPr marL="12700" marR="5080">
              <a:lnSpc>
                <a:spcPct val="135000"/>
              </a:lnSpc>
            </a:pPr>
            <a:r>
              <a:rPr lang="en-US" sz="1800" spc="-10">
                <a:latin typeface="Arial MT"/>
                <a:cs typeface="Arial MT"/>
              </a:rPr>
              <a:t>Network</a:t>
            </a:r>
            <a:r>
              <a:rPr lang="en-US" sz="1800" spc="30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and</a:t>
            </a:r>
            <a:r>
              <a:rPr lang="en-US" sz="1800" spc="-15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Distributed</a:t>
            </a:r>
            <a:r>
              <a:rPr lang="en-US" sz="1800" spc="10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Operating</a:t>
            </a:r>
            <a:r>
              <a:rPr lang="en-US" sz="1800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Systems </a:t>
            </a:r>
            <a:r>
              <a:rPr lang="en-US" sz="1800" spc="-484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Design</a:t>
            </a:r>
            <a:r>
              <a:rPr lang="en-US" sz="1800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Issues</a:t>
            </a:r>
            <a:r>
              <a:rPr lang="en-US" sz="1800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of Distributed</a:t>
            </a:r>
            <a:r>
              <a:rPr lang="en-US" sz="1800" spc="5">
                <a:latin typeface="Arial MT"/>
                <a:cs typeface="Arial MT"/>
              </a:rPr>
              <a:t> </a:t>
            </a:r>
            <a:r>
              <a:rPr lang="en-US" sz="1800" spc="-5">
                <a:latin typeface="Arial MT"/>
                <a:cs typeface="Arial MT"/>
              </a:rPr>
              <a:t>Systems</a:t>
            </a:r>
            <a:endParaRPr lang="en-US"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652600"/>
            <a:ext cx="265175" cy="274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2023617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2393950"/>
            <a:ext cx="26517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2764282"/>
            <a:ext cx="265175" cy="2743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8B421-96C4-E11E-5A5D-709FBD6EC6C4}"/>
              </a:ext>
            </a:extLst>
          </p:cNvPr>
          <p:cNvSpPr txBox="1"/>
          <p:nvPr/>
        </p:nvSpPr>
        <p:spPr>
          <a:xfrm>
            <a:off x="4953000" y="12350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ข้อดีของระบบแบบกระจาย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4CB7E-AD6E-C0C4-69C9-EAD79E054E1F}"/>
              </a:ext>
            </a:extLst>
          </p:cNvPr>
          <p:cNvSpPr txBox="1"/>
          <p:nvPr/>
        </p:nvSpPr>
        <p:spPr>
          <a:xfrm>
            <a:off x="3276600" y="1621291"/>
            <a:ext cx="476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โครงสร้างเครือข่าย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B1F6A-DECF-C0C7-0854-9C9657BC2B69}"/>
              </a:ext>
            </a:extLst>
          </p:cNvPr>
          <p:cNvSpPr txBox="1"/>
          <p:nvPr/>
        </p:nvSpPr>
        <p:spPr>
          <a:xfrm>
            <a:off x="3886200" y="1991772"/>
            <a:ext cx="476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โปรโตคอลการสื่อสาร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7FEAFF-9D8E-6BB6-3BB3-E23383C5854D}"/>
              </a:ext>
            </a:extLst>
          </p:cNvPr>
          <p:cNvSpPr txBox="1"/>
          <p:nvPr/>
        </p:nvSpPr>
        <p:spPr>
          <a:xfrm>
            <a:off x="5656868" y="2298938"/>
            <a:ext cx="476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เครือข่ายและระบบปฏิบัติการแบบกระจาย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004BF-A46A-0CEC-81B6-4518559F9577}"/>
              </a:ext>
            </a:extLst>
          </p:cNvPr>
          <p:cNvSpPr txBox="1"/>
          <p:nvPr/>
        </p:nvSpPr>
        <p:spPr>
          <a:xfrm>
            <a:off x="4978219" y="2716776"/>
            <a:ext cx="52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ปัญหาการออกแบบระบบแบบกระจาย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32587" y="1336546"/>
            <a:ext cx="859790" cy="77470"/>
          </a:xfrm>
          <a:custGeom>
            <a:avLst/>
            <a:gdLst/>
            <a:ahLst/>
            <a:cxnLst/>
            <a:rect l="l" t="t" r="r" b="b"/>
            <a:pathLst>
              <a:path w="859789" h="77469">
                <a:moveTo>
                  <a:pt x="20267" y="16394"/>
                </a:moveTo>
                <a:lnTo>
                  <a:pt x="7502" y="24099"/>
                </a:lnTo>
                <a:lnTo>
                  <a:pt x="847" y="28117"/>
                </a:lnTo>
                <a:lnTo>
                  <a:pt x="301" y="28446"/>
                </a:lnTo>
                <a:lnTo>
                  <a:pt x="0" y="28618"/>
                </a:lnTo>
                <a:lnTo>
                  <a:pt x="253" y="28437"/>
                </a:lnTo>
                <a:lnTo>
                  <a:pt x="606" y="28198"/>
                </a:lnTo>
                <a:lnTo>
                  <a:pt x="3744" y="26076"/>
                </a:lnTo>
                <a:lnTo>
                  <a:pt x="9669" y="22071"/>
                </a:lnTo>
                <a:lnTo>
                  <a:pt x="15593" y="18065"/>
                </a:lnTo>
                <a:lnTo>
                  <a:pt x="58851" y="10628"/>
                </a:lnTo>
                <a:lnTo>
                  <a:pt x="89476" y="9810"/>
                </a:lnTo>
                <a:lnTo>
                  <a:pt x="103063" y="9312"/>
                </a:lnTo>
                <a:lnTo>
                  <a:pt x="114728" y="8695"/>
                </a:lnTo>
                <a:lnTo>
                  <a:pt x="124470" y="7958"/>
                </a:lnTo>
                <a:lnTo>
                  <a:pt x="134223" y="7209"/>
                </a:lnTo>
                <a:lnTo>
                  <a:pt x="145921" y="6558"/>
                </a:lnTo>
                <a:lnTo>
                  <a:pt x="159562" y="6006"/>
                </a:lnTo>
                <a:lnTo>
                  <a:pt x="175148" y="5552"/>
                </a:lnTo>
                <a:lnTo>
                  <a:pt x="191637" y="5395"/>
                </a:lnTo>
                <a:lnTo>
                  <a:pt x="207989" y="5737"/>
                </a:lnTo>
                <a:lnTo>
                  <a:pt x="224202" y="6576"/>
                </a:lnTo>
                <a:lnTo>
                  <a:pt x="240279" y="7913"/>
                </a:lnTo>
                <a:lnTo>
                  <a:pt x="256222" y="9338"/>
                </a:lnTo>
                <a:lnTo>
                  <a:pt x="272037" y="10441"/>
                </a:lnTo>
                <a:lnTo>
                  <a:pt x="287724" y="11222"/>
                </a:lnTo>
                <a:lnTo>
                  <a:pt x="303282" y="11682"/>
                </a:lnTo>
                <a:lnTo>
                  <a:pt x="317905" y="11846"/>
                </a:lnTo>
                <a:lnTo>
                  <a:pt x="330784" y="11741"/>
                </a:lnTo>
                <a:lnTo>
                  <a:pt x="370525" y="8541"/>
                </a:lnTo>
                <a:lnTo>
                  <a:pt x="394086" y="5090"/>
                </a:lnTo>
                <a:lnTo>
                  <a:pt x="407391" y="3248"/>
                </a:lnTo>
                <a:lnTo>
                  <a:pt x="421575" y="1804"/>
                </a:lnTo>
                <a:lnTo>
                  <a:pt x="436636" y="758"/>
                </a:lnTo>
                <a:lnTo>
                  <a:pt x="452576" y="110"/>
                </a:lnTo>
                <a:lnTo>
                  <a:pt x="468199" y="0"/>
                </a:lnTo>
                <a:lnTo>
                  <a:pt x="482312" y="565"/>
                </a:lnTo>
                <a:lnTo>
                  <a:pt x="526026" y="8659"/>
                </a:lnTo>
                <a:lnTo>
                  <a:pt x="562694" y="21099"/>
                </a:lnTo>
                <a:lnTo>
                  <a:pt x="588944" y="32416"/>
                </a:lnTo>
                <a:lnTo>
                  <a:pt x="596200" y="35593"/>
                </a:lnTo>
                <a:lnTo>
                  <a:pt x="624945" y="45441"/>
                </a:lnTo>
                <a:lnTo>
                  <a:pt x="630672" y="46524"/>
                </a:lnTo>
                <a:lnTo>
                  <a:pt x="667930" y="37627"/>
                </a:lnTo>
                <a:lnTo>
                  <a:pt x="674019" y="35058"/>
                </a:lnTo>
                <a:lnTo>
                  <a:pt x="717766" y="27268"/>
                </a:lnTo>
                <a:lnTo>
                  <a:pt x="730339" y="26827"/>
                </a:lnTo>
                <a:lnTo>
                  <a:pt x="736666" y="27222"/>
                </a:lnTo>
                <a:lnTo>
                  <a:pt x="780058" y="40506"/>
                </a:lnTo>
                <a:lnTo>
                  <a:pt x="799439" y="48549"/>
                </a:lnTo>
                <a:lnTo>
                  <a:pt x="808627" y="52420"/>
                </a:lnTo>
                <a:lnTo>
                  <a:pt x="844436" y="61736"/>
                </a:lnTo>
                <a:lnTo>
                  <a:pt x="847802" y="61771"/>
                </a:lnTo>
                <a:lnTo>
                  <a:pt x="851194" y="63506"/>
                </a:lnTo>
                <a:lnTo>
                  <a:pt x="854613" y="66941"/>
                </a:lnTo>
                <a:lnTo>
                  <a:pt x="859358" y="71709"/>
                </a:lnTo>
                <a:lnTo>
                  <a:pt x="855665" y="75165"/>
                </a:lnTo>
                <a:lnTo>
                  <a:pt x="843533" y="77308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4888" y="2347911"/>
            <a:ext cx="335915" cy="28575"/>
          </a:xfrm>
          <a:custGeom>
            <a:avLst/>
            <a:gdLst/>
            <a:ahLst/>
            <a:cxnLst/>
            <a:rect l="l" t="t" r="r" b="b"/>
            <a:pathLst>
              <a:path w="335914" h="28575">
                <a:moveTo>
                  <a:pt x="0" y="27800"/>
                </a:moveTo>
                <a:lnTo>
                  <a:pt x="53883" y="16687"/>
                </a:lnTo>
                <a:lnTo>
                  <a:pt x="98983" y="8439"/>
                </a:lnTo>
                <a:lnTo>
                  <a:pt x="162827" y="540"/>
                </a:lnTo>
                <a:lnTo>
                  <a:pt x="193570" y="0"/>
                </a:lnTo>
                <a:lnTo>
                  <a:pt x="208017" y="447"/>
                </a:lnTo>
                <a:lnTo>
                  <a:pt x="221850" y="1373"/>
                </a:lnTo>
                <a:lnTo>
                  <a:pt x="243725" y="4323"/>
                </a:lnTo>
                <a:lnTo>
                  <a:pt x="269939" y="9774"/>
                </a:lnTo>
                <a:lnTo>
                  <a:pt x="300490" y="17727"/>
                </a:lnTo>
                <a:lnTo>
                  <a:pt x="335379" y="28181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890" y="2299791"/>
            <a:ext cx="961390" cy="650875"/>
          </a:xfrm>
          <a:custGeom>
            <a:avLst/>
            <a:gdLst/>
            <a:ahLst/>
            <a:cxnLst/>
            <a:rect l="l" t="t" r="r" b="b"/>
            <a:pathLst>
              <a:path w="961389" h="650875">
                <a:moveTo>
                  <a:pt x="338878" y="35031"/>
                </a:moveTo>
                <a:lnTo>
                  <a:pt x="322069" y="33522"/>
                </a:lnTo>
                <a:lnTo>
                  <a:pt x="309757" y="32416"/>
                </a:lnTo>
                <a:lnTo>
                  <a:pt x="301942" y="31715"/>
                </a:lnTo>
                <a:lnTo>
                  <a:pt x="298623" y="31417"/>
                </a:lnTo>
                <a:lnTo>
                  <a:pt x="297617" y="31326"/>
                </a:lnTo>
                <a:lnTo>
                  <a:pt x="297971" y="31118"/>
                </a:lnTo>
                <a:lnTo>
                  <a:pt x="299684" y="30793"/>
                </a:lnTo>
                <a:lnTo>
                  <a:pt x="302872" y="30187"/>
                </a:lnTo>
                <a:lnTo>
                  <a:pt x="309864" y="28859"/>
                </a:lnTo>
                <a:lnTo>
                  <a:pt x="320660" y="26808"/>
                </a:lnTo>
                <a:lnTo>
                  <a:pt x="335261" y="24034"/>
                </a:lnTo>
                <a:lnTo>
                  <a:pt x="352683" y="20925"/>
                </a:lnTo>
                <a:lnTo>
                  <a:pt x="393041" y="14866"/>
                </a:lnTo>
                <a:lnTo>
                  <a:pt x="440280" y="9224"/>
                </a:lnTo>
                <a:lnTo>
                  <a:pt x="491565" y="5228"/>
                </a:lnTo>
                <a:lnTo>
                  <a:pt x="545989" y="2935"/>
                </a:lnTo>
                <a:lnTo>
                  <a:pt x="600936" y="1439"/>
                </a:lnTo>
                <a:lnTo>
                  <a:pt x="655784" y="557"/>
                </a:lnTo>
                <a:lnTo>
                  <a:pt x="709404" y="90"/>
                </a:lnTo>
                <a:lnTo>
                  <a:pt x="735684" y="0"/>
                </a:lnTo>
                <a:lnTo>
                  <a:pt x="761169" y="117"/>
                </a:lnTo>
                <a:lnTo>
                  <a:pt x="808424" y="1311"/>
                </a:lnTo>
                <a:lnTo>
                  <a:pt x="861876" y="6002"/>
                </a:lnTo>
                <a:lnTo>
                  <a:pt x="927402" y="23937"/>
                </a:lnTo>
                <a:lnTo>
                  <a:pt x="961248" y="38257"/>
                </a:lnTo>
              </a:path>
              <a:path w="961389" h="650875">
                <a:moveTo>
                  <a:pt x="76221" y="358135"/>
                </a:moveTo>
                <a:lnTo>
                  <a:pt x="76221" y="358135"/>
                </a:lnTo>
                <a:lnTo>
                  <a:pt x="771465" y="358135"/>
                </a:lnTo>
                <a:lnTo>
                  <a:pt x="787634" y="358135"/>
                </a:lnTo>
              </a:path>
              <a:path w="961389" h="650875">
                <a:moveTo>
                  <a:pt x="0" y="636190"/>
                </a:moveTo>
                <a:lnTo>
                  <a:pt x="42530" y="623981"/>
                </a:lnTo>
                <a:lnTo>
                  <a:pt x="64178" y="622912"/>
                </a:lnTo>
                <a:lnTo>
                  <a:pt x="77169" y="622056"/>
                </a:lnTo>
                <a:lnTo>
                  <a:pt x="125429" y="617648"/>
                </a:lnTo>
                <a:lnTo>
                  <a:pt x="167915" y="612802"/>
                </a:lnTo>
                <a:lnTo>
                  <a:pt x="192568" y="609761"/>
                </a:lnTo>
                <a:lnTo>
                  <a:pt x="218746" y="606663"/>
                </a:lnTo>
                <a:lnTo>
                  <a:pt x="273429" y="601360"/>
                </a:lnTo>
                <a:lnTo>
                  <a:pt x="330495" y="597312"/>
                </a:lnTo>
                <a:lnTo>
                  <a:pt x="385628" y="594907"/>
                </a:lnTo>
                <a:lnTo>
                  <a:pt x="437869" y="594112"/>
                </a:lnTo>
                <a:lnTo>
                  <a:pt x="462394" y="594119"/>
                </a:lnTo>
                <a:lnTo>
                  <a:pt x="508015" y="594843"/>
                </a:lnTo>
                <a:lnTo>
                  <a:pt x="548080" y="597158"/>
                </a:lnTo>
                <a:lnTo>
                  <a:pt x="603424" y="607867"/>
                </a:lnTo>
                <a:lnTo>
                  <a:pt x="644355" y="632204"/>
                </a:lnTo>
                <a:lnTo>
                  <a:pt x="663473" y="650375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7809" y="3510155"/>
            <a:ext cx="6380480" cy="0"/>
          </a:xfrm>
          <a:custGeom>
            <a:avLst/>
            <a:gdLst/>
            <a:ahLst/>
            <a:cxnLst/>
            <a:rect l="l" t="t" r="r" b="b"/>
            <a:pathLst>
              <a:path w="6380480">
                <a:moveTo>
                  <a:pt x="0" y="0"/>
                </a:moveTo>
                <a:lnTo>
                  <a:pt x="0" y="0"/>
                </a:lnTo>
                <a:lnTo>
                  <a:pt x="6363191" y="0"/>
                </a:lnTo>
                <a:lnTo>
                  <a:pt x="6380345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296037"/>
            <a:ext cx="4742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Failure</a:t>
            </a:r>
            <a:r>
              <a:rPr sz="3200" spc="-45" dirty="0"/>
              <a:t> </a:t>
            </a:r>
            <a:r>
              <a:rPr sz="3200" spc="-5" dirty="0"/>
              <a:t>Detection</a:t>
            </a:r>
            <a:r>
              <a:rPr sz="3200" spc="-70" dirty="0"/>
              <a:t> </a:t>
            </a:r>
            <a:r>
              <a:rPr sz="3200" dirty="0"/>
              <a:t>(Cont.)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8445" y="1260729"/>
            <a:ext cx="6273165" cy="268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ultimately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receive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B,</a:t>
            </a:r>
            <a:r>
              <a:rPr sz="1800" spc="-5" dirty="0">
                <a:latin typeface="Arial MT"/>
                <a:cs typeface="Arial MT"/>
              </a:rPr>
              <a:t> it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concludes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spc="-5" dirty="0">
                <a:latin typeface="Arial MT"/>
                <a:cs typeface="Arial MT"/>
              </a:rPr>
              <a:t> occurred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failures:</a:t>
            </a:r>
            <a:endParaRPr sz="180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down</a:t>
            </a:r>
            <a:endParaRPr sz="180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 link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 is</a:t>
            </a:r>
            <a:r>
              <a:rPr sz="1800" spc="-15" dirty="0">
                <a:latin typeface="Arial MT"/>
                <a:cs typeface="Arial MT"/>
              </a:rPr>
              <a:t> down</a:t>
            </a:r>
            <a:endParaRPr sz="180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alternate link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down</a:t>
            </a:r>
            <a:endParaRPr sz="1800">
              <a:latin typeface="Arial MT"/>
              <a:cs typeface="Arial MT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10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210" dirty="0">
                <a:latin typeface="Arial MT"/>
                <a:cs typeface="Arial MT"/>
              </a:rPr>
              <a:t> </a:t>
            </a:r>
            <a:r>
              <a:rPr sz="1800" u="sng" spc="-310" dirty="0">
                <a:uFill>
                  <a:solidFill>
                    <a:srgbClr val="FFB887"/>
                  </a:solidFill>
                </a:uFill>
                <a:latin typeface="Arial MT"/>
                <a:cs typeface="Arial MT"/>
              </a:rPr>
              <a:t> </a:t>
            </a:r>
            <a:r>
              <a:rPr sz="1800" spc="-1365" dirty="0">
                <a:latin typeface="Arial MT"/>
                <a:cs typeface="Arial MT"/>
              </a:rPr>
              <a:t>m</a:t>
            </a:r>
            <a:r>
              <a:rPr sz="1800" u="sng" dirty="0">
                <a:uFill>
                  <a:solidFill>
                    <a:srgbClr val="FFB887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155" dirty="0">
                <a:uFill>
                  <a:solidFill>
                    <a:srgbClr val="FFB887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10" dirty="0">
                <a:uFill>
                  <a:solidFill>
                    <a:srgbClr val="FFB887"/>
                  </a:solidFill>
                </a:u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10" dirty="0">
                <a:latin typeface="Arial MT"/>
                <a:cs typeface="Arial MT"/>
              </a:rPr>
              <a:t>ag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</a:t>
            </a:r>
            <a:r>
              <a:rPr sz="1800" dirty="0">
                <a:latin typeface="Arial MT"/>
                <a:cs typeface="Arial MT"/>
              </a:rPr>
              <a:t>s 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latin typeface="Arial MT"/>
                <a:cs typeface="Arial MT"/>
              </a:rPr>
              <a:t>However,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exactly </a:t>
            </a:r>
            <a:r>
              <a:rPr sz="1800" b="1" spc="15" dirty="0">
                <a:latin typeface="Arial"/>
                <a:cs typeface="Arial"/>
              </a:rPr>
              <a:t>why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occurred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940" y="1927605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3395471"/>
            <a:ext cx="265175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4340" y="1010730"/>
            <a:ext cx="3055251" cy="89744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606836" y="999451"/>
            <a:ext cx="22225" cy="26034"/>
          </a:xfrm>
          <a:custGeom>
            <a:avLst/>
            <a:gdLst/>
            <a:ahLst/>
            <a:cxnLst/>
            <a:rect l="l" t="t" r="r" b="b"/>
            <a:pathLst>
              <a:path w="22225" h="26034">
                <a:moveTo>
                  <a:pt x="5647" y="15716"/>
                </a:moveTo>
                <a:lnTo>
                  <a:pt x="6666" y="16521"/>
                </a:lnTo>
                <a:lnTo>
                  <a:pt x="5627" y="20650"/>
                </a:lnTo>
                <a:lnTo>
                  <a:pt x="7679" y="24085"/>
                </a:lnTo>
                <a:lnTo>
                  <a:pt x="14450" y="25789"/>
                </a:lnTo>
                <a:lnTo>
                  <a:pt x="17885" y="23737"/>
                </a:lnTo>
                <a:lnTo>
                  <a:pt x="19333" y="17990"/>
                </a:lnTo>
                <a:lnTo>
                  <a:pt x="8809" y="17990"/>
                </a:lnTo>
                <a:lnTo>
                  <a:pt x="5647" y="15716"/>
                </a:lnTo>
                <a:close/>
              </a:path>
              <a:path w="22225" h="26034">
                <a:moveTo>
                  <a:pt x="4428" y="14552"/>
                </a:moveTo>
                <a:lnTo>
                  <a:pt x="4988" y="15162"/>
                </a:lnTo>
                <a:lnTo>
                  <a:pt x="5769" y="15805"/>
                </a:lnTo>
                <a:lnTo>
                  <a:pt x="8809" y="17990"/>
                </a:lnTo>
                <a:lnTo>
                  <a:pt x="13046" y="17299"/>
                </a:lnTo>
                <a:lnTo>
                  <a:pt x="13848" y="16184"/>
                </a:lnTo>
                <a:lnTo>
                  <a:pt x="8940" y="16184"/>
                </a:lnTo>
                <a:lnTo>
                  <a:pt x="4428" y="14552"/>
                </a:lnTo>
                <a:close/>
              </a:path>
              <a:path w="22225" h="26034">
                <a:moveTo>
                  <a:pt x="20047" y="15157"/>
                </a:moveTo>
                <a:lnTo>
                  <a:pt x="19740" y="15486"/>
                </a:lnTo>
                <a:lnTo>
                  <a:pt x="14211" y="15681"/>
                </a:lnTo>
                <a:lnTo>
                  <a:pt x="13046" y="17299"/>
                </a:lnTo>
                <a:lnTo>
                  <a:pt x="8809" y="17990"/>
                </a:lnTo>
                <a:lnTo>
                  <a:pt x="19333" y="17990"/>
                </a:lnTo>
                <a:lnTo>
                  <a:pt x="20047" y="15157"/>
                </a:lnTo>
                <a:close/>
              </a:path>
              <a:path w="22225" h="26034">
                <a:moveTo>
                  <a:pt x="7900" y="2773"/>
                </a:moveTo>
                <a:lnTo>
                  <a:pt x="2385" y="7839"/>
                </a:lnTo>
                <a:lnTo>
                  <a:pt x="2202" y="12128"/>
                </a:lnTo>
                <a:lnTo>
                  <a:pt x="4428" y="14552"/>
                </a:lnTo>
                <a:lnTo>
                  <a:pt x="8940" y="16184"/>
                </a:lnTo>
                <a:lnTo>
                  <a:pt x="13249" y="15714"/>
                </a:lnTo>
                <a:lnTo>
                  <a:pt x="14211" y="15681"/>
                </a:lnTo>
                <a:lnTo>
                  <a:pt x="17015" y="11783"/>
                </a:lnTo>
                <a:lnTo>
                  <a:pt x="16922" y="8420"/>
                </a:lnTo>
                <a:lnTo>
                  <a:pt x="14990" y="6006"/>
                </a:lnTo>
                <a:lnTo>
                  <a:pt x="12189" y="2956"/>
                </a:lnTo>
                <a:lnTo>
                  <a:pt x="7900" y="2773"/>
                </a:lnTo>
                <a:close/>
              </a:path>
              <a:path w="22225" h="26034">
                <a:moveTo>
                  <a:pt x="14211" y="15681"/>
                </a:moveTo>
                <a:lnTo>
                  <a:pt x="13234" y="15716"/>
                </a:lnTo>
                <a:lnTo>
                  <a:pt x="8940" y="16184"/>
                </a:lnTo>
                <a:lnTo>
                  <a:pt x="13848" y="16184"/>
                </a:lnTo>
                <a:lnTo>
                  <a:pt x="14211" y="15681"/>
                </a:lnTo>
                <a:close/>
              </a:path>
              <a:path w="22225" h="26034">
                <a:moveTo>
                  <a:pt x="3768" y="14314"/>
                </a:moveTo>
                <a:lnTo>
                  <a:pt x="4352" y="14781"/>
                </a:lnTo>
                <a:lnTo>
                  <a:pt x="5647" y="15716"/>
                </a:lnTo>
                <a:lnTo>
                  <a:pt x="5265" y="15417"/>
                </a:lnTo>
                <a:lnTo>
                  <a:pt x="4428" y="14552"/>
                </a:lnTo>
                <a:lnTo>
                  <a:pt x="3768" y="14314"/>
                </a:lnTo>
                <a:close/>
              </a:path>
              <a:path w="22225" h="26034">
                <a:moveTo>
                  <a:pt x="15026" y="6045"/>
                </a:moveTo>
                <a:lnTo>
                  <a:pt x="16922" y="8420"/>
                </a:lnTo>
                <a:lnTo>
                  <a:pt x="17015" y="11783"/>
                </a:lnTo>
                <a:lnTo>
                  <a:pt x="14211" y="15681"/>
                </a:lnTo>
                <a:lnTo>
                  <a:pt x="19740" y="15486"/>
                </a:lnTo>
                <a:lnTo>
                  <a:pt x="20042" y="15162"/>
                </a:lnTo>
                <a:lnTo>
                  <a:pt x="19937" y="14552"/>
                </a:lnTo>
                <a:lnTo>
                  <a:pt x="18398" y="9716"/>
                </a:lnTo>
                <a:lnTo>
                  <a:pt x="15026" y="6045"/>
                </a:lnTo>
                <a:close/>
              </a:path>
              <a:path w="22225" h="26034">
                <a:moveTo>
                  <a:pt x="12079" y="1339"/>
                </a:moveTo>
                <a:lnTo>
                  <a:pt x="14243" y="3290"/>
                </a:lnTo>
                <a:lnTo>
                  <a:pt x="14990" y="6006"/>
                </a:lnTo>
                <a:lnTo>
                  <a:pt x="18398" y="9716"/>
                </a:lnTo>
                <a:lnTo>
                  <a:pt x="19937" y="14552"/>
                </a:lnTo>
                <a:lnTo>
                  <a:pt x="20047" y="15157"/>
                </a:lnTo>
                <a:lnTo>
                  <a:pt x="21954" y="13110"/>
                </a:lnTo>
                <a:lnTo>
                  <a:pt x="21797" y="8614"/>
                </a:lnTo>
                <a:lnTo>
                  <a:pt x="20932" y="7080"/>
                </a:lnTo>
                <a:lnTo>
                  <a:pt x="16473" y="4163"/>
                </a:lnTo>
                <a:lnTo>
                  <a:pt x="13031" y="1530"/>
                </a:lnTo>
                <a:lnTo>
                  <a:pt x="12079" y="1339"/>
                </a:lnTo>
                <a:close/>
              </a:path>
              <a:path w="22225" h="26034">
                <a:moveTo>
                  <a:pt x="6570" y="326"/>
                </a:moveTo>
                <a:lnTo>
                  <a:pt x="81" y="9716"/>
                </a:lnTo>
                <a:lnTo>
                  <a:pt x="140" y="10124"/>
                </a:lnTo>
                <a:lnTo>
                  <a:pt x="1442" y="12453"/>
                </a:lnTo>
                <a:lnTo>
                  <a:pt x="3768" y="14314"/>
                </a:lnTo>
                <a:lnTo>
                  <a:pt x="4428" y="14552"/>
                </a:lnTo>
                <a:lnTo>
                  <a:pt x="2202" y="12128"/>
                </a:lnTo>
                <a:lnTo>
                  <a:pt x="2385" y="7839"/>
                </a:lnTo>
                <a:lnTo>
                  <a:pt x="7900" y="2773"/>
                </a:lnTo>
                <a:lnTo>
                  <a:pt x="13669" y="2773"/>
                </a:lnTo>
                <a:lnTo>
                  <a:pt x="12079" y="1339"/>
                </a:lnTo>
                <a:lnTo>
                  <a:pt x="9222" y="768"/>
                </a:lnTo>
                <a:lnTo>
                  <a:pt x="6570" y="326"/>
                </a:lnTo>
                <a:close/>
              </a:path>
              <a:path w="22225" h="26034">
                <a:moveTo>
                  <a:pt x="37" y="9939"/>
                </a:moveTo>
                <a:lnTo>
                  <a:pt x="0" y="10124"/>
                </a:lnTo>
                <a:lnTo>
                  <a:pt x="2000" y="13675"/>
                </a:lnTo>
                <a:lnTo>
                  <a:pt x="3768" y="14314"/>
                </a:lnTo>
                <a:lnTo>
                  <a:pt x="1442" y="12453"/>
                </a:lnTo>
                <a:lnTo>
                  <a:pt x="37" y="9939"/>
                </a:lnTo>
                <a:close/>
              </a:path>
              <a:path w="22225" h="26034">
                <a:moveTo>
                  <a:pt x="1020" y="5027"/>
                </a:moveTo>
                <a:lnTo>
                  <a:pt x="775" y="5551"/>
                </a:lnTo>
                <a:lnTo>
                  <a:pt x="572" y="6226"/>
                </a:lnTo>
                <a:lnTo>
                  <a:pt x="53" y="9716"/>
                </a:lnTo>
                <a:lnTo>
                  <a:pt x="37" y="9939"/>
                </a:lnTo>
                <a:lnTo>
                  <a:pt x="1020" y="5027"/>
                </a:lnTo>
                <a:close/>
              </a:path>
              <a:path w="22225" h="26034">
                <a:moveTo>
                  <a:pt x="14990" y="6006"/>
                </a:moveTo>
                <a:close/>
              </a:path>
              <a:path w="22225" h="26034">
                <a:moveTo>
                  <a:pt x="13669" y="2773"/>
                </a:moveTo>
                <a:lnTo>
                  <a:pt x="7900" y="2773"/>
                </a:lnTo>
                <a:lnTo>
                  <a:pt x="12189" y="2956"/>
                </a:lnTo>
                <a:lnTo>
                  <a:pt x="14990" y="6006"/>
                </a:lnTo>
                <a:lnTo>
                  <a:pt x="14243" y="3290"/>
                </a:lnTo>
                <a:lnTo>
                  <a:pt x="13669" y="2773"/>
                </a:lnTo>
                <a:close/>
              </a:path>
              <a:path w="22225" h="26034">
                <a:moveTo>
                  <a:pt x="5380" y="0"/>
                </a:moveTo>
                <a:lnTo>
                  <a:pt x="1510" y="2579"/>
                </a:lnTo>
                <a:lnTo>
                  <a:pt x="1020" y="5027"/>
                </a:lnTo>
                <a:lnTo>
                  <a:pt x="1361" y="4295"/>
                </a:lnTo>
                <a:lnTo>
                  <a:pt x="1734" y="3717"/>
                </a:lnTo>
                <a:lnTo>
                  <a:pt x="3902" y="1219"/>
                </a:lnTo>
                <a:lnTo>
                  <a:pt x="6570" y="326"/>
                </a:lnTo>
                <a:lnTo>
                  <a:pt x="7012" y="326"/>
                </a:lnTo>
                <a:lnTo>
                  <a:pt x="5380" y="0"/>
                </a:lnTo>
                <a:close/>
              </a:path>
              <a:path w="22225" h="26034">
                <a:moveTo>
                  <a:pt x="9222" y="768"/>
                </a:moveTo>
                <a:lnTo>
                  <a:pt x="12079" y="1339"/>
                </a:lnTo>
                <a:lnTo>
                  <a:pt x="11926" y="1219"/>
                </a:lnTo>
                <a:lnTo>
                  <a:pt x="9222" y="768"/>
                </a:lnTo>
                <a:close/>
              </a:path>
              <a:path w="22225" h="26034">
                <a:moveTo>
                  <a:pt x="7012" y="326"/>
                </a:moveTo>
                <a:lnTo>
                  <a:pt x="6570" y="326"/>
                </a:lnTo>
                <a:lnTo>
                  <a:pt x="9222" y="768"/>
                </a:lnTo>
                <a:lnTo>
                  <a:pt x="7012" y="326"/>
                </a:lnTo>
                <a:close/>
              </a:path>
            </a:pathLst>
          </a:custGeom>
          <a:solidFill>
            <a:srgbClr val="FFA5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73A951-53C8-51D9-1A7E-1D0A28432E5F}"/>
              </a:ext>
            </a:extLst>
          </p:cNvPr>
          <p:cNvSpPr txBox="1"/>
          <p:nvPr/>
        </p:nvSpPr>
        <p:spPr>
          <a:xfrm>
            <a:off x="2150098" y="652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การตรวจจับความล้มเหลว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CAB93-0FB3-A3A4-A107-4FFED4554415}"/>
              </a:ext>
            </a:extLst>
          </p:cNvPr>
          <p:cNvSpPr txBox="1"/>
          <p:nvPr/>
        </p:nvSpPr>
        <p:spPr>
          <a:xfrm>
            <a:off x="1163115" y="788996"/>
            <a:ext cx="7518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หากไซต์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ไม่ได้รับการตอบกลับจากไซต์</a:t>
            </a:r>
            <a:r>
              <a:rPr lang="en-US" dirty="0">
                <a:solidFill>
                  <a:schemeClr val="tx2"/>
                </a:solidFill>
              </a:rPr>
              <a:t> B </a:t>
            </a:r>
            <a:r>
              <a:rPr lang="en-US" dirty="0" err="1">
                <a:solidFill>
                  <a:schemeClr val="tx2"/>
                </a:solidFill>
              </a:rPr>
              <a:t>ในท้ายที่สุด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จะสรุปได้ว่ามีความล้มเหลวบางประเภทเกิดขึ้น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2F550-08FB-0711-4143-C044C3D05F0B}"/>
              </a:ext>
            </a:extLst>
          </p:cNvPr>
          <p:cNvSpPr txBox="1"/>
          <p:nvPr/>
        </p:nvSpPr>
        <p:spPr>
          <a:xfrm>
            <a:off x="1149761" y="17147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ประเภทของความล้มเหลว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378FEA-EC04-C4D5-BBD8-B92C8E4C9671}"/>
              </a:ext>
            </a:extLst>
          </p:cNvPr>
          <p:cNvSpPr txBox="1"/>
          <p:nvPr/>
        </p:nvSpPr>
        <p:spPr>
          <a:xfrm>
            <a:off x="2857699" y="21393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ไซต์</a:t>
            </a:r>
            <a:r>
              <a:rPr lang="en-US" dirty="0">
                <a:solidFill>
                  <a:schemeClr val="tx2"/>
                </a:solidFill>
              </a:rPr>
              <a:t> B </a:t>
            </a:r>
            <a:r>
              <a:rPr lang="en-US" dirty="0" err="1">
                <a:solidFill>
                  <a:schemeClr val="tx2"/>
                </a:solidFill>
              </a:rPr>
              <a:t>ล่ม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75B01C-4871-20C9-02D7-3638553277FC}"/>
              </a:ext>
            </a:extLst>
          </p:cNvPr>
          <p:cNvSpPr txBox="1"/>
          <p:nvPr/>
        </p:nvSpPr>
        <p:spPr>
          <a:xfrm>
            <a:off x="5412289" y="24290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การเชื่อมโยงโดยตรงระหว่าง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และ</a:t>
            </a:r>
            <a:r>
              <a:rPr lang="en-US" dirty="0">
                <a:solidFill>
                  <a:schemeClr val="tx2"/>
                </a:solidFill>
              </a:rPr>
              <a:t> B </a:t>
            </a:r>
            <a:r>
              <a:rPr lang="en-US" dirty="0" err="1">
                <a:solidFill>
                  <a:schemeClr val="tx2"/>
                </a:solidFill>
              </a:rPr>
              <a:t>ไม่ทำงาน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D16D03-F5CC-DF59-FF56-28526D3A5D56}"/>
              </a:ext>
            </a:extLst>
          </p:cNvPr>
          <p:cNvSpPr txBox="1"/>
          <p:nvPr/>
        </p:nvSpPr>
        <p:spPr>
          <a:xfrm>
            <a:off x="5104204" y="2714238"/>
            <a:ext cx="499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ลิงก์สำรองจาก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ไป</a:t>
            </a:r>
            <a:r>
              <a:rPr lang="en-US" dirty="0">
                <a:solidFill>
                  <a:schemeClr val="tx2"/>
                </a:solidFill>
              </a:rPr>
              <a:t> B </a:t>
            </a:r>
            <a:r>
              <a:rPr lang="en-US" dirty="0" err="1">
                <a:solidFill>
                  <a:schemeClr val="tx2"/>
                </a:solidFill>
              </a:rPr>
              <a:t>ใช้งานไม่ได้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07662-60D2-C402-7698-6B2D397F91A3}"/>
              </a:ext>
            </a:extLst>
          </p:cNvPr>
          <p:cNvSpPr txBox="1"/>
          <p:nvPr/>
        </p:nvSpPr>
        <p:spPr>
          <a:xfrm>
            <a:off x="4198072" y="2978513"/>
            <a:ext cx="504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ข้อความหายไป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782E83-26F5-DFF5-C425-CAB6AA3FB29B}"/>
              </a:ext>
            </a:extLst>
          </p:cNvPr>
          <p:cNvSpPr txBox="1"/>
          <p:nvPr/>
        </p:nvSpPr>
        <p:spPr>
          <a:xfrm>
            <a:off x="2117823" y="3623364"/>
            <a:ext cx="558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อย่างไรก็ตาม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ไซต์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ไม่สามารถระบุได้อย่างแน่ชัดว่าเหตุใดจึงเกิดความล้มเหลว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5145529" y="1429485"/>
            <a:ext cx="752475" cy="44450"/>
          </a:xfrm>
          <a:custGeom>
            <a:avLst/>
            <a:gdLst/>
            <a:ahLst/>
            <a:cxnLst/>
            <a:rect l="l" t="t" r="r" b="b"/>
            <a:pathLst>
              <a:path w="752475" h="44450">
                <a:moveTo>
                  <a:pt x="48653" y="42042"/>
                </a:moveTo>
                <a:lnTo>
                  <a:pt x="45426" y="44339"/>
                </a:lnTo>
                <a:lnTo>
                  <a:pt x="39140" y="43290"/>
                </a:lnTo>
                <a:lnTo>
                  <a:pt x="29796" y="38897"/>
                </a:lnTo>
                <a:lnTo>
                  <a:pt x="23661" y="36012"/>
                </a:lnTo>
                <a:lnTo>
                  <a:pt x="17767" y="32058"/>
                </a:lnTo>
                <a:lnTo>
                  <a:pt x="12117" y="27035"/>
                </a:lnTo>
                <a:lnTo>
                  <a:pt x="6467" y="22013"/>
                </a:lnTo>
                <a:lnTo>
                  <a:pt x="2913" y="17248"/>
                </a:lnTo>
                <a:lnTo>
                  <a:pt x="1456" y="12739"/>
                </a:lnTo>
                <a:lnTo>
                  <a:pt x="0" y="8230"/>
                </a:lnTo>
                <a:lnTo>
                  <a:pt x="5453" y="5774"/>
                </a:lnTo>
                <a:lnTo>
                  <a:pt x="17815" y="5371"/>
                </a:lnTo>
                <a:lnTo>
                  <a:pt x="27456" y="5027"/>
                </a:lnTo>
                <a:lnTo>
                  <a:pt x="37836" y="4599"/>
                </a:lnTo>
                <a:lnTo>
                  <a:pt x="48955" y="4088"/>
                </a:lnTo>
                <a:lnTo>
                  <a:pt x="60813" y="3492"/>
                </a:lnTo>
                <a:lnTo>
                  <a:pt x="73828" y="2868"/>
                </a:lnTo>
                <a:lnTo>
                  <a:pt x="122334" y="1166"/>
                </a:lnTo>
                <a:lnTo>
                  <a:pt x="170646" y="349"/>
                </a:lnTo>
                <a:lnTo>
                  <a:pt x="241443" y="0"/>
                </a:lnTo>
                <a:lnTo>
                  <a:pt x="280109" y="28"/>
                </a:lnTo>
                <a:lnTo>
                  <a:pt x="343308" y="605"/>
                </a:lnTo>
                <a:lnTo>
                  <a:pt x="389727" y="1809"/>
                </a:lnTo>
                <a:lnTo>
                  <a:pt x="431743" y="3257"/>
                </a:lnTo>
                <a:lnTo>
                  <a:pt x="451872" y="4048"/>
                </a:lnTo>
                <a:lnTo>
                  <a:pt x="474013" y="4771"/>
                </a:lnTo>
                <a:lnTo>
                  <a:pt x="500759" y="5313"/>
                </a:lnTo>
                <a:lnTo>
                  <a:pt x="532111" y="5675"/>
                </a:lnTo>
                <a:lnTo>
                  <a:pt x="568069" y="5856"/>
                </a:lnTo>
                <a:lnTo>
                  <a:pt x="603195" y="5977"/>
                </a:lnTo>
                <a:lnTo>
                  <a:pt x="632049" y="6159"/>
                </a:lnTo>
                <a:lnTo>
                  <a:pt x="670943" y="6706"/>
                </a:lnTo>
                <a:lnTo>
                  <a:pt x="710161" y="7730"/>
                </a:lnTo>
                <a:lnTo>
                  <a:pt x="749036" y="14151"/>
                </a:lnTo>
                <a:lnTo>
                  <a:pt x="752011" y="18402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2048" y="1377363"/>
            <a:ext cx="2559685" cy="0"/>
          </a:xfrm>
          <a:custGeom>
            <a:avLst/>
            <a:gdLst/>
            <a:ahLst/>
            <a:cxnLst/>
            <a:rect l="l" t="t" r="r" b="b"/>
            <a:pathLst>
              <a:path w="2559685">
                <a:moveTo>
                  <a:pt x="0" y="0"/>
                </a:moveTo>
                <a:lnTo>
                  <a:pt x="0" y="0"/>
                </a:lnTo>
                <a:lnTo>
                  <a:pt x="2541818" y="0"/>
                </a:lnTo>
                <a:lnTo>
                  <a:pt x="2559110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6125" y="2040165"/>
            <a:ext cx="467995" cy="34290"/>
          </a:xfrm>
          <a:custGeom>
            <a:avLst/>
            <a:gdLst/>
            <a:ahLst/>
            <a:cxnLst/>
            <a:rect l="l" t="t" r="r" b="b"/>
            <a:pathLst>
              <a:path w="467995" h="34289">
                <a:moveTo>
                  <a:pt x="21421" y="34205"/>
                </a:moveTo>
                <a:lnTo>
                  <a:pt x="6195" y="30295"/>
                </a:lnTo>
                <a:lnTo>
                  <a:pt x="0" y="27928"/>
                </a:lnTo>
                <a:lnTo>
                  <a:pt x="2835" y="27105"/>
                </a:lnTo>
                <a:lnTo>
                  <a:pt x="4860" y="26516"/>
                </a:lnTo>
                <a:lnTo>
                  <a:pt x="9922" y="25045"/>
                </a:lnTo>
                <a:lnTo>
                  <a:pt x="54979" y="16704"/>
                </a:lnTo>
                <a:lnTo>
                  <a:pt x="96855" y="13222"/>
                </a:lnTo>
                <a:lnTo>
                  <a:pt x="146353" y="10372"/>
                </a:lnTo>
                <a:lnTo>
                  <a:pt x="197688" y="8824"/>
                </a:lnTo>
                <a:lnTo>
                  <a:pt x="247625" y="8000"/>
                </a:lnTo>
                <a:lnTo>
                  <a:pt x="263651" y="7795"/>
                </a:lnTo>
                <a:lnTo>
                  <a:pt x="279190" y="7552"/>
                </a:lnTo>
                <a:lnTo>
                  <a:pt x="324389" y="6491"/>
                </a:lnTo>
                <a:lnTo>
                  <a:pt x="363103" y="4803"/>
                </a:lnTo>
                <a:lnTo>
                  <a:pt x="408528" y="2368"/>
                </a:lnTo>
                <a:lnTo>
                  <a:pt x="426618" y="1447"/>
                </a:lnTo>
                <a:lnTo>
                  <a:pt x="465844" y="49"/>
                </a:lnTo>
                <a:lnTo>
                  <a:pt x="466781" y="24"/>
                </a:lnTo>
                <a:lnTo>
                  <a:pt x="467718" y="0"/>
                </a:lnTo>
                <a:lnTo>
                  <a:pt x="467762" y="134"/>
                </a:lnTo>
                <a:lnTo>
                  <a:pt x="466914" y="428"/>
                </a:lnTo>
                <a:lnTo>
                  <a:pt x="464437" y="1287"/>
                </a:lnTo>
                <a:lnTo>
                  <a:pt x="458816" y="3235"/>
                </a:lnTo>
                <a:lnTo>
                  <a:pt x="450052" y="6273"/>
                </a:lnTo>
                <a:lnTo>
                  <a:pt x="438143" y="1040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7623" y="2058139"/>
            <a:ext cx="1289685" cy="0"/>
          </a:xfrm>
          <a:custGeom>
            <a:avLst/>
            <a:gdLst/>
            <a:ahLst/>
            <a:cxnLst/>
            <a:rect l="l" t="t" r="r" b="b"/>
            <a:pathLst>
              <a:path w="1289684">
                <a:moveTo>
                  <a:pt x="0" y="0"/>
                </a:moveTo>
                <a:lnTo>
                  <a:pt x="0" y="0"/>
                </a:lnTo>
                <a:lnTo>
                  <a:pt x="1272428" y="0"/>
                </a:lnTo>
                <a:lnTo>
                  <a:pt x="1289392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7736" y="2056670"/>
            <a:ext cx="1143635" cy="295275"/>
          </a:xfrm>
          <a:custGeom>
            <a:avLst/>
            <a:gdLst/>
            <a:ahLst/>
            <a:cxnLst/>
            <a:rect l="l" t="t" r="r" b="b"/>
            <a:pathLst>
              <a:path w="1143635" h="295275">
                <a:moveTo>
                  <a:pt x="560397" y="18485"/>
                </a:moveTo>
                <a:lnTo>
                  <a:pt x="552466" y="18774"/>
                </a:lnTo>
                <a:lnTo>
                  <a:pt x="549149" y="18557"/>
                </a:lnTo>
                <a:lnTo>
                  <a:pt x="550445" y="17834"/>
                </a:lnTo>
                <a:lnTo>
                  <a:pt x="551370" y="17316"/>
                </a:lnTo>
                <a:lnTo>
                  <a:pt x="553683" y="16023"/>
                </a:lnTo>
                <a:lnTo>
                  <a:pt x="557383" y="13956"/>
                </a:lnTo>
                <a:lnTo>
                  <a:pt x="561084" y="11887"/>
                </a:lnTo>
                <a:lnTo>
                  <a:pt x="601748" y="5683"/>
                </a:lnTo>
                <a:lnTo>
                  <a:pt x="649952" y="2489"/>
                </a:lnTo>
                <a:lnTo>
                  <a:pt x="711951" y="565"/>
                </a:lnTo>
                <a:lnTo>
                  <a:pt x="760016" y="0"/>
                </a:lnTo>
                <a:lnTo>
                  <a:pt x="780146" y="151"/>
                </a:lnTo>
              </a:path>
              <a:path w="1143635" h="295275">
                <a:moveTo>
                  <a:pt x="0" y="294766"/>
                </a:moveTo>
                <a:lnTo>
                  <a:pt x="0" y="294766"/>
                </a:lnTo>
                <a:lnTo>
                  <a:pt x="1126523" y="294766"/>
                </a:lnTo>
                <a:lnTo>
                  <a:pt x="1143337" y="294766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7372" y="2756846"/>
            <a:ext cx="190500" cy="22860"/>
          </a:xfrm>
          <a:custGeom>
            <a:avLst/>
            <a:gdLst/>
            <a:ahLst/>
            <a:cxnLst/>
            <a:rect l="l" t="t" r="r" b="b"/>
            <a:pathLst>
              <a:path w="190500" h="22860">
                <a:moveTo>
                  <a:pt x="0" y="22433"/>
                </a:moveTo>
                <a:lnTo>
                  <a:pt x="40611" y="7281"/>
                </a:lnTo>
                <a:lnTo>
                  <a:pt x="82423" y="2008"/>
                </a:lnTo>
                <a:lnTo>
                  <a:pt x="112777" y="0"/>
                </a:lnTo>
                <a:lnTo>
                  <a:pt x="126734" y="595"/>
                </a:lnTo>
                <a:lnTo>
                  <a:pt x="144311" y="2999"/>
                </a:lnTo>
                <a:lnTo>
                  <a:pt x="165509" y="7210"/>
                </a:lnTo>
                <a:lnTo>
                  <a:pt x="190326" y="13229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3858" y="2708376"/>
            <a:ext cx="2206625" cy="299085"/>
          </a:xfrm>
          <a:custGeom>
            <a:avLst/>
            <a:gdLst/>
            <a:ahLst/>
            <a:cxnLst/>
            <a:rect l="l" t="t" r="r" b="b"/>
            <a:pathLst>
              <a:path w="2206625" h="299085">
                <a:moveTo>
                  <a:pt x="0" y="299089"/>
                </a:moveTo>
                <a:lnTo>
                  <a:pt x="0" y="299089"/>
                </a:lnTo>
                <a:lnTo>
                  <a:pt x="2188857" y="299089"/>
                </a:lnTo>
                <a:lnTo>
                  <a:pt x="2206092" y="299089"/>
                </a:lnTo>
              </a:path>
              <a:path w="2206625" h="299085">
                <a:moveTo>
                  <a:pt x="949581" y="0"/>
                </a:moveTo>
                <a:lnTo>
                  <a:pt x="949581" y="0"/>
                </a:lnTo>
                <a:lnTo>
                  <a:pt x="1820906" y="0"/>
                </a:lnTo>
                <a:lnTo>
                  <a:pt x="1837990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4117" y="3246943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0" y="0"/>
                </a:lnTo>
                <a:lnTo>
                  <a:pt x="764387" y="0"/>
                </a:lnTo>
                <a:lnTo>
                  <a:pt x="780650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6310" y="2335445"/>
            <a:ext cx="1958975" cy="666115"/>
          </a:xfrm>
          <a:custGeom>
            <a:avLst/>
            <a:gdLst/>
            <a:ahLst/>
            <a:cxnLst/>
            <a:rect l="l" t="t" r="r" b="b"/>
            <a:pathLst>
              <a:path w="1958975" h="666114">
                <a:moveTo>
                  <a:pt x="363900" y="59362"/>
                </a:moveTo>
                <a:lnTo>
                  <a:pt x="354336" y="57355"/>
                </a:lnTo>
                <a:lnTo>
                  <a:pt x="346910" y="54992"/>
                </a:lnTo>
                <a:lnTo>
                  <a:pt x="341622" y="52273"/>
                </a:lnTo>
                <a:lnTo>
                  <a:pt x="338471" y="49199"/>
                </a:lnTo>
                <a:lnTo>
                  <a:pt x="339516" y="46919"/>
                </a:lnTo>
                <a:lnTo>
                  <a:pt x="391073" y="37628"/>
                </a:lnTo>
                <a:lnTo>
                  <a:pt x="445938" y="31759"/>
                </a:lnTo>
                <a:lnTo>
                  <a:pt x="484344" y="28423"/>
                </a:lnTo>
                <a:lnTo>
                  <a:pt x="526957" y="25237"/>
                </a:lnTo>
                <a:lnTo>
                  <a:pt x="551492" y="23509"/>
                </a:lnTo>
                <a:lnTo>
                  <a:pt x="580383" y="21436"/>
                </a:lnTo>
                <a:lnTo>
                  <a:pt x="651231" y="16256"/>
                </a:lnTo>
                <a:lnTo>
                  <a:pt x="689702" y="13382"/>
                </a:lnTo>
                <a:lnTo>
                  <a:pt x="758793" y="8006"/>
                </a:lnTo>
                <a:lnTo>
                  <a:pt x="789414" y="5503"/>
                </a:lnTo>
                <a:lnTo>
                  <a:pt x="817412" y="3328"/>
                </a:lnTo>
                <a:lnTo>
                  <a:pt x="842783" y="1685"/>
                </a:lnTo>
                <a:lnTo>
                  <a:pt x="865528" y="576"/>
                </a:lnTo>
                <a:lnTo>
                  <a:pt x="885646" y="0"/>
                </a:lnTo>
                <a:lnTo>
                  <a:pt x="902062" y="1702"/>
                </a:lnTo>
                <a:lnTo>
                  <a:pt x="913699" y="7430"/>
                </a:lnTo>
                <a:lnTo>
                  <a:pt x="920557" y="17182"/>
                </a:lnTo>
                <a:lnTo>
                  <a:pt x="922637" y="30960"/>
                </a:lnTo>
              </a:path>
              <a:path w="1958975" h="666114">
                <a:moveTo>
                  <a:pt x="18579" y="388439"/>
                </a:moveTo>
                <a:lnTo>
                  <a:pt x="9721" y="384458"/>
                </a:lnTo>
                <a:lnTo>
                  <a:pt x="4086" y="381925"/>
                </a:lnTo>
                <a:lnTo>
                  <a:pt x="1676" y="380842"/>
                </a:lnTo>
                <a:lnTo>
                  <a:pt x="0" y="380089"/>
                </a:lnTo>
                <a:lnTo>
                  <a:pt x="1181" y="379509"/>
                </a:lnTo>
                <a:lnTo>
                  <a:pt x="5218" y="379104"/>
                </a:lnTo>
                <a:lnTo>
                  <a:pt x="9255" y="378698"/>
                </a:lnTo>
                <a:lnTo>
                  <a:pt x="17050" y="377914"/>
                </a:lnTo>
                <a:lnTo>
                  <a:pt x="28602" y="376752"/>
                </a:lnTo>
                <a:lnTo>
                  <a:pt x="72631" y="374243"/>
                </a:lnTo>
                <a:lnTo>
                  <a:pt x="129108" y="373299"/>
                </a:lnTo>
                <a:lnTo>
                  <a:pt x="181201" y="372997"/>
                </a:lnTo>
                <a:lnTo>
                  <a:pt x="203197" y="373163"/>
                </a:lnTo>
                <a:lnTo>
                  <a:pt x="248026" y="375122"/>
                </a:lnTo>
                <a:lnTo>
                  <a:pt x="294370" y="379197"/>
                </a:lnTo>
                <a:lnTo>
                  <a:pt x="311630" y="380559"/>
                </a:lnTo>
                <a:lnTo>
                  <a:pt x="328465" y="381229"/>
                </a:lnTo>
                <a:lnTo>
                  <a:pt x="344873" y="381209"/>
                </a:lnTo>
                <a:lnTo>
                  <a:pt x="360854" y="380498"/>
                </a:lnTo>
              </a:path>
              <a:path w="1958975" h="666114">
                <a:moveTo>
                  <a:pt x="1235419" y="378439"/>
                </a:moveTo>
                <a:lnTo>
                  <a:pt x="1235419" y="378439"/>
                </a:lnTo>
                <a:lnTo>
                  <a:pt x="1942373" y="378439"/>
                </a:lnTo>
                <a:lnTo>
                  <a:pt x="1958814" y="378439"/>
                </a:lnTo>
              </a:path>
              <a:path w="1958975" h="666114">
                <a:moveTo>
                  <a:pt x="594220" y="665608"/>
                </a:moveTo>
                <a:lnTo>
                  <a:pt x="594220" y="665608"/>
                </a:lnTo>
                <a:lnTo>
                  <a:pt x="1206671" y="665608"/>
                </a:lnTo>
                <a:lnTo>
                  <a:pt x="1222375" y="665608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2803" y="3655915"/>
            <a:ext cx="173990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0" y="0"/>
                </a:lnTo>
                <a:lnTo>
                  <a:pt x="158986" y="0"/>
                </a:lnTo>
                <a:lnTo>
                  <a:pt x="173439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9511" y="3589662"/>
            <a:ext cx="135890" cy="17780"/>
          </a:xfrm>
          <a:custGeom>
            <a:avLst/>
            <a:gdLst/>
            <a:ahLst/>
            <a:cxnLst/>
            <a:rect l="l" t="t" r="r" b="b"/>
            <a:pathLst>
              <a:path w="135889" h="17779">
                <a:moveTo>
                  <a:pt x="0" y="15569"/>
                </a:moveTo>
                <a:lnTo>
                  <a:pt x="4277" y="16895"/>
                </a:lnTo>
                <a:lnTo>
                  <a:pt x="10347" y="17430"/>
                </a:lnTo>
                <a:lnTo>
                  <a:pt x="18207" y="17175"/>
                </a:lnTo>
                <a:lnTo>
                  <a:pt x="27860" y="16130"/>
                </a:lnTo>
                <a:lnTo>
                  <a:pt x="46057" y="13557"/>
                </a:lnTo>
                <a:lnTo>
                  <a:pt x="70098" y="10012"/>
                </a:lnTo>
                <a:lnTo>
                  <a:pt x="99982" y="5492"/>
                </a:lnTo>
                <a:lnTo>
                  <a:pt x="135709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1371" y="3616603"/>
            <a:ext cx="2507615" cy="311785"/>
          </a:xfrm>
          <a:custGeom>
            <a:avLst/>
            <a:gdLst/>
            <a:ahLst/>
            <a:cxnLst/>
            <a:rect l="l" t="t" r="r" b="b"/>
            <a:pathLst>
              <a:path w="2507615" h="311785">
                <a:moveTo>
                  <a:pt x="0" y="311764"/>
                </a:moveTo>
                <a:lnTo>
                  <a:pt x="0" y="311764"/>
                </a:lnTo>
                <a:lnTo>
                  <a:pt x="1406473" y="311764"/>
                </a:lnTo>
                <a:lnTo>
                  <a:pt x="1423418" y="311764"/>
                </a:lnTo>
              </a:path>
              <a:path w="2507615" h="311785">
                <a:moveTo>
                  <a:pt x="874442" y="0"/>
                </a:moveTo>
                <a:lnTo>
                  <a:pt x="874442" y="0"/>
                </a:lnTo>
                <a:lnTo>
                  <a:pt x="2216912" y="0"/>
                </a:lnTo>
                <a:lnTo>
                  <a:pt x="2233905" y="0"/>
                </a:lnTo>
              </a:path>
              <a:path w="2507615" h="311785">
                <a:moveTo>
                  <a:pt x="1682240" y="307397"/>
                </a:moveTo>
                <a:lnTo>
                  <a:pt x="1682240" y="307397"/>
                </a:lnTo>
                <a:lnTo>
                  <a:pt x="2490255" y="307397"/>
                </a:lnTo>
                <a:lnTo>
                  <a:pt x="2507447" y="307397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608948" y="315809"/>
            <a:ext cx="3145790" cy="456565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3590"/>
              </a:lnSpc>
            </a:pPr>
            <a:r>
              <a:rPr sz="3200" b="1" spc="-5" dirty="0">
                <a:solidFill>
                  <a:srgbClr val="006699"/>
                </a:solidFill>
                <a:latin typeface="Arial"/>
                <a:cs typeface="Arial"/>
              </a:rPr>
              <a:t>Reconfiguration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0565" y="296037"/>
            <a:ext cx="748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and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633325" y="309526"/>
            <a:ext cx="2005330" cy="514350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3840"/>
              </a:lnSpc>
            </a:pPr>
            <a:r>
              <a:rPr sz="3200" b="1" spc="-10" dirty="0">
                <a:solidFill>
                  <a:srgbClr val="006699"/>
                </a:solidFill>
                <a:latin typeface="Arial"/>
                <a:cs typeface="Arial"/>
              </a:rPr>
              <a:t>Recovery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1951989"/>
            <a:ext cx="23469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596642"/>
            <a:ext cx="234696" cy="243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8445" y="1260729"/>
            <a:ext cx="6395720" cy="278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determines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occurred, 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reconfigure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system:</a:t>
            </a:r>
            <a:endParaRPr sz="1800">
              <a:latin typeface="Arial MT"/>
              <a:cs typeface="Arial MT"/>
            </a:endParaRPr>
          </a:p>
          <a:p>
            <a:pPr marL="413384" marR="5080">
              <a:lnSpc>
                <a:spcPct val="100000"/>
              </a:lnSpc>
              <a:spcBef>
                <a:spcPts val="760"/>
              </a:spcBef>
              <a:tabLst>
                <a:tab pos="619125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li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fai</a:t>
            </a:r>
            <a:r>
              <a:rPr sz="1800" spc="-1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m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</a:t>
            </a:r>
            <a:r>
              <a:rPr sz="1800" dirty="0">
                <a:latin typeface="Arial MT"/>
                <a:cs typeface="Arial MT"/>
              </a:rPr>
              <a:t>e </a:t>
            </a:r>
            <a:r>
              <a:rPr sz="1800" spc="-5" dirty="0">
                <a:latin typeface="Arial MT"/>
                <a:cs typeface="Arial MT"/>
              </a:rPr>
              <a:t> br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cast	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o  </a:t>
            </a:r>
            <a:r>
              <a:rPr sz="1800" spc="-5" dirty="0">
                <a:latin typeface="Arial MT"/>
                <a:cs typeface="Arial MT"/>
              </a:rPr>
              <a:t>every </a:t>
            </a:r>
            <a:r>
              <a:rPr sz="1800" dirty="0">
                <a:latin typeface="Arial MT"/>
                <a:cs typeface="Arial MT"/>
              </a:rPr>
              <a:t>site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413384" marR="8128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If a site </a:t>
            </a:r>
            <a:r>
              <a:rPr sz="1800" spc="-5" dirty="0">
                <a:latin typeface="Arial MT"/>
                <a:cs typeface="Arial MT"/>
              </a:rPr>
              <a:t>has failed, every other </a:t>
            </a:r>
            <a:r>
              <a:rPr sz="1800" dirty="0">
                <a:latin typeface="Arial MT"/>
                <a:cs typeface="Arial MT"/>
              </a:rPr>
              <a:t>site </a:t>
            </a:r>
            <a:r>
              <a:rPr sz="1800" spc="-5" dirty="0">
                <a:latin typeface="Arial MT"/>
                <a:cs typeface="Arial MT"/>
              </a:rPr>
              <a:t>must also be notified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indicating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services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offered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longer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available</a:t>
            </a:r>
            <a:endParaRPr sz="1800">
              <a:latin typeface="Arial MT"/>
              <a:cs typeface="Arial MT"/>
            </a:endParaRPr>
          </a:p>
          <a:p>
            <a:pPr marL="12700" marR="86423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5" dirty="0">
                <a:latin typeface="Arial MT"/>
                <a:cs typeface="Arial MT"/>
              </a:rPr>
              <a:t> becomes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available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again,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dirty="0">
                <a:latin typeface="Arial MT"/>
                <a:cs typeface="Arial MT"/>
              </a:rPr>
              <a:t> must </a:t>
            </a:r>
            <a:r>
              <a:rPr sz="1800" spc="-10" dirty="0">
                <a:latin typeface="Arial MT"/>
                <a:cs typeface="Arial MT"/>
              </a:rPr>
              <a:t>again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broadcast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sites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3491484"/>
            <a:ext cx="265175" cy="27431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E535E-4789-63C6-FB91-20AA25E952DB}"/>
              </a:ext>
            </a:extLst>
          </p:cNvPr>
          <p:cNvSpPr txBox="1"/>
          <p:nvPr/>
        </p:nvSpPr>
        <p:spPr>
          <a:xfrm>
            <a:off x="1550320" y="258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การกำหนดค่าใหม่และการกู้คืน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217B9-6E89-8356-EAB0-3581157042CC}"/>
              </a:ext>
            </a:extLst>
          </p:cNvPr>
          <p:cNvSpPr txBox="1"/>
          <p:nvPr/>
        </p:nvSpPr>
        <p:spPr>
          <a:xfrm>
            <a:off x="1163114" y="1001368"/>
            <a:ext cx="597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เมื่อไซต์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พิจารณาว่ามีความล้มเหลวเกิดขึ้น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จะต้องกำหนดค่าระบบใหม่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409B60-840C-1471-ECB0-234C39F59420}"/>
              </a:ext>
            </a:extLst>
          </p:cNvPr>
          <p:cNvSpPr txBox="1"/>
          <p:nvPr/>
        </p:nvSpPr>
        <p:spPr>
          <a:xfrm>
            <a:off x="1524634" y="1699182"/>
            <a:ext cx="7085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หากการเชื่อมโยงจาก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ไปยัง</a:t>
            </a:r>
            <a:r>
              <a:rPr lang="en-US" dirty="0">
                <a:solidFill>
                  <a:schemeClr val="tx2"/>
                </a:solidFill>
              </a:rPr>
              <a:t> B </a:t>
            </a:r>
            <a:r>
              <a:rPr lang="en-US" dirty="0" err="1">
                <a:solidFill>
                  <a:schemeClr val="tx2"/>
                </a:solidFill>
              </a:rPr>
              <a:t>ล้มเหลว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จะต้องเผยแพร่ไปยังทุกไซต์ในระบบ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337607-2ACE-F574-6EDD-36E68608C097}"/>
              </a:ext>
            </a:extLst>
          </p:cNvPr>
          <p:cNvSpPr txBox="1"/>
          <p:nvPr/>
        </p:nvSpPr>
        <p:spPr>
          <a:xfrm>
            <a:off x="1228445" y="2348400"/>
            <a:ext cx="7610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หากไซต์ล้มเหลว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ไซต์อื่นๆ</a:t>
            </a:r>
            <a:r>
              <a:rPr lang="en-US" dirty="0">
                <a:solidFill>
                  <a:schemeClr val="tx2"/>
                </a:solidFill>
              </a:rPr>
              <a:t> ทุกแห่งจะต้องได้รับแจ้งด้วยว่าบริการที่นำเสนอโดยไซต์ที่ล้มเหลวนั้นไม่มีให้บริการอีกต่อไป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F0BA6A-BBA4-BFE8-50A1-323B79EA67FD}"/>
              </a:ext>
            </a:extLst>
          </p:cNvPr>
          <p:cNvSpPr txBox="1"/>
          <p:nvPr/>
        </p:nvSpPr>
        <p:spPr>
          <a:xfrm>
            <a:off x="1133882" y="3264342"/>
            <a:ext cx="6304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เมื่อลิงก์หรือไซต์พร้อมใช้งานอีกครั้ง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ข้อมูลนี้จะต้องเผยแพร่ไปยังไซต์อื่นทั้งหมดอีกครั้ง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448113" y="1469317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>
                <a:moveTo>
                  <a:pt x="0" y="0"/>
                </a:moveTo>
                <a:lnTo>
                  <a:pt x="0" y="0"/>
                </a:lnTo>
                <a:lnTo>
                  <a:pt x="2471719" y="0"/>
                </a:lnTo>
                <a:lnTo>
                  <a:pt x="2489004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1031" y="1345869"/>
            <a:ext cx="1665605" cy="0"/>
          </a:xfrm>
          <a:custGeom>
            <a:avLst/>
            <a:gdLst/>
            <a:ahLst/>
            <a:cxnLst/>
            <a:rect l="l" t="t" r="r" b="b"/>
            <a:pathLst>
              <a:path w="1665604">
                <a:moveTo>
                  <a:pt x="0" y="0"/>
                </a:moveTo>
                <a:lnTo>
                  <a:pt x="0" y="0"/>
                </a:lnTo>
                <a:lnTo>
                  <a:pt x="1648593" y="0"/>
                </a:lnTo>
                <a:lnTo>
                  <a:pt x="1665245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7053" y="1692539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0" y="0"/>
                </a:lnTo>
                <a:lnTo>
                  <a:pt x="1860945" y="0"/>
                </a:lnTo>
                <a:lnTo>
                  <a:pt x="1877710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8162" y="1705399"/>
            <a:ext cx="35560" cy="2540"/>
          </a:xfrm>
          <a:custGeom>
            <a:avLst/>
            <a:gdLst/>
            <a:ahLst/>
            <a:cxnLst/>
            <a:rect l="l" t="t" r="r" b="b"/>
            <a:pathLst>
              <a:path w="35560" h="2539">
                <a:moveTo>
                  <a:pt x="-138600" y="1208"/>
                </a:moveTo>
                <a:lnTo>
                  <a:pt x="173959" y="1208"/>
                </a:lnTo>
              </a:path>
            </a:pathLst>
          </a:custGeom>
          <a:ln w="279616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04546" y="1744148"/>
            <a:ext cx="255904" cy="6350"/>
          </a:xfrm>
          <a:custGeom>
            <a:avLst/>
            <a:gdLst/>
            <a:ahLst/>
            <a:cxnLst/>
            <a:rect l="l" t="t" r="r" b="b"/>
            <a:pathLst>
              <a:path w="255904" h="6350">
                <a:moveTo>
                  <a:pt x="26268" y="6059"/>
                </a:moveTo>
                <a:lnTo>
                  <a:pt x="15455" y="3569"/>
                </a:lnTo>
                <a:lnTo>
                  <a:pt x="7564" y="1752"/>
                </a:lnTo>
                <a:lnTo>
                  <a:pt x="2596" y="608"/>
                </a:lnTo>
                <a:lnTo>
                  <a:pt x="550" y="137"/>
                </a:lnTo>
                <a:lnTo>
                  <a:pt x="0" y="10"/>
                </a:lnTo>
                <a:lnTo>
                  <a:pt x="523" y="0"/>
                </a:lnTo>
                <a:lnTo>
                  <a:pt x="2117" y="105"/>
                </a:lnTo>
                <a:lnTo>
                  <a:pt x="5419" y="324"/>
                </a:lnTo>
                <a:lnTo>
                  <a:pt x="12933" y="822"/>
                </a:lnTo>
                <a:lnTo>
                  <a:pt x="24660" y="1600"/>
                </a:lnTo>
                <a:lnTo>
                  <a:pt x="40598" y="2657"/>
                </a:lnTo>
                <a:lnTo>
                  <a:pt x="58523" y="3754"/>
                </a:lnTo>
                <a:lnTo>
                  <a:pt x="76208" y="4652"/>
                </a:lnTo>
                <a:lnTo>
                  <a:pt x="93653" y="5351"/>
                </a:lnTo>
                <a:lnTo>
                  <a:pt x="110857" y="5850"/>
                </a:lnTo>
                <a:lnTo>
                  <a:pt x="138593" y="6009"/>
                </a:lnTo>
                <a:lnTo>
                  <a:pt x="171929" y="5317"/>
                </a:lnTo>
                <a:lnTo>
                  <a:pt x="210864" y="3775"/>
                </a:lnTo>
                <a:lnTo>
                  <a:pt x="255400" y="1383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070" y="296037"/>
            <a:ext cx="2692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Tran</a:t>
            </a:r>
            <a:r>
              <a:rPr sz="3200" spc="-15" dirty="0"/>
              <a:t>s</a:t>
            </a:r>
            <a:r>
              <a:rPr sz="3200" dirty="0"/>
              <a:t>par</a:t>
            </a:r>
            <a:r>
              <a:rPr sz="3200" spc="-10" dirty="0"/>
              <a:t>e</a:t>
            </a:r>
            <a:r>
              <a:rPr sz="3200" dirty="0"/>
              <a:t>ncy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8445" y="1260729"/>
            <a:ext cx="573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appear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conventional,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053" y="1553939"/>
            <a:ext cx="1967230" cy="292735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centralized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9561" y="1553939"/>
            <a:ext cx="325120" cy="292735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2110"/>
              </a:lnSpc>
            </a:pPr>
            <a:r>
              <a:rPr sz="1800" dirty="0">
                <a:latin typeface="Arial MT"/>
                <a:cs typeface="Arial MT"/>
              </a:rPr>
              <a:t>to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8395" y="1534744"/>
            <a:ext cx="850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1951989"/>
            <a:ext cx="234696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9282" y="1905762"/>
            <a:ext cx="5702935" cy="195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interface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 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distinguish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local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remote resources</a:t>
            </a:r>
            <a:endParaRPr sz="1800">
              <a:latin typeface="Arial MT"/>
              <a:cs typeface="Arial MT"/>
            </a:endParaRPr>
          </a:p>
          <a:p>
            <a:pPr marL="355600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355600" algn="l"/>
              </a:tabLst>
            </a:pPr>
            <a:r>
              <a:rPr sz="1800" spc="-10" dirty="0">
                <a:latin typeface="Arial MT"/>
                <a:cs typeface="Arial MT"/>
              </a:rPr>
              <a:t>Example: </a:t>
            </a:r>
            <a:r>
              <a:rPr sz="1800" spc="-5" dirty="0">
                <a:latin typeface="Arial MT"/>
                <a:cs typeface="Arial MT"/>
              </a:rPr>
              <a:t>NFS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User mobility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allows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log 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any</a:t>
            </a:r>
            <a:r>
              <a:rPr sz="1800" spc="-5" dirty="0">
                <a:latin typeface="Arial MT"/>
                <a:cs typeface="Arial MT"/>
              </a:rPr>
              <a:t> machine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environment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his/her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  <a:p>
            <a:pPr marL="355600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355600" algn="l"/>
              </a:tabLst>
            </a:pPr>
            <a:r>
              <a:rPr sz="1800" spc="-10" dirty="0">
                <a:latin typeface="Arial MT"/>
                <a:cs typeface="Arial MT"/>
              </a:rPr>
              <a:t>Example: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LDAP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desktop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virtualization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966669"/>
            <a:ext cx="234696" cy="2441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5400243"/>
            <a:ext cx="65176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sz="1400" dirty="0">
                <a:latin typeface="Arial MT"/>
                <a:cs typeface="Arial MT"/>
              </a:rPr>
              <a:t>NFS:</a:t>
            </a:r>
            <a:r>
              <a:rPr lang="th-TH" sz="14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Network File System (</a:t>
            </a:r>
            <a:r>
              <a:rPr sz="1400" dirty="0" err="1">
                <a:latin typeface="Microsoft Sans Serif"/>
                <a:cs typeface="Microsoft Sans Serif"/>
              </a:rPr>
              <a:t>เป็นกลไกในการเก</a:t>
            </a:r>
            <a:r>
              <a:rPr lang="th-TH" sz="1400" dirty="0">
                <a:latin typeface="Microsoft Sans Serif"/>
                <a:cs typeface="Microsoft Sans Serif"/>
              </a:rPr>
              <a:t>็บ</a:t>
            </a:r>
            <a:r>
              <a:rPr sz="1400" dirty="0" err="1">
                <a:latin typeface="Microsoft Sans Serif"/>
                <a:cs typeface="Microsoft Sans Serif"/>
              </a:rPr>
              <a:t>ไฟลข</a:t>
            </a:r>
            <a:r>
              <a:rPr lang="th-TH" sz="1400" dirty="0">
                <a:latin typeface="Microsoft Sans Serif"/>
                <a:cs typeface="Microsoft Sans Serif"/>
              </a:rPr>
              <a:t>้อ</a:t>
            </a:r>
            <a:r>
              <a:rPr sz="1400" dirty="0" err="1">
                <a:latin typeface="Microsoft Sans Serif"/>
                <a:cs typeface="Microsoft Sans Serif"/>
              </a:rPr>
              <a:t>มูลในระบบเครือข่ายเน็ตเว</a:t>
            </a:r>
            <a:r>
              <a:rPr lang="th-TH" sz="1400" dirty="0">
                <a:latin typeface="Microsoft Sans Serif"/>
                <a:cs typeface="Microsoft Sans Serif"/>
              </a:rPr>
              <a:t>ิ</a:t>
            </a:r>
            <a:r>
              <a:rPr sz="1400" dirty="0">
                <a:latin typeface="Microsoft Sans Serif"/>
                <a:cs typeface="Microsoft Sans Serif"/>
              </a:rPr>
              <a:t>ร</a:t>
            </a:r>
            <a:r>
              <a:rPr lang="th-TH" sz="1400" dirty="0">
                <a:latin typeface="Microsoft Sans Serif"/>
                <a:cs typeface="Microsoft Sans Serif"/>
              </a:rPr>
              <a:t>์</a:t>
            </a:r>
            <a:r>
              <a:rPr sz="1400" dirty="0">
                <a:latin typeface="Microsoft Sans Serif"/>
                <a:cs typeface="Microsoft Sans Serif"/>
              </a:rPr>
              <a:t>ก</a:t>
            </a:r>
            <a:r>
              <a:rPr sz="1400" dirty="0">
                <a:latin typeface="Arial MT"/>
                <a:cs typeface="Arial MT"/>
              </a:rPr>
              <a:t>)</a:t>
            </a:r>
          </a:p>
          <a:p>
            <a:pPr marL="774700" marR="255904" indent="-76263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LDAP: Lightweight Directory Access Protocol (</a:t>
            </a:r>
            <a:r>
              <a:rPr sz="1400" dirty="0">
                <a:latin typeface="Microsoft Sans Serif"/>
                <a:cs typeface="Microsoft Sans Serif"/>
              </a:rPr>
              <a:t>ข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อตกลงที่ใช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ในการเข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าถึง</a:t>
            </a:r>
            <a:r>
              <a:rPr lang="th-TH" sz="1400" dirty="0">
                <a:latin typeface="Microsoft Sans Serif"/>
                <a:cs typeface="Microsoft Sans Serif"/>
              </a:rPr>
              <a:t> ไ</a:t>
            </a:r>
            <a:r>
              <a:rPr sz="1400" dirty="0" err="1">
                <a:latin typeface="Microsoft Sans Serif"/>
                <a:cs typeface="Microsoft Sans Serif"/>
              </a:rPr>
              <a:t>ดเรกเตอรี่ในระบบเครือข่ายเน็ตเว</a:t>
            </a:r>
            <a:r>
              <a:rPr lang="th-TH" sz="1400" dirty="0">
                <a:latin typeface="Microsoft Sans Serif"/>
                <a:cs typeface="Microsoft Sans Serif"/>
              </a:rPr>
              <a:t>ิ</a:t>
            </a:r>
            <a:r>
              <a:rPr sz="1400" dirty="0">
                <a:latin typeface="Microsoft Sans Serif"/>
                <a:cs typeface="Microsoft Sans Serif"/>
              </a:rPr>
              <a:t>ร</a:t>
            </a:r>
            <a:r>
              <a:rPr lang="th-TH" sz="1400" dirty="0">
                <a:latin typeface="Microsoft Sans Serif"/>
                <a:cs typeface="Microsoft Sans Serif"/>
              </a:rPr>
              <a:t>์</a:t>
            </a:r>
            <a:r>
              <a:rPr sz="1400" dirty="0">
                <a:latin typeface="Microsoft Sans Serif"/>
                <a:cs typeface="Microsoft Sans Serif"/>
              </a:rPr>
              <a:t>ก</a:t>
            </a:r>
            <a:r>
              <a:rPr sz="1400" dirty="0">
                <a:latin typeface="Arial MT"/>
                <a:cs typeface="Arial MT"/>
              </a:rPr>
              <a:t>)</a:t>
            </a: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0695" y="2897326"/>
            <a:ext cx="5759779" cy="73963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6712" y="3104184"/>
            <a:ext cx="500190" cy="35430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3F17C-980D-C89F-0D92-9E61102D0CF1}"/>
              </a:ext>
            </a:extLst>
          </p:cNvPr>
          <p:cNvSpPr txBox="1"/>
          <p:nvPr/>
        </p:nvSpPr>
        <p:spPr>
          <a:xfrm>
            <a:off x="5914757" y="4995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ความโปร่งใส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CE6589-6EC6-FC50-4808-725C62ECD598}"/>
              </a:ext>
            </a:extLst>
          </p:cNvPr>
          <p:cNvSpPr txBox="1"/>
          <p:nvPr/>
        </p:nvSpPr>
        <p:spPr>
          <a:xfrm>
            <a:off x="1166920" y="1007170"/>
            <a:ext cx="5241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ระบบแบบกระจายควรปรากฏเป็นระบบรวมศูนย์ทั่วไปสำหรับผู้ใช้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E11AAC-A4E6-8FBB-56AA-C4189A972C30}"/>
              </a:ext>
            </a:extLst>
          </p:cNvPr>
          <p:cNvSpPr txBox="1"/>
          <p:nvPr/>
        </p:nvSpPr>
        <p:spPr>
          <a:xfrm>
            <a:off x="1555882" y="1724251"/>
            <a:ext cx="5241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ส่วนติดต่อผู้ใช้ไม่ควรแยกความแตกต่างระหว่างทรัพยากรภายในและระยะไกล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19FB89-5DB6-AC15-61E2-D18A0869AE85}"/>
              </a:ext>
            </a:extLst>
          </p:cNvPr>
          <p:cNvSpPr txBox="1"/>
          <p:nvPr/>
        </p:nvSpPr>
        <p:spPr>
          <a:xfrm>
            <a:off x="1827462" y="2364192"/>
            <a:ext cx="5241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ตัวอย่าง</a:t>
            </a:r>
            <a:r>
              <a:rPr lang="en-US" dirty="0">
                <a:solidFill>
                  <a:schemeClr val="tx2"/>
                </a:solidFill>
              </a:rPr>
              <a:t>: NFS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49A319-D626-58BB-59FE-5BB345D5FCED}"/>
              </a:ext>
            </a:extLst>
          </p:cNvPr>
          <p:cNvSpPr txBox="1"/>
          <p:nvPr/>
        </p:nvSpPr>
        <p:spPr>
          <a:xfrm>
            <a:off x="1537843" y="2738257"/>
            <a:ext cx="763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ความคล่องตัวของผู้ใช้ทำให้ผู้ใช้สามารถเข้าสู่ระบบเครื่องใดก็ได้ในสภาพแวดล้อมและดูสภาพแวดล้อมของตนได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7FFF93-13E7-473A-3701-AD8A073518D5}"/>
              </a:ext>
            </a:extLst>
          </p:cNvPr>
          <p:cNvSpPr txBox="1"/>
          <p:nvPr/>
        </p:nvSpPr>
        <p:spPr>
          <a:xfrm>
            <a:off x="1850466" y="3373414"/>
            <a:ext cx="5241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ตัวอย่าง</a:t>
            </a:r>
            <a:r>
              <a:rPr lang="en-US" dirty="0">
                <a:solidFill>
                  <a:schemeClr val="tx2"/>
                </a:solidFill>
              </a:rPr>
              <a:t>: LDAP </a:t>
            </a:r>
            <a:r>
              <a:rPr lang="en-US" dirty="0" err="1">
                <a:solidFill>
                  <a:schemeClr val="tx2"/>
                </a:solidFill>
              </a:rPr>
              <a:t>พร้อมการจำลองเสมือนเดสก์ท็อป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8"/>
          <p:cNvGrpSpPr/>
          <p:nvPr/>
        </p:nvGrpSpPr>
        <p:grpSpPr>
          <a:xfrm>
            <a:off x="1532247" y="2276266"/>
            <a:ext cx="6520815" cy="1552575"/>
            <a:chOff x="1532247" y="2276266"/>
            <a:chExt cx="6520815" cy="1552575"/>
          </a:xfrm>
        </p:grpSpPr>
        <p:sp>
          <p:nvSpPr>
            <p:cNvPr id="29" name="object 29"/>
            <p:cNvSpPr/>
            <p:nvPr/>
          </p:nvSpPr>
          <p:spPr>
            <a:xfrm>
              <a:off x="1532247" y="2414866"/>
              <a:ext cx="6299835" cy="974725"/>
            </a:xfrm>
            <a:custGeom>
              <a:avLst/>
              <a:gdLst/>
              <a:ahLst/>
              <a:cxnLst/>
              <a:rect l="l" t="t" r="r" b="b"/>
              <a:pathLst>
                <a:path w="6299834" h="974725">
                  <a:moveTo>
                    <a:pt x="963553" y="0"/>
                  </a:moveTo>
                  <a:lnTo>
                    <a:pt x="963553" y="0"/>
                  </a:lnTo>
                  <a:lnTo>
                    <a:pt x="6282486" y="0"/>
                  </a:lnTo>
                  <a:lnTo>
                    <a:pt x="6299589" y="0"/>
                  </a:lnTo>
                </a:path>
                <a:path w="6299834" h="974725">
                  <a:moveTo>
                    <a:pt x="203775" y="307347"/>
                  </a:moveTo>
                  <a:lnTo>
                    <a:pt x="203775" y="307347"/>
                  </a:lnTo>
                  <a:lnTo>
                    <a:pt x="3292108" y="307347"/>
                  </a:lnTo>
                  <a:lnTo>
                    <a:pt x="3309361" y="307347"/>
                  </a:lnTo>
                </a:path>
                <a:path w="6299834" h="974725">
                  <a:moveTo>
                    <a:pt x="2507471" y="694615"/>
                  </a:moveTo>
                  <a:lnTo>
                    <a:pt x="2507471" y="694615"/>
                  </a:lnTo>
                  <a:lnTo>
                    <a:pt x="3724038" y="694615"/>
                  </a:lnTo>
                  <a:lnTo>
                    <a:pt x="3741173" y="694615"/>
                  </a:lnTo>
                </a:path>
                <a:path w="6299834" h="974725">
                  <a:moveTo>
                    <a:pt x="0" y="974371"/>
                  </a:moveTo>
                  <a:lnTo>
                    <a:pt x="0" y="974371"/>
                  </a:lnTo>
                  <a:lnTo>
                    <a:pt x="3021829" y="974371"/>
                  </a:lnTo>
                  <a:lnTo>
                    <a:pt x="3039097" y="974371"/>
                  </a:lnTo>
                </a:path>
                <a:path w="6299834" h="974725">
                  <a:moveTo>
                    <a:pt x="735684" y="635104"/>
                  </a:moveTo>
                  <a:lnTo>
                    <a:pt x="735684" y="635104"/>
                  </a:lnTo>
                  <a:lnTo>
                    <a:pt x="1807550" y="635104"/>
                  </a:lnTo>
                  <a:lnTo>
                    <a:pt x="1824564" y="635104"/>
                  </a:lnTo>
                </a:path>
              </a:pathLst>
            </a:custGeom>
            <a:ln w="277200">
              <a:solidFill>
                <a:srgbClr val="FFB88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096" y="2830955"/>
              <a:ext cx="331760" cy="14775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48250" y="3049098"/>
              <a:ext cx="1965960" cy="43815"/>
            </a:xfrm>
            <a:custGeom>
              <a:avLst/>
              <a:gdLst/>
              <a:ahLst/>
              <a:cxnLst/>
              <a:rect l="l" t="t" r="r" b="b"/>
              <a:pathLst>
                <a:path w="1965959" h="43814">
                  <a:moveTo>
                    <a:pt x="61473" y="43467"/>
                  </a:moveTo>
                  <a:lnTo>
                    <a:pt x="14144" y="37699"/>
                  </a:lnTo>
                  <a:lnTo>
                    <a:pt x="0" y="37096"/>
                  </a:lnTo>
                  <a:lnTo>
                    <a:pt x="1669" y="37200"/>
                  </a:lnTo>
                  <a:lnTo>
                    <a:pt x="4358" y="37354"/>
                  </a:lnTo>
                  <a:lnTo>
                    <a:pt x="9940" y="37675"/>
                  </a:lnTo>
                  <a:lnTo>
                    <a:pt x="61371" y="39786"/>
                  </a:lnTo>
                  <a:lnTo>
                    <a:pt x="81633" y="39894"/>
                  </a:lnTo>
                  <a:lnTo>
                    <a:pt x="104875" y="39752"/>
                  </a:lnTo>
                  <a:lnTo>
                    <a:pt x="159827" y="38875"/>
                  </a:lnTo>
                  <a:lnTo>
                    <a:pt x="225759" y="37315"/>
                  </a:lnTo>
                  <a:lnTo>
                    <a:pt x="262522" y="36353"/>
                  </a:lnTo>
                  <a:lnTo>
                    <a:pt x="301386" y="35367"/>
                  </a:lnTo>
                  <a:lnTo>
                    <a:pt x="342352" y="34356"/>
                  </a:lnTo>
                  <a:lnTo>
                    <a:pt x="385419" y="33321"/>
                  </a:lnTo>
                  <a:lnTo>
                    <a:pt x="430105" y="32236"/>
                  </a:lnTo>
                  <a:lnTo>
                    <a:pt x="475923" y="31078"/>
                  </a:lnTo>
                  <a:lnTo>
                    <a:pt x="522876" y="29844"/>
                  </a:lnTo>
                  <a:lnTo>
                    <a:pt x="570961" y="28536"/>
                  </a:lnTo>
                  <a:lnTo>
                    <a:pt x="620170" y="26996"/>
                  </a:lnTo>
                  <a:lnTo>
                    <a:pt x="670493" y="25066"/>
                  </a:lnTo>
                  <a:lnTo>
                    <a:pt x="721929" y="22746"/>
                  </a:lnTo>
                  <a:lnTo>
                    <a:pt x="774479" y="20037"/>
                  </a:lnTo>
                  <a:lnTo>
                    <a:pt x="827627" y="17127"/>
                  </a:lnTo>
                  <a:lnTo>
                    <a:pt x="880857" y="14208"/>
                  </a:lnTo>
                  <a:lnTo>
                    <a:pt x="934170" y="11278"/>
                  </a:lnTo>
                  <a:lnTo>
                    <a:pt x="987564" y="8338"/>
                  </a:lnTo>
                  <a:lnTo>
                    <a:pt x="1040522" y="5688"/>
                  </a:lnTo>
                  <a:lnTo>
                    <a:pt x="1092514" y="3629"/>
                  </a:lnTo>
                  <a:lnTo>
                    <a:pt x="1143543" y="2161"/>
                  </a:lnTo>
                  <a:lnTo>
                    <a:pt x="1193609" y="1282"/>
                  </a:lnTo>
                  <a:lnTo>
                    <a:pt x="1242563" y="765"/>
                  </a:lnTo>
                  <a:lnTo>
                    <a:pt x="1290257" y="379"/>
                  </a:lnTo>
                  <a:lnTo>
                    <a:pt x="1336690" y="123"/>
                  </a:lnTo>
                  <a:lnTo>
                    <a:pt x="1381865" y="0"/>
                  </a:lnTo>
                  <a:lnTo>
                    <a:pt x="1426212" y="139"/>
                  </a:lnTo>
                  <a:lnTo>
                    <a:pt x="1470162" y="674"/>
                  </a:lnTo>
                  <a:lnTo>
                    <a:pt x="1513716" y="1604"/>
                  </a:lnTo>
                  <a:lnTo>
                    <a:pt x="1556875" y="2930"/>
                  </a:lnTo>
                  <a:lnTo>
                    <a:pt x="1598758" y="4632"/>
                  </a:lnTo>
                  <a:lnTo>
                    <a:pt x="1638475" y="6690"/>
                  </a:lnTo>
                  <a:lnTo>
                    <a:pt x="1711409" y="11878"/>
                  </a:lnTo>
                  <a:lnTo>
                    <a:pt x="1782181" y="18452"/>
                  </a:lnTo>
                  <a:lnTo>
                    <a:pt x="1857276" y="26370"/>
                  </a:lnTo>
                  <a:lnTo>
                    <a:pt x="1918911" y="33536"/>
                  </a:lnTo>
                  <a:lnTo>
                    <a:pt x="1959114" y="39786"/>
                  </a:lnTo>
                  <a:lnTo>
                    <a:pt x="1964635" y="40869"/>
                  </a:lnTo>
                  <a:lnTo>
                    <a:pt x="1965841" y="41107"/>
                  </a:lnTo>
                </a:path>
              </a:pathLst>
            </a:custGeom>
            <a:ln w="277200">
              <a:solidFill>
                <a:srgbClr val="FFB8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5596" y="2729290"/>
              <a:ext cx="1001173" cy="27655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6575" y="3566636"/>
              <a:ext cx="555285" cy="26205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0615" y="2550210"/>
              <a:ext cx="879635" cy="433633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059" y="339789"/>
            <a:ext cx="2118360" cy="434340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3415"/>
              </a:lnSpc>
            </a:pPr>
            <a:r>
              <a:rPr sz="3200" spc="-5" dirty="0"/>
              <a:t>Scalability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5471" y="1951989"/>
            <a:ext cx="234696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5471" y="2322322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5471" y="2966669"/>
            <a:ext cx="234696" cy="2441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8445" y="1260729"/>
            <a:ext cx="6817359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As demands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easily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accept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addition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</a:t>
            </a:r>
            <a:r>
              <a:rPr sz="1800" spc="-5" dirty="0">
                <a:latin typeface="Arial MT"/>
                <a:cs typeface="Arial MT"/>
              </a:rPr>
              <a:t> resources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accommodate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demand</a:t>
            </a:r>
            <a:endParaRPr sz="1800"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Reacts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gracefully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load</a:t>
            </a:r>
            <a:endParaRPr sz="1800" dirty="0">
              <a:latin typeface="Arial MT"/>
              <a:cs typeface="Arial MT"/>
            </a:endParaRPr>
          </a:p>
          <a:p>
            <a:pPr marL="413384" marR="23876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Adding </a:t>
            </a:r>
            <a:r>
              <a:rPr sz="1800" dirty="0">
                <a:latin typeface="Arial MT"/>
                <a:cs typeface="Arial MT"/>
              </a:rPr>
              <a:t>more </a:t>
            </a:r>
            <a:r>
              <a:rPr sz="1800" spc="-5" dirty="0">
                <a:latin typeface="Arial MT"/>
                <a:cs typeface="Arial MT"/>
              </a:rPr>
              <a:t>resources</a:t>
            </a:r>
            <a:r>
              <a:rPr sz="1800" dirty="0">
                <a:latin typeface="Arial MT"/>
                <a:cs typeface="Arial MT"/>
              </a:rPr>
              <a:t> may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additional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indirect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careful</a:t>
            </a:r>
            <a:endParaRPr sz="1800"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compression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deduplication</a:t>
            </a:r>
            <a:r>
              <a:rPr sz="1800" b="1" spc="-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can </a:t>
            </a:r>
            <a:r>
              <a:rPr sz="1800" dirty="0">
                <a:latin typeface="Arial MT"/>
                <a:cs typeface="Arial MT"/>
              </a:rPr>
              <a:t>cut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down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storage</a:t>
            </a:r>
            <a:endParaRPr sz="1800"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0738" y="3607042"/>
            <a:ext cx="394725" cy="24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73631" y="3585367"/>
            <a:ext cx="344940" cy="15041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06685" y="3580396"/>
            <a:ext cx="639375" cy="2608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14197" y="3607357"/>
            <a:ext cx="230198" cy="1113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34873" y="3515693"/>
            <a:ext cx="789361" cy="3045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79028" y="3552435"/>
            <a:ext cx="151768" cy="19812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75367" y="3541006"/>
            <a:ext cx="1010378" cy="3122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85449" y="3505558"/>
            <a:ext cx="161664" cy="21324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41132" y="3505283"/>
            <a:ext cx="257785" cy="19398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48574" y="3444475"/>
            <a:ext cx="458377" cy="2616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803704" y="3560031"/>
            <a:ext cx="210711" cy="10404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994866" y="3920226"/>
            <a:ext cx="286430" cy="21747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03465" y="3923464"/>
            <a:ext cx="573593" cy="21285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241192" y="3913558"/>
            <a:ext cx="239170" cy="23587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51083" y="3928179"/>
            <a:ext cx="642147" cy="33837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412264" y="3888879"/>
            <a:ext cx="457743" cy="27835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02814" y="2493485"/>
            <a:ext cx="151997" cy="14357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119021" y="2482361"/>
            <a:ext cx="290234" cy="14345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552778" y="2518096"/>
            <a:ext cx="523843" cy="9837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937895" y="2724932"/>
            <a:ext cx="255488" cy="11157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331295" y="2727813"/>
            <a:ext cx="276911" cy="16831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687299" y="2688780"/>
            <a:ext cx="170162" cy="127247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8B2AB4-1F01-4FD2-AE17-766ABCBB87BB}"/>
              </a:ext>
            </a:extLst>
          </p:cNvPr>
          <p:cNvSpPr txBox="1"/>
          <p:nvPr/>
        </p:nvSpPr>
        <p:spPr>
          <a:xfrm>
            <a:off x="5584024" y="4604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ความสามารถในการขยายขนาด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9572F0-0985-847B-076B-DBB0225AAD0F}"/>
              </a:ext>
            </a:extLst>
          </p:cNvPr>
          <p:cNvSpPr txBox="1"/>
          <p:nvPr/>
        </p:nvSpPr>
        <p:spPr>
          <a:xfrm>
            <a:off x="1142588" y="1031027"/>
            <a:ext cx="7638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เมื่อความต้องการเพิ่มขึ้น</a:t>
            </a:r>
            <a:r>
              <a:rPr lang="en-US" dirty="0">
                <a:solidFill>
                  <a:schemeClr val="tx2"/>
                </a:solidFill>
              </a:rPr>
              <a:t> ระบบควรยอมรับการเพิ่มทรัพยากรใหม่ได้อย่างง่ายดายเพื่อรองรับความต้องการที่เพิ่มขึ้น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45AB72-388A-24FD-550C-F9D1AF1FD8FF}"/>
              </a:ext>
            </a:extLst>
          </p:cNvPr>
          <p:cNvSpPr txBox="1"/>
          <p:nvPr/>
        </p:nvSpPr>
        <p:spPr>
          <a:xfrm>
            <a:off x="1560924" y="1723011"/>
            <a:ext cx="5076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ตอบสนองอย่างสง่างามต่อภาระที่เพิ่มขึ้น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2FC1EB-E7B3-EC9A-DBAB-28F16C29D9AC}"/>
              </a:ext>
            </a:extLst>
          </p:cNvPr>
          <p:cNvSpPr txBox="1"/>
          <p:nvPr/>
        </p:nvSpPr>
        <p:spPr>
          <a:xfrm>
            <a:off x="1558355" y="2113282"/>
            <a:ext cx="722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การเพิ่มทรัพยากรมากขึ้นอาจสร้างภาระทางอ้อมเพิ่มเติมให้กับทรัพยากรอื่นๆ </a:t>
            </a:r>
            <a:r>
              <a:rPr lang="en-US" dirty="0" err="1">
                <a:solidFill>
                  <a:schemeClr val="tx2"/>
                </a:solidFill>
              </a:rPr>
              <a:t>หากไม่ระมัดระวัง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183EA5-31C2-72ED-69CA-8CBA25EF80BC}"/>
              </a:ext>
            </a:extLst>
          </p:cNvPr>
          <p:cNvSpPr txBox="1"/>
          <p:nvPr/>
        </p:nvSpPr>
        <p:spPr>
          <a:xfrm>
            <a:off x="1388204" y="4319878"/>
            <a:ext cx="644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การบีบอัดข้อมูลหรือการขจัดข้อมูลซ้ำซ้อนสามารถลดพื้นที่จัดเก็บข้อมูลและทรัพยากรเครือข่ายที่ใช้ได้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D049E1-E21B-0295-A5F3-27646337B492}"/>
              </a:ext>
            </a:extLst>
          </p:cNvPr>
          <p:cNvCxnSpPr>
            <a:cxnSpLocks/>
            <a:stCxn id="52" idx="1"/>
            <a:endCxn id="6" idx="1"/>
          </p:cNvCxnSpPr>
          <p:nvPr/>
        </p:nvCxnSpPr>
        <p:spPr>
          <a:xfrm rot="10800000">
            <a:off x="1355472" y="3088742"/>
            <a:ext cx="32733" cy="1415803"/>
          </a:xfrm>
          <a:prstGeom prst="bentConnector3">
            <a:avLst>
              <a:gd name="adj1" fmla="val 7983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196208" y="3977640"/>
            <a:ext cx="2393950" cy="1945639"/>
            <a:chOff x="3196208" y="3977640"/>
            <a:chExt cx="2393950" cy="194563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1"/>
              <a:ext cx="2025396" cy="13284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4"/>
                  </a:moveTo>
                  <a:lnTo>
                    <a:pt x="2138172" y="1670304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4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6209" y="3977640"/>
              <a:ext cx="2393950" cy="1945639"/>
            </a:xfrm>
            <a:custGeom>
              <a:avLst/>
              <a:gdLst/>
              <a:ahLst/>
              <a:cxnLst/>
              <a:rect l="l" t="t" r="r" b="b"/>
              <a:pathLst>
                <a:path w="2393950" h="1945639">
                  <a:moveTo>
                    <a:pt x="2370582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1888490"/>
                  </a:lnTo>
                  <a:lnTo>
                    <a:pt x="22860" y="1922780"/>
                  </a:lnTo>
                  <a:lnTo>
                    <a:pt x="2370582" y="1922780"/>
                  </a:lnTo>
                  <a:lnTo>
                    <a:pt x="2370582" y="1888629"/>
                  </a:lnTo>
                  <a:lnTo>
                    <a:pt x="2370582" y="1888490"/>
                  </a:lnTo>
                  <a:lnTo>
                    <a:pt x="2370582" y="57531"/>
                  </a:lnTo>
                  <a:lnTo>
                    <a:pt x="2336292" y="57531"/>
                  </a:lnTo>
                  <a:lnTo>
                    <a:pt x="2336292" y="1888490"/>
                  </a:lnTo>
                  <a:lnTo>
                    <a:pt x="57150" y="1888490"/>
                  </a:lnTo>
                  <a:lnTo>
                    <a:pt x="57150" y="57150"/>
                  </a:lnTo>
                  <a:lnTo>
                    <a:pt x="2370582" y="57150"/>
                  </a:lnTo>
                  <a:lnTo>
                    <a:pt x="2370582" y="22860"/>
                  </a:lnTo>
                  <a:close/>
                </a:path>
                <a:path w="2393950" h="1945639">
                  <a:moveTo>
                    <a:pt x="239344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3442" y="1945640"/>
                  </a:lnTo>
                  <a:lnTo>
                    <a:pt x="2393442" y="1934349"/>
                  </a:lnTo>
                  <a:lnTo>
                    <a:pt x="2393442" y="1934210"/>
                  </a:lnTo>
                  <a:lnTo>
                    <a:pt x="2393442" y="11811"/>
                  </a:lnTo>
                  <a:lnTo>
                    <a:pt x="2382012" y="11811"/>
                  </a:lnTo>
                  <a:lnTo>
                    <a:pt x="2382012" y="1934210"/>
                  </a:lnTo>
                  <a:lnTo>
                    <a:pt x="11430" y="1934210"/>
                  </a:lnTo>
                  <a:lnTo>
                    <a:pt x="11430" y="11430"/>
                  </a:lnTo>
                  <a:lnTo>
                    <a:pt x="2393442" y="11430"/>
                  </a:lnTo>
                  <a:lnTo>
                    <a:pt x="239344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</a:t>
            </a:r>
            <a:r>
              <a:rPr spc="-2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Chapter</a:t>
            </a:r>
            <a:r>
              <a:rPr spc="-35" dirty="0"/>
              <a:t> </a:t>
            </a:r>
            <a:r>
              <a:rPr spc="-5" dirty="0"/>
              <a:t>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5867" y="6657028"/>
            <a:ext cx="25457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3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910" y="296037"/>
            <a:ext cx="3726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Chapter</a:t>
            </a:r>
            <a:r>
              <a:rPr sz="3200" spc="-70" dirty="0"/>
              <a:t> </a:t>
            </a:r>
            <a:r>
              <a:rPr sz="3200" spc="-5" dirty="0"/>
              <a:t>Objectives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2478" y="1165149"/>
            <a:ext cx="6246495" cy="7658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10" dirty="0">
                <a:latin typeface="Arial MT"/>
                <a:cs typeface="Arial MT"/>
              </a:rPr>
              <a:t>Explain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advantages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networked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distributed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Define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today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652600"/>
            <a:ext cx="265175" cy="2746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FF0CB-42CD-9706-8949-5EA9100A031A}"/>
              </a:ext>
            </a:extLst>
          </p:cNvPr>
          <p:cNvSpPr txBox="1"/>
          <p:nvPr/>
        </p:nvSpPr>
        <p:spPr>
          <a:xfrm>
            <a:off x="1193752" y="1050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อธิบายข้อดีของระบบเครือข่ายและแบบกระจาย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DB918-DE50-E7EC-112B-6269FB63750F}"/>
              </a:ext>
            </a:extLst>
          </p:cNvPr>
          <p:cNvSpPr txBox="1"/>
          <p:nvPr/>
        </p:nvSpPr>
        <p:spPr>
          <a:xfrm>
            <a:off x="1224389" y="14197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กำหนดบทบาทและประเภทของระบบแบบกระจายที่ใช้อยู่ในปัจจุบัน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57236" y="1195193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0" y="0"/>
                </a:lnTo>
                <a:lnTo>
                  <a:pt x="1925048" y="0"/>
                </a:lnTo>
                <a:lnTo>
                  <a:pt x="1941788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3092" y="1237308"/>
            <a:ext cx="2054860" cy="0"/>
          </a:xfrm>
          <a:custGeom>
            <a:avLst/>
            <a:gdLst/>
            <a:ahLst/>
            <a:cxnLst/>
            <a:rect l="l" t="t" r="r" b="b"/>
            <a:pathLst>
              <a:path w="2054859">
                <a:moveTo>
                  <a:pt x="0" y="0"/>
                </a:moveTo>
                <a:lnTo>
                  <a:pt x="0" y="0"/>
                </a:lnTo>
                <a:lnTo>
                  <a:pt x="2037274" y="0"/>
                </a:lnTo>
                <a:lnTo>
                  <a:pt x="2054397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3797" y="2106279"/>
            <a:ext cx="734060" cy="387350"/>
          </a:xfrm>
          <a:custGeom>
            <a:avLst/>
            <a:gdLst/>
            <a:ahLst/>
            <a:cxnLst/>
            <a:rect l="l" t="t" r="r" b="b"/>
            <a:pathLst>
              <a:path w="734060" h="387350">
                <a:moveTo>
                  <a:pt x="0" y="43766"/>
                </a:moveTo>
                <a:lnTo>
                  <a:pt x="48123" y="40119"/>
                </a:lnTo>
                <a:lnTo>
                  <a:pt x="80206" y="37687"/>
                </a:lnTo>
                <a:lnTo>
                  <a:pt x="96248" y="36472"/>
                </a:lnTo>
                <a:lnTo>
                  <a:pt x="112289" y="35256"/>
                </a:lnTo>
                <a:lnTo>
                  <a:pt x="128331" y="34040"/>
                </a:lnTo>
                <a:lnTo>
                  <a:pt x="144372" y="32824"/>
                </a:lnTo>
                <a:lnTo>
                  <a:pt x="160413" y="31609"/>
                </a:lnTo>
                <a:lnTo>
                  <a:pt x="176455" y="30393"/>
                </a:lnTo>
                <a:lnTo>
                  <a:pt x="192496" y="29177"/>
                </a:lnTo>
                <a:lnTo>
                  <a:pt x="208537" y="27961"/>
                </a:lnTo>
                <a:lnTo>
                  <a:pt x="224579" y="26746"/>
                </a:lnTo>
                <a:lnTo>
                  <a:pt x="240620" y="25530"/>
                </a:lnTo>
                <a:lnTo>
                  <a:pt x="256662" y="24314"/>
                </a:lnTo>
                <a:lnTo>
                  <a:pt x="272703" y="23098"/>
                </a:lnTo>
                <a:lnTo>
                  <a:pt x="288745" y="21883"/>
                </a:lnTo>
                <a:lnTo>
                  <a:pt x="304786" y="20667"/>
                </a:lnTo>
                <a:lnTo>
                  <a:pt x="320827" y="19451"/>
                </a:lnTo>
                <a:lnTo>
                  <a:pt x="336869" y="18236"/>
                </a:lnTo>
                <a:lnTo>
                  <a:pt x="352910" y="17020"/>
                </a:lnTo>
                <a:lnTo>
                  <a:pt x="368952" y="15804"/>
                </a:lnTo>
                <a:lnTo>
                  <a:pt x="384993" y="14588"/>
                </a:lnTo>
                <a:lnTo>
                  <a:pt x="401035" y="13373"/>
                </a:lnTo>
                <a:lnTo>
                  <a:pt x="417076" y="12157"/>
                </a:lnTo>
                <a:lnTo>
                  <a:pt x="433118" y="10941"/>
                </a:lnTo>
                <a:lnTo>
                  <a:pt x="449159" y="9725"/>
                </a:lnTo>
                <a:lnTo>
                  <a:pt x="497283" y="6078"/>
                </a:lnTo>
                <a:lnTo>
                  <a:pt x="529366" y="3647"/>
                </a:lnTo>
                <a:lnTo>
                  <a:pt x="545407" y="2431"/>
                </a:lnTo>
                <a:lnTo>
                  <a:pt x="561449" y="1215"/>
                </a:lnTo>
                <a:lnTo>
                  <a:pt x="577490" y="0"/>
                </a:lnTo>
              </a:path>
              <a:path w="734060" h="387350">
                <a:moveTo>
                  <a:pt x="447053" y="380365"/>
                </a:moveTo>
                <a:lnTo>
                  <a:pt x="406412" y="385811"/>
                </a:lnTo>
                <a:lnTo>
                  <a:pt x="403725" y="386494"/>
                </a:lnTo>
                <a:lnTo>
                  <a:pt x="403316" y="386598"/>
                </a:lnTo>
                <a:lnTo>
                  <a:pt x="402906" y="386702"/>
                </a:lnTo>
                <a:lnTo>
                  <a:pt x="403036" y="386733"/>
                </a:lnTo>
                <a:lnTo>
                  <a:pt x="403706" y="386689"/>
                </a:lnTo>
                <a:lnTo>
                  <a:pt x="404376" y="386646"/>
                </a:lnTo>
                <a:lnTo>
                  <a:pt x="408770" y="386362"/>
                </a:lnTo>
                <a:lnTo>
                  <a:pt x="455157" y="377232"/>
                </a:lnTo>
                <a:lnTo>
                  <a:pt x="468630" y="373298"/>
                </a:lnTo>
                <a:lnTo>
                  <a:pt x="482957" y="369312"/>
                </a:lnTo>
                <a:lnTo>
                  <a:pt x="530947" y="357326"/>
                </a:lnTo>
                <a:lnTo>
                  <a:pt x="585012" y="348736"/>
                </a:lnTo>
                <a:lnTo>
                  <a:pt x="638185" y="344373"/>
                </a:lnTo>
                <a:lnTo>
                  <a:pt x="677322" y="343674"/>
                </a:lnTo>
                <a:lnTo>
                  <a:pt x="698272" y="344397"/>
                </a:lnTo>
                <a:lnTo>
                  <a:pt x="717113" y="345967"/>
                </a:lnTo>
                <a:lnTo>
                  <a:pt x="733845" y="348384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23949" y="2468194"/>
            <a:ext cx="536575" cy="43815"/>
          </a:xfrm>
          <a:custGeom>
            <a:avLst/>
            <a:gdLst/>
            <a:ahLst/>
            <a:cxnLst/>
            <a:rect l="l" t="t" r="r" b="b"/>
            <a:pathLst>
              <a:path w="536575" h="43814">
                <a:moveTo>
                  <a:pt x="64561" y="43587"/>
                </a:moveTo>
                <a:lnTo>
                  <a:pt x="67506" y="38628"/>
                </a:lnTo>
                <a:lnTo>
                  <a:pt x="65453" y="33923"/>
                </a:lnTo>
                <a:lnTo>
                  <a:pt x="58400" y="29472"/>
                </a:lnTo>
                <a:lnTo>
                  <a:pt x="53424" y="26331"/>
                </a:lnTo>
                <a:lnTo>
                  <a:pt x="45364" y="24577"/>
                </a:lnTo>
                <a:lnTo>
                  <a:pt x="34220" y="24209"/>
                </a:lnTo>
                <a:lnTo>
                  <a:pt x="26330" y="24297"/>
                </a:lnTo>
                <a:lnTo>
                  <a:pt x="0" y="34098"/>
                </a:lnTo>
                <a:lnTo>
                  <a:pt x="1885" y="33884"/>
                </a:lnTo>
                <a:lnTo>
                  <a:pt x="3771" y="33669"/>
                </a:lnTo>
                <a:lnTo>
                  <a:pt x="8485" y="33133"/>
                </a:lnTo>
                <a:lnTo>
                  <a:pt x="49908" y="26156"/>
                </a:lnTo>
                <a:lnTo>
                  <a:pt x="61759" y="23703"/>
                </a:lnTo>
                <a:lnTo>
                  <a:pt x="104123" y="15880"/>
                </a:lnTo>
                <a:lnTo>
                  <a:pt x="155437" y="8359"/>
                </a:lnTo>
                <a:lnTo>
                  <a:pt x="193528" y="4197"/>
                </a:lnTo>
                <a:lnTo>
                  <a:pt x="232312" y="1546"/>
                </a:lnTo>
                <a:lnTo>
                  <a:pt x="271364" y="409"/>
                </a:lnTo>
                <a:lnTo>
                  <a:pt x="310481" y="0"/>
                </a:lnTo>
                <a:lnTo>
                  <a:pt x="330051" y="19"/>
                </a:lnTo>
                <a:lnTo>
                  <a:pt x="384966" y="1958"/>
                </a:lnTo>
                <a:lnTo>
                  <a:pt x="417403" y="4808"/>
                </a:lnTo>
                <a:lnTo>
                  <a:pt x="432486" y="6074"/>
                </a:lnTo>
                <a:lnTo>
                  <a:pt x="446831" y="7139"/>
                </a:lnTo>
                <a:lnTo>
                  <a:pt x="460437" y="8002"/>
                </a:lnTo>
                <a:lnTo>
                  <a:pt x="480144" y="8738"/>
                </a:lnTo>
                <a:lnTo>
                  <a:pt x="499368" y="8646"/>
                </a:lnTo>
                <a:lnTo>
                  <a:pt x="518108" y="7727"/>
                </a:lnTo>
                <a:lnTo>
                  <a:pt x="536367" y="5981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1873" y="2858249"/>
            <a:ext cx="3272790" cy="288290"/>
          </a:xfrm>
          <a:custGeom>
            <a:avLst/>
            <a:gdLst/>
            <a:ahLst/>
            <a:cxnLst/>
            <a:rect l="l" t="t" r="r" b="b"/>
            <a:pathLst>
              <a:path w="3272790" h="288289">
                <a:moveTo>
                  <a:pt x="1244107" y="0"/>
                </a:moveTo>
                <a:lnTo>
                  <a:pt x="1244107" y="0"/>
                </a:lnTo>
                <a:lnTo>
                  <a:pt x="3255525" y="0"/>
                </a:lnTo>
                <a:lnTo>
                  <a:pt x="3272428" y="0"/>
                </a:lnTo>
              </a:path>
              <a:path w="3272790" h="288289">
                <a:moveTo>
                  <a:pt x="0" y="288069"/>
                </a:moveTo>
                <a:lnTo>
                  <a:pt x="0" y="288069"/>
                </a:lnTo>
                <a:lnTo>
                  <a:pt x="1491782" y="288069"/>
                </a:lnTo>
                <a:lnTo>
                  <a:pt x="1508929" y="288069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7418" y="2846498"/>
            <a:ext cx="681990" cy="20955"/>
          </a:xfrm>
          <a:custGeom>
            <a:avLst/>
            <a:gdLst/>
            <a:ahLst/>
            <a:cxnLst/>
            <a:rect l="l" t="t" r="r" b="b"/>
            <a:pathLst>
              <a:path w="681990" h="20955">
                <a:moveTo>
                  <a:pt x="12834" y="20047"/>
                </a:moveTo>
                <a:lnTo>
                  <a:pt x="4015" y="16792"/>
                </a:lnTo>
                <a:lnTo>
                  <a:pt x="0" y="13622"/>
                </a:lnTo>
                <a:lnTo>
                  <a:pt x="788" y="10536"/>
                </a:lnTo>
                <a:lnTo>
                  <a:pt x="40024" y="2384"/>
                </a:lnTo>
                <a:lnTo>
                  <a:pt x="79576" y="1573"/>
                </a:lnTo>
                <a:lnTo>
                  <a:pt x="112962" y="1487"/>
                </a:lnTo>
                <a:lnTo>
                  <a:pt x="130975" y="1568"/>
                </a:lnTo>
                <a:lnTo>
                  <a:pt x="169293" y="1974"/>
                </a:lnTo>
                <a:lnTo>
                  <a:pt x="209844" y="2891"/>
                </a:lnTo>
                <a:lnTo>
                  <a:pt x="251818" y="4504"/>
                </a:lnTo>
                <a:lnTo>
                  <a:pt x="273236" y="5450"/>
                </a:lnTo>
                <a:lnTo>
                  <a:pt x="294805" y="6327"/>
                </a:lnTo>
                <a:lnTo>
                  <a:pt x="338395" y="7873"/>
                </a:lnTo>
                <a:lnTo>
                  <a:pt x="381456" y="9051"/>
                </a:lnTo>
                <a:lnTo>
                  <a:pt x="422839" y="9768"/>
                </a:lnTo>
                <a:lnTo>
                  <a:pt x="461540" y="10059"/>
                </a:lnTo>
                <a:lnTo>
                  <a:pt x="479499" y="10057"/>
                </a:lnTo>
                <a:lnTo>
                  <a:pt x="528638" y="9035"/>
                </a:lnTo>
                <a:lnTo>
                  <a:pt x="572908" y="5521"/>
                </a:lnTo>
                <a:lnTo>
                  <a:pt x="586572" y="4302"/>
                </a:lnTo>
                <a:lnTo>
                  <a:pt x="636350" y="787"/>
                </a:lnTo>
                <a:lnTo>
                  <a:pt x="675019" y="0"/>
                </a:lnTo>
                <a:lnTo>
                  <a:pt x="681815" y="622"/>
                </a:lnTo>
                <a:lnTo>
                  <a:pt x="680083" y="2018"/>
                </a:lnTo>
                <a:lnTo>
                  <a:pt x="677232" y="4321"/>
                </a:lnTo>
                <a:lnTo>
                  <a:pt x="672389" y="8232"/>
                </a:lnTo>
                <a:lnTo>
                  <a:pt x="665555" y="13751"/>
                </a:lnTo>
                <a:lnTo>
                  <a:pt x="656731" y="20878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3638676" y="1708896"/>
            <a:ext cx="4108450" cy="931544"/>
            <a:chOff x="3638676" y="1708896"/>
            <a:chExt cx="4108450" cy="931544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7018" y="2142329"/>
              <a:ext cx="70985" cy="8623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8676" y="1708896"/>
              <a:ext cx="4108023" cy="9312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39895" y="2496099"/>
              <a:ext cx="1337310" cy="0"/>
            </a:xfrm>
            <a:custGeom>
              <a:avLst/>
              <a:gdLst/>
              <a:ahLst/>
              <a:cxnLst/>
              <a:rect l="l" t="t" r="r" b="b"/>
              <a:pathLst>
                <a:path w="1337309">
                  <a:moveTo>
                    <a:pt x="0" y="0"/>
                  </a:moveTo>
                  <a:lnTo>
                    <a:pt x="0" y="0"/>
                  </a:lnTo>
                  <a:lnTo>
                    <a:pt x="1320461" y="0"/>
                  </a:lnTo>
                  <a:lnTo>
                    <a:pt x="1337179" y="0"/>
                  </a:lnTo>
                </a:path>
              </a:pathLst>
            </a:custGeom>
            <a:ln w="277200">
              <a:solidFill>
                <a:srgbClr val="2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6168" y="3513840"/>
            <a:ext cx="190215" cy="937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3650" y="3511688"/>
            <a:ext cx="81643" cy="968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74931" y="5989794"/>
            <a:ext cx="190214" cy="936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16710" y="5989794"/>
            <a:ext cx="71043" cy="915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88103" y="3714111"/>
            <a:ext cx="4074662" cy="21960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769568" y="3516998"/>
            <a:ext cx="316230" cy="93980"/>
            <a:chOff x="2769568" y="3516998"/>
            <a:chExt cx="316230" cy="93980"/>
          </a:xfrm>
        </p:grpSpPr>
        <p:pic>
          <p:nvPicPr>
            <p:cNvPr id="8" name="object 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9568" y="3516998"/>
              <a:ext cx="190200" cy="93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2739" y="3516998"/>
              <a:ext cx="82746" cy="9155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55314" y="296037"/>
            <a:ext cx="183451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Over</a:t>
            </a:r>
            <a:r>
              <a:rPr sz="3200" spc="-15" dirty="0"/>
              <a:t>v</a:t>
            </a:r>
            <a:r>
              <a:rPr sz="3200" dirty="0"/>
              <a:t>iew</a:t>
            </a:r>
            <a:endParaRPr sz="3200"/>
          </a:p>
        </p:txBody>
      </p:sp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8680" y="1043686"/>
            <a:ext cx="265175" cy="27432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68680" y="1688592"/>
            <a:ext cx="692150" cy="913130"/>
            <a:chOff x="868680" y="1688592"/>
            <a:chExt cx="692150" cy="913130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8680" y="1688592"/>
              <a:ext cx="265175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25880" y="2357628"/>
              <a:ext cx="234696" cy="2438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25880" y="2728214"/>
            <a:ext cx="234696" cy="24383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98880" y="1021842"/>
            <a:ext cx="6673850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distributed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</a:t>
            </a:r>
            <a:r>
              <a:rPr sz="1800" b="1" spc="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collection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loosely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coupled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nodes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interconnected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  <a:p>
            <a:pPr marL="12700" marR="532765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variously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processors,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computers, machines, </a:t>
            </a:r>
            <a:r>
              <a:rPr sz="1800" b="1" i="1" spc="-484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hosts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b="1" i="1" dirty="0">
                <a:latin typeface="Arial"/>
                <a:cs typeface="Arial"/>
              </a:rPr>
              <a:t>Site </a:t>
            </a:r>
            <a:r>
              <a:rPr sz="1800" spc="-5" dirty="0">
                <a:latin typeface="Arial MT"/>
                <a:cs typeface="Arial MT"/>
              </a:rPr>
              <a:t>is location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machine,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i="1" dirty="0">
                <a:latin typeface="Arial"/>
                <a:cs typeface="Arial"/>
              </a:rPr>
              <a:t>node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413384" marR="508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Generally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server</a:t>
            </a:r>
            <a:r>
              <a:rPr sz="1800" b="1" i="1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has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resource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b="1" i="1" spc="-5" dirty="0">
                <a:latin typeface="Arial"/>
                <a:cs typeface="Arial"/>
              </a:rPr>
              <a:t>client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wants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use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8" name="object 1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49847" y="2034471"/>
            <a:ext cx="161137" cy="18022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91685" y="2122811"/>
            <a:ext cx="82657" cy="9283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54864" y="2061668"/>
            <a:ext cx="221274" cy="170263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5806C3-A477-C91B-DDED-19C38FF37AF5}"/>
              </a:ext>
            </a:extLst>
          </p:cNvPr>
          <p:cNvSpPr txBox="1"/>
          <p:nvPr/>
        </p:nvSpPr>
        <p:spPr>
          <a:xfrm>
            <a:off x="1120686" y="794720"/>
            <a:ext cx="7413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ระบบแบบกระจายคือชุดของโหนดคู่ที่เชื่อมต่อกันอย่างหลวมๆ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ซึ่งเชื่อมต่อกันด้วยเครือข่ายการสื่อสาร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CB760A-49D8-16EC-15B6-0A84E3FD1E00}"/>
              </a:ext>
            </a:extLst>
          </p:cNvPr>
          <p:cNvSpPr txBox="1"/>
          <p:nvPr/>
        </p:nvSpPr>
        <p:spPr>
          <a:xfrm>
            <a:off x="1115281" y="14795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โหนดต่างๆ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ที่เรียกว่าโปรเซสเซอร์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คอมพิวเตอร์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เครื่องจักร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โฮสต์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2A7F6E-2D4D-98AF-C88D-726B6F8729D3}"/>
              </a:ext>
            </a:extLst>
          </p:cNvPr>
          <p:cNvSpPr txBox="1"/>
          <p:nvPr/>
        </p:nvSpPr>
        <p:spPr>
          <a:xfrm>
            <a:off x="1915018" y="20344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ไซต์คือตำแหน่งของเครื่อง</a:t>
            </a:r>
            <a:r>
              <a:rPr lang="en-US" dirty="0">
                <a:solidFill>
                  <a:schemeClr val="tx2"/>
                </a:solidFill>
              </a:rPr>
              <a:t> ,</a:t>
            </a:r>
            <a:r>
              <a:rPr lang="en-US" dirty="0" err="1">
                <a:solidFill>
                  <a:schemeClr val="tx2"/>
                </a:solidFill>
              </a:rPr>
              <a:t>โหนดหมายถึงระบบเฉพาะ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B98877-A144-D7D8-8AD3-8E6271025DCC}"/>
              </a:ext>
            </a:extLst>
          </p:cNvPr>
          <p:cNvSpPr txBox="1"/>
          <p:nvPr/>
        </p:nvSpPr>
        <p:spPr>
          <a:xfrm>
            <a:off x="3288946" y="29961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โดยทั่วไปเซิร์ฟเวอร์จะมีทรัพยากรที่โหนดไคลเอ็นต์ที่ไซต์อื่นต้องการใช้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6820239" y="1440519"/>
            <a:ext cx="662940" cy="25400"/>
          </a:xfrm>
          <a:custGeom>
            <a:avLst/>
            <a:gdLst/>
            <a:ahLst/>
            <a:cxnLst/>
            <a:rect l="l" t="t" r="r" b="b"/>
            <a:pathLst>
              <a:path w="662940" h="25400">
                <a:moveTo>
                  <a:pt x="10892" y="24981"/>
                </a:moveTo>
                <a:lnTo>
                  <a:pt x="1375" y="18632"/>
                </a:lnTo>
                <a:lnTo>
                  <a:pt x="0" y="13592"/>
                </a:lnTo>
                <a:lnTo>
                  <a:pt x="6766" y="9858"/>
                </a:lnTo>
                <a:lnTo>
                  <a:pt x="11641" y="7167"/>
                </a:lnTo>
                <a:lnTo>
                  <a:pt x="51053" y="2481"/>
                </a:lnTo>
                <a:lnTo>
                  <a:pt x="99321" y="731"/>
                </a:lnTo>
                <a:lnTo>
                  <a:pt x="164611" y="121"/>
                </a:lnTo>
                <a:lnTo>
                  <a:pt x="209751" y="0"/>
                </a:lnTo>
                <a:lnTo>
                  <a:pt x="256106" y="44"/>
                </a:lnTo>
                <a:lnTo>
                  <a:pt x="296572" y="298"/>
                </a:lnTo>
                <a:lnTo>
                  <a:pt x="331149" y="762"/>
                </a:lnTo>
                <a:lnTo>
                  <a:pt x="359837" y="1436"/>
                </a:lnTo>
                <a:lnTo>
                  <a:pt x="387867" y="2230"/>
                </a:lnTo>
                <a:lnTo>
                  <a:pt x="420477" y="3058"/>
                </a:lnTo>
                <a:lnTo>
                  <a:pt x="457667" y="3920"/>
                </a:lnTo>
                <a:lnTo>
                  <a:pt x="499436" y="4814"/>
                </a:lnTo>
                <a:lnTo>
                  <a:pt x="539679" y="5673"/>
                </a:lnTo>
                <a:lnTo>
                  <a:pt x="572282" y="6430"/>
                </a:lnTo>
                <a:lnTo>
                  <a:pt x="614574" y="7633"/>
                </a:lnTo>
                <a:lnTo>
                  <a:pt x="651729" y="14619"/>
                </a:lnTo>
                <a:lnTo>
                  <a:pt x="662615" y="19387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182" y="296037"/>
            <a:ext cx="3186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Overview</a:t>
            </a:r>
            <a:r>
              <a:rPr sz="3200" spc="-110" dirty="0"/>
              <a:t> </a:t>
            </a:r>
            <a:r>
              <a:rPr sz="3200" dirty="0"/>
              <a:t>(cont.)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1951989"/>
            <a:ext cx="234696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596642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" y="3217164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3611879"/>
            <a:ext cx="234696" cy="243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8445" y="1260729"/>
            <a:ext cx="6718934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Nodes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10" dirty="0">
                <a:latin typeface="Arial MT"/>
                <a:cs typeface="Arial MT"/>
              </a:rPr>
              <a:t>exist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client-server</a:t>
            </a:r>
            <a:r>
              <a:rPr sz="1800" i="1" spc="-10" dirty="0">
                <a:latin typeface="Arial"/>
                <a:cs typeface="Arial"/>
              </a:rPr>
              <a:t>,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peer-to-peer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i="1" dirty="0">
                <a:latin typeface="Arial"/>
                <a:cs typeface="Arial"/>
              </a:rPr>
              <a:t>hybrid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configuration.</a:t>
            </a:r>
            <a:endParaRPr sz="1800">
              <a:latin typeface="Arial MT"/>
              <a:cs typeface="Arial MT"/>
            </a:endParaRPr>
          </a:p>
          <a:p>
            <a:pPr marL="413384" marR="45529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client-server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configuration,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resource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would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like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peer-to-peer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configuration,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shares </a:t>
            </a:r>
            <a:r>
              <a:rPr sz="1800" spc="-10" dirty="0">
                <a:latin typeface="Arial MT"/>
                <a:cs typeface="Arial MT"/>
              </a:rPr>
              <a:t>equal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responsibilities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clients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network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through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message</a:t>
            </a:r>
            <a:r>
              <a:rPr sz="1800" b="1" spc="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passing</a:t>
            </a:r>
            <a:endParaRPr sz="1800">
              <a:latin typeface="Arial"/>
              <a:cs typeface="Arial"/>
            </a:endParaRPr>
          </a:p>
          <a:p>
            <a:pPr marL="413384" marR="595630">
              <a:lnSpc>
                <a:spcPct val="100000"/>
              </a:lnSpc>
              <a:spcBef>
                <a:spcPts val="760"/>
              </a:spcBef>
              <a:tabLst>
                <a:tab pos="5429250" algn="l"/>
              </a:tabLst>
            </a:pP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5" dirty="0">
                <a:latin typeface="Arial MT"/>
                <a:cs typeface="Arial MT"/>
              </a:rPr>
              <a:t> higher-level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standalone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	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expanded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encompass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distributed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6502" y="926802"/>
            <a:ext cx="1390330" cy="6888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8521" y="846077"/>
            <a:ext cx="1256607" cy="708066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D65A0F-D7AD-3F7D-1A22-321AC0782063}"/>
              </a:ext>
            </a:extLst>
          </p:cNvPr>
          <p:cNvSpPr txBox="1"/>
          <p:nvPr/>
        </p:nvSpPr>
        <p:spPr>
          <a:xfrm>
            <a:off x="2590800" y="1510264"/>
            <a:ext cx="605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โหนดอาจมีอยู่ในการกำหนดค่าไคลเอนต์-เซิร์ฟเวอร์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เพียร์ทูเพียร์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หรือไฮบริด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04E29-15BF-25D0-8F79-C97401E146BD}"/>
              </a:ext>
            </a:extLst>
          </p:cNvPr>
          <p:cNvSpPr txBox="1"/>
          <p:nvPr/>
        </p:nvSpPr>
        <p:spPr>
          <a:xfrm>
            <a:off x="1503278" y="1734484"/>
            <a:ext cx="597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ในการกำหนดค่าไคลเอนต์-เซิร์ฟเวอร์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เซิร์ฟเวอร์มีทรัพยากรที่ไคลเอนต์ต้องการใช้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B094B-841D-30CB-63D8-EE43B1025FD6}"/>
              </a:ext>
            </a:extLst>
          </p:cNvPr>
          <p:cNvSpPr txBox="1"/>
          <p:nvPr/>
        </p:nvSpPr>
        <p:spPr>
          <a:xfrm>
            <a:off x="897940" y="2364271"/>
            <a:ext cx="8398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ในการกำหนดค่าแบบเพียร์ทูเพียร์</a:t>
            </a:r>
            <a:r>
              <a:rPr lang="en-US" dirty="0">
                <a:solidFill>
                  <a:schemeClr val="tx2"/>
                </a:solidFill>
              </a:rPr>
              <a:t> แต่ละโหนดจะแบ่งความรับผิดชอบเท่ากันและสามารถทำหน้าที่เป็นทั้งไคลเอนต์และเซิร์ฟเวอร์ได้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0089FB-DB8B-631C-7C8F-1CC80AD63EBE}"/>
              </a:ext>
            </a:extLst>
          </p:cNvPr>
          <p:cNvSpPr txBox="1"/>
          <p:nvPr/>
        </p:nvSpPr>
        <p:spPr>
          <a:xfrm>
            <a:off x="1142277" y="3032498"/>
            <a:ext cx="464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การสื่อสารผ่านเครือข่ายเกิดขึ้นผ่านการส่งข้อความ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E67C47-38D5-8D35-6519-1A5DD2EFD379}"/>
              </a:ext>
            </a:extLst>
          </p:cNvPr>
          <p:cNvSpPr txBox="1"/>
          <p:nvPr/>
        </p:nvSpPr>
        <p:spPr>
          <a:xfrm>
            <a:off x="1355470" y="3377559"/>
            <a:ext cx="8321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ฟังก์ชันระดับสูงกว่าทั้งหมดของระบบสแตนด์อโลนสามารถขยายให้ครอบคลุมระบบแบบกระจายได้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247559" y="1429904"/>
            <a:ext cx="1807845" cy="0"/>
          </a:xfrm>
          <a:custGeom>
            <a:avLst/>
            <a:gdLst/>
            <a:ahLst/>
            <a:cxnLst/>
            <a:rect l="l" t="t" r="r" b="b"/>
            <a:pathLst>
              <a:path w="1807845">
                <a:moveTo>
                  <a:pt x="0" y="0"/>
                </a:moveTo>
                <a:lnTo>
                  <a:pt x="0" y="0"/>
                </a:lnTo>
                <a:lnTo>
                  <a:pt x="1790962" y="0"/>
                </a:lnTo>
                <a:lnTo>
                  <a:pt x="1807700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5608" y="3207496"/>
            <a:ext cx="2203450" cy="0"/>
          </a:xfrm>
          <a:custGeom>
            <a:avLst/>
            <a:gdLst/>
            <a:ahLst/>
            <a:cxnLst/>
            <a:rect l="l" t="t" r="r" b="b"/>
            <a:pathLst>
              <a:path w="2203450">
                <a:moveTo>
                  <a:pt x="0" y="0"/>
                </a:moveTo>
                <a:lnTo>
                  <a:pt x="0" y="0"/>
                </a:lnTo>
                <a:lnTo>
                  <a:pt x="2186209" y="0"/>
                </a:lnTo>
                <a:lnTo>
                  <a:pt x="2203423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7260" y="4521503"/>
            <a:ext cx="915669" cy="38735"/>
          </a:xfrm>
          <a:custGeom>
            <a:avLst/>
            <a:gdLst/>
            <a:ahLst/>
            <a:cxnLst/>
            <a:rect l="l" t="t" r="r" b="b"/>
            <a:pathLst>
              <a:path w="915669" h="38735">
                <a:moveTo>
                  <a:pt x="37175" y="14703"/>
                </a:moveTo>
                <a:lnTo>
                  <a:pt x="28985" y="15601"/>
                </a:lnTo>
                <a:lnTo>
                  <a:pt x="21270" y="18636"/>
                </a:lnTo>
                <a:lnTo>
                  <a:pt x="14030" y="23811"/>
                </a:lnTo>
                <a:lnTo>
                  <a:pt x="6790" y="28985"/>
                </a:lnTo>
                <a:lnTo>
                  <a:pt x="2536" y="32736"/>
                </a:lnTo>
                <a:lnTo>
                  <a:pt x="1268" y="35063"/>
                </a:lnTo>
                <a:lnTo>
                  <a:pt x="0" y="37390"/>
                </a:lnTo>
                <a:lnTo>
                  <a:pt x="5037" y="38593"/>
                </a:lnTo>
                <a:lnTo>
                  <a:pt x="16380" y="38670"/>
                </a:lnTo>
                <a:lnTo>
                  <a:pt x="25339" y="38606"/>
                </a:lnTo>
                <a:lnTo>
                  <a:pt x="35202" y="38298"/>
                </a:lnTo>
                <a:lnTo>
                  <a:pt x="45969" y="37746"/>
                </a:lnTo>
                <a:lnTo>
                  <a:pt x="57639" y="36950"/>
                </a:lnTo>
                <a:lnTo>
                  <a:pt x="72860" y="35894"/>
                </a:lnTo>
                <a:lnTo>
                  <a:pt x="94278" y="34561"/>
                </a:lnTo>
                <a:lnTo>
                  <a:pt x="121893" y="32951"/>
                </a:lnTo>
                <a:lnTo>
                  <a:pt x="155705" y="31064"/>
                </a:lnTo>
                <a:lnTo>
                  <a:pt x="191118" y="29025"/>
                </a:lnTo>
                <a:lnTo>
                  <a:pt x="252957" y="24865"/>
                </a:lnTo>
                <a:lnTo>
                  <a:pt x="306466" y="20356"/>
                </a:lnTo>
                <a:lnTo>
                  <a:pt x="373565" y="14062"/>
                </a:lnTo>
                <a:lnTo>
                  <a:pt x="413580" y="10156"/>
                </a:lnTo>
                <a:lnTo>
                  <a:pt x="452658" y="6453"/>
                </a:lnTo>
                <a:lnTo>
                  <a:pt x="512264" y="1784"/>
                </a:lnTo>
                <a:lnTo>
                  <a:pt x="566627" y="114"/>
                </a:lnTo>
                <a:lnTo>
                  <a:pt x="582767" y="0"/>
                </a:lnTo>
                <a:lnTo>
                  <a:pt x="598388" y="43"/>
                </a:lnTo>
                <a:lnTo>
                  <a:pt x="642336" y="2006"/>
                </a:lnTo>
                <a:lnTo>
                  <a:pt x="670603" y="4946"/>
                </a:lnTo>
                <a:lnTo>
                  <a:pt x="687381" y="6592"/>
                </a:lnTo>
                <a:lnTo>
                  <a:pt x="727569" y="10093"/>
                </a:lnTo>
                <a:lnTo>
                  <a:pt x="779266" y="13945"/>
                </a:lnTo>
                <a:lnTo>
                  <a:pt x="824204" y="15377"/>
                </a:lnTo>
                <a:lnTo>
                  <a:pt x="833093" y="15350"/>
                </a:lnTo>
                <a:lnTo>
                  <a:pt x="842849" y="15191"/>
                </a:lnTo>
                <a:lnTo>
                  <a:pt x="853470" y="14900"/>
                </a:lnTo>
                <a:lnTo>
                  <a:pt x="864958" y="14477"/>
                </a:lnTo>
                <a:lnTo>
                  <a:pt x="876162" y="14047"/>
                </a:lnTo>
                <a:lnTo>
                  <a:pt x="885931" y="13735"/>
                </a:lnTo>
                <a:lnTo>
                  <a:pt x="894266" y="13540"/>
                </a:lnTo>
                <a:lnTo>
                  <a:pt x="901166" y="13463"/>
                </a:lnTo>
                <a:lnTo>
                  <a:pt x="909411" y="13439"/>
                </a:lnTo>
                <a:lnTo>
                  <a:pt x="914204" y="13425"/>
                </a:lnTo>
                <a:lnTo>
                  <a:pt x="915547" y="13421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0770" y="4089436"/>
            <a:ext cx="1667510" cy="96520"/>
          </a:xfrm>
          <a:custGeom>
            <a:avLst/>
            <a:gdLst/>
            <a:ahLst/>
            <a:cxnLst/>
            <a:rect l="l" t="t" r="r" b="b"/>
            <a:pathLst>
              <a:path w="1667510" h="96520">
                <a:moveTo>
                  <a:pt x="30187" y="96076"/>
                </a:moveTo>
                <a:lnTo>
                  <a:pt x="15005" y="88328"/>
                </a:lnTo>
                <a:lnTo>
                  <a:pt x="4942" y="82844"/>
                </a:lnTo>
                <a:lnTo>
                  <a:pt x="0" y="79626"/>
                </a:lnTo>
                <a:lnTo>
                  <a:pt x="177" y="78672"/>
                </a:lnTo>
                <a:lnTo>
                  <a:pt x="2778" y="78841"/>
                </a:lnTo>
                <a:lnTo>
                  <a:pt x="9280" y="79265"/>
                </a:lnTo>
                <a:lnTo>
                  <a:pt x="19684" y="79942"/>
                </a:lnTo>
                <a:lnTo>
                  <a:pt x="31097" y="80394"/>
                </a:lnTo>
                <a:lnTo>
                  <a:pt x="49730" y="80732"/>
                </a:lnTo>
                <a:lnTo>
                  <a:pt x="75585" y="80956"/>
                </a:lnTo>
                <a:lnTo>
                  <a:pt x="108661" y="81067"/>
                </a:lnTo>
                <a:lnTo>
                  <a:pt x="144085" y="80786"/>
                </a:lnTo>
                <a:lnTo>
                  <a:pt x="207362" y="78215"/>
                </a:lnTo>
                <a:lnTo>
                  <a:pt x="261137" y="73187"/>
                </a:lnTo>
                <a:lnTo>
                  <a:pt x="308968" y="67039"/>
                </a:lnTo>
                <a:lnTo>
                  <a:pt x="354152" y="59864"/>
                </a:lnTo>
                <a:lnTo>
                  <a:pt x="381496" y="55615"/>
                </a:lnTo>
                <a:lnTo>
                  <a:pt x="448391" y="45664"/>
                </a:lnTo>
                <a:lnTo>
                  <a:pt x="518775" y="35645"/>
                </a:lnTo>
                <a:lnTo>
                  <a:pt x="579861" y="27422"/>
                </a:lnTo>
                <a:lnTo>
                  <a:pt x="635198" y="20592"/>
                </a:lnTo>
                <a:lnTo>
                  <a:pt x="688337" y="14750"/>
                </a:lnTo>
                <a:lnTo>
                  <a:pt x="740034" y="9825"/>
                </a:lnTo>
                <a:lnTo>
                  <a:pt x="791051" y="5750"/>
                </a:lnTo>
                <a:lnTo>
                  <a:pt x="840076" y="2761"/>
                </a:lnTo>
                <a:lnTo>
                  <a:pt x="885802" y="1099"/>
                </a:lnTo>
                <a:lnTo>
                  <a:pt x="928463" y="324"/>
                </a:lnTo>
                <a:lnTo>
                  <a:pt x="968293" y="0"/>
                </a:lnTo>
                <a:lnTo>
                  <a:pt x="988757" y="241"/>
                </a:lnTo>
                <a:lnTo>
                  <a:pt x="1037222" y="2473"/>
                </a:lnTo>
                <a:lnTo>
                  <a:pt x="1092696" y="6700"/>
                </a:lnTo>
                <a:lnTo>
                  <a:pt x="1136933" y="10892"/>
                </a:lnTo>
                <a:lnTo>
                  <a:pt x="1182015" y="17089"/>
                </a:lnTo>
                <a:lnTo>
                  <a:pt x="1218215" y="24670"/>
                </a:lnTo>
                <a:lnTo>
                  <a:pt x="1228357" y="26662"/>
                </a:lnTo>
                <a:lnTo>
                  <a:pt x="1278172" y="30585"/>
                </a:lnTo>
                <a:lnTo>
                  <a:pt x="1308614" y="30856"/>
                </a:lnTo>
                <a:lnTo>
                  <a:pt x="1321217" y="31025"/>
                </a:lnTo>
                <a:lnTo>
                  <a:pt x="1361519" y="35486"/>
                </a:lnTo>
                <a:lnTo>
                  <a:pt x="1380403" y="40942"/>
                </a:lnTo>
                <a:lnTo>
                  <a:pt x="1389642" y="43432"/>
                </a:lnTo>
                <a:lnTo>
                  <a:pt x="1439191" y="51198"/>
                </a:lnTo>
                <a:lnTo>
                  <a:pt x="1478355" y="52679"/>
                </a:lnTo>
                <a:lnTo>
                  <a:pt x="1496533" y="52954"/>
                </a:lnTo>
                <a:lnTo>
                  <a:pt x="1505739" y="53063"/>
                </a:lnTo>
                <a:lnTo>
                  <a:pt x="1556465" y="54653"/>
                </a:lnTo>
                <a:lnTo>
                  <a:pt x="1595662" y="56583"/>
                </a:lnTo>
                <a:lnTo>
                  <a:pt x="1632155" y="60200"/>
                </a:lnTo>
                <a:lnTo>
                  <a:pt x="1640413" y="61170"/>
                </a:lnTo>
                <a:lnTo>
                  <a:pt x="1647286" y="61902"/>
                </a:lnTo>
                <a:lnTo>
                  <a:pt x="1652772" y="62398"/>
                </a:lnTo>
                <a:lnTo>
                  <a:pt x="1658784" y="64290"/>
                </a:lnTo>
                <a:lnTo>
                  <a:pt x="1663206" y="68897"/>
                </a:lnTo>
                <a:lnTo>
                  <a:pt x="1666038" y="76220"/>
                </a:lnTo>
                <a:lnTo>
                  <a:pt x="1667279" y="86257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408" y="296037"/>
            <a:ext cx="6410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Reasons</a:t>
            </a:r>
            <a:r>
              <a:rPr sz="3200" spc="-55" dirty="0"/>
              <a:t> </a:t>
            </a:r>
            <a:r>
              <a:rPr sz="3200" spc="-5" dirty="0"/>
              <a:t>for</a:t>
            </a:r>
            <a:r>
              <a:rPr sz="3200" spc="-15" dirty="0"/>
              <a:t> </a:t>
            </a:r>
            <a:r>
              <a:rPr sz="3200" spc="-5" dirty="0"/>
              <a:t>Distributed</a:t>
            </a:r>
            <a:r>
              <a:rPr sz="3200" spc="-60" dirty="0"/>
              <a:t> </a:t>
            </a:r>
            <a:r>
              <a:rPr sz="3200" dirty="0"/>
              <a:t>Systems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1676984"/>
            <a:ext cx="234696" cy="244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048001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418333"/>
            <a:ext cx="23469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" y="3038855"/>
            <a:ext cx="26517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3433571"/>
            <a:ext cx="234696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4078173"/>
            <a:ext cx="234696" cy="244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" y="4424426"/>
            <a:ext cx="265175" cy="2743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4819141"/>
            <a:ext cx="234696" cy="2438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28445" y="1165149"/>
            <a:ext cx="6356985" cy="41821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Resource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Sharing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printing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remote sites</a:t>
            </a:r>
            <a:endParaRPr sz="1800">
              <a:latin typeface="Arial MT"/>
              <a:cs typeface="Arial MT"/>
            </a:endParaRPr>
          </a:p>
          <a:p>
            <a:pPr marL="413384" marR="676910">
              <a:lnSpc>
                <a:spcPct val="135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Processing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distributed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 remote specialized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hardware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devices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 </a:t>
            </a:r>
            <a:r>
              <a:rPr sz="1800" spc="-5" dirty="0">
                <a:latin typeface="Arial MT"/>
                <a:cs typeface="Arial MT"/>
              </a:rPr>
              <a:t>as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graphics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processing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units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(GPUs)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Computation</a:t>
            </a:r>
            <a:r>
              <a:rPr sz="18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speedup</a:t>
            </a:r>
            <a:endParaRPr sz="1800">
              <a:latin typeface="Arial"/>
              <a:cs typeface="Arial"/>
            </a:endParaRPr>
          </a:p>
          <a:p>
            <a:pPr marL="413384" marR="43497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Distribute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subcomputations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various</a:t>
            </a:r>
            <a:r>
              <a:rPr sz="1800" dirty="0">
                <a:latin typeface="Arial MT"/>
                <a:cs typeface="Arial MT"/>
              </a:rPr>
              <a:t> sites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concurrently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Load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balancing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moving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jobs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more </a:t>
            </a:r>
            <a:r>
              <a:rPr sz="1800" spc="-10" dirty="0">
                <a:latin typeface="Arial MT"/>
                <a:cs typeface="Arial MT"/>
              </a:rPr>
              <a:t>lightly-loaded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sites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Reliability</a:t>
            </a:r>
            <a:endParaRPr sz="1800">
              <a:latin typeface="Arial"/>
              <a:cs typeface="Arial"/>
            </a:endParaRPr>
          </a:p>
          <a:p>
            <a:pPr marL="413384" marR="55181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Detect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recover</a:t>
            </a:r>
            <a:r>
              <a:rPr sz="1800" dirty="0">
                <a:latin typeface="Arial MT"/>
                <a:cs typeface="Arial MT"/>
              </a:rPr>
              <a:t> 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 </a:t>
            </a:r>
            <a:r>
              <a:rPr sz="1800" spc="-5" dirty="0">
                <a:latin typeface="Arial MT"/>
                <a:cs typeface="Arial MT"/>
              </a:rPr>
              <a:t>failure,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transfer,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reintegrate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11946" y="3774895"/>
            <a:ext cx="1175145" cy="28893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EDE25-8A03-1A94-DE2E-8C8BD6A3D48B}"/>
              </a:ext>
            </a:extLst>
          </p:cNvPr>
          <p:cNvSpPr txBox="1"/>
          <p:nvPr/>
        </p:nvSpPr>
        <p:spPr>
          <a:xfrm>
            <a:off x="1352398" y="851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เหตุผลของระบบแบบกระจาย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BAC29-28D4-A864-87CE-882F4BDE3EC6}"/>
              </a:ext>
            </a:extLst>
          </p:cNvPr>
          <p:cNvSpPr txBox="1"/>
          <p:nvPr/>
        </p:nvSpPr>
        <p:spPr>
          <a:xfrm>
            <a:off x="1163115" y="10089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การแบ่งปันทรัพยากร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4DEAE0-AECE-528F-3B11-725990598AA2}"/>
              </a:ext>
            </a:extLst>
          </p:cNvPr>
          <p:cNvSpPr txBox="1"/>
          <p:nvPr/>
        </p:nvSpPr>
        <p:spPr>
          <a:xfrm>
            <a:off x="1529953" y="14223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การแชร์ไฟล์หรือการพิมพ์ที่ไซต์ระยะไกล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C7D3FF-AAC2-D8E0-600F-30E856F3D465}"/>
              </a:ext>
            </a:extLst>
          </p:cNvPr>
          <p:cNvSpPr txBox="1"/>
          <p:nvPr/>
        </p:nvSpPr>
        <p:spPr>
          <a:xfrm>
            <a:off x="1558570" y="17718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การประมวลผลข้อมูลในฐานข้อมูลแบบกระจาย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EEF357-1004-D8E2-BBF8-61642EF44F03}"/>
              </a:ext>
            </a:extLst>
          </p:cNvPr>
          <p:cNvSpPr txBox="1"/>
          <p:nvPr/>
        </p:nvSpPr>
        <p:spPr>
          <a:xfrm>
            <a:off x="1529953" y="2141610"/>
            <a:ext cx="641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การใช้อุปกรณ์ฮาร์ดแวร์พิเศษระยะไกล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เช่น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หน่วยประมวลผลกราฟิก</a:t>
            </a:r>
            <a:r>
              <a:rPr lang="en-US" dirty="0">
                <a:solidFill>
                  <a:schemeClr val="tx2"/>
                </a:solidFill>
              </a:rPr>
              <a:t> (GPU)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507E75-CB26-AEA9-976C-6892A2CCC231}"/>
              </a:ext>
            </a:extLst>
          </p:cNvPr>
          <p:cNvSpPr txBox="1"/>
          <p:nvPr/>
        </p:nvSpPr>
        <p:spPr>
          <a:xfrm>
            <a:off x="1163115" y="28377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การเร่งความเร็วในการคำนวณ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FC2745-7472-D18E-7CBA-C04C6A91C004}"/>
              </a:ext>
            </a:extLst>
          </p:cNvPr>
          <p:cNvSpPr txBox="1"/>
          <p:nvPr/>
        </p:nvSpPr>
        <p:spPr>
          <a:xfrm>
            <a:off x="1529953" y="32033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กระจายการคำนวณย่อยไปยังไซต์ต่างๆ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เพื่อให้ทำงานพร้อมกัน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D51AA3-914D-5B16-3B82-DA53A8A53575}"/>
              </a:ext>
            </a:extLst>
          </p:cNvPr>
          <p:cNvSpPr txBox="1"/>
          <p:nvPr/>
        </p:nvSpPr>
        <p:spPr>
          <a:xfrm>
            <a:off x="3205733" y="4223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โหลดบาลานซ์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ย้ายงานไปยังไซต์ที่มีการโหลดน้อยมากขึ้น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E2DF3-FFE2-5635-E803-C7A078CAE080}"/>
              </a:ext>
            </a:extLst>
          </p:cNvPr>
          <p:cNvSpPr txBox="1"/>
          <p:nvPr/>
        </p:nvSpPr>
        <p:spPr>
          <a:xfrm>
            <a:off x="1030527" y="4223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ความน่าเชื่อถือ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928B8-8B4D-9BD8-A8E3-AB2CAF07D2C4}"/>
              </a:ext>
            </a:extLst>
          </p:cNvPr>
          <p:cNvSpPr txBox="1"/>
          <p:nvPr/>
        </p:nvSpPr>
        <p:spPr>
          <a:xfrm>
            <a:off x="1555224" y="4609439"/>
            <a:ext cx="652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ตรวจจับและกู้คืนจากความล้มเหลวของไซต์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การถ่ายโอนฟังก์ชัน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รวมไซต์ที่ล้มเหลวอีกครั้ง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6" y="296037"/>
            <a:ext cx="3547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/>
              <a:t>Network</a:t>
            </a:r>
            <a:r>
              <a:rPr lang="en-US" sz="3200" spc="-90"/>
              <a:t> </a:t>
            </a:r>
            <a:r>
              <a:rPr lang="en-US" sz="320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1951989"/>
            <a:ext cx="234696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870911"/>
            <a:ext cx="234696" cy="2441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8445" y="1260729"/>
            <a:ext cx="7064375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Local-Area</a:t>
            </a:r>
            <a:r>
              <a:rPr sz="1800" b="1" spc="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</a:t>
            </a:r>
            <a:r>
              <a:rPr sz="1800" b="1" spc="-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 MT"/>
                <a:cs typeface="Arial MT"/>
              </a:rPr>
              <a:t>(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LAN</a:t>
            </a:r>
            <a:r>
              <a:rPr sz="1800" spc="-15" dirty="0">
                <a:latin typeface="Arial MT"/>
                <a:cs typeface="Arial MT"/>
              </a:rPr>
              <a:t>)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cover</a:t>
            </a:r>
            <a:r>
              <a:rPr sz="1800" dirty="0">
                <a:latin typeface="Arial MT"/>
                <a:cs typeface="Arial MT"/>
              </a:rPr>
              <a:t> small </a:t>
            </a:r>
            <a:r>
              <a:rPr sz="1800" spc="-5" dirty="0">
                <a:latin typeface="Arial MT"/>
                <a:cs typeface="Arial MT"/>
              </a:rPr>
              <a:t>geographical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area</a:t>
            </a:r>
            <a:endParaRPr sz="1800">
              <a:latin typeface="Arial MT"/>
              <a:cs typeface="Arial MT"/>
            </a:endParaRPr>
          </a:p>
          <a:p>
            <a:pPr marL="413384" marR="4597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Consists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multiple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(workstations,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laptops,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mobile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devices),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peripherals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(printers,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arrays),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routers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Ethernet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and/or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Wireless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WiFi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common </a:t>
            </a:r>
            <a:r>
              <a:rPr sz="1800" spc="-15" dirty="0">
                <a:latin typeface="Arial MT"/>
                <a:cs typeface="Arial MT"/>
              </a:rPr>
              <a:t>way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construct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LANs</a:t>
            </a:r>
            <a:endParaRPr sz="1800">
              <a:latin typeface="Arial MT"/>
              <a:cs typeface="Arial MT"/>
            </a:endParaRPr>
          </a:p>
          <a:p>
            <a:pPr marL="756285" marR="5080" indent="-228600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Ethernet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standard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IEEE </a:t>
            </a:r>
            <a:r>
              <a:rPr sz="1800" spc="-5" dirty="0">
                <a:latin typeface="Arial MT"/>
                <a:cs typeface="Arial MT"/>
              </a:rPr>
              <a:t>802.3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typically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varying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10Mbps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10Gbps</a:t>
            </a:r>
            <a:endParaRPr sz="1800">
              <a:latin typeface="Arial MT"/>
              <a:cs typeface="Arial MT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WiFi</a:t>
            </a:r>
            <a:r>
              <a:rPr sz="1800" spc="-5" dirty="0">
                <a:latin typeface="Arial MT"/>
                <a:cs typeface="Arial MT"/>
              </a:rPr>
              <a:t> defined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IEEE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802.11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speeds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typically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varying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11Mbps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400Mbps.</a:t>
            </a:r>
            <a:endParaRPr sz="1800">
              <a:latin typeface="Arial MT"/>
              <a:cs typeface="Arial MT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Both standards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constantly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evolving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A33CF6-9D38-F11E-CA01-DCA2D39AF71F}"/>
              </a:ext>
            </a:extLst>
          </p:cNvPr>
          <p:cNvSpPr txBox="1"/>
          <p:nvPr/>
        </p:nvSpPr>
        <p:spPr>
          <a:xfrm>
            <a:off x="6248400" y="5297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โครงสร้างเครือข่าย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98CEC-09B4-A3B2-5CF2-B2F8CB5D9710}"/>
              </a:ext>
            </a:extLst>
          </p:cNvPr>
          <p:cNvSpPr txBox="1"/>
          <p:nvPr/>
        </p:nvSpPr>
        <p:spPr>
          <a:xfrm>
            <a:off x="1163115" y="986698"/>
            <a:ext cx="541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เครือข่ายท้องถิ่น</a:t>
            </a:r>
            <a:r>
              <a:rPr lang="en-US" dirty="0">
                <a:solidFill>
                  <a:schemeClr val="tx2"/>
                </a:solidFill>
              </a:rPr>
              <a:t> (LAN) – </a:t>
            </a:r>
            <a:r>
              <a:rPr lang="en-US" dirty="0" err="1">
                <a:solidFill>
                  <a:schemeClr val="tx2"/>
                </a:solidFill>
              </a:rPr>
              <a:t>ออกแบบมาเพื่อครอบคลุมพื้นที่ทางภูมิศาสตร์ขนาดเล็ก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B8E2B-067C-159F-589A-23042D44581E}"/>
              </a:ext>
            </a:extLst>
          </p:cNvPr>
          <p:cNvSpPr txBox="1"/>
          <p:nvPr/>
        </p:nvSpPr>
        <p:spPr>
          <a:xfrm>
            <a:off x="1655496" y="1440611"/>
            <a:ext cx="6878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ประกอบด้วยคอมพิวเตอร์หลายเครื่อง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เวิร์กสเตชัน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แล็ปท็อป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อุปกรณ์พกพา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err="1">
                <a:solidFill>
                  <a:schemeClr val="tx2"/>
                </a:solidFill>
              </a:rPr>
              <a:t>อุปกรณ์ต่อพ่วง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เครื่องพิมพ์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อาร์เรย์จัดเก็บข้อมูล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err="1">
                <a:solidFill>
                  <a:schemeClr val="tx2"/>
                </a:solidFill>
              </a:rPr>
              <a:t>และเราเตอร์ที่ให้การเข้าถึงเครือข่ายอื่น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8CC95C-234F-A382-3476-4A29BE863866}"/>
              </a:ext>
            </a:extLst>
          </p:cNvPr>
          <p:cNvSpPr txBox="1"/>
          <p:nvPr/>
        </p:nvSpPr>
        <p:spPr>
          <a:xfrm>
            <a:off x="1571313" y="2657542"/>
            <a:ext cx="541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อีเธอร์เน็ตและ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หรือไร้สาย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WiFi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err="1">
                <a:solidFill>
                  <a:schemeClr val="tx2"/>
                </a:solidFill>
              </a:rPr>
              <a:t>วิธีที่ใช้กันทั่วไปในการสร้าง</a:t>
            </a:r>
            <a:r>
              <a:rPr lang="en-US" dirty="0">
                <a:solidFill>
                  <a:schemeClr val="tx2"/>
                </a:solidFill>
              </a:rPr>
              <a:t> LAN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887DA-4BBE-EF04-1E9E-65C336BA1A0C}"/>
              </a:ext>
            </a:extLst>
          </p:cNvPr>
          <p:cNvSpPr txBox="1"/>
          <p:nvPr/>
        </p:nvSpPr>
        <p:spPr>
          <a:xfrm>
            <a:off x="2161703" y="3025019"/>
            <a:ext cx="5410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อีเธอร์เน็ตที่กำหนดโดยมาตรฐาน</a:t>
            </a:r>
            <a:r>
              <a:rPr lang="en-US" dirty="0">
                <a:solidFill>
                  <a:schemeClr val="tx2"/>
                </a:solidFill>
              </a:rPr>
              <a:t> IEEE 802.3 </a:t>
            </a:r>
            <a:r>
              <a:rPr lang="en-US" dirty="0" err="1">
                <a:solidFill>
                  <a:schemeClr val="tx2"/>
                </a:solidFill>
              </a:rPr>
              <a:t>ด้วยความเร็วโดยทั่วไปจะแตกต่างกันไปตั้งแต่</a:t>
            </a:r>
            <a:r>
              <a:rPr lang="en-US" dirty="0">
                <a:solidFill>
                  <a:schemeClr val="tx2"/>
                </a:solidFill>
              </a:rPr>
              <a:t> 10Mbps </a:t>
            </a:r>
            <a:r>
              <a:rPr lang="en-US" dirty="0" err="1">
                <a:solidFill>
                  <a:schemeClr val="tx2"/>
                </a:solidFill>
              </a:rPr>
              <a:t>ถึงมากกว่า</a:t>
            </a:r>
            <a:r>
              <a:rPr lang="en-US" dirty="0">
                <a:solidFill>
                  <a:schemeClr val="tx2"/>
                </a:solidFill>
              </a:rPr>
              <a:t> 10Gbps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EA097-2409-18CD-BFF6-A7A37148FAEA}"/>
              </a:ext>
            </a:extLst>
          </p:cNvPr>
          <p:cNvSpPr txBox="1"/>
          <p:nvPr/>
        </p:nvSpPr>
        <p:spPr>
          <a:xfrm>
            <a:off x="533400" y="5084886"/>
            <a:ext cx="5410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WiFi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ที่กำหนดโดยมาตรฐาน</a:t>
            </a:r>
            <a:r>
              <a:rPr lang="en-US" dirty="0">
                <a:solidFill>
                  <a:schemeClr val="tx2"/>
                </a:solidFill>
              </a:rPr>
              <a:t> IEEE 802.11 </a:t>
            </a:r>
            <a:r>
              <a:rPr lang="en-US" dirty="0" err="1">
                <a:solidFill>
                  <a:schemeClr val="tx2"/>
                </a:solidFill>
              </a:rPr>
              <a:t>ด้วยความเร็วโดยทั่วไปจะแตกต่างกันไปตั้งแต่</a:t>
            </a:r>
            <a:r>
              <a:rPr lang="en-US" dirty="0">
                <a:solidFill>
                  <a:schemeClr val="tx2"/>
                </a:solidFill>
              </a:rPr>
              <a:t> 11Mbps </a:t>
            </a:r>
            <a:r>
              <a:rPr lang="en-US" dirty="0" err="1">
                <a:solidFill>
                  <a:schemeClr val="tx2"/>
                </a:solidFill>
              </a:rPr>
              <a:t>ถึงมากกว่า</a:t>
            </a:r>
            <a:r>
              <a:rPr lang="en-US" dirty="0">
                <a:solidFill>
                  <a:schemeClr val="tx2"/>
                </a:solidFill>
              </a:rPr>
              <a:t> 400Mbps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59F761F-4E6A-B8D5-9844-E7F73146F592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H="1">
            <a:off x="533400" y="4328386"/>
            <a:ext cx="1219200" cy="1079666"/>
          </a:xfrm>
          <a:prstGeom prst="bentConnector3">
            <a:avLst>
              <a:gd name="adj1" fmla="val -187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412F43-C4C7-80CB-4A87-BF32859D82EA}"/>
              </a:ext>
            </a:extLst>
          </p:cNvPr>
          <p:cNvSpPr txBox="1"/>
          <p:nvPr/>
        </p:nvSpPr>
        <p:spPr>
          <a:xfrm>
            <a:off x="1866508" y="4586393"/>
            <a:ext cx="541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มาตรฐานทั้งสองมีการพัฒนาอย่างต่อเนื่อง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296037"/>
            <a:ext cx="5056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Local-Area</a:t>
            </a:r>
            <a:r>
              <a:rPr sz="3200" spc="-50" dirty="0"/>
              <a:t> </a:t>
            </a:r>
            <a:r>
              <a:rPr sz="3200" spc="-5" dirty="0"/>
              <a:t>Network</a:t>
            </a:r>
            <a:r>
              <a:rPr sz="3200" spc="-50" dirty="0"/>
              <a:t> </a:t>
            </a:r>
            <a:r>
              <a:rPr sz="3200" dirty="0"/>
              <a:t>(LAN)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580" y="1758696"/>
            <a:ext cx="5342391" cy="34394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639224" y="4539237"/>
            <a:ext cx="3268979" cy="0"/>
          </a:xfrm>
          <a:custGeom>
            <a:avLst/>
            <a:gdLst/>
            <a:ahLst/>
            <a:cxnLst/>
            <a:rect l="l" t="t" r="r" b="b"/>
            <a:pathLst>
              <a:path w="3268979">
                <a:moveTo>
                  <a:pt x="0" y="0"/>
                </a:moveTo>
                <a:lnTo>
                  <a:pt x="0" y="0"/>
                </a:lnTo>
                <a:lnTo>
                  <a:pt x="3251348" y="0"/>
                </a:lnTo>
                <a:lnTo>
                  <a:pt x="3268370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3269" y="2813506"/>
            <a:ext cx="726440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0" y="0"/>
                </a:moveTo>
                <a:lnTo>
                  <a:pt x="0" y="0"/>
                </a:lnTo>
                <a:lnTo>
                  <a:pt x="709592" y="0"/>
                </a:lnTo>
                <a:lnTo>
                  <a:pt x="726094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9514" y="1388930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60">
                <a:moveTo>
                  <a:pt x="0" y="0"/>
                </a:moveTo>
                <a:lnTo>
                  <a:pt x="0" y="0"/>
                </a:lnTo>
                <a:lnTo>
                  <a:pt x="2900870" y="0"/>
                </a:lnTo>
                <a:lnTo>
                  <a:pt x="2917834" y="0"/>
                </a:lnTo>
              </a:path>
            </a:pathLst>
          </a:custGeom>
          <a:ln w="277200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260" y="296037"/>
            <a:ext cx="496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Network</a:t>
            </a:r>
            <a:r>
              <a:rPr sz="3200" spc="-55" dirty="0"/>
              <a:t> </a:t>
            </a:r>
            <a:r>
              <a:rPr sz="3200" dirty="0"/>
              <a:t>Structure</a:t>
            </a:r>
            <a:r>
              <a:rPr sz="3200" spc="-55" dirty="0"/>
              <a:t> </a:t>
            </a:r>
            <a:r>
              <a:rPr sz="3200" dirty="0"/>
              <a:t>(Cont.)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1676984"/>
            <a:ext cx="234696" cy="244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2692654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3063239"/>
            <a:ext cx="23469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3707891"/>
            <a:ext cx="234696" cy="2438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471" y="5189473"/>
            <a:ext cx="234696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28445" y="1165149"/>
            <a:ext cx="7372350" cy="50190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Wide-Area</a:t>
            </a:r>
            <a:r>
              <a:rPr sz="1800" b="1" spc="4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Network</a:t>
            </a:r>
            <a:r>
              <a:rPr sz="1800" b="1" spc="-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latin typeface="Arial MT"/>
                <a:cs typeface="Arial MT"/>
              </a:rPr>
              <a:t>(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WAN</a:t>
            </a:r>
            <a:r>
              <a:rPr sz="1800" spc="-15" dirty="0">
                <a:latin typeface="Arial MT"/>
                <a:cs typeface="Arial MT"/>
              </a:rPr>
              <a:t>)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links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geographically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sites</a:t>
            </a: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latin typeface="Arial MT"/>
                <a:cs typeface="Arial MT"/>
              </a:rPr>
              <a:t>Point-to-point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links</a:t>
            </a:r>
            <a:endParaRPr sz="1800" dirty="0">
              <a:latin typeface="Arial MT"/>
              <a:cs typeface="Arial MT"/>
            </a:endParaRPr>
          </a:p>
          <a:p>
            <a:pPr marL="756285" marR="488315" indent="-228600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Telephone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(dedicated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optical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cable,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microwave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radio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waves,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satellite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channels</a:t>
            </a:r>
            <a:endParaRPr sz="1800"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Implemented</a:t>
            </a:r>
            <a:r>
              <a:rPr sz="1800" dirty="0">
                <a:latin typeface="Arial MT"/>
                <a:cs typeface="Arial MT"/>
              </a:rPr>
              <a:t> via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routers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direct</a:t>
            </a:r>
            <a:r>
              <a:rPr sz="1800" dirty="0">
                <a:latin typeface="Arial MT"/>
                <a:cs typeface="Arial MT"/>
              </a:rPr>
              <a:t> traffic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another</a:t>
            </a:r>
            <a:endParaRPr sz="1800" dirty="0">
              <a:latin typeface="Arial MT"/>
              <a:cs typeface="Arial MT"/>
            </a:endParaRPr>
          </a:p>
          <a:p>
            <a:pPr marL="413384" marR="77724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Internet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(World </a:t>
            </a:r>
            <a:r>
              <a:rPr sz="1800" dirty="0">
                <a:latin typeface="Arial MT"/>
                <a:cs typeface="Arial MT"/>
              </a:rPr>
              <a:t>Wide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Web) WAN</a:t>
            </a:r>
            <a:r>
              <a:rPr sz="1800" spc="-10" dirty="0">
                <a:latin typeface="Arial MT"/>
                <a:cs typeface="Arial MT"/>
              </a:rPr>
              <a:t> enables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hosts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world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wide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communicate</a:t>
            </a:r>
            <a:endParaRPr sz="1800"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Speeds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vary</a:t>
            </a: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Many backbone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speeds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40-100Gbps</a:t>
            </a:r>
            <a:endParaRPr sz="1800" dirty="0">
              <a:latin typeface="Arial MT"/>
              <a:cs typeface="Arial MT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Local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Internet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Service</a:t>
            </a:r>
            <a:r>
              <a:rPr sz="1800" b="1" spc="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Providers</a:t>
            </a:r>
            <a:r>
              <a:rPr sz="1800" b="1" spc="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ISPs</a:t>
            </a:r>
            <a:r>
              <a:rPr sz="1800" spc="-5" dirty="0">
                <a:latin typeface="Arial MT"/>
                <a:cs typeface="Arial MT"/>
              </a:rPr>
              <a:t>)</a:t>
            </a:r>
            <a:r>
              <a:rPr sz="1800" dirty="0">
                <a:latin typeface="Arial MT"/>
                <a:cs typeface="Arial MT"/>
              </a:rPr>
              <a:t> may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slower</a:t>
            </a:r>
            <a:endParaRPr sz="1800" dirty="0">
              <a:latin typeface="Arial MT"/>
              <a:cs typeface="Arial MT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WAN</a:t>
            </a:r>
            <a:r>
              <a:rPr sz="1800" spc="-5" dirty="0">
                <a:latin typeface="Arial MT"/>
                <a:cs typeface="Arial MT"/>
              </a:rPr>
              <a:t> links constantly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upgraded</a:t>
            </a:r>
            <a:endParaRPr sz="1800"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WANs</a:t>
            </a:r>
            <a:r>
              <a:rPr sz="1800" spc="-5" dirty="0">
                <a:latin typeface="Arial MT"/>
                <a:cs typeface="Arial MT"/>
              </a:rPr>
              <a:t> 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interconnect,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similar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network:</a:t>
            </a:r>
            <a:endParaRPr sz="1800" dirty="0">
              <a:latin typeface="Arial MT"/>
              <a:cs typeface="Arial MT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10" dirty="0">
                <a:latin typeface="Arial MT"/>
                <a:cs typeface="Arial MT"/>
              </a:rPr>
              <a:t>Cell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phones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radio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waves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cell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towers</a:t>
            </a:r>
            <a:endParaRPr sz="1800" dirty="0">
              <a:latin typeface="Arial MT"/>
              <a:cs typeface="Arial MT"/>
            </a:endParaRPr>
          </a:p>
          <a:p>
            <a:pPr marL="756285" indent="-229235">
              <a:lnSpc>
                <a:spcPct val="100000"/>
              </a:lnSpc>
              <a:spcBef>
                <a:spcPts val="755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10" dirty="0">
                <a:latin typeface="Arial MT"/>
                <a:cs typeface="Arial MT"/>
              </a:rPr>
              <a:t>Towers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-10" dirty="0">
                <a:latin typeface="Arial MT"/>
                <a:cs typeface="Arial MT"/>
              </a:rPr>
              <a:t> towers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hubs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>
                <a:solidFill>
                  <a:srgbClr val="006699"/>
                </a:solidFill>
              </a:rPr>
              <a:t>Silberschatz,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Galvin</a:t>
            </a:r>
            <a:r>
              <a:rPr spc="-30" dirty="0">
                <a:solidFill>
                  <a:srgbClr val="006699"/>
                </a:solidFill>
              </a:rPr>
              <a:t> </a:t>
            </a:r>
            <a:r>
              <a:rPr spc="-10" dirty="0">
                <a:solidFill>
                  <a:srgbClr val="006699"/>
                </a:solidFill>
              </a:rPr>
              <a:t>and </a:t>
            </a:r>
            <a:r>
              <a:rPr spc="-5" dirty="0">
                <a:solidFill>
                  <a:srgbClr val="006699"/>
                </a:solidFill>
              </a:rPr>
              <a:t>Gagne</a:t>
            </a:r>
            <a:r>
              <a:rPr spc="-10" dirty="0">
                <a:solidFill>
                  <a:srgbClr val="006699"/>
                </a:solidFill>
              </a:rPr>
              <a:t> ©2018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9.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4C498-50DD-18DC-AAC7-79ED249D1B1F}"/>
              </a:ext>
            </a:extLst>
          </p:cNvPr>
          <p:cNvSpPr txBox="1"/>
          <p:nvPr/>
        </p:nvSpPr>
        <p:spPr>
          <a:xfrm>
            <a:off x="1228445" y="1010849"/>
            <a:ext cx="757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Wide-Area Network (WAN) – </a:t>
            </a:r>
            <a:r>
              <a:rPr lang="en-US" dirty="0" err="1">
                <a:solidFill>
                  <a:schemeClr val="tx2"/>
                </a:solidFill>
              </a:rPr>
              <a:t>เชื่อมโยงไซต์ที่แยกออกจากกันทางภูมิศาสตร์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D17669-21C2-92D8-FE0A-7D1746677788}"/>
              </a:ext>
            </a:extLst>
          </p:cNvPr>
          <p:cNvSpPr txBox="1"/>
          <p:nvPr/>
        </p:nvSpPr>
        <p:spPr>
          <a:xfrm>
            <a:off x="1537843" y="14204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การเชื่อมต่อแบบจุดต่อจุดผ่านลิงก์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6BAA0-252C-78ED-FBB8-9F482B6C2165}"/>
              </a:ext>
            </a:extLst>
          </p:cNvPr>
          <p:cNvSpPr txBox="1"/>
          <p:nvPr/>
        </p:nvSpPr>
        <p:spPr>
          <a:xfrm>
            <a:off x="1899274" y="1802219"/>
            <a:ext cx="74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สายโทรศัพท์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สายเช่า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ข้อมูลเฉพาะ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err="1">
                <a:solidFill>
                  <a:schemeClr val="tx2"/>
                </a:solidFill>
              </a:rPr>
              <a:t>สายเคเบิลออปติก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ลิงค์ไมโครเวฟ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คลื่นวิทยุ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และช่องสัญญาณดาวเทียม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2B2577-A929-7630-6F77-FF72D50B1899}"/>
              </a:ext>
            </a:extLst>
          </p:cNvPr>
          <p:cNvSpPr txBox="1"/>
          <p:nvPr/>
        </p:nvSpPr>
        <p:spPr>
          <a:xfrm>
            <a:off x="1524000" y="2490340"/>
            <a:ext cx="6050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ใช้งานผ่านเราเตอร์เพื่อกำหนดเส้นทางการรับส่งข้อมูลจากเครือข่ายหนึ่งไปยังอีกเครือข่ายหนึ่ง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CCEF81-7240-E9FD-3355-8998A5252EAF}"/>
              </a:ext>
            </a:extLst>
          </p:cNvPr>
          <p:cNvSpPr txBox="1"/>
          <p:nvPr/>
        </p:nvSpPr>
        <p:spPr>
          <a:xfrm>
            <a:off x="1537843" y="2866523"/>
            <a:ext cx="6050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WAN </a:t>
            </a:r>
            <a:r>
              <a:rPr lang="en-US" dirty="0" err="1">
                <a:solidFill>
                  <a:schemeClr val="tx2"/>
                </a:solidFill>
              </a:rPr>
              <a:t>อินเทอร์เน็ต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เวิลด์ไวด์เว็บ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dirty="0" err="1">
                <a:solidFill>
                  <a:schemeClr val="tx2"/>
                </a:solidFill>
              </a:rPr>
              <a:t>ช่วยให้โฮสต์ทั่วโลกสามารถสื่อสารได้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7FF81C-1DB2-2FCE-645D-5BB271C29675}"/>
              </a:ext>
            </a:extLst>
          </p:cNvPr>
          <p:cNvSpPr txBox="1"/>
          <p:nvPr/>
        </p:nvSpPr>
        <p:spPr>
          <a:xfrm>
            <a:off x="1565338" y="3485394"/>
            <a:ext cx="46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ความเร็วแตกต่างกันไป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9DC4BE-1C0A-F41D-386E-306C7EAC6415}"/>
              </a:ext>
            </a:extLst>
          </p:cNvPr>
          <p:cNvSpPr txBox="1"/>
          <p:nvPr/>
        </p:nvSpPr>
        <p:spPr>
          <a:xfrm>
            <a:off x="1899274" y="3873664"/>
            <a:ext cx="46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ผู้ให้บริการแบ็คโบนหลายรายมีความเร็วที่</a:t>
            </a:r>
            <a:r>
              <a:rPr lang="en-US" dirty="0">
                <a:solidFill>
                  <a:schemeClr val="tx2"/>
                </a:solidFill>
              </a:rPr>
              <a:t> 40-100Gbps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9C848B-AE28-CD14-9B82-7EE97FF5F8AF}"/>
              </a:ext>
            </a:extLst>
          </p:cNvPr>
          <p:cNvSpPr txBox="1"/>
          <p:nvPr/>
        </p:nvSpPr>
        <p:spPr>
          <a:xfrm>
            <a:off x="1899274" y="4259563"/>
            <a:ext cx="46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ผู้ให้บริการอินเทอร์เน็ตในพื้นที่</a:t>
            </a:r>
            <a:r>
              <a:rPr lang="en-US" dirty="0">
                <a:solidFill>
                  <a:schemeClr val="tx2"/>
                </a:solidFill>
              </a:rPr>
              <a:t> (ISP) </a:t>
            </a:r>
            <a:r>
              <a:rPr lang="en-US" dirty="0" err="1">
                <a:solidFill>
                  <a:schemeClr val="tx2"/>
                </a:solidFill>
              </a:rPr>
              <a:t>อาจช้าลง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EC19CB-B419-F345-AB00-1105A59BF632}"/>
              </a:ext>
            </a:extLst>
          </p:cNvPr>
          <p:cNvSpPr txBox="1"/>
          <p:nvPr/>
        </p:nvSpPr>
        <p:spPr>
          <a:xfrm>
            <a:off x="1899274" y="4645462"/>
            <a:ext cx="46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ลิงก์</a:t>
            </a:r>
            <a:r>
              <a:rPr lang="en-US" dirty="0">
                <a:solidFill>
                  <a:schemeClr val="tx2"/>
                </a:solidFill>
              </a:rPr>
              <a:t> WAN </a:t>
            </a:r>
            <a:r>
              <a:rPr lang="en-US" dirty="0" err="1">
                <a:solidFill>
                  <a:schemeClr val="tx2"/>
                </a:solidFill>
              </a:rPr>
              <a:t>ได้รับการอัปเกรดอย่างต่อเนื่อง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201706-B02D-1FE3-7506-9FBC88DFFDDD}"/>
              </a:ext>
            </a:extLst>
          </p:cNvPr>
          <p:cNvSpPr txBox="1"/>
          <p:nvPr/>
        </p:nvSpPr>
        <p:spPr>
          <a:xfrm>
            <a:off x="1519776" y="5014794"/>
            <a:ext cx="5064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WAN </a:t>
            </a:r>
            <a:r>
              <a:rPr lang="en-US" dirty="0" err="1">
                <a:solidFill>
                  <a:schemeClr val="tx2"/>
                </a:solidFill>
              </a:rPr>
              <a:t>และ</a:t>
            </a:r>
            <a:r>
              <a:rPr lang="en-US" dirty="0">
                <a:solidFill>
                  <a:schemeClr val="tx2"/>
                </a:solidFill>
              </a:rPr>
              <a:t> LAN </a:t>
            </a:r>
            <a:r>
              <a:rPr lang="en-US" dirty="0" err="1">
                <a:solidFill>
                  <a:schemeClr val="tx2"/>
                </a:solidFill>
              </a:rPr>
              <a:t>เชื่อมต่อระหว่างกัน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คล้ายกับเครือข่ายโทรศัพท์มือถือ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AAA238-EA7B-5839-D1A0-05E4EA954ECA}"/>
              </a:ext>
            </a:extLst>
          </p:cNvPr>
          <p:cNvSpPr txBox="1"/>
          <p:nvPr/>
        </p:nvSpPr>
        <p:spPr>
          <a:xfrm>
            <a:off x="1931153" y="5373856"/>
            <a:ext cx="46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โทรศัพท์มือถือใช้คลื่นวิทยุไปยังเสาส่งสัญญาณ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1D4310-C4CA-D2C0-7A6B-9A0E8EC6BD43}"/>
              </a:ext>
            </a:extLst>
          </p:cNvPr>
          <p:cNvSpPr txBox="1"/>
          <p:nvPr/>
        </p:nvSpPr>
        <p:spPr>
          <a:xfrm>
            <a:off x="1931153" y="5752569"/>
            <a:ext cx="46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ทาวเวอร์เชื่อมต่อกับทาวเวอร์และฮับอื่นๆ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3207</Words>
  <Application>Microsoft Office PowerPoint</Application>
  <PresentationFormat>On-screen Show (4:3)</PresentationFormat>
  <Paragraphs>374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Angsana New</vt:lpstr>
      <vt:lpstr>Arial</vt:lpstr>
      <vt:lpstr>Arial MT</vt:lpstr>
      <vt:lpstr>Calibri</vt:lpstr>
      <vt:lpstr>Courier New</vt:lpstr>
      <vt:lpstr>Microsoft Sans Serif</vt:lpstr>
      <vt:lpstr>Times New Roman</vt:lpstr>
      <vt:lpstr>Verdana</vt:lpstr>
      <vt:lpstr>Webdings</vt:lpstr>
      <vt:lpstr>Office Theme</vt:lpstr>
      <vt:lpstr>Chapter 9:  Distributed Systems</vt:lpstr>
      <vt:lpstr>Chapter 9: Distributed Systems</vt:lpstr>
      <vt:lpstr>Chapter Objectives</vt:lpstr>
      <vt:lpstr>Overview</vt:lpstr>
      <vt:lpstr>Overview (cont.)</vt:lpstr>
      <vt:lpstr>Reasons for Distributed Systems</vt:lpstr>
      <vt:lpstr>Network Structure</vt:lpstr>
      <vt:lpstr>Local-Area Network (LAN)</vt:lpstr>
      <vt:lpstr>Network Structure (Cont.)</vt:lpstr>
      <vt:lpstr>Wide-Area Network (WAN)</vt:lpstr>
      <vt:lpstr>Naming and Name Resolution</vt:lpstr>
      <vt:lpstr>Communication Protocol</vt:lpstr>
      <vt:lpstr>Network-oriented Operating Systems</vt:lpstr>
      <vt:lpstr>Network Operating Systems</vt:lpstr>
      <vt:lpstr>Distributed Operating Systems</vt:lpstr>
      <vt:lpstr>Distributed-Operating Systems (Cont.)</vt:lpstr>
      <vt:lpstr>Design Issues of Distributed Systems</vt:lpstr>
      <vt:lpstr>Robustness</vt:lpstr>
      <vt:lpstr>Failure</vt:lpstr>
      <vt:lpstr>Failure Detection (Cont.)</vt:lpstr>
      <vt:lpstr>and</vt:lpstr>
      <vt:lpstr>Transparency</vt:lpstr>
      <vt:lpstr>Scalability</vt:lpstr>
      <vt:lpstr>End of Chapter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 Distributed Systems</dc:title>
  <dc:creator>Name Nakarin</dc:creator>
  <cp:lastModifiedBy>NAKARIN CHOMPHUKA</cp:lastModifiedBy>
  <cp:revision>3</cp:revision>
  <dcterms:created xsi:type="dcterms:W3CDTF">2023-10-18T16:39:00Z</dcterms:created>
  <dcterms:modified xsi:type="dcterms:W3CDTF">2023-10-18T19:36:25Z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LastSaved">
    <vt:filetime>2023-10-18T00:00:00Z</vt:filetime>
  </property>
</Properties>
</file>