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78" r:id="rId5"/>
    <p:sldId id="259" r:id="rId6"/>
    <p:sldId id="260" r:id="rId7"/>
    <p:sldId id="279" r:id="rId8"/>
    <p:sldId id="262" r:id="rId9"/>
    <p:sldId id="280" r:id="rId10"/>
    <p:sldId id="298" r:id="rId11"/>
    <p:sldId id="299" r:id="rId12"/>
    <p:sldId id="275" r:id="rId13"/>
    <p:sldId id="281" r:id="rId14"/>
    <p:sldId id="274" r:id="rId15"/>
    <p:sldId id="265" r:id="rId16"/>
    <p:sldId id="266" r:id="rId17"/>
    <p:sldId id="276" r:id="rId18"/>
    <p:sldId id="267" r:id="rId19"/>
    <p:sldId id="271" r:id="rId20"/>
    <p:sldId id="277" r:id="rId21"/>
    <p:sldId id="283" r:id="rId22"/>
    <p:sldId id="287" r:id="rId23"/>
    <p:sldId id="288" r:id="rId24"/>
    <p:sldId id="291" r:id="rId25"/>
    <p:sldId id="292" r:id="rId26"/>
    <p:sldId id="293" r:id="rId27"/>
    <p:sldId id="294" r:id="rId28"/>
    <p:sldId id="296" r:id="rId29"/>
    <p:sldId id="285" r:id="rId30"/>
    <p:sldId id="268" r:id="rId31"/>
    <p:sldId id="269" r:id="rId32"/>
    <p:sldId id="270" r:id="rId33"/>
    <p:sldId id="29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72928" autoAdjust="0"/>
  </p:normalViewPr>
  <p:slideViewPr>
    <p:cSldViewPr>
      <p:cViewPr>
        <p:scale>
          <a:sx n="66" d="100"/>
          <a:sy n="66" d="100"/>
        </p:scale>
        <p:origin x="-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D802A-A18B-4254-AC86-0D8C0970F1FB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5899E-016A-4A02-ADC0-36ED120AA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7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3AD0-DF8A-4467-A1E5-CB2F4EFC1E7F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A3A35-E189-4ECF-BC10-FE8ED52B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0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7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55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55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94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37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65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6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51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51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37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4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26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4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4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4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4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4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4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4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4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4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95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04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904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78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9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9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6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2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2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89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3A35-E189-4ECF-BC10-FE8ED52BEB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8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320.png"/><Relationship Id="rId3" Type="http://schemas.openxmlformats.org/officeDocument/2006/relationships/image" Target="../media/image1.png"/><Relationship Id="rId7" Type="http://schemas.openxmlformats.org/officeDocument/2006/relationships/image" Target="../media/image18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0.png"/><Relationship Id="rId10" Type="http://schemas.openxmlformats.org/officeDocument/2006/relationships/image" Target="../media/image210.png"/><Relationship Id="rId4" Type="http://schemas.openxmlformats.org/officeDocument/2006/relationships/image" Target="../media/image2.png"/><Relationship Id="rId9" Type="http://schemas.openxmlformats.org/officeDocument/2006/relationships/image" Target="../media/image200.png"/><Relationship Id="rId14" Type="http://schemas.openxmlformats.org/officeDocument/2006/relationships/image" Target="../media/image3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34888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Century Gothic" pitchFamily="34" charset="0"/>
              </a:rPr>
              <a:t>Residential Occupancy Analysis Using Motion Sensors</a:t>
            </a:r>
            <a:endParaRPr lang="zh-CN" altLang="en-US" sz="3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86104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Century Gothic" pitchFamily="34" charset="0"/>
              </a:rPr>
              <a:t>Longqi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itchFamily="34" charset="0"/>
              </a:rPr>
              <a:t> Yang </a:t>
            </a:r>
            <a:r>
              <a:rPr lang="en-US" altLang="zh-CN" b="1" baseline="30000" dirty="0" smtClean="0">
                <a:solidFill>
                  <a:schemeClr val="bg1"/>
                </a:solidFill>
                <a:latin typeface="Century Gothic" pitchFamily="34" charset="0"/>
              </a:rPr>
              <a:t>1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itchFamily="34" charset="0"/>
              </a:rPr>
              <a:t>    Kevin </a:t>
            </a: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Ting </a:t>
            </a:r>
            <a:r>
              <a:rPr lang="en-US" altLang="zh-CN" b="1" baseline="30000" dirty="0" smtClean="0">
                <a:solidFill>
                  <a:schemeClr val="bg1"/>
                </a:solidFill>
                <a:latin typeface="Century Gothic" pitchFamily="34" charset="0"/>
              </a:rPr>
              <a:t>2 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itchFamily="34" charset="0"/>
              </a:rPr>
              <a:t>   </a:t>
            </a:r>
            <a:r>
              <a:rPr lang="en-US" altLang="zh-CN" b="1" dirty="0" err="1" smtClean="0">
                <a:solidFill>
                  <a:schemeClr val="bg1"/>
                </a:solidFill>
                <a:latin typeface="Century Gothic" pitchFamily="34" charset="0"/>
              </a:rPr>
              <a:t>Pandarasamy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itchFamily="34" charset="0"/>
              </a:rPr>
              <a:t> Arjunan</a:t>
            </a:r>
            <a:r>
              <a:rPr lang="en-US" altLang="zh-CN" b="1" baseline="30000" dirty="0">
                <a:solidFill>
                  <a:schemeClr val="bg1"/>
                </a:solidFill>
                <a:latin typeface="Century Gothic" pitchFamily="34" charset="0"/>
              </a:rPr>
              <a:t>3</a:t>
            </a:r>
            <a:r>
              <a:rPr lang="en-US" altLang="zh-CN" b="1" baseline="3000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itchFamily="34" charset="0"/>
              </a:rPr>
              <a:t>    Mani </a:t>
            </a: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B. </a:t>
            </a:r>
            <a:r>
              <a:rPr lang="en-US" altLang="zh-CN" b="1" dirty="0" smtClean="0">
                <a:solidFill>
                  <a:schemeClr val="bg1"/>
                </a:solidFill>
                <a:latin typeface="Century Gothic" pitchFamily="34" charset="0"/>
              </a:rPr>
              <a:t>Srivastava</a:t>
            </a:r>
            <a:r>
              <a:rPr lang="en-US" altLang="zh-CN" b="1" baseline="30000" dirty="0" smtClean="0">
                <a:solidFill>
                  <a:schemeClr val="bg1"/>
                </a:solidFill>
                <a:latin typeface="Century Gothic" pitchFamily="34" charset="0"/>
              </a:rPr>
              <a:t>2</a:t>
            </a:r>
            <a:endParaRPr lang="zh-CN" altLang="en-US" b="1" baseline="30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451086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aseline="30000" dirty="0">
                <a:solidFill>
                  <a:schemeClr val="bg1"/>
                </a:solidFill>
                <a:latin typeface="Century Gothic" pitchFamily="34" charset="0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Century Gothic" pitchFamily="34" charset="0"/>
              </a:rPr>
              <a:t>Zhejiang University    </a:t>
            </a:r>
            <a:r>
              <a:rPr lang="en-US" altLang="zh-CN" baseline="30000" dirty="0" smtClean="0">
                <a:solidFill>
                  <a:schemeClr val="bg1"/>
                </a:solidFill>
                <a:latin typeface="Century Gothic" pitchFamily="34" charset="0"/>
              </a:rPr>
              <a:t>2 </a:t>
            </a:r>
            <a:r>
              <a:rPr lang="en-US" altLang="zh-CN" dirty="0" smtClean="0">
                <a:solidFill>
                  <a:schemeClr val="bg1"/>
                </a:solidFill>
                <a:latin typeface="Century Gothic" pitchFamily="34" charset="0"/>
              </a:rPr>
              <a:t>University of California, Los Angeles</a:t>
            </a:r>
          </a:p>
          <a:p>
            <a:pPr algn="ctr"/>
            <a:r>
              <a:rPr lang="en-US" altLang="zh-CN" baseline="30000" dirty="0" smtClean="0">
                <a:solidFill>
                  <a:schemeClr val="bg1"/>
                </a:solidFill>
                <a:latin typeface="Century Gothic" pitchFamily="34" charset="0"/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  <a:latin typeface="Century Gothic" pitchFamily="34" charset="0"/>
              </a:rPr>
              <a:t>Indraprastha Institute of Information Technology Delhi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2" y="116632"/>
            <a:ext cx="1275616" cy="12829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6" y="116632"/>
            <a:ext cx="1301710" cy="14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05"/>
    </mc:Choice>
    <mc:Fallback xmlns="">
      <p:transition spd="slow" advTm="352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69847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Conditional Random Field(CRF)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</a:t>
            </a:r>
            <a:r>
              <a:rPr lang="en-US" altLang="zh-CN" sz="2000" b="1" dirty="0" smtClean="0">
                <a:latin typeface="Century Gothic" pitchFamily="34" charset="0"/>
              </a:rPr>
              <a:t>Classification</a:t>
            </a:r>
            <a:r>
              <a:rPr lang="en-US" altLang="zh-CN" sz="2000" dirty="0" smtClean="0">
                <a:latin typeface="Century Gothic" pitchFamily="34" charset="0"/>
              </a:rPr>
              <a:t> in all possible hidden chains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-Observation: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 Motion Sensors + Hour of day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</a:t>
            </a:r>
            <a:r>
              <a:rPr lang="en-US" altLang="zh-CN" sz="2000" dirty="0">
                <a:latin typeface="Century Gothic" pitchFamily="34" charset="0"/>
              </a:rPr>
              <a:t>M</a:t>
            </a:r>
            <a:r>
              <a:rPr lang="en-US" altLang="zh-CN" sz="2000" dirty="0" smtClean="0">
                <a:latin typeface="Century Gothic" pitchFamily="34" charset="0"/>
              </a:rPr>
              <a:t>odel the Posterior Probability p(</a:t>
            </a:r>
            <a:r>
              <a:rPr lang="en-US" altLang="zh-CN" sz="2000" b="1" dirty="0" err="1" smtClean="0">
                <a:latin typeface="Century Gothic" pitchFamily="34" charset="0"/>
              </a:rPr>
              <a:t>y</a:t>
            </a:r>
            <a:r>
              <a:rPr lang="en-US" altLang="zh-CN" sz="2000" dirty="0" err="1" smtClean="0">
                <a:latin typeface="Century Gothic" pitchFamily="34" charset="0"/>
              </a:rPr>
              <a:t>|</a:t>
            </a:r>
            <a:r>
              <a:rPr lang="en-US" altLang="zh-CN" sz="2000" b="1" dirty="0" err="1" smtClean="0">
                <a:latin typeface="Century Gothic" pitchFamily="34" charset="0"/>
              </a:rPr>
              <a:t>x</a:t>
            </a:r>
            <a:r>
              <a:rPr lang="en-US" altLang="zh-CN" sz="2000" dirty="0" smtClean="0">
                <a:latin typeface="Century Gothic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483768" y="3589347"/>
                <a:ext cx="3513334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/>
                            </a:rPr>
                            <m:t>𝐲</m:t>
                          </m:r>
                          <m:r>
                            <a:rPr lang="zh-CN" altLang="en-US">
                              <a:latin typeface="Cambria Math"/>
                            </a:rPr>
                            <m:t>|</m:t>
                          </m:r>
                          <m:r>
                            <a:rPr lang="zh-CN" alt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zh-CN" alt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𝑍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zh-CN" altLang="en-US">
                          <a:latin typeface="Cambria Math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>
                                      <a:latin typeface="Cambria Math"/>
                                    </a:rPr>
                                    <m:t>𝐲</m:t>
                                  </m:r>
                                  <m:r>
                                    <a:rPr lang="zh-CN" altLang="en-US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zh-CN" alt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589347"/>
                <a:ext cx="3513334" cy="8117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015716" y="5337212"/>
            <a:ext cx="4716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Century Gothic" pitchFamily="34" charset="0"/>
              </a:rPr>
              <a:t>F</a:t>
            </a:r>
            <a:r>
              <a:rPr lang="en-US" altLang="zh-CN" dirty="0" smtClean="0">
                <a:latin typeface="Century Gothic" pitchFamily="34" charset="0"/>
              </a:rPr>
              <a:t>: feature function    </a:t>
            </a:r>
            <a:r>
              <a:rPr lang="en-US" altLang="zh-CN" b="1" i="1" dirty="0" smtClean="0">
                <a:latin typeface="Century Gothic" pitchFamily="34" charset="0"/>
              </a:rPr>
              <a:t>f</a:t>
            </a:r>
            <a:r>
              <a:rPr lang="en-US" altLang="zh-CN" dirty="0" smtClean="0">
                <a:latin typeface="Century Gothic" pitchFamily="34" charset="0"/>
              </a:rPr>
              <a:t>: indicator </a:t>
            </a:r>
            <a:r>
              <a:rPr lang="en-US" altLang="zh-CN" dirty="0">
                <a:latin typeface="Century Gothic" pitchFamily="34" charset="0"/>
              </a:rPr>
              <a:t>f</a:t>
            </a:r>
            <a:r>
              <a:rPr lang="en-US" altLang="zh-CN" dirty="0" smtClean="0">
                <a:latin typeface="Century Gothic" pitchFamily="34" charset="0"/>
              </a:rPr>
              <a:t>unction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587727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Sutton, Charles, and Andrew McCallum. "An introduction to conditional random fields for relational learning." </a:t>
            </a:r>
            <a:r>
              <a:rPr lang="en-US" altLang="zh-CN" sz="900" i="1" dirty="0">
                <a:latin typeface="Times New Roman" pitchFamily="18" charset="0"/>
                <a:cs typeface="Times New Roman" pitchFamily="18" charset="0"/>
              </a:rPr>
              <a:t>Introduction to statistical relational learning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 93 (2007): 142-146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. CRF++  http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://crfpp.googlecode.com/svn/trunk/doc/index.html#download</a:t>
            </a:r>
            <a:endParaRPr lang="zh-CN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97583" y="4473116"/>
                <a:ext cx="3186385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/>
                            </a:rPr>
                            <m:t>𝐲</m:t>
                          </m:r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r>
                            <a:rPr lang="zh-CN" alt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zh-CN" altLang="en-US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CN" altLang="en-US">
                              <a:latin typeface="Cambria Math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83" y="4473116"/>
                <a:ext cx="3186385" cy="7643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437112"/>
            <a:ext cx="3312368" cy="85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2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86"/>
    </mc:Choice>
    <mc:Fallback xmlns="">
      <p:transition spd="slow" advTm="5188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587727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Sutton, Charles, and Andrew McCallum. "An introduction to conditional random fields for relational learning." </a:t>
            </a:r>
            <a:r>
              <a:rPr lang="en-US" altLang="zh-CN" sz="900" i="1" dirty="0">
                <a:latin typeface="Times New Roman" pitchFamily="18" charset="0"/>
                <a:cs typeface="Times New Roman" pitchFamily="18" charset="0"/>
              </a:rPr>
              <a:t>Introduction to statistical relational learning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 93 (2007): 142-146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. CRF++  http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://crfpp.googlecode.com/svn/trunk/doc/index.html#download</a:t>
            </a:r>
            <a:endParaRPr lang="zh-CN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944724"/>
            <a:ext cx="8596313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2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86"/>
    </mc:Choice>
    <mc:Fallback xmlns="">
      <p:transition spd="slow" advTm="5188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532" y="1196752"/>
            <a:ext cx="82809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Hidden Markov- Support Vector Machine(HM-SVM)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-Basically a </a:t>
            </a:r>
            <a:r>
              <a:rPr lang="en-US" altLang="zh-CN" sz="2000" b="1" dirty="0" smtClean="0">
                <a:latin typeface="Century Gothic" pitchFamily="34" charset="0"/>
              </a:rPr>
              <a:t>discriminative</a:t>
            </a:r>
            <a:r>
              <a:rPr lang="en-US" altLang="zh-CN" sz="2000" dirty="0" smtClean="0">
                <a:latin typeface="Century Gothic" pitchFamily="34" charset="0"/>
              </a:rPr>
              <a:t> model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</a:t>
            </a:r>
            <a:r>
              <a:rPr lang="en-US" altLang="zh-CN" sz="2000" b="1" dirty="0" smtClean="0">
                <a:latin typeface="Century Gothic" pitchFamily="34" charset="0"/>
              </a:rPr>
              <a:t>Classification</a:t>
            </a:r>
            <a:r>
              <a:rPr lang="en-US" altLang="zh-CN" sz="2000" dirty="0" smtClean="0">
                <a:latin typeface="Century Gothic" pitchFamily="34" charset="0"/>
              </a:rPr>
              <a:t> in all possible hidden chains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-Observation: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 Motion Sensors + Hour of day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-Input-Output Mapping via </a:t>
            </a:r>
            <a:r>
              <a:rPr lang="en-US" altLang="zh-CN" sz="2000" b="1" dirty="0" smtClean="0">
                <a:latin typeface="Century Gothic" pitchFamily="34" charset="0"/>
              </a:rPr>
              <a:t>feature indicator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04099" y="4185084"/>
                <a:ext cx="3051605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zh-CN" altLang="en-US" sz="20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000">
                          <a:latin typeface="Cambria Math"/>
                        </a:rPr>
                        <m:t>arg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/>
                            </a:rPr>
                            <m:t>max</m:t>
                          </m:r>
                        </m:e>
                        <m:sub>
                          <m:r>
                            <a:rPr lang="zh-CN" altLang="en-US" sz="2000" b="1">
                              <a:latin typeface="Cambria Math"/>
                            </a:rPr>
                            <m:t>𝐲</m:t>
                          </m:r>
                        </m:sub>
                      </m:sSub>
                      <m:r>
                        <a:rPr lang="zh-CN" altLang="en-US" sz="20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,</m:t>
                          </m:r>
                          <m:r>
                            <a:rPr lang="zh-CN" altLang="en-US" sz="2000" b="1">
                              <a:latin typeface="Cambria Math"/>
                            </a:rPr>
                            <m:t>𝐲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;</m:t>
                          </m:r>
                          <m:r>
                            <a:rPr lang="zh-CN" altLang="en-US" sz="2000" b="1">
                              <a:latin typeface="Cambria Math"/>
                            </a:rPr>
                            <m:t>𝛚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99" y="4185084"/>
                <a:ext cx="3051605" cy="428259"/>
              </a:xfrm>
              <a:prstGeom prst="rect">
                <a:avLst/>
              </a:prstGeom>
              <a:blipFill rotWithShape="1"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27689" y="4213233"/>
                <a:ext cx="28877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latin typeface="Cambria Math"/>
                            </a:rPr>
                            <m:t>𝐱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,</m:t>
                          </m:r>
                          <m:r>
                            <a:rPr lang="zh-CN" altLang="en-US" sz="2000" b="1">
                              <a:latin typeface="Cambria Math"/>
                            </a:rPr>
                            <m:t>𝐲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;</m:t>
                          </m:r>
                          <m:r>
                            <a:rPr lang="zh-CN" altLang="en-US" sz="2000" b="1">
                              <a:latin typeface="Cambria Math"/>
                            </a:rPr>
                            <m:t>𝛚</m:t>
                          </m:r>
                        </m:e>
                      </m:d>
                      <m:r>
                        <a:rPr lang="zh-CN" altLang="en-US" sz="2000">
                          <a:latin typeface="Cambria Math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latin typeface="Cambria Math"/>
                            </a:rPr>
                            <m:t>𝛚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/>
                            </a:rPr>
                            <m:t>𝛷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000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zh-CN" altLang="en-US" sz="2000">
                                  <a:latin typeface="Cambria Math"/>
                                </a:rPr>
                                <m:t>,</m:t>
                              </m:r>
                              <m:r>
                                <a:rPr lang="zh-CN" altLang="en-US" sz="2000" b="1">
                                  <a:latin typeface="Cambria Math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689" y="4213233"/>
                <a:ext cx="288771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 flipH="1" flipV="1">
            <a:off x="6530973" y="4562884"/>
            <a:ext cx="3245" cy="1982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032" y="478786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Feature Indicator Function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1760" y="5949280"/>
            <a:ext cx="4432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SVMHMM Version V3.10 http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://www.cs.cornell.edu/people/tj/svm_light/svm_hmm.html</a:t>
            </a:r>
            <a:endParaRPr lang="zh-CN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96"/>
    </mc:Choice>
    <mc:Fallback xmlns="">
      <p:transition spd="slow" advTm="460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524" y="1194425"/>
            <a:ext cx="82809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Hidden Markov- Support Vector Machine(HM-SVM)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</a:t>
            </a:r>
            <a:r>
              <a:rPr lang="en-US" altLang="zh-CN" sz="2000" b="1" dirty="0" smtClean="0">
                <a:latin typeface="Century Gothic" pitchFamily="34" charset="0"/>
              </a:rPr>
              <a:t>First-Order</a:t>
            </a:r>
            <a:r>
              <a:rPr lang="en-US" altLang="zh-CN" sz="2000" dirty="0" smtClean="0">
                <a:latin typeface="Century Gothic" pitchFamily="34" charset="0"/>
              </a:rPr>
              <a:t> transition and</a:t>
            </a:r>
            <a:r>
              <a:rPr lang="en-US" altLang="zh-CN" sz="2000" b="1" dirty="0" smtClean="0">
                <a:latin typeface="Century Gothic" pitchFamily="34" charset="0"/>
              </a:rPr>
              <a:t> Zero-Order </a:t>
            </a:r>
            <a:r>
              <a:rPr lang="en-US" altLang="zh-CN" sz="2000" dirty="0" smtClean="0">
                <a:latin typeface="Century Gothic" pitchFamily="34" charset="0"/>
              </a:rPr>
              <a:t>emission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</a:t>
            </a:r>
            <a:r>
              <a:rPr lang="en-US" altLang="zh-CN" sz="2000" dirty="0">
                <a:latin typeface="Century Gothic" pitchFamily="34" charset="0"/>
              </a:rPr>
              <a:t>Criteria of ‘maximum margin</a:t>
            </a:r>
            <a:r>
              <a:rPr lang="en-US" altLang="zh-CN" sz="2000" dirty="0" smtClean="0">
                <a:latin typeface="Century Gothic" pitchFamily="34" charset="0"/>
              </a:rPr>
              <a:t>’</a:t>
            </a:r>
            <a:endParaRPr lang="en-US" altLang="zh-CN" sz="2000" dirty="0">
              <a:latin typeface="Century Gothic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75498" y="2386819"/>
            <a:ext cx="2456139" cy="417935"/>
            <a:chOff x="1107749" y="4437112"/>
            <a:chExt cx="2456139" cy="417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107749" y="4437112"/>
                  <a:ext cx="1304011" cy="417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</a:rPr>
                          <m:t>𝛷</m:t>
                        </m:r>
                        <m:d>
                          <m:d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zh-CN" altLang="en-US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749" y="4437112"/>
                  <a:ext cx="1304011" cy="41793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2734878" y="4461413"/>
                  <a:ext cx="829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𝑡𝑟𝑎𝑛𝑠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78" y="4461413"/>
                  <a:ext cx="82901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>
              <a:stCxn id="18" idx="3"/>
              <a:endCxn id="19" idx="1"/>
            </p:cNvCxnSpPr>
            <p:nvPr/>
          </p:nvCxnSpPr>
          <p:spPr>
            <a:xfrm flipV="1">
              <a:off x="2411760" y="4646079"/>
              <a:ext cx="32311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903890" y="2386819"/>
            <a:ext cx="2044374" cy="442641"/>
            <a:chOff x="4327826" y="4437112"/>
            <a:chExt cx="2044374" cy="4426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4327826" y="4461818"/>
                  <a:ext cx="1079591" cy="417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</a:rPr>
                          <m:t>𝛷</m:t>
                        </m:r>
                        <m:d>
                          <m:d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b="1"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826" y="4461818"/>
                  <a:ext cx="1079591" cy="41793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/>
            <p:nvPr/>
          </p:nvCxnSpPr>
          <p:spPr>
            <a:xfrm flipV="1">
              <a:off x="5444868" y="4680823"/>
              <a:ext cx="32311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5795888" y="4437112"/>
                  <a:ext cx="576312" cy="4210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/>
                              </a:rPr>
                              <m:t>𝛚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>
                                    <a:latin typeface="Cambria Math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zh-CN" altLang="en-US" b="1"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888" y="4437112"/>
                  <a:ext cx="576312" cy="42101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2411760" y="5949280"/>
            <a:ext cx="4432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SVMHMM Version V3.10 http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://www.cs.cornell.edu/people/tj/svm_light/svm_hmm.html</a:t>
            </a:r>
            <a:endParaRPr lang="zh-CN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07604" y="2890875"/>
                <a:ext cx="6228184" cy="790153"/>
              </a:xfrm>
              <a:prstGeom prst="rect">
                <a:avLst/>
              </a:prstGeom>
              <a:ln>
                <a:noFill/>
                <a:prstDash val="lg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/>
                            </a:rPr>
                            <m:t>𝐱</m:t>
                          </m:r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r>
                            <a:rPr lang="zh-CN" altLang="en-US" b="1">
                              <a:latin typeface="Cambria Math"/>
                            </a:rPr>
                            <m:t>𝐲</m:t>
                          </m:r>
                          <m:r>
                            <a:rPr lang="zh-CN" altLang="en-US">
                              <a:latin typeface="Cambria Math"/>
                            </a:rPr>
                            <m:t>;</m:t>
                          </m:r>
                          <m:r>
                            <a:rPr lang="zh-CN" altLang="en-US" b="1">
                              <a:latin typeface="Cambria Math"/>
                            </a:rPr>
                            <m:t>𝛚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CN" altLang="en-US">
                              <a:latin typeface="Cambria Math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𝑇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𝛷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zh-CN" altLang="en-US" b="1">
                                          <a:latin typeface="Cambria Math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>
                                      <a:latin typeface="Cambria Math"/>
                                    </a:rPr>
                                    <m:t>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>
                                          <a:latin typeface="Cambria Math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zh-CN" altLang="en-US" b="1">
                                          <a:latin typeface="Cambria Math"/>
                                        </a:rPr>
                                        <m:t>𝐢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𝛷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zh-CN" altLang="en-US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𝑡𝑟𝑎𝑛𝑠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2890875"/>
                <a:ext cx="6228184" cy="79015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613389" y="4131710"/>
                <a:ext cx="3343992" cy="449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zh-CN" altLang="en-US">
                          <a:latin typeface="Cambria Math"/>
                        </a:rPr>
                        <m:t>=</m:t>
                      </m:r>
                      <m:r>
                        <a:rPr lang="zh-CN" alt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/>
                                </a:rPr>
                                <m:t>𝐣</m:t>
                              </m:r>
                            </m:sup>
                          </m:sSup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/>
                                </a:rPr>
                                <m:t>𝐣</m:t>
                              </m:r>
                            </m:sup>
                          </m:sSup>
                        </m:e>
                      </m:d>
                      <m:r>
                        <a:rPr lang="zh-CN" altLang="en-US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/>
                            </a:rPr>
                            <m:t>max</m:t>
                          </m:r>
                        </m:e>
                        <m:sub>
                          <m:r>
                            <a:rPr lang="zh-CN" altLang="en-US" b="1">
                              <a:latin typeface="Cambria Math"/>
                            </a:rPr>
                            <m:t>𝐲</m:t>
                          </m:r>
                          <m:r>
                            <a:rPr lang="zh-CN" altLang="en-US">
                              <a:latin typeface="Cambria Math"/>
                            </a:rPr>
                            <m:t>≠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/>
                                </a:rPr>
                                <m:t>𝐣</m:t>
                              </m:r>
                            </m:sup>
                          </m:sSup>
                        </m:sub>
                      </m:sSub>
                      <m:r>
                        <a:rPr lang="zh-CN" alt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/>
                                </a:rPr>
                                <m:t>𝐣</m:t>
                              </m:r>
                            </m:sup>
                          </m:sSup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r>
                            <a:rPr lang="zh-CN" altLang="en-US" b="1">
                              <a:latin typeface="Cambria Math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89" y="4131710"/>
                <a:ext cx="3343992" cy="449418"/>
              </a:xfrm>
              <a:prstGeom prst="rect">
                <a:avLst/>
              </a:prstGeom>
              <a:blipFill rotWithShape="1">
                <a:blip r:embed="rId1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03848" y="4636830"/>
                <a:ext cx="2380459" cy="84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/>
                        </a:rPr>
                        <m:t>min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/>
                            </a:rPr>
                            <m:t>‖</m:t>
                          </m:r>
                          <m:r>
                            <a:rPr lang="zh-CN" altLang="en-US" b="1">
                              <a:latin typeface="Cambria Math"/>
                            </a:rPr>
                            <m:t>𝛚</m:t>
                          </m:r>
                          <m:r>
                            <a:rPr lang="zh-CN" altLang="en-US">
                              <a:latin typeface="Cambria Math"/>
                            </a:rPr>
                            <m:t>‖</m:t>
                          </m:r>
                        </m:e>
                        <m:sup>
                          <m:r>
                            <a:rPr lang="zh-CN" alt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zh-CN" alt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/>
                            </a:rPr>
                            <m:t>𝑖</m:t>
                          </m:r>
                          <m:r>
                            <a:rPr lang="zh-CN" altLang="en-US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636830"/>
                <a:ext cx="2380459" cy="84439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835888" y="5507492"/>
                <a:ext cx="5688440" cy="441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𝑠</m:t>
                      </m:r>
                      <m:r>
                        <a:rPr lang="zh-CN" altLang="en-US">
                          <a:latin typeface="Cambria Math"/>
                        </a:rPr>
                        <m:t>.</m:t>
                      </m:r>
                      <m:r>
                        <a:rPr lang="zh-CN" altLang="en-US" i="1">
                          <a:latin typeface="Cambria Math"/>
                        </a:rPr>
                        <m:t>𝑡</m:t>
                      </m:r>
                      <m:r>
                        <a:rPr lang="zh-CN" altLang="en-US">
                          <a:latin typeface="Cambria Math"/>
                        </a:rPr>
                        <m:t>.</m:t>
                      </m:r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  <m:r>
                        <a:rPr lang="zh-CN" alt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/>
                            </a:rPr>
                            <m:t>max</m:t>
                          </m:r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  <m:r>
                            <a:rPr lang="zh-CN" altLang="en-US">
                              <a:latin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zh-CN" altLang="en-US">
                          <a:latin typeface="Cambria Math"/>
                        </a:rPr>
                        <m:t>≥1−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/>
                        </a:rPr>
                        <m:t>≥0,∀</m:t>
                      </m:r>
                      <m:r>
                        <a:rPr lang="zh-CN" altLang="en-US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88" y="5507492"/>
                <a:ext cx="5688440" cy="44178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9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45"/>
    </mc:Choice>
    <mc:Fallback xmlns="">
      <p:transition spd="slow" advTm="5294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952852"/>
            <a:ext cx="5832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Occupancy Inference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-Learning-Based/Rule-Based Method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2133584"/>
            <a:ext cx="5832647" cy="381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8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00"/>
    </mc:Choice>
    <mc:Fallback xmlns="">
      <p:transition spd="slow" advTm="335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6984776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Rule-Based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1556736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entury Gothic" pitchFamily="34" charset="0"/>
              </a:rPr>
              <a:t>Step 1</a:t>
            </a:r>
            <a:r>
              <a:rPr lang="en-US" altLang="zh-CN" sz="2000" dirty="0" smtClean="0">
                <a:latin typeface="Century Gothic" pitchFamily="34" charset="0"/>
              </a:rPr>
              <a:t>: Sensor Topology Inference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-Detect the ‘signal’ of connection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290" y="4149080"/>
            <a:ext cx="2373420" cy="1440160"/>
          </a:xfrm>
          <a:prstGeom prst="rect">
            <a:avLst/>
          </a:prstGeom>
          <a:noFill/>
          <a:ln w="381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475656" y="2572399"/>
            <a:ext cx="2952328" cy="4965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16016" y="3220471"/>
            <a:ext cx="2952328" cy="4965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26276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Sensor </a:t>
            </a:r>
            <a:r>
              <a:rPr lang="en-US" altLang="zh-CN" b="1" dirty="0" err="1" smtClean="0">
                <a:latin typeface="Century Gothic" pitchFamily="34" charset="0"/>
              </a:rPr>
              <a:t>i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2756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Sensor </a:t>
            </a:r>
            <a:r>
              <a:rPr lang="en-US" altLang="zh-CN" b="1" dirty="0">
                <a:latin typeface="Century Gothic" pitchFamily="34" charset="0"/>
              </a:rPr>
              <a:t>j</a:t>
            </a:r>
            <a:endParaRPr lang="zh-CN" altLang="en-US" b="1" dirty="0">
              <a:latin typeface="Century Gothic" pitchFamily="3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475656" y="3140968"/>
            <a:ext cx="64087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4368" y="292359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time</a:t>
            </a:r>
            <a:endParaRPr lang="zh-CN" altLang="en-US" b="1" dirty="0">
              <a:latin typeface="Century Gothic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427984" y="2572399"/>
            <a:ext cx="0" cy="1144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16016" y="2564904"/>
            <a:ext cx="0" cy="1144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08104" y="26276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Less than 30 </a:t>
            </a:r>
            <a:r>
              <a:rPr lang="en-US" altLang="zh-CN" dirty="0" err="1" smtClean="0">
                <a:latin typeface="Century Gothic" pitchFamily="34" charset="0"/>
              </a:rPr>
              <a:t>secs</a:t>
            </a:r>
            <a:endParaRPr lang="zh-CN" altLang="en-US" b="1" dirty="0">
              <a:latin typeface="Century Gothic" pitchFamily="34" charset="0"/>
            </a:endParaRPr>
          </a:p>
        </p:txBody>
      </p:sp>
      <p:cxnSp>
        <p:nvCxnSpPr>
          <p:cNvPr id="24" name="直接箭头连接符 23"/>
          <p:cNvCxnSpPr>
            <a:stCxn id="22" idx="1"/>
          </p:cNvCxnSpPr>
          <p:nvPr/>
        </p:nvCxnSpPr>
        <p:spPr>
          <a:xfrm flipH="1">
            <a:off x="4716016" y="2812286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5805264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Ellis, Carl, et al. "Creating a room connectivity graph of a building from per-room sensor units." </a:t>
            </a:r>
            <a:r>
              <a:rPr lang="en-US" altLang="zh-CN" sz="900" i="1" dirty="0">
                <a:latin typeface="Times New Roman" pitchFamily="18" charset="0"/>
                <a:cs typeface="Times New Roman" pitchFamily="18" charset="0"/>
              </a:rPr>
              <a:t>Proceedings of the Fourth ACM Workshop on Embedded Sensing Systems for Energy-Efficiency in Buildings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. ACM, 2012.</a:t>
            </a:r>
            <a:endParaRPr lang="zh-CN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482909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entury Gothic" pitchFamily="34" charset="0"/>
              </a:rPr>
              <a:t>Adjacent Sensors</a:t>
            </a:r>
            <a:endParaRPr lang="en-US" altLang="zh-CN" sz="2000" dirty="0">
              <a:latin typeface="Century Gothic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4168" y="486916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entury Gothic" pitchFamily="34" charset="0"/>
              </a:rPr>
              <a:t>Remote Sensors</a:t>
            </a:r>
            <a:endParaRPr lang="en-US" altLang="zh-CN" sz="2000" dirty="0">
              <a:latin typeface="Century Gothic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627784" y="4509120"/>
            <a:ext cx="720080" cy="3199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665210" y="5229200"/>
            <a:ext cx="898678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292080" y="5229200"/>
            <a:ext cx="1080120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4860032" y="4509122"/>
            <a:ext cx="1512168" cy="3600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67"/>
    </mc:Choice>
    <mc:Fallback xmlns="">
      <p:transition spd="slow" advTm="2566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6984776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Rule-Based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1621249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entury Gothic" pitchFamily="34" charset="0"/>
              </a:rPr>
              <a:t>Step 2</a:t>
            </a:r>
            <a:r>
              <a:rPr lang="en-US" altLang="zh-CN" sz="2000" dirty="0" smtClean="0">
                <a:latin typeface="Century Gothic" pitchFamily="34" charset="0"/>
              </a:rPr>
              <a:t>: </a:t>
            </a:r>
            <a:r>
              <a:rPr lang="en-US" altLang="zh-CN" sz="2000" b="1" dirty="0" smtClean="0">
                <a:latin typeface="Century Gothic" pitchFamily="34" charset="0"/>
              </a:rPr>
              <a:t>NUM</a:t>
            </a:r>
            <a:r>
              <a:rPr lang="en-US" altLang="zh-CN" sz="2000" dirty="0" smtClean="0">
                <a:latin typeface="Century Gothic" pitchFamily="34" charset="0"/>
              </a:rPr>
              <a:t> Calculation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</a:t>
            </a:r>
            <a:r>
              <a:rPr lang="en-US" altLang="zh-CN" sz="2000" b="1" dirty="0" smtClean="0">
                <a:latin typeface="Century Gothic" pitchFamily="34" charset="0"/>
              </a:rPr>
              <a:t>NUM</a:t>
            </a:r>
            <a:r>
              <a:rPr lang="en-US" altLang="zh-CN" sz="2000" dirty="0" smtClean="0">
                <a:latin typeface="Century Gothic" pitchFamily="34" charset="0"/>
              </a:rPr>
              <a:t>: Maximum number of Remote Sensors </a:t>
            </a:r>
            <a:r>
              <a:rPr lang="en-US" altLang="zh-CN" sz="2000" b="1" dirty="0" smtClean="0">
                <a:latin typeface="Century Gothic" pitchFamily="34" charset="0"/>
              </a:rPr>
              <a:t>triggered simultaneously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99691" y="2852936"/>
            <a:ext cx="540061" cy="432048"/>
            <a:chOff x="539552" y="2852936"/>
            <a:chExt cx="540061" cy="432048"/>
          </a:xfrm>
        </p:grpSpPr>
        <p:sp>
          <p:nvSpPr>
            <p:cNvPr id="2" name="椭圆 1"/>
            <p:cNvSpPr/>
            <p:nvPr/>
          </p:nvSpPr>
          <p:spPr>
            <a:xfrm>
              <a:off x="539552" y="2852936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16200000">
              <a:off x="729654" y="2935025"/>
              <a:ext cx="375882" cy="32403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99691" y="3429000"/>
            <a:ext cx="540061" cy="432048"/>
            <a:chOff x="539552" y="2852936"/>
            <a:chExt cx="540061" cy="432048"/>
          </a:xfrm>
        </p:grpSpPr>
        <p:sp>
          <p:nvSpPr>
            <p:cNvPr id="12" name="椭圆 11"/>
            <p:cNvSpPr/>
            <p:nvPr/>
          </p:nvSpPr>
          <p:spPr>
            <a:xfrm>
              <a:off x="539552" y="2852936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6200000">
              <a:off x="729654" y="2935025"/>
              <a:ext cx="375882" cy="32403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763687" y="4293096"/>
            <a:ext cx="540061" cy="432048"/>
            <a:chOff x="539552" y="2852936"/>
            <a:chExt cx="540061" cy="432048"/>
          </a:xfrm>
        </p:grpSpPr>
        <p:sp>
          <p:nvSpPr>
            <p:cNvPr id="15" name="椭圆 14"/>
            <p:cNvSpPr/>
            <p:nvPr/>
          </p:nvSpPr>
          <p:spPr>
            <a:xfrm>
              <a:off x="539552" y="2852936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729654" y="2935025"/>
              <a:ext cx="375882" cy="32403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63687" y="4869160"/>
            <a:ext cx="540061" cy="432048"/>
            <a:chOff x="539552" y="2852936"/>
            <a:chExt cx="540061" cy="432048"/>
          </a:xfrm>
        </p:grpSpPr>
        <p:sp>
          <p:nvSpPr>
            <p:cNvPr id="18" name="椭圆 17"/>
            <p:cNvSpPr/>
            <p:nvPr/>
          </p:nvSpPr>
          <p:spPr>
            <a:xfrm>
              <a:off x="539552" y="2852936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729654" y="2935025"/>
              <a:ext cx="375882" cy="32403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1403648" y="2909101"/>
            <a:ext cx="216024" cy="7640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1403648" y="4437112"/>
            <a:ext cx="216024" cy="7640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9512" y="299695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entury Gothic" pitchFamily="34" charset="0"/>
              </a:rPr>
              <a:t>Remote</a:t>
            </a:r>
          </a:p>
          <a:p>
            <a:pPr algn="ctr"/>
            <a:r>
              <a:rPr lang="en-US" altLang="zh-CN" dirty="0" smtClean="0">
                <a:latin typeface="Century Gothic" pitchFamily="34" charset="0"/>
              </a:rPr>
              <a:t>Sensors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450912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entury Gothic" pitchFamily="34" charset="0"/>
              </a:rPr>
              <a:t>Remote</a:t>
            </a:r>
          </a:p>
          <a:p>
            <a:pPr algn="ctr"/>
            <a:r>
              <a:rPr lang="en-US" altLang="zh-CN" dirty="0" smtClean="0">
                <a:latin typeface="Century Gothic" pitchFamily="34" charset="0"/>
              </a:rPr>
              <a:t>Sensors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83768" y="2909101"/>
            <a:ext cx="2808312" cy="37588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743908" y="3485165"/>
            <a:ext cx="2808312" cy="37588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83768" y="4349261"/>
            <a:ext cx="2808312" cy="37588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652120" y="4925325"/>
            <a:ext cx="2808312" cy="37588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5292080" y="4349261"/>
            <a:ext cx="0" cy="9519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52120" y="4349262"/>
            <a:ext cx="0" cy="9519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4208" y="43291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Less than 10 </a:t>
            </a:r>
            <a:r>
              <a:rPr lang="en-US" altLang="zh-CN" dirty="0" err="1" smtClean="0">
                <a:latin typeface="Century Gothic" pitchFamily="34" charset="0"/>
              </a:rPr>
              <a:t>secs</a:t>
            </a:r>
            <a:endParaRPr lang="zh-CN" altLang="en-US" b="1" dirty="0">
              <a:latin typeface="Century Gothic" pitchFamily="34" charset="0"/>
            </a:endParaRPr>
          </a:p>
        </p:txBody>
      </p:sp>
      <p:cxnSp>
        <p:nvCxnSpPr>
          <p:cNvPr id="32" name="直接箭头连接符 31"/>
          <p:cNvCxnSpPr>
            <a:stCxn id="31" idx="1"/>
          </p:cNvCxnSpPr>
          <p:nvPr/>
        </p:nvCxnSpPr>
        <p:spPr>
          <a:xfrm flipH="1">
            <a:off x="5652120" y="4513766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87924" y="2852936"/>
            <a:ext cx="1260140" cy="100811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51"/>
    </mc:Choice>
    <mc:Fallback xmlns="">
      <p:transition spd="slow" advTm="3295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6984776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Rule-Based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628800"/>
            <a:ext cx="5400600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entury Gothic" pitchFamily="34" charset="0"/>
              </a:rPr>
              <a:t>Step 3</a:t>
            </a:r>
            <a:r>
              <a:rPr lang="en-US" altLang="zh-CN" sz="2000" dirty="0" smtClean="0">
                <a:latin typeface="Century Gothic" pitchFamily="34" charset="0"/>
              </a:rPr>
              <a:t>: ‘Number’ Inference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39552" y="2268080"/>
            <a:ext cx="3240360" cy="520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entury Gothic" pitchFamily="34" charset="0"/>
              </a:rPr>
              <a:t>Day Time(7 a.m. to 6 p.m.)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9552" y="2988160"/>
            <a:ext cx="3240360" cy="520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entury Gothic" pitchFamily="34" charset="0"/>
              </a:rPr>
              <a:t>At Night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04048" y="2268079"/>
            <a:ext cx="2376264" cy="520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entury Gothic" pitchFamily="34" charset="0"/>
              </a:rPr>
              <a:t>NUM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04048" y="2988160"/>
            <a:ext cx="2376264" cy="520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entury Gothic" pitchFamily="34" charset="0"/>
              </a:rPr>
              <a:t>Everyone at home</a:t>
            </a:r>
            <a:endParaRPr lang="zh-CN" altLang="en-US" b="1" dirty="0">
              <a:latin typeface="Century Gothic" pitchFamily="34" charset="0"/>
            </a:endParaRPr>
          </a:p>
        </p:txBody>
      </p:sp>
      <p:cxnSp>
        <p:nvCxnSpPr>
          <p:cNvPr id="15" name="直接箭头连接符 14"/>
          <p:cNvCxnSpPr>
            <a:stCxn id="2" idx="3"/>
            <a:endCxn id="13" idx="1"/>
          </p:cNvCxnSpPr>
          <p:nvPr/>
        </p:nvCxnSpPr>
        <p:spPr>
          <a:xfrm flipV="1">
            <a:off x="3779912" y="2528279"/>
            <a:ext cx="1224136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779912" y="3292534"/>
            <a:ext cx="1224136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3817493"/>
            <a:ext cx="7956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entury Gothic" pitchFamily="34" charset="0"/>
              </a:rPr>
              <a:t>Step 4</a:t>
            </a:r>
            <a:r>
              <a:rPr lang="en-US" altLang="zh-CN" sz="2000" dirty="0" smtClean="0">
                <a:latin typeface="Century Gothic" pitchFamily="34" charset="0"/>
              </a:rPr>
              <a:t>: Identity Inference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-Randomly choose a person when occupancy changes</a:t>
            </a:r>
          </a:p>
        </p:txBody>
      </p:sp>
    </p:spTree>
    <p:extLst>
      <p:ext uri="{BB962C8B-B14F-4D97-AF65-F5344CB8AC3E}">
        <p14:creationId xmlns:p14="http://schemas.microsoft.com/office/powerpoint/2010/main" val="12469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51"/>
    </mc:Choice>
    <mc:Fallback xmlns="">
      <p:transition spd="slow" advTm="3295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Experiment and Evaluation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000467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Three-person House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-Outfitted with 10 motion sensors(One for each room)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-Data collected for 9 days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-Ground Truth is manually recorded based on the camera installed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Two </a:t>
            </a:r>
            <a:r>
              <a:rPr lang="en-US" altLang="zh-CN" sz="2400" b="1" dirty="0">
                <a:latin typeface="Century Gothic" pitchFamily="34" charset="0"/>
              </a:rPr>
              <a:t>Scenarios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-Rich </a:t>
            </a:r>
            <a:r>
              <a:rPr lang="en-US" altLang="zh-CN" sz="2000" dirty="0">
                <a:latin typeface="Century Gothic" pitchFamily="34" charset="0"/>
              </a:rPr>
              <a:t>Sensors: 10 Sensors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-Limited </a:t>
            </a:r>
            <a:r>
              <a:rPr lang="en-US" altLang="zh-CN" sz="2000" dirty="0">
                <a:latin typeface="Century Gothic" pitchFamily="34" charset="0"/>
              </a:rPr>
              <a:t>Sensors: 3 Sensors(Study/Master bedroom/Foyer</a:t>
            </a:r>
            <a:r>
              <a:rPr lang="en-US" altLang="zh-CN" sz="2000" dirty="0" smtClean="0">
                <a:latin typeface="Century Gothic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 -Sensors widely used in the home security system</a:t>
            </a:r>
            <a:endParaRPr lang="zh-CN" alt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9"/>
    </mc:Choice>
    <mc:Fallback xmlns="">
      <p:transition spd="slow" advTm="3427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050957"/>
            <a:ext cx="9144000" cy="978443"/>
            <a:chOff x="0" y="6050957"/>
            <a:chExt cx="9144000" cy="97844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6193666"/>
              <a:ext cx="9144000" cy="6643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lang="es-ES" altLang="en-US"/>
                <a:t> </a:t>
              </a: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193666"/>
              <a:ext cx="3240360" cy="691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41" y="6050957"/>
              <a:ext cx="2232263" cy="978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Experiment and Evaluation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836712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Algorithm Comparison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-Different Algorithm: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Conditional HMM/CRF/HM-SVM/Rule-based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Naïve Strategy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 -Daytime: No one is at home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-Night: Everyone is at home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 Biased Guess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-Everyone is at home both for the daytime and night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Random Guess</a:t>
            </a:r>
          </a:p>
        </p:txBody>
      </p:sp>
    </p:spTree>
    <p:extLst>
      <p:ext uri="{BB962C8B-B14F-4D97-AF65-F5344CB8AC3E}">
        <p14:creationId xmlns:p14="http://schemas.microsoft.com/office/powerpoint/2010/main" val="14929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8"/>
    </mc:Choice>
    <mc:Fallback xmlns="">
      <p:transition spd="slow" advTm="455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Introduction and Background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6" y="2564904"/>
            <a:ext cx="1462472" cy="1462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68760"/>
            <a:ext cx="1187783" cy="11877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14" y="4653136"/>
            <a:ext cx="2023806" cy="1154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5949280"/>
            <a:ext cx="8208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http://www.jascoproducts.com  lcn-usa.us  http://www.lelong.com.my  http://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www.futurlec.com  http://www.conserve-energy-future.com  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http://majikphil.blogspot.com</a:t>
            </a:r>
            <a:endParaRPr lang="zh-CN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40768"/>
            <a:ext cx="1466730" cy="1114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29" y="2636912"/>
            <a:ext cx="1315963" cy="13077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410541"/>
            <a:ext cx="1433219" cy="14332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787" y="155679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entury Gothic" pitchFamily="34" charset="0"/>
              </a:rPr>
              <a:t>Motion Sensor</a:t>
            </a:r>
            <a:endParaRPr lang="zh-CN" altLang="en-US" sz="2400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393305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entury Gothic" pitchFamily="34" charset="0"/>
              </a:rPr>
              <a:t>Light Sensor</a:t>
            </a:r>
            <a:endParaRPr lang="zh-CN" altLang="en-US" sz="24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498355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entury Gothic" pitchFamily="34" charset="0"/>
              </a:rPr>
              <a:t>Camera</a:t>
            </a:r>
            <a:endParaRPr lang="zh-CN" altLang="en-US" sz="2400" dirty="0">
              <a:latin typeface="Century Gothic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4248" y="15567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entury Gothic" pitchFamily="34" charset="0"/>
              </a:rPr>
              <a:t>CO</a:t>
            </a:r>
            <a:r>
              <a:rPr lang="en-US" altLang="zh-CN" sz="2400" baseline="-25000" dirty="0" smtClean="0">
                <a:latin typeface="Century Gothic" pitchFamily="34" charset="0"/>
              </a:rPr>
              <a:t>2</a:t>
            </a:r>
            <a:r>
              <a:rPr lang="en-US" altLang="zh-CN" sz="2400" dirty="0" smtClean="0">
                <a:latin typeface="Century Gothic" pitchFamily="34" charset="0"/>
              </a:rPr>
              <a:t> Sensor</a:t>
            </a:r>
            <a:endParaRPr lang="zh-CN" altLang="en-US" sz="2400" dirty="0"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6216" y="393305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entury Gothic" pitchFamily="34" charset="0"/>
              </a:rPr>
              <a:t>Electric Meter</a:t>
            </a:r>
            <a:endParaRPr lang="zh-CN" altLang="en-US" sz="2400" dirty="0"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0232" y="491155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entury Gothic" pitchFamily="34" charset="0"/>
              </a:rPr>
              <a:t>Water Meter</a:t>
            </a:r>
            <a:endParaRPr lang="zh-CN" altLang="en-US" sz="2400" dirty="0">
              <a:latin typeface="Century Gothic" pitchFamily="34" charset="0"/>
            </a:endParaRPr>
          </a:p>
        </p:txBody>
      </p:sp>
      <p:sp>
        <p:nvSpPr>
          <p:cNvPr id="19" name="爆炸形 1 18"/>
          <p:cNvSpPr/>
          <p:nvPr/>
        </p:nvSpPr>
        <p:spPr>
          <a:xfrm>
            <a:off x="2555776" y="2348880"/>
            <a:ext cx="3528392" cy="2448272"/>
          </a:xfrm>
          <a:prstGeom prst="irregularSeal1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Century Gothic" pitchFamily="34" charset="0"/>
              </a:rPr>
              <a:t>Occupancy Inference</a:t>
            </a:r>
            <a:endParaRPr lang="zh-CN" altLang="en-US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78"/>
    </mc:Choice>
    <mc:Fallback xmlns="">
      <p:transition spd="slow" advTm="3817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050957"/>
            <a:ext cx="9144000" cy="978443"/>
            <a:chOff x="0" y="6050957"/>
            <a:chExt cx="9144000" cy="97844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6193666"/>
              <a:ext cx="9144000" cy="6643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lang="es-ES" altLang="en-US"/>
                <a:t> </a:t>
              </a: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193666"/>
              <a:ext cx="3240360" cy="691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41" y="6050957"/>
              <a:ext cx="2232263" cy="978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Experiment and Evaluation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836712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Performance Evaluation</a:t>
            </a:r>
            <a:endParaRPr lang="en-US" altLang="zh-CN" sz="2400" b="1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Inference of identity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-Symmetric Difference(SD)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Inference of Occupants’ Number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-Absolute difference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05838" y="2552387"/>
            <a:ext cx="2085992" cy="1109212"/>
            <a:chOff x="2627784" y="4221088"/>
            <a:chExt cx="2764172" cy="1469829"/>
          </a:xfrm>
        </p:grpSpPr>
        <p:sp>
          <p:nvSpPr>
            <p:cNvPr id="11" name="矩形 10"/>
            <p:cNvSpPr/>
            <p:nvPr/>
          </p:nvSpPr>
          <p:spPr>
            <a:xfrm>
              <a:off x="2627784" y="4509120"/>
              <a:ext cx="1800200" cy="11817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80296" y="4221088"/>
              <a:ext cx="2011660" cy="1080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80296" y="4509120"/>
              <a:ext cx="104768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347864" y="4509120"/>
              <a:ext cx="10801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427984" y="4509120"/>
              <a:ext cx="0" cy="8640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380296" y="4520096"/>
              <a:ext cx="0" cy="78111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380296" y="5301208"/>
              <a:ext cx="1047688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5175573" y="2492896"/>
            <a:ext cx="703158" cy="208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78732" y="227687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entury Gothic" pitchFamily="34" charset="0"/>
              </a:rPr>
              <a:t>Symmetric Difference</a:t>
            </a:r>
            <a:endParaRPr lang="zh-CN" altLang="en-US" sz="1600" dirty="0">
              <a:latin typeface="Century Gothic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75574" y="2920760"/>
            <a:ext cx="703158" cy="196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75574" y="3356992"/>
            <a:ext cx="703157" cy="1964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68144" y="3188699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entury Gothic" pitchFamily="34" charset="0"/>
              </a:rPr>
              <a:t>Ground</a:t>
            </a:r>
          </a:p>
          <a:p>
            <a:r>
              <a:rPr lang="en-US" altLang="zh-CN" sz="1600" dirty="0" smtClean="0">
                <a:latin typeface="Century Gothic" pitchFamily="34" charset="0"/>
              </a:rPr>
              <a:t>Truth</a:t>
            </a:r>
            <a:endParaRPr lang="zh-CN" altLang="en-US" sz="1600" dirty="0"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2852936"/>
            <a:ext cx="135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entury Gothic" pitchFamily="34" charset="0"/>
              </a:rPr>
              <a:t>Prediction</a:t>
            </a:r>
            <a:endParaRPr lang="zh-CN" altLang="en-US" sz="16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5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8"/>
    </mc:Choice>
    <mc:Fallback xmlns="">
      <p:transition spd="slow" advTm="4553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772" y="128676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entury Gothic" pitchFamily="34" charset="0"/>
              </a:rPr>
              <a:t>Transition Probability in 3:00 A.M.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9892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7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7</a:t>
            </a:r>
            <a:endParaRPr lang="zh-CN" altLang="en-US" dirty="0">
              <a:latin typeface="Century Gothic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595438"/>
            <a:ext cx="5919787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8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772" y="128676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entury Gothic" pitchFamily="34" charset="0"/>
              </a:rPr>
              <a:t>Transition Probability in 7:00 A.M.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540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7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7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0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0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3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3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5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0</a:t>
            </a:r>
            <a:endParaRPr lang="zh-CN" altLang="en-US" dirty="0"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631950"/>
            <a:ext cx="6542087" cy="391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8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772" y="128676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entury Gothic" pitchFamily="34" charset="0"/>
              </a:rPr>
              <a:t>Transition Probability in 8:00 A.M.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7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7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0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0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3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3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0232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entury Gothic" pitchFamily="34" charset="0"/>
              </a:rPr>
              <a:t>State 4 </a:t>
            </a:r>
            <a:r>
              <a:rPr lang="en-US" altLang="zh-CN" dirty="0" smtClean="0">
                <a:solidFill>
                  <a:srgbClr val="FF0000"/>
                </a:solidFill>
                <a:latin typeface="Century Gothic" pitchFamily="34" charset="0"/>
                <a:sym typeface="Wingdings" pitchFamily="2" charset="2"/>
              </a:rPr>
              <a:t> State 4</a:t>
            </a:r>
            <a:endParaRPr lang="zh-CN" altLang="en-US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0232" y="52919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entury Gothic" pitchFamily="34" charset="0"/>
              </a:rPr>
              <a:t>State 5 </a:t>
            </a:r>
            <a:r>
              <a:rPr lang="en-US" altLang="zh-CN" dirty="0" smtClean="0">
                <a:solidFill>
                  <a:srgbClr val="FF0000"/>
                </a:solidFill>
                <a:latin typeface="Century Gothic" pitchFamily="34" charset="0"/>
                <a:sym typeface="Wingdings" pitchFamily="2" charset="2"/>
              </a:rPr>
              <a:t> State 5</a:t>
            </a:r>
            <a:endParaRPr lang="zh-CN" altLang="en-US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611313"/>
            <a:ext cx="66024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772" y="1286763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entury Gothic" pitchFamily="34" charset="0"/>
              </a:rPr>
              <a:t>Transition Probability in 11:00 A.M.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0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0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4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4</a:t>
            </a:r>
            <a:endParaRPr lang="zh-CN" altLang="en-US" dirty="0">
              <a:latin typeface="Century Gothic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595438"/>
            <a:ext cx="6584950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13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772" y="1286763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entury Gothic" pitchFamily="34" charset="0"/>
              </a:rPr>
              <a:t>Transition Probability in 5:00 P.M.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1660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0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5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9912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2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3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5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7</a:t>
            </a:r>
            <a:endParaRPr lang="zh-CN" altLang="en-US" dirty="0">
              <a:latin typeface="Century Gothic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73200"/>
            <a:ext cx="6626225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772" y="1286763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entury Gothic" pitchFamily="34" charset="0"/>
              </a:rPr>
              <a:t>Transition Probability in 6:00 P.M.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1660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3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3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9912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5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7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7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7</a:t>
            </a:r>
            <a:endParaRPr lang="zh-CN" altLang="en-US" dirty="0">
              <a:latin typeface="Century Gothic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506538"/>
            <a:ext cx="6589713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6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772" y="1286763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entury Gothic" pitchFamily="34" charset="0"/>
              </a:rPr>
              <a:t>Transition Probability in 7:00 P.M.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7764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4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4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012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7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7</a:t>
            </a:r>
            <a:endParaRPr lang="zh-CN" altLang="en-US" dirty="0">
              <a:latin typeface="Century Gothic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562100"/>
            <a:ext cx="6596063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5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772" y="1286763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entury Gothic" pitchFamily="34" charset="0"/>
              </a:rPr>
              <a:t>Transition Probability in 11:00 P.M.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3868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7 </a:t>
            </a:r>
            <a:r>
              <a:rPr lang="en-US" altLang="zh-CN" dirty="0" smtClean="0">
                <a:latin typeface="Century Gothic" pitchFamily="34" charset="0"/>
                <a:sym typeface="Wingdings" pitchFamily="2" charset="2"/>
              </a:rPr>
              <a:t> State 7</a:t>
            </a:r>
            <a:endParaRPr lang="zh-CN" altLang="en-US" dirty="0">
              <a:latin typeface="Century Gothic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51000"/>
            <a:ext cx="6480175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20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42988"/>
            <a:ext cx="5943600" cy="456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38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Introduction and Background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30" y="2111847"/>
            <a:ext cx="6408712" cy="372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3928" y="5934472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http://www.alarm.com/</a:t>
            </a:r>
            <a:endParaRPr lang="zh-CN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线形标注 2(带强调线) 6"/>
          <p:cNvSpPr/>
          <p:nvPr/>
        </p:nvSpPr>
        <p:spPr>
          <a:xfrm>
            <a:off x="5364073" y="1772816"/>
            <a:ext cx="1512168" cy="792088"/>
          </a:xfrm>
          <a:prstGeom prst="accent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Century Gothic" pitchFamily="34" charset="0"/>
              </a:rPr>
              <a:t>Commonly Installed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980728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Sophisticated Service Provided by Security System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-</a:t>
            </a:r>
            <a:r>
              <a:rPr lang="en-US" altLang="zh-CN" sz="2000" dirty="0" smtClean="0">
                <a:latin typeface="Century Gothic" pitchFamily="34" charset="0"/>
              </a:rPr>
              <a:t>Alarm.com</a:t>
            </a:r>
            <a:endParaRPr lang="zh-CN" alt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36"/>
    </mc:Choice>
    <mc:Fallback xmlns="">
      <p:transition spd="slow" advTm="5333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24954"/>
            <a:ext cx="7808913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9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5"/>
    </mc:Choice>
    <mc:Fallback xmlns="">
      <p:transition spd="slow" advTm="37375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Results and Analysis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908050"/>
            <a:ext cx="6516687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9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94"/>
    </mc:Choice>
    <mc:Fallback xmlns="">
      <p:transition spd="slow" advTm="48494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Conclusions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980728"/>
            <a:ext cx="82809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Anonymous Motion Sensors provide extra information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-Number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-Identity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-One third Error of the Naïve Strategy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-Even in the limited sensors scenario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-Without learning, inference is also possible</a:t>
            </a:r>
            <a:endParaRPr lang="zh-CN" altLang="en-US" sz="2000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94757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Future Exploration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-Room-Level Inference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-Combining Electric Meter Data and Water Meter Data</a:t>
            </a:r>
          </a:p>
        </p:txBody>
      </p:sp>
    </p:spTree>
    <p:extLst>
      <p:ext uri="{BB962C8B-B14F-4D97-AF65-F5344CB8AC3E}">
        <p14:creationId xmlns:p14="http://schemas.microsoft.com/office/powerpoint/2010/main" val="33219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82"/>
    </mc:Choice>
    <mc:Fallback xmlns="">
      <p:transition spd="slow" advTm="51882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Acknowledgement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268760"/>
            <a:ext cx="86404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entury Gothic" pitchFamily="34" charset="0"/>
              </a:rPr>
              <a:t>Gratitude to: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-Kevin, </a:t>
            </a:r>
            <a:r>
              <a:rPr lang="en-US" altLang="zh-CN" sz="2000" dirty="0" err="1" smtClean="0">
                <a:latin typeface="Century Gothic" pitchFamily="34" charset="0"/>
              </a:rPr>
              <a:t>Samy</a:t>
            </a:r>
            <a:r>
              <a:rPr lang="en-US" altLang="zh-CN" sz="2000" dirty="0" smtClean="0">
                <a:latin typeface="Century Gothic" pitchFamily="34" charset="0"/>
              </a:rPr>
              <a:t>, Chenguang and all the members in NESL, for their great help and understanding.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-Professor Mani </a:t>
            </a:r>
            <a:r>
              <a:rPr lang="en-US" altLang="zh-CN" sz="2000" dirty="0" err="1" smtClean="0">
                <a:latin typeface="Century Gothic" pitchFamily="34" charset="0"/>
              </a:rPr>
              <a:t>Srivastava</a:t>
            </a:r>
            <a:r>
              <a:rPr lang="en-US" altLang="zh-CN" sz="2000" dirty="0" smtClean="0">
                <a:latin typeface="Century Gothic" pitchFamily="34" charset="0"/>
              </a:rPr>
              <a:t>, for his guidance on a day to day basis.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-Members in UCLA and CSST Program, for the memorable and colorful summer you share with me.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71800" y="434689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entury Gothic" pitchFamily="34" charset="0"/>
              </a:rPr>
              <a:t>Thanks for all of you!</a:t>
            </a:r>
            <a:endParaRPr lang="zh-CN" altLang="en-US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95"/>
    </mc:Choice>
    <mc:Fallback xmlns="">
      <p:transition spd="slow" advTm="3069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Introduction and Background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5934472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http://www.alarm.com/</a:t>
            </a:r>
            <a:endParaRPr lang="zh-CN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9912" y="3501008"/>
            <a:ext cx="5004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Motion Sensor-Based Inference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(House-Level</a:t>
            </a:r>
            <a:r>
              <a:rPr lang="en-US" altLang="zh-CN" sz="2000" dirty="0" smtClean="0">
                <a:latin typeface="Century Gothic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-Number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-Identity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3487668"/>
            <a:ext cx="2628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Significance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-Privacy Concern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-Extra </a:t>
            </a:r>
            <a:r>
              <a:rPr lang="en-US" altLang="zh-CN" sz="2000" dirty="0" smtClean="0">
                <a:latin typeface="Century Gothic" pitchFamily="34" charset="0"/>
              </a:rPr>
              <a:t>Service</a:t>
            </a:r>
            <a:endParaRPr lang="en-US" altLang="zh-CN" sz="2000" dirty="0">
              <a:latin typeface="Century Gothic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65312"/>
            <a:ext cx="7661070" cy="214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36"/>
    </mc:Choice>
    <mc:Fallback xmlns="">
      <p:transition spd="slow" advTm="533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Data Collection and Preprocessing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-Data Collection(</a:t>
            </a:r>
            <a:r>
              <a:rPr lang="en-US" altLang="zh-CN" sz="2000" i="1" dirty="0" err="1" smtClean="0">
                <a:latin typeface="Century Gothic" pitchFamily="34" charset="0"/>
              </a:rPr>
              <a:t>Xively</a:t>
            </a:r>
            <a:r>
              <a:rPr lang="en-US" altLang="zh-CN" sz="2000" dirty="0" smtClean="0">
                <a:latin typeface="Century Gothic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-Noise Reduction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-Continuous Motion Detection</a:t>
            </a:r>
            <a:endParaRPr lang="zh-CN" altLang="en-US" sz="2000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02005"/>
            <a:ext cx="6408712" cy="301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0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29"/>
    </mc:Choice>
    <mc:Fallback xmlns="">
      <p:transition spd="slow" advTm="4572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Two Sets of Methods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-Learning-based Method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-Rule-based Method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2448178"/>
            <a:ext cx="73448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Basic Idea-Learning based</a:t>
            </a:r>
            <a:endParaRPr lang="en-US" altLang="zh-CN" sz="2400" b="1" dirty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-Motion sensors represent </a:t>
            </a:r>
            <a:r>
              <a:rPr lang="en-US" altLang="zh-CN" sz="2000" dirty="0">
                <a:latin typeface="Century Gothic" pitchFamily="34" charset="0"/>
              </a:rPr>
              <a:t>the </a:t>
            </a:r>
            <a:r>
              <a:rPr lang="en-US" altLang="zh-CN" sz="2000" dirty="0" smtClean="0">
                <a:latin typeface="Century Gothic" pitchFamily="34" charset="0"/>
              </a:rPr>
              <a:t>rooms occupied each time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-People may have different ‘occupancy pattern’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  -Rooms occupied frequently by a specific occupant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 -Time of the room usage</a:t>
            </a:r>
          </a:p>
        </p:txBody>
      </p:sp>
    </p:spTree>
    <p:extLst>
      <p:ext uri="{BB962C8B-B14F-4D97-AF65-F5344CB8AC3E}">
        <p14:creationId xmlns:p14="http://schemas.microsoft.com/office/powerpoint/2010/main" val="108204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17"/>
    </mc:Choice>
    <mc:Fallback xmlns="">
      <p:transition spd="slow" advTm="5001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980728"/>
            <a:ext cx="68407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Learning Based Method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Generative Model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 -</a:t>
            </a:r>
            <a:r>
              <a:rPr lang="en-US" altLang="zh-CN" dirty="0" smtClean="0">
                <a:latin typeface="Century Gothic" pitchFamily="34" charset="0"/>
              </a:rPr>
              <a:t>Conditional Hidden Markov Model(HMM)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Discriminative Model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</a:t>
            </a:r>
            <a:r>
              <a:rPr lang="en-US" altLang="zh-CN" sz="2000" dirty="0" smtClean="0">
                <a:latin typeface="Century Gothic" pitchFamily="34" charset="0"/>
              </a:rPr>
              <a:t> -</a:t>
            </a:r>
            <a:r>
              <a:rPr lang="en-US" altLang="zh-CN" sz="2000" dirty="0">
                <a:latin typeface="Century Gothic" pitchFamily="34" charset="0"/>
              </a:rPr>
              <a:t>Hidden Markov- Support Vector Machine(HM-SVM)</a:t>
            </a:r>
            <a:endParaRPr lang="en-US" altLang="zh-CN" sz="2000" dirty="0" smtClean="0">
              <a:latin typeface="Century Gothic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entury Gothic" pitchFamily="34" charset="0"/>
              </a:rPr>
              <a:t>  </a:t>
            </a:r>
            <a:r>
              <a:rPr lang="en-US" altLang="zh-CN" dirty="0" smtClean="0">
                <a:latin typeface="Century Gothic" pitchFamily="34" charset="0"/>
              </a:rPr>
              <a:t>-Conditional Random Field(CRF)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1560" y="4941168"/>
            <a:ext cx="25202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entury Gothic" pitchFamily="34" charset="0"/>
              </a:rPr>
              <a:t>Preprocessed Motion Sensor Data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1560" y="4293096"/>
            <a:ext cx="25202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entury Gothic" pitchFamily="34" charset="0"/>
              </a:rPr>
              <a:t>Hour of Day</a:t>
            </a:r>
            <a:endParaRPr lang="zh-CN" altLang="en-US" b="1" dirty="0">
              <a:latin typeface="Century Gothic" pitchFamily="34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419872" y="4725144"/>
            <a:ext cx="808533" cy="61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427984" y="3861048"/>
            <a:ext cx="4068452" cy="1956808"/>
            <a:chOff x="4427984" y="4077072"/>
            <a:chExt cx="4068452" cy="195680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4437112"/>
              <a:ext cx="4068452" cy="1596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400092" y="4077072"/>
              <a:ext cx="1044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entury Gothic" pitchFamily="34" charset="0"/>
                  <a:cs typeface="Arial" pitchFamily="34" charset="0"/>
                </a:rPr>
                <a:t>P1 P2 P3</a:t>
              </a:r>
              <a:endParaRPr lang="zh-CN" altLang="en-US" sz="1600" dirty="0"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16316" y="4077072"/>
              <a:ext cx="1044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Century Gothic" pitchFamily="34" charset="0"/>
                  <a:cs typeface="Arial" pitchFamily="34" charset="0"/>
                </a:defRPr>
              </a:lvl1pPr>
            </a:lstStyle>
            <a:p>
              <a:r>
                <a:rPr lang="en-US" altLang="zh-CN" dirty="0" smtClean="0"/>
                <a:t>P1 </a:t>
              </a:r>
              <a:r>
                <a:rPr lang="en-US" altLang="zh-CN" dirty="0"/>
                <a:t>P2 </a:t>
              </a:r>
              <a:r>
                <a:rPr lang="en-US" altLang="zh-CN" dirty="0" smtClean="0"/>
                <a:t>P3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96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17"/>
    </mc:Choice>
    <mc:Fallback xmlns="">
      <p:transition spd="slow" advTm="5001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Conditional Hidden Markov Model(HMM)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-Directly describe the behavior of each person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entury Gothic" pitchFamily="34" charset="0"/>
              </a:rPr>
              <a:t>-</a:t>
            </a:r>
            <a:r>
              <a:rPr lang="en-US" altLang="zh-CN" sz="2000" b="1" dirty="0" smtClean="0">
                <a:latin typeface="Century Gothic" pitchFamily="34" charset="0"/>
              </a:rPr>
              <a:t>Generative</a:t>
            </a:r>
            <a:r>
              <a:rPr lang="en-US" altLang="zh-CN" sz="2000" dirty="0" smtClean="0">
                <a:latin typeface="Century Gothic" pitchFamily="34" charset="0"/>
              </a:rPr>
              <a:t> Model-p(</a:t>
            </a:r>
            <a:r>
              <a:rPr lang="en-US" altLang="zh-CN" sz="2000" b="1" dirty="0" err="1" smtClean="0">
                <a:latin typeface="Century Gothic" pitchFamily="34" charset="0"/>
              </a:rPr>
              <a:t>x</a:t>
            </a:r>
            <a:r>
              <a:rPr lang="en-US" altLang="zh-CN" sz="2000" dirty="0" err="1" smtClean="0">
                <a:latin typeface="Century Gothic" pitchFamily="34" charset="0"/>
              </a:rPr>
              <a:t>,</a:t>
            </a:r>
            <a:r>
              <a:rPr lang="en-US" altLang="zh-CN" sz="2000" b="1" dirty="0" err="1" smtClean="0">
                <a:latin typeface="Century Gothic" pitchFamily="34" charset="0"/>
              </a:rPr>
              <a:t>y</a:t>
            </a:r>
            <a:r>
              <a:rPr lang="en-US" altLang="zh-CN" sz="2000" dirty="0" smtClean="0">
                <a:latin typeface="Century Gothic" pitchFamily="34" charset="0"/>
              </a:rPr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75" y="2312876"/>
            <a:ext cx="4941530" cy="292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87524" y="4158582"/>
                <a:ext cx="190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zh-CN" altLang="en-US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𝒏</m:t>
                          </m:r>
                          <m:r>
                            <a:rPr lang="zh-CN" altLang="en-US" b="1">
                              <a:latin typeface="Cambria Math"/>
                            </a:rPr>
                            <m:t>=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𝟏</m:t>
                          </m:r>
                          <m:r>
                            <a:rPr lang="zh-CN" altLang="en-US" b="1">
                              <a:latin typeface="Cambria Math"/>
                            </a:rPr>
                            <m:t>,…,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zh-CN" altLang="en-US" b="1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4158582"/>
                <a:ext cx="190706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015716" y="4158582"/>
            <a:ext cx="1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Hour of Day</a:t>
            </a:r>
            <a:endParaRPr lang="zh-CN" altLang="en-US" dirty="0">
              <a:latin typeface="Century Gothic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2652" y="3726534"/>
                <a:ext cx="183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zh-CN" altLang="en-US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zh-CN" alt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𝒏</m:t>
                          </m:r>
                          <m:r>
                            <a:rPr lang="zh-CN" altLang="en-US" b="1">
                              <a:latin typeface="Cambria Math"/>
                            </a:rPr>
                            <m:t>=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𝟏</m:t>
                          </m:r>
                          <m:r>
                            <a:rPr lang="zh-CN" altLang="en-US" b="1">
                              <a:latin typeface="Cambria Math"/>
                            </a:rPr>
                            <m:t>,…,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zh-CN" altLang="en-US" b="1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2" y="3726534"/>
                <a:ext cx="183708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015716" y="374172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State Number#</a:t>
            </a:r>
            <a:endParaRPr lang="zh-CN" altLang="en-US" dirty="0">
              <a:latin typeface="Century Gothic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87524" y="2871730"/>
                <a:ext cx="3560975" cy="40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zh-CN" altLang="en-US" b="1" i="1">
                              <a:latin typeface="Cambria Math"/>
                            </a:rPr>
                            <m:t>𝒏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zh-CN" altLang="en-US" b="1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zh-CN" alt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zh-CN" altLang="en-US" b="1" i="1">
                              <a:latin typeface="Cambria Math"/>
                            </a:rPr>
                            <m:t>𝒏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r>
                        <a:rPr lang="zh-CN" altLang="en-US" b="1">
                          <a:latin typeface="Cambria Math"/>
                        </a:rPr>
                        <m:t>,…</m:t>
                      </m:r>
                      <m:r>
                        <a:rPr lang="en-US" altLang="zh-CN" b="1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zh-CN" altLang="en-US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zh-CN" altLang="en-US" b="1" i="1">
                              <a:latin typeface="Cambria Math"/>
                            </a:rPr>
                            <m:t>𝒏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𝒏</m:t>
                          </m:r>
                          <m:r>
                            <a:rPr lang="zh-CN" altLang="en-US" b="1">
                              <a:latin typeface="Cambria Math"/>
                            </a:rPr>
                            <m:t>=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𝟏</m:t>
                          </m:r>
                          <m:r>
                            <a:rPr lang="zh-CN" altLang="en-US" b="1">
                              <a:latin typeface="Cambria Math"/>
                            </a:rPr>
                            <m:t>,…,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2871730"/>
                <a:ext cx="3560975" cy="405367"/>
              </a:xfrm>
              <a:prstGeom prst="rect">
                <a:avLst/>
              </a:prstGeom>
              <a:blipFill rotWithShape="1">
                <a:blip r:embed="rId8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59532" y="3294486"/>
            <a:ext cx="291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entury Gothic" pitchFamily="34" charset="0"/>
              </a:rPr>
              <a:t>Motion Sensor #1 to #10</a:t>
            </a:r>
            <a:endParaRPr lang="zh-CN" altLang="en-US" dirty="0">
              <a:latin typeface="Century Gothic" pitchFamily="34" charset="0"/>
            </a:endParaRPr>
          </a:p>
        </p:txBody>
      </p:sp>
      <p:sp>
        <p:nvSpPr>
          <p:cNvPr id="1037" name="燕尾形 1036"/>
          <p:cNvSpPr/>
          <p:nvPr/>
        </p:nvSpPr>
        <p:spPr>
          <a:xfrm>
            <a:off x="4458219" y="5392010"/>
            <a:ext cx="4428492" cy="36004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entury Gothic" pitchFamily="34" charset="0"/>
              </a:rPr>
              <a:t>Time</a:t>
            </a:r>
            <a:endParaRPr lang="zh-CN" alt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4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27"/>
    </mc:Choice>
    <mc:Fallback xmlns="">
      <p:transition spd="slow" advTm="3772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193666"/>
            <a:ext cx="9144000" cy="664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es-ES" altLang="en-US"/>
              <a:t>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93666"/>
            <a:ext cx="3240360" cy="69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41" y="6050957"/>
            <a:ext cx="2232263" cy="97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2060"/>
                </a:solidFill>
                <a:latin typeface="Century Gothic" pitchFamily="34" charset="0"/>
              </a:rPr>
              <a:t>Methodology</a:t>
            </a:r>
            <a:endParaRPr lang="zh-CN" alt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6984776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entury Gothic" pitchFamily="34" charset="0"/>
              </a:rPr>
              <a:t>Conditional Hidden Markov Model(HMM)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39" y="1772816"/>
            <a:ext cx="63468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80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27"/>
    </mc:Choice>
    <mc:Fallback xmlns="">
      <p:transition spd="slow" advTm="3772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</TotalTime>
  <Words>1384</Words>
  <Application>Microsoft Office PowerPoint</Application>
  <PresentationFormat>全屏显示(4:3)</PresentationFormat>
  <Paragraphs>291</Paragraphs>
  <Slides>33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杨珑颀</cp:lastModifiedBy>
  <cp:revision>191</cp:revision>
  <dcterms:created xsi:type="dcterms:W3CDTF">2013-08-24T01:01:50Z</dcterms:created>
  <dcterms:modified xsi:type="dcterms:W3CDTF">2013-09-09T18:53:46Z</dcterms:modified>
</cp:coreProperties>
</file>