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79" r:id="rId12"/>
    <p:sldId id="271" r:id="rId13"/>
    <p:sldId id="270" r:id="rId14"/>
    <p:sldId id="275" r:id="rId15"/>
    <p:sldId id="272" r:id="rId16"/>
    <p:sldId id="266" r:id="rId17"/>
    <p:sldId id="267" r:id="rId18"/>
    <p:sldId id="269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677A0-5437-BE4A-A7BD-E49C92B0F8DE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E081-F975-BB40-AEFE-FDF7A4074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3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Low-cost Appliance State Sensing for Energy Disaggregation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E081-F975-BB40-AEFE-FDF7A4074F7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1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11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68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71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6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08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0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9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8785-814B-7846-8DF3-5C59E7701B70}" type="datetimeFigureOut">
              <a:rPr kumimoji="1" lang="zh-CN" altLang="en-US" smtClean="0"/>
              <a:t>5/28/12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916F-AD4D-1144-A394-DFA8D00370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5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Arial"/>
                <a:cs typeface="Arial"/>
              </a:rPr>
              <a:t>Low-cost Appliance State Sensing </a:t>
            </a:r>
            <a:br>
              <a:rPr kumimoji="1" lang="en-US" altLang="zh-CN" sz="3600" dirty="0" smtClean="0">
                <a:latin typeface="Arial"/>
                <a:cs typeface="Arial"/>
              </a:rPr>
            </a:br>
            <a:r>
              <a:rPr kumimoji="1" lang="en-US" altLang="zh-CN" sz="3600" dirty="0" smtClean="0">
                <a:latin typeface="Arial"/>
                <a:cs typeface="Arial"/>
              </a:rPr>
              <a:t>for Energy Disaggregation</a:t>
            </a:r>
            <a:endParaRPr kumimoji="1" lang="zh-CN" altLang="en-US" sz="3600" dirty="0">
              <a:latin typeface="Arial"/>
              <a:cs typeface="Arial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- Preliminary results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36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Poisson distribution random event </a:t>
            </a:r>
            <a:r>
              <a:rPr kumimoji="1" lang="en-US" altLang="zh-CN" dirty="0" smtClean="0"/>
              <a:t>test results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62" y="1600200"/>
            <a:ext cx="4590317" cy="3672254"/>
          </a:xfrm>
        </p:spPr>
      </p:pic>
      <p:sp>
        <p:nvSpPr>
          <p:cNvPr id="5" name="文本框 4"/>
          <p:cNvSpPr txBox="1"/>
          <p:nvPr/>
        </p:nvSpPr>
        <p:spPr>
          <a:xfrm>
            <a:off x="2702072" y="5429294"/>
            <a:ext cx="380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1/</a:t>
            </a:r>
            <a:r>
              <a:rPr kumimoji="1" lang="en-US" altLang="zh-CN" dirty="0" err="1" smtClean="0"/>
              <a:t>λ</a:t>
            </a:r>
            <a:r>
              <a:rPr kumimoji="1" lang="en-US" altLang="zh-CN" dirty="0" smtClean="0"/>
              <a:t> Expected time between events (s)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rot="10800000">
            <a:off x="1652946" y="2633675"/>
            <a:ext cx="461665" cy="1133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Rate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26807" y="2806974"/>
            <a:ext cx="16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Packet delivery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84188" y="1926249"/>
            <a:ext cx="17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Event delivery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Real data statistics</a:t>
            </a:r>
            <a:endParaRPr kumimoji="1" lang="zh-CN" altLang="en-US" dirty="0"/>
          </a:p>
        </p:txBody>
      </p:sp>
      <p:pic>
        <p:nvPicPr>
          <p:cNvPr id="4" name="内容占位符 3" descr="Screen shot 2012-05-25 at 7.11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60" b="-6960"/>
          <a:stretch>
            <a:fillRect/>
          </a:stretch>
        </p:blipFill>
        <p:spPr>
          <a:xfrm>
            <a:off x="457200" y="1600201"/>
            <a:ext cx="8229600" cy="2153413"/>
          </a:xfrm>
        </p:spPr>
      </p:pic>
      <p:sp>
        <p:nvSpPr>
          <p:cNvPr id="5" name="文本框 4"/>
          <p:cNvSpPr txBox="1"/>
          <p:nvPr/>
        </p:nvSpPr>
        <p:spPr>
          <a:xfrm>
            <a:off x="2948306" y="3753614"/>
            <a:ext cx="344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Sensor ID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rot="10800000">
            <a:off x="1" y="2029899"/>
            <a:ext cx="461665" cy="9072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Rate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4122946"/>
            <a:ext cx="8229600" cy="2003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Overall packets </a:t>
            </a:r>
          </a:p>
          <a:p>
            <a:pPr lvl="1"/>
            <a:r>
              <a:rPr kumimoji="1" lang="en-US" altLang="zh-CN" dirty="0" smtClean="0"/>
              <a:t>4931/5252 (93.89%)</a:t>
            </a:r>
          </a:p>
          <a:p>
            <a:r>
              <a:rPr kumimoji="1" lang="en-US" altLang="zh-CN" dirty="0" smtClean="0"/>
              <a:t>Overall events</a:t>
            </a:r>
          </a:p>
          <a:p>
            <a:pPr lvl="1"/>
            <a:r>
              <a:rPr kumimoji="1" lang="en-US" altLang="zh-CN" dirty="0" smtClean="0"/>
              <a:t>1108/1113 (99.55%)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17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System design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Event detection algorithm</a:t>
            </a:r>
          </a:p>
          <a:p>
            <a:pPr lvl="1"/>
            <a:r>
              <a:rPr kumimoji="1" lang="en-US" altLang="zh-CN" dirty="0" smtClean="0"/>
              <a:t>Network protocol</a:t>
            </a:r>
          </a:p>
          <a:p>
            <a:r>
              <a:rPr kumimoji="1" lang="en-US" altLang="zh-CN" dirty="0" smtClean="0"/>
              <a:t>Network test</a:t>
            </a:r>
          </a:p>
          <a:p>
            <a:pPr lvl="1"/>
            <a:r>
              <a:rPr kumimoji="1" lang="en-US" altLang="zh-CN" dirty="0" smtClean="0"/>
              <a:t>Packet collision test</a:t>
            </a:r>
          </a:p>
          <a:p>
            <a:pPr lvl="1"/>
            <a:r>
              <a:rPr kumimoji="1" lang="en-US" altLang="zh-CN" dirty="0" smtClean="0"/>
              <a:t>Poisson distribution random event test</a:t>
            </a:r>
          </a:p>
          <a:p>
            <a:r>
              <a:rPr kumimoji="1" lang="en-US" altLang="zh-CN" dirty="0"/>
              <a:t>Experimental </a:t>
            </a:r>
            <a:r>
              <a:rPr kumimoji="1" lang="en-US" altLang="zh-CN" dirty="0" smtClean="0"/>
              <a:t>setup</a:t>
            </a:r>
          </a:p>
          <a:p>
            <a:r>
              <a:rPr kumimoji="1" lang="en-US" altLang="zh-CN" dirty="0" smtClean="0"/>
              <a:t>Power disaggregation algorithm</a:t>
            </a:r>
          </a:p>
          <a:p>
            <a:pPr lvl="1"/>
            <a:r>
              <a:rPr kumimoji="1" lang="en-US" altLang="zh-CN" dirty="0" smtClean="0"/>
              <a:t>Piece-wise constant (PWC) de-noise</a:t>
            </a:r>
          </a:p>
          <a:p>
            <a:pPr lvl="1"/>
            <a:r>
              <a:rPr kumimoji="1" lang="en-US" altLang="zh-CN" dirty="0" smtClean="0"/>
              <a:t>Disaggregation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15023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Experimental 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20 nodes deployed</a:t>
            </a:r>
          </a:p>
          <a:p>
            <a:pPr lvl="1"/>
            <a:r>
              <a:rPr kumimoji="1" lang="en-US" altLang="zh-CN" dirty="0" smtClean="0"/>
              <a:t>9 LCD monitors</a:t>
            </a:r>
          </a:p>
          <a:p>
            <a:pPr lvl="1"/>
            <a:r>
              <a:rPr kumimoji="1" lang="en-US" altLang="zh-CN" dirty="0" smtClean="0"/>
              <a:t>8 Laptops</a:t>
            </a:r>
          </a:p>
          <a:p>
            <a:pPr lvl="1"/>
            <a:r>
              <a:rPr kumimoji="1" lang="en-US" altLang="zh-CN" dirty="0" smtClean="0"/>
              <a:t>1 solder station</a:t>
            </a:r>
          </a:p>
          <a:p>
            <a:pPr lvl="1"/>
            <a:r>
              <a:rPr kumimoji="1" lang="en-US" altLang="zh-CN" dirty="0" smtClean="0"/>
              <a:t>1 workbench light</a:t>
            </a:r>
          </a:p>
          <a:p>
            <a:pPr lvl="1"/>
            <a:r>
              <a:rPr kumimoji="1" lang="en-US" altLang="zh-CN" dirty="0" smtClean="0"/>
              <a:t>1 water dispenser</a:t>
            </a:r>
          </a:p>
          <a:p>
            <a:r>
              <a:rPr kumimoji="1" lang="en-US" altLang="zh-CN" dirty="0" smtClean="0"/>
              <a:t>13 nodes are instrumented with Watts up? PRO meter for ground truth</a:t>
            </a:r>
          </a:p>
          <a:p>
            <a:pPr lvl="1"/>
            <a:r>
              <a:rPr kumimoji="1" lang="en-US" altLang="zh-CN" dirty="0" smtClean="0"/>
              <a:t>2s interval</a:t>
            </a:r>
          </a:p>
          <a:p>
            <a:pPr lvl="1"/>
            <a:r>
              <a:rPr kumimoji="1" lang="en-US" altLang="zh-CN" dirty="0" smtClean="0"/>
              <a:t>Data collected with </a:t>
            </a:r>
            <a:r>
              <a:rPr kumimoji="1" lang="en-US" altLang="zh-CN" dirty="0" err="1" smtClean="0"/>
              <a:t>Gumstix</a:t>
            </a:r>
            <a:r>
              <a:rPr kumimoji="1" lang="en-US" altLang="zh-CN" dirty="0" smtClean="0"/>
              <a:t> and logged in database</a:t>
            </a:r>
          </a:p>
          <a:p>
            <a:r>
              <a:rPr kumimoji="1" lang="en-US" altLang="zh-CN" dirty="0" smtClean="0"/>
              <a:t>Aggregated power reading from E30A panel meter</a:t>
            </a:r>
          </a:p>
          <a:p>
            <a:pPr lvl="1"/>
            <a:r>
              <a:rPr kumimoji="1" lang="en-US" altLang="zh-CN" dirty="0" smtClean="0"/>
              <a:t>2s interval</a:t>
            </a:r>
          </a:p>
          <a:p>
            <a:pPr lvl="1"/>
            <a:r>
              <a:rPr kumimoji="1" lang="en-US" altLang="zh-CN" dirty="0" smtClean="0"/>
              <a:t>Actually sum of 4 circuits</a:t>
            </a:r>
          </a:p>
        </p:txBody>
      </p:sp>
    </p:spTree>
    <p:extLst>
      <p:ext uri="{BB962C8B-B14F-4D97-AF65-F5344CB8AC3E}">
        <p14:creationId xmlns:p14="http://schemas.microsoft.com/office/powerpoint/2010/main" val="37304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2-05-25 at 3.34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6" r="-3046"/>
          <a:stretch>
            <a:fillRect/>
          </a:stretch>
        </p:blipFill>
        <p:spPr>
          <a:xfrm>
            <a:off x="457200" y="385568"/>
            <a:ext cx="8229600" cy="5740595"/>
          </a:xfrm>
        </p:spPr>
      </p:pic>
    </p:spTree>
    <p:extLst>
      <p:ext uri="{BB962C8B-B14F-4D97-AF65-F5344CB8AC3E}">
        <p14:creationId xmlns:p14="http://schemas.microsoft.com/office/powerpoint/2010/main" val="309493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System design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Event detection algorithm</a:t>
            </a:r>
          </a:p>
          <a:p>
            <a:pPr lvl="1"/>
            <a:r>
              <a:rPr kumimoji="1" lang="en-US" altLang="zh-CN" dirty="0" smtClean="0"/>
              <a:t>Network protocol</a:t>
            </a:r>
          </a:p>
          <a:p>
            <a:r>
              <a:rPr kumimoji="1" lang="en-US" altLang="zh-CN" dirty="0" smtClean="0"/>
              <a:t>Network test</a:t>
            </a:r>
          </a:p>
          <a:p>
            <a:pPr lvl="1"/>
            <a:r>
              <a:rPr kumimoji="1" lang="en-US" altLang="zh-CN" dirty="0" smtClean="0"/>
              <a:t>Packet collision test</a:t>
            </a:r>
          </a:p>
          <a:p>
            <a:pPr lvl="1"/>
            <a:r>
              <a:rPr kumimoji="1" lang="en-US" altLang="zh-CN" dirty="0" smtClean="0"/>
              <a:t>Poisson distribution random event test</a:t>
            </a:r>
          </a:p>
          <a:p>
            <a:r>
              <a:rPr kumimoji="1" lang="en-US" altLang="zh-CN" dirty="0"/>
              <a:t>Experimental </a:t>
            </a:r>
            <a:r>
              <a:rPr kumimoji="1" lang="en-US" altLang="zh-CN" dirty="0" smtClean="0"/>
              <a:t>setup</a:t>
            </a:r>
          </a:p>
          <a:p>
            <a:r>
              <a:rPr kumimoji="1" lang="en-US" altLang="zh-CN" dirty="0" smtClean="0"/>
              <a:t>Power disaggregation algorithm</a:t>
            </a:r>
          </a:p>
          <a:p>
            <a:pPr lvl="1"/>
            <a:r>
              <a:rPr kumimoji="1" lang="en-US" altLang="zh-CN" dirty="0" smtClean="0"/>
              <a:t>Piece-wise constant (PWC) de-noise</a:t>
            </a:r>
          </a:p>
          <a:p>
            <a:pPr lvl="1"/>
            <a:r>
              <a:rPr kumimoji="1" lang="en-US" altLang="zh-CN" dirty="0" smtClean="0"/>
              <a:t>Disaggregation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595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Piece-wise constant (PWC) de-noise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Adapted from ‘Jump penalization’ algorithm</a:t>
            </a:r>
          </a:p>
          <a:p>
            <a:r>
              <a:rPr kumimoji="1" lang="en-US" altLang="zh-CN" dirty="0" smtClean="0"/>
              <a:t>Can detect step changes smaller than the variance</a:t>
            </a:r>
          </a:p>
          <a:p>
            <a:r>
              <a:rPr kumimoji="1" lang="en-US" altLang="zh-CN" dirty="0"/>
              <a:t>Online algorithm</a:t>
            </a:r>
          </a:p>
          <a:p>
            <a:pPr lvl="1"/>
            <a:r>
              <a:rPr kumimoji="1" lang="en-US" altLang="zh-CN" dirty="0" smtClean="0"/>
              <a:t>Adjustable sensitivity based on sensor events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Need comparison with total variation </a:t>
            </a:r>
            <a:r>
              <a:rPr kumimoji="1"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denoising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 (TVD)</a:t>
            </a:r>
          </a:p>
        </p:txBody>
      </p:sp>
    </p:spTree>
    <p:extLst>
      <p:ext uri="{BB962C8B-B14F-4D97-AF65-F5344CB8AC3E}">
        <p14:creationId xmlns:p14="http://schemas.microsoft.com/office/powerpoint/2010/main" val="27764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PWC results</a:t>
            </a:r>
            <a:endParaRPr kumimoji="1" lang="zh-CN" altLang="en-US" dirty="0"/>
          </a:p>
        </p:txBody>
      </p:sp>
      <p:pic>
        <p:nvPicPr>
          <p:cNvPr id="4" name="内容占位符 3" descr="Screen shot 2012-05-25 at 3.41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4" b="-414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2324626" y="6044339"/>
            <a:ext cx="442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timestamp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rot="10800000">
            <a:off x="105317" y="2313406"/>
            <a:ext cx="461665" cy="2029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Power (kW)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1156643" y="2313406"/>
            <a:ext cx="36286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0568" y="2313406"/>
            <a:ext cx="7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100s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68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PWC results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4229"/>
            <a:ext cx="8229600" cy="4217904"/>
          </a:xfrm>
        </p:spPr>
      </p:pic>
      <p:sp>
        <p:nvSpPr>
          <p:cNvPr id="5" name="文本框 4"/>
          <p:cNvSpPr txBox="1"/>
          <p:nvPr/>
        </p:nvSpPr>
        <p:spPr>
          <a:xfrm>
            <a:off x="2324626" y="6044339"/>
            <a:ext cx="442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timestamp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rot="10800000">
            <a:off x="105317" y="2313406"/>
            <a:ext cx="461665" cy="2029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Power (kW)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1156643" y="2313406"/>
            <a:ext cx="51028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0568" y="2313406"/>
            <a:ext cx="7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100s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75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Disaggregation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08256"/>
            <a:ext cx="8229600" cy="1317908"/>
          </a:xfrm>
        </p:spPr>
        <p:txBody>
          <a:bodyPr>
            <a:noAutofit/>
          </a:bodyPr>
          <a:lstStyle/>
          <a:p>
            <a:r>
              <a:rPr kumimoji="1" lang="en-US" altLang="zh-CN" sz="2000" dirty="0" smtClean="0"/>
              <a:t>All appliances are 2-state, on-or-off</a:t>
            </a:r>
          </a:p>
          <a:p>
            <a:r>
              <a:rPr kumimoji="1" lang="en-US" altLang="zh-CN" sz="2000" dirty="0" smtClean="0"/>
              <a:t>Resolving overlapping events</a:t>
            </a:r>
          </a:p>
          <a:p>
            <a:pPr lvl="1"/>
            <a:r>
              <a:rPr kumimoji="1" lang="en-US" altLang="zh-CN" sz="1800" dirty="0" smtClean="0"/>
              <a:t>Based on history of the appliances’ power signature</a:t>
            </a:r>
            <a:endParaRPr kumimoji="1"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202001" y="1587631"/>
            <a:ext cx="1723625" cy="601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PWC 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(step detection)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>
            <a:off x="374208" y="1888147"/>
            <a:ext cx="827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3396" y="1888147"/>
            <a:ext cx="99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Central power readings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2002" y="3180240"/>
            <a:ext cx="1202002" cy="601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Sensor network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endCxn id="12" idx="1"/>
          </p:cNvCxnSpPr>
          <p:nvPr/>
        </p:nvCxnSpPr>
        <p:spPr>
          <a:xfrm>
            <a:off x="374208" y="3480756"/>
            <a:ext cx="827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3396" y="3480756"/>
            <a:ext cx="124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Appliances events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25626" y="3185217"/>
            <a:ext cx="1276395" cy="601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Event-step match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2" idx="3"/>
            <a:endCxn id="15" idx="1"/>
          </p:cNvCxnSpPr>
          <p:nvPr/>
        </p:nvCxnSpPr>
        <p:spPr>
          <a:xfrm>
            <a:off x="2404004" y="3480756"/>
            <a:ext cx="521622" cy="4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3"/>
            <a:endCxn id="15" idx="0"/>
          </p:cNvCxnSpPr>
          <p:nvPr/>
        </p:nvCxnSpPr>
        <p:spPr>
          <a:xfrm>
            <a:off x="2925626" y="1888147"/>
            <a:ext cx="638198" cy="12970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0933" y="3069326"/>
            <a:ext cx="1435150" cy="82285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Detect overlapping events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9109" y="1587631"/>
            <a:ext cx="1611600" cy="82285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Disaggregated power log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9109" y="3059088"/>
            <a:ext cx="1611599" cy="822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Resolve overlapping events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15" idx="3"/>
            <a:endCxn id="23" idx="1"/>
          </p:cNvCxnSpPr>
          <p:nvPr/>
        </p:nvCxnSpPr>
        <p:spPr>
          <a:xfrm flipV="1">
            <a:off x="4202021" y="3480756"/>
            <a:ext cx="508912" cy="49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3" idx="0"/>
            <a:endCxn id="24" idx="1"/>
          </p:cNvCxnSpPr>
          <p:nvPr/>
        </p:nvCxnSpPr>
        <p:spPr>
          <a:xfrm rot="5400000" flipH="1" flipV="1">
            <a:off x="5608676" y="1818894"/>
            <a:ext cx="1070265" cy="14306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3" idx="3"/>
            <a:endCxn id="25" idx="1"/>
          </p:cNvCxnSpPr>
          <p:nvPr/>
        </p:nvCxnSpPr>
        <p:spPr>
          <a:xfrm flipV="1">
            <a:off x="6146083" y="3470518"/>
            <a:ext cx="713026" cy="10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5" idx="0"/>
            <a:endCxn id="24" idx="2"/>
          </p:cNvCxnSpPr>
          <p:nvPr/>
        </p:nvCxnSpPr>
        <p:spPr>
          <a:xfrm flipV="1">
            <a:off x="7664909" y="2410490"/>
            <a:ext cx="0" cy="64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39023" y="1500132"/>
            <a:ext cx="14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Steps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097832" y="3803921"/>
            <a:ext cx="125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Received events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93109" y="3881947"/>
            <a:ext cx="125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Events with power step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051809" y="1587631"/>
            <a:ext cx="15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Single event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47139" y="3892185"/>
            <a:ext cx="168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Overlapping events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03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System design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Event detection algorithm</a:t>
            </a:r>
          </a:p>
          <a:p>
            <a:pPr lvl="1"/>
            <a:r>
              <a:rPr kumimoji="1" lang="en-US" altLang="zh-CN" dirty="0" smtClean="0"/>
              <a:t>Network protocol</a:t>
            </a:r>
          </a:p>
          <a:p>
            <a:r>
              <a:rPr kumimoji="1" lang="en-US" altLang="zh-CN" dirty="0" smtClean="0"/>
              <a:t>Network test</a:t>
            </a:r>
          </a:p>
          <a:p>
            <a:pPr lvl="1"/>
            <a:r>
              <a:rPr kumimoji="1" lang="en-US" altLang="zh-CN" dirty="0" smtClean="0"/>
              <a:t>Packet collision test</a:t>
            </a:r>
          </a:p>
          <a:p>
            <a:pPr lvl="1"/>
            <a:r>
              <a:rPr kumimoji="1" lang="en-US" altLang="zh-CN" dirty="0" smtClean="0"/>
              <a:t>Poisson distribution random event test</a:t>
            </a:r>
          </a:p>
          <a:p>
            <a:r>
              <a:rPr kumimoji="1" lang="en-US" altLang="zh-CN" dirty="0"/>
              <a:t>Experimental </a:t>
            </a:r>
            <a:r>
              <a:rPr kumimoji="1" lang="en-US" altLang="zh-CN" dirty="0" smtClean="0"/>
              <a:t>setup</a:t>
            </a:r>
          </a:p>
          <a:p>
            <a:r>
              <a:rPr kumimoji="1" lang="en-US" altLang="zh-CN" dirty="0" smtClean="0"/>
              <a:t>Power disaggregation algorithm</a:t>
            </a:r>
          </a:p>
          <a:p>
            <a:pPr lvl="1"/>
            <a:r>
              <a:rPr kumimoji="1" lang="en-US" altLang="zh-CN" dirty="0" smtClean="0"/>
              <a:t>Piece-wise constant (PWC) de-noise</a:t>
            </a:r>
          </a:p>
          <a:p>
            <a:pPr lvl="1"/>
            <a:r>
              <a:rPr kumimoji="1" lang="en-US" altLang="zh-CN" dirty="0" smtClean="0"/>
              <a:t>Disaggregation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531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 shot 2012-05-25 at 2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0" y="535143"/>
            <a:ext cx="4214770" cy="3017285"/>
          </a:xfrm>
          <a:prstGeom prst="rect">
            <a:avLst/>
          </a:prstGeom>
        </p:spPr>
      </p:pic>
      <p:pic>
        <p:nvPicPr>
          <p:cNvPr id="5" name="图片 4" descr="Screen shot 2012-05-25 at 2.03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0" y="4179355"/>
            <a:ext cx="4214770" cy="1530084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6905838" y="1122682"/>
            <a:ext cx="45358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6905838" y="1667013"/>
            <a:ext cx="453586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59424" y="1482347"/>
            <a:ext cx="161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Disagg</a:t>
            </a:r>
            <a:r>
              <a:rPr kumimoji="1" lang="en-US" altLang="zh-CN" dirty="0" smtClean="0"/>
              <a:t>- output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59424" y="938016"/>
            <a:ext cx="161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Ground truth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72096" y="5998978"/>
            <a:ext cx="647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Selected disaggregation result (without overlapping events)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86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Compare Jump-penalization with total variation regulation</a:t>
            </a:r>
          </a:p>
          <a:p>
            <a:r>
              <a:rPr kumimoji="1" lang="en-US" altLang="zh-CN" dirty="0" smtClean="0"/>
              <a:t>Resolve overlapping </a:t>
            </a:r>
            <a:r>
              <a:rPr kumimoji="1" lang="en-US" altLang="zh-CN" dirty="0" smtClean="0"/>
              <a:t>events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Simulation: not cycle-aligned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aligned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full aligned</a:t>
            </a:r>
          </a:p>
          <a:p>
            <a:r>
              <a:rPr kumimoji="1" lang="en-US" altLang="zh-CN" dirty="0" smtClean="0"/>
              <a:t>PWC-only event detection rate</a:t>
            </a:r>
          </a:p>
          <a:p>
            <a:r>
              <a:rPr kumimoji="1" lang="en-US" altLang="zh-CN" dirty="0" smtClean="0"/>
              <a:t>NILM: event detection, device identification, power estimation</a:t>
            </a:r>
          </a:p>
          <a:p>
            <a:r>
              <a:rPr kumimoji="1" lang="en-US" altLang="zh-CN" dirty="0" smtClean="0"/>
              <a:t>Bundle appliances together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29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Sensor node hardware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64988"/>
            <a:ext cx="8229600" cy="2461176"/>
          </a:xfrm>
        </p:spPr>
        <p:txBody>
          <a:bodyPr/>
          <a:lstStyle/>
          <a:p>
            <a:r>
              <a:rPr kumimoji="1" lang="en-US" altLang="zh-CN" dirty="0" smtClean="0"/>
              <a:t>Low-cost design</a:t>
            </a:r>
          </a:p>
          <a:p>
            <a:pPr lvl="1"/>
            <a:r>
              <a:rPr kumimoji="1" lang="en-US" altLang="zh-CN" dirty="0" smtClean="0"/>
              <a:t>Components cost</a:t>
            </a:r>
          </a:p>
          <a:p>
            <a:pPr lvl="2"/>
            <a:r>
              <a:rPr kumimoji="1" lang="en-US" altLang="zh-CN" dirty="0" smtClean="0"/>
              <a:t>$4.0 @ 1</a:t>
            </a:r>
          </a:p>
          <a:p>
            <a:pPr lvl="2"/>
            <a:r>
              <a:rPr kumimoji="1" lang="en-US" altLang="zh-CN" dirty="0" smtClean="0"/>
              <a:t>$2.3 @ 1k</a:t>
            </a:r>
            <a:endParaRPr kumimoji="1" lang="zh-CN" altLang="en-US" dirty="0"/>
          </a:p>
        </p:txBody>
      </p:sp>
      <p:grpSp>
        <p:nvGrpSpPr>
          <p:cNvPr id="39" name="组 38"/>
          <p:cNvGrpSpPr/>
          <p:nvPr/>
        </p:nvGrpSpPr>
        <p:grpSpPr>
          <a:xfrm>
            <a:off x="1010640" y="1429185"/>
            <a:ext cx="4919431" cy="2088303"/>
            <a:chOff x="852389" y="1286894"/>
            <a:chExt cx="4919431" cy="2088303"/>
          </a:xfrm>
        </p:grpSpPr>
        <p:sp>
          <p:nvSpPr>
            <p:cNvPr id="4" name="矩形 3"/>
            <p:cNvSpPr/>
            <p:nvPr/>
          </p:nvSpPr>
          <p:spPr>
            <a:xfrm>
              <a:off x="2309973" y="1610889"/>
              <a:ext cx="2122448" cy="55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DC Power supply</a:t>
              </a:r>
            </a:p>
            <a:p>
              <a:pPr algn="ctr"/>
              <a:r>
                <a:rPr kumimoji="1" lang="en-US" altLang="zh-CN" sz="1100" dirty="0" smtClean="0"/>
                <a:t>(Voltage-drop capacitor) </a:t>
              </a:r>
              <a:endParaRPr kumimoji="1" lang="zh-CN" altLang="en-US" sz="11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264648" y="2407223"/>
              <a:ext cx="1167773" cy="7159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MCU</a:t>
              </a:r>
            </a:p>
            <a:p>
              <a:pPr algn="ctr"/>
              <a:r>
                <a:rPr kumimoji="1" lang="en-US" altLang="zh-CN" sz="1400" dirty="0" smtClean="0"/>
                <a:t>(6pin AT-tiny)</a:t>
              </a:r>
              <a:endParaRPr kumimoji="1" lang="zh-CN" altLang="en-US" sz="1400" dirty="0"/>
            </a:p>
          </p:txBody>
        </p:sp>
        <p:cxnSp>
          <p:nvCxnSpPr>
            <p:cNvPr id="7" name="直线连接符 6"/>
            <p:cNvCxnSpPr/>
            <p:nvPr/>
          </p:nvCxnSpPr>
          <p:spPr>
            <a:xfrm>
              <a:off x="852389" y="1417638"/>
              <a:ext cx="0" cy="1804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1440537" y="1576797"/>
              <a:ext cx="0" cy="1798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397918" y="2591059"/>
              <a:ext cx="76715" cy="3409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852389" y="1849539"/>
              <a:ext cx="14575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440537" y="1994435"/>
              <a:ext cx="8694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 rot="5400000">
              <a:off x="2008027" y="2312222"/>
              <a:ext cx="913171" cy="905952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17" name="直线连接符 16"/>
            <p:cNvCxnSpPr/>
            <p:nvPr/>
          </p:nvCxnSpPr>
          <p:spPr>
            <a:xfrm>
              <a:off x="1440537" y="2480259"/>
              <a:ext cx="5711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440537" y="3034268"/>
              <a:ext cx="5711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011637" y="2562656"/>
              <a:ext cx="90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200x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线连接符 21"/>
            <p:cNvCxnSpPr>
              <a:stCxn id="15" idx="0"/>
              <a:endCxn id="5" idx="1"/>
            </p:cNvCxnSpPr>
            <p:nvPr/>
          </p:nvCxnSpPr>
          <p:spPr>
            <a:xfrm>
              <a:off x="2917589" y="2765199"/>
              <a:ext cx="34705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722234" y="2407223"/>
              <a:ext cx="477337" cy="7159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RFTX</a:t>
              </a:r>
              <a:endParaRPr kumimoji="1" lang="zh-CN" altLang="en-US" dirty="0"/>
            </a:p>
          </p:txBody>
        </p:sp>
        <p:sp>
          <p:nvSpPr>
            <p:cNvPr id="26" name="直角三角形 25"/>
            <p:cNvSpPr/>
            <p:nvPr/>
          </p:nvSpPr>
          <p:spPr>
            <a:xfrm rot="18900000">
              <a:off x="5549196" y="2138492"/>
              <a:ext cx="222624" cy="222624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28" name="直线连接符 27"/>
            <p:cNvCxnSpPr>
              <a:stCxn id="5" idx="3"/>
              <a:endCxn id="25" idx="1"/>
            </p:cNvCxnSpPr>
            <p:nvPr/>
          </p:nvCxnSpPr>
          <p:spPr>
            <a:xfrm>
              <a:off x="4432421" y="2765199"/>
              <a:ext cx="28981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25" idx="3"/>
            </p:cNvCxnSpPr>
            <p:nvPr/>
          </p:nvCxnSpPr>
          <p:spPr>
            <a:xfrm>
              <a:off x="5199571" y="2765199"/>
              <a:ext cx="4602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>
              <a:endCxn id="26" idx="2"/>
            </p:cNvCxnSpPr>
            <p:nvPr/>
          </p:nvCxnSpPr>
          <p:spPr>
            <a:xfrm flipV="1">
              <a:off x="5659861" y="2407223"/>
              <a:ext cx="647" cy="3579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52389" y="128689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L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97918" y="128979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6550" y="2644932"/>
              <a:ext cx="656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1mΩ</a:t>
              </a:r>
              <a:endParaRPr kumimoji="1"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41514" y="2457422"/>
              <a:ext cx="703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AIN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83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Event detection </a:t>
            </a:r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Sample </a:t>
            </a:r>
            <a:r>
              <a:rPr kumimoji="1" lang="en-US" altLang="zh-CN" sz="2800" dirty="0" smtClean="0"/>
              <a:t>AC instantaneous current </a:t>
            </a:r>
            <a:r>
              <a:rPr kumimoji="1" lang="en-US" altLang="zh-CN" sz="2800" dirty="0" smtClean="0"/>
              <a:t>at ~1.6kHz for ~12ms, take the range (max-min, signal maybe clipped) </a:t>
            </a:r>
          </a:p>
          <a:p>
            <a:r>
              <a:rPr kumimoji="1" lang="en-US" altLang="zh-CN" sz="2800" dirty="0" smtClean="0"/>
              <a:t>Take a threshold </a:t>
            </a:r>
            <a:r>
              <a:rPr kumimoji="1" lang="en-US" altLang="zh-CN" sz="2800" dirty="0" smtClean="0"/>
              <a:t>with hysteresis, </a:t>
            </a:r>
            <a:r>
              <a:rPr kumimoji="1" lang="en-US" altLang="zh-CN" sz="2800" dirty="0"/>
              <a:t>get </a:t>
            </a:r>
            <a:r>
              <a:rPr kumimoji="1" lang="en-US" altLang="zh-CN" sz="2800" dirty="0" smtClean="0"/>
              <a:t>instantaneous binary state</a:t>
            </a:r>
          </a:p>
          <a:p>
            <a:r>
              <a:rPr kumimoji="1" lang="en-US" altLang="zh-CN" sz="2800" dirty="0" smtClean="0"/>
              <a:t>Pass </a:t>
            </a:r>
            <a:r>
              <a:rPr kumimoji="1" lang="en-US" altLang="zh-CN" sz="2800" dirty="0"/>
              <a:t>the </a:t>
            </a:r>
            <a:r>
              <a:rPr kumimoji="1" lang="en-US" altLang="zh-CN" sz="2800" dirty="0" smtClean="0"/>
              <a:t>instantaneous binary states through a de-bouncing smoother (counter), get appliance state</a:t>
            </a:r>
          </a:p>
          <a:p>
            <a:r>
              <a:rPr kumimoji="1" lang="en-US" altLang="zh-CN" sz="2800" dirty="0" smtClean="0"/>
              <a:t>If state changes, initiate </a:t>
            </a:r>
            <a:r>
              <a:rPr kumimoji="1" lang="en-US" altLang="zh-CN" sz="2800" dirty="0" smtClean="0"/>
              <a:t>transmissions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527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Network 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Each packet is 16-bit long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byte</a:t>
            </a:r>
          </a:p>
          <a:p>
            <a:pPr lvl="2"/>
            <a:r>
              <a:rPr kumimoji="1" lang="en-US" altLang="zh-CN" dirty="0" smtClean="0"/>
              <a:t>6b – Device ID</a:t>
            </a:r>
          </a:p>
          <a:p>
            <a:pPr lvl="2"/>
            <a:r>
              <a:rPr kumimoji="1" lang="en-US" altLang="zh-CN" dirty="0" smtClean="0"/>
              <a:t>2b – Retransmission group number</a:t>
            </a:r>
          </a:p>
          <a:p>
            <a:pPr lvl="1"/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nd</a:t>
            </a:r>
            <a:r>
              <a:rPr kumimoji="1" lang="en-US" altLang="zh-CN" dirty="0" smtClean="0"/>
              <a:t> byte</a:t>
            </a:r>
          </a:p>
          <a:p>
            <a:pPr lvl="2"/>
            <a:r>
              <a:rPr kumimoji="1" lang="en-US" altLang="zh-CN" dirty="0" smtClean="0"/>
              <a:t>4b – Sequence number</a:t>
            </a:r>
          </a:p>
          <a:p>
            <a:pPr lvl="2"/>
            <a:r>
              <a:rPr kumimoji="1" lang="en-US" altLang="zh-CN" dirty="0" smtClean="0"/>
              <a:t>3b – Retransmission slot number within group</a:t>
            </a:r>
          </a:p>
          <a:p>
            <a:pPr lvl="2"/>
            <a:r>
              <a:rPr kumimoji="1" lang="en-US" altLang="zh-CN" dirty="0" smtClean="0"/>
              <a:t>1b – Appliance state</a:t>
            </a:r>
          </a:p>
          <a:p>
            <a:r>
              <a:rPr kumimoji="1" lang="en-US" altLang="zh-CN" dirty="0" smtClean="0"/>
              <a:t>Each packet’s air-time is 62ms (&lt; 4 AC cycles)</a:t>
            </a:r>
          </a:p>
          <a:p>
            <a:r>
              <a:rPr kumimoji="1" lang="en-US" altLang="zh-CN" dirty="0" smtClean="0"/>
              <a:t>5 transmissions for each event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– when event happens</a:t>
            </a:r>
          </a:p>
          <a:p>
            <a:pPr lvl="1"/>
            <a:r>
              <a:rPr kumimoji="1" lang="en-US" altLang="zh-CN" dirty="0" smtClean="0"/>
              <a:t>2</a:t>
            </a:r>
            <a:r>
              <a:rPr kumimoji="1" lang="en-US" altLang="zh-CN" baseline="30000" dirty="0" smtClean="0"/>
              <a:t>nd</a:t>
            </a:r>
            <a:r>
              <a:rPr kumimoji="1" lang="en-US" altLang="zh-CN" dirty="0" smtClean="0"/>
              <a:t>-5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 – randomly chosen from 31 slots arranged in 4 groups (8,8,8,7 slots in each group)</a:t>
            </a:r>
          </a:p>
          <a:p>
            <a:pPr lvl="1"/>
            <a:r>
              <a:rPr kumimoji="1" lang="en-US" altLang="zh-CN" dirty="0" smtClean="0"/>
              <a:t>Each slot is 4 AC cycles long</a:t>
            </a:r>
          </a:p>
          <a:p>
            <a:pPr lvl="1"/>
            <a:r>
              <a:rPr kumimoji="1" lang="en-US" altLang="zh-CN" dirty="0" smtClean="0"/>
              <a:t>Whole 5 transmissions can take ~2.2s (</a:t>
            </a:r>
            <a:r>
              <a:rPr kumimoji="1" lang="en-US" altLang="zh-CN" dirty="0"/>
              <a:t>128 AC </a:t>
            </a:r>
            <a:r>
              <a:rPr kumimoji="1" lang="en-US" altLang="zh-CN" dirty="0" smtClean="0"/>
              <a:t>cycles)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4585135" y="1461164"/>
            <a:ext cx="4127287" cy="1020676"/>
            <a:chOff x="4585135" y="1461164"/>
            <a:chExt cx="4127287" cy="1020676"/>
          </a:xfrm>
        </p:grpSpPr>
        <p:sp>
          <p:nvSpPr>
            <p:cNvPr id="4" name="矩形 3"/>
            <p:cNvSpPr/>
            <p:nvPr/>
          </p:nvSpPr>
          <p:spPr>
            <a:xfrm>
              <a:off x="5046141" y="1747261"/>
              <a:ext cx="103203" cy="2130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214194" y="1747261"/>
              <a:ext cx="874557" cy="2130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88751" y="1747261"/>
              <a:ext cx="874557" cy="2130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963308" y="1747261"/>
              <a:ext cx="874557" cy="2130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37865" y="1747261"/>
              <a:ext cx="764671" cy="2130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14194" y="1461311"/>
              <a:ext cx="874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Group3</a:t>
              </a:r>
              <a:endParaRPr kumimoji="1"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88751" y="1461164"/>
              <a:ext cx="874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Group2</a:t>
              </a:r>
              <a:endParaRPr kumimoji="1"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63308" y="1461164"/>
              <a:ext cx="874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Group1</a:t>
              </a:r>
              <a:endParaRPr kumimoji="1"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837865" y="1461164"/>
              <a:ext cx="874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Group0</a:t>
              </a:r>
              <a:endParaRPr kumimoji="1" lang="zh-CN" altLang="en-US" sz="1200" dirty="0"/>
            </a:p>
          </p:txBody>
        </p:sp>
        <p:cxnSp>
          <p:nvCxnSpPr>
            <p:cNvPr id="15" name="直线箭头连接符 14"/>
            <p:cNvCxnSpPr/>
            <p:nvPr/>
          </p:nvCxnSpPr>
          <p:spPr>
            <a:xfrm>
              <a:off x="5214194" y="2139931"/>
              <a:ext cx="87455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214194" y="2235619"/>
              <a:ext cx="874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4Cycle x8</a:t>
              </a:r>
              <a:endParaRPr kumimoji="1" lang="zh-CN" altLang="en-US" sz="1000" dirty="0"/>
            </a:p>
          </p:txBody>
        </p:sp>
        <p:cxnSp>
          <p:nvCxnSpPr>
            <p:cNvPr id="17" name="直线箭头连接符 16"/>
            <p:cNvCxnSpPr/>
            <p:nvPr/>
          </p:nvCxnSpPr>
          <p:spPr>
            <a:xfrm>
              <a:off x="7837865" y="2139931"/>
              <a:ext cx="76467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837865" y="2235619"/>
              <a:ext cx="874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4Cycle x7</a:t>
              </a:r>
              <a:endParaRPr kumimoji="1" lang="zh-CN" altLang="en-US" sz="1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85135" y="1477089"/>
              <a:ext cx="9220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Initial TX</a:t>
              </a:r>
              <a:endParaRPr kumimoji="1"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32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System design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Event detection algorithm</a:t>
            </a:r>
          </a:p>
          <a:p>
            <a:pPr lvl="1"/>
            <a:r>
              <a:rPr kumimoji="1" lang="en-US" altLang="zh-CN" dirty="0" smtClean="0"/>
              <a:t>Network protocol</a:t>
            </a:r>
          </a:p>
          <a:p>
            <a:r>
              <a:rPr kumimoji="1" lang="en-US" altLang="zh-CN" dirty="0" smtClean="0"/>
              <a:t>Network test</a:t>
            </a:r>
          </a:p>
          <a:p>
            <a:pPr lvl="1"/>
            <a:r>
              <a:rPr kumimoji="1" lang="en-US" altLang="zh-CN" dirty="0" smtClean="0"/>
              <a:t>Packet collision test</a:t>
            </a:r>
          </a:p>
          <a:p>
            <a:pPr lvl="1"/>
            <a:r>
              <a:rPr kumimoji="1" lang="en-US" altLang="zh-CN" dirty="0" smtClean="0"/>
              <a:t>Poisson distribution random event test</a:t>
            </a:r>
          </a:p>
          <a:p>
            <a:r>
              <a:rPr kumimoji="1" lang="en-US" altLang="zh-CN" dirty="0"/>
              <a:t>Experimental </a:t>
            </a:r>
            <a:r>
              <a:rPr kumimoji="1" lang="en-US" altLang="zh-CN" dirty="0" smtClean="0"/>
              <a:t>setup</a:t>
            </a:r>
          </a:p>
          <a:p>
            <a:r>
              <a:rPr kumimoji="1" lang="en-US" altLang="zh-CN" dirty="0" smtClean="0"/>
              <a:t>Power disaggregation algorithm</a:t>
            </a:r>
          </a:p>
          <a:p>
            <a:pPr lvl="1"/>
            <a:r>
              <a:rPr kumimoji="1" lang="en-US" altLang="zh-CN" dirty="0" smtClean="0"/>
              <a:t>Piece-wise constant (PWC) de-noise</a:t>
            </a:r>
          </a:p>
          <a:p>
            <a:pPr lvl="1"/>
            <a:r>
              <a:rPr kumimoji="1" lang="en-US" altLang="zh-CN" dirty="0" smtClean="0"/>
              <a:t>Disaggregation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595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Packet collision 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 events less than 2.2s apart are considered ‘collision’</a:t>
            </a:r>
          </a:p>
          <a:p>
            <a:pPr lvl="1"/>
            <a:r>
              <a:rPr kumimoji="1" lang="en-US" altLang="zh-CN" dirty="0" smtClean="0"/>
              <a:t>5 transmissions take at most 2.2s</a:t>
            </a:r>
          </a:p>
          <a:p>
            <a:r>
              <a:rPr kumimoji="1" lang="en-US" altLang="zh-CN" dirty="0" smtClean="0"/>
              <a:t>Test setup</a:t>
            </a:r>
          </a:p>
          <a:p>
            <a:pPr lvl="1"/>
            <a:r>
              <a:rPr kumimoji="1" lang="en-US" altLang="zh-CN" dirty="0" smtClean="0"/>
              <a:t>3 sensor nodes</a:t>
            </a:r>
          </a:p>
          <a:p>
            <a:pPr lvl="1"/>
            <a:r>
              <a:rPr kumimoji="1" lang="en-US" altLang="zh-CN" dirty="0" smtClean="0"/>
              <a:t>Collided events, 2 at a time on 2 nodes, are generated by an external microcontroller (MBED)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9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Packet collision </a:t>
            </a:r>
            <a:r>
              <a:rPr kumimoji="1" lang="en-US" altLang="zh-CN" dirty="0" smtClean="0"/>
              <a:t>test results</a:t>
            </a:r>
            <a:endParaRPr kumimoji="1" lang="zh-CN" altLang="en-US" dirty="0"/>
          </a:p>
        </p:txBody>
      </p:sp>
      <p:pic>
        <p:nvPicPr>
          <p:cNvPr id="7" name="内容占位符 6" descr="Screen shot 2012-05-25 at 3.14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99" r="-22999"/>
          <a:stretch>
            <a:fillRect/>
          </a:stretch>
        </p:blipFill>
        <p:spPr>
          <a:xfrm>
            <a:off x="934538" y="1617247"/>
            <a:ext cx="6606027" cy="3633060"/>
          </a:xfrm>
        </p:spPr>
      </p:pic>
      <p:sp>
        <p:nvSpPr>
          <p:cNvPr id="8" name="文本框 7"/>
          <p:cNvSpPr txBox="1"/>
          <p:nvPr/>
        </p:nvSpPr>
        <p:spPr>
          <a:xfrm>
            <a:off x="2361117" y="5318492"/>
            <a:ext cx="3929512" cy="37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 between collided events (s)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0800000">
            <a:off x="1422113" y="2463211"/>
            <a:ext cx="461665" cy="1133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Rate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02899" y="2804141"/>
            <a:ext cx="16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Packet delivery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75041" y="1823970"/>
            <a:ext cx="17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Event delivery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3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Poisson distribution random event 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Test setup</a:t>
            </a:r>
          </a:p>
          <a:p>
            <a:pPr lvl="1"/>
            <a:r>
              <a:rPr kumimoji="1" lang="en-US" altLang="zh-CN" dirty="0" smtClean="0"/>
              <a:t>6 sensor nodes</a:t>
            </a:r>
          </a:p>
          <a:p>
            <a:pPr lvl="1"/>
            <a:r>
              <a:rPr kumimoji="1" lang="en-US" altLang="zh-CN" dirty="0" smtClean="0"/>
              <a:t>Poisson distributed event sequence</a:t>
            </a:r>
          </a:p>
          <a:p>
            <a:pPr lvl="2"/>
            <a:r>
              <a:rPr kumimoji="1" lang="zh-CN" altLang="en-US" dirty="0" smtClean="0"/>
              <a:t>λ</a:t>
            </a:r>
            <a:r>
              <a:rPr kumimoji="1" lang="en-US" altLang="zh-CN" dirty="0" smtClean="0"/>
              <a:t>= expected # of events in 1 second</a:t>
            </a:r>
          </a:p>
          <a:p>
            <a:pPr lvl="2"/>
            <a:r>
              <a:rPr kumimoji="1" lang="en-US" altLang="zh-CN" dirty="0" smtClean="0"/>
              <a:t>1/</a:t>
            </a:r>
            <a:r>
              <a:rPr kumimoji="1" lang="en-US" altLang="zh-CN" dirty="0" err="1" smtClean="0"/>
              <a:t>λ</a:t>
            </a:r>
            <a:r>
              <a:rPr kumimoji="1" lang="en-US" altLang="zh-CN" dirty="0" smtClean="0"/>
              <a:t> = expected interval between events</a:t>
            </a:r>
          </a:p>
          <a:p>
            <a:pPr lvl="2"/>
            <a:r>
              <a:rPr kumimoji="1" lang="en-US" altLang="zh-CN" dirty="0" smtClean="0"/>
              <a:t>Events randomly assigned to 1 of the 6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51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750</Words>
  <Application>Microsoft Macintosh PowerPoint</Application>
  <PresentationFormat>全屏显示(4:3)</PresentationFormat>
  <Paragraphs>180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Low-cost Appliance State Sensing  for Energy Disaggregation</vt:lpstr>
      <vt:lpstr>Outline</vt:lpstr>
      <vt:lpstr>Sensor node hardware</vt:lpstr>
      <vt:lpstr>Event detection algorithm</vt:lpstr>
      <vt:lpstr>Network protocol</vt:lpstr>
      <vt:lpstr>Outline</vt:lpstr>
      <vt:lpstr>Packet collision test</vt:lpstr>
      <vt:lpstr>Packet collision test results</vt:lpstr>
      <vt:lpstr>Poisson distribution random event test</vt:lpstr>
      <vt:lpstr>Poisson distribution random event test results</vt:lpstr>
      <vt:lpstr>Real data statistics</vt:lpstr>
      <vt:lpstr>Outline</vt:lpstr>
      <vt:lpstr>Experimental setup</vt:lpstr>
      <vt:lpstr>PowerPoint 演示文稿</vt:lpstr>
      <vt:lpstr>Outline</vt:lpstr>
      <vt:lpstr>Piece-wise constant (PWC) de-noise</vt:lpstr>
      <vt:lpstr>PWC results</vt:lpstr>
      <vt:lpstr>PWC results</vt:lpstr>
      <vt:lpstr>Disaggregation algorithm</vt:lpstr>
      <vt:lpstr>PowerPoint 演示文稿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 Appliance State Sensing  for Energy Disaggregation</dc:title>
  <dc:creator>Tianji Wu</dc:creator>
  <cp:lastModifiedBy>Tianji Wu</cp:lastModifiedBy>
  <cp:revision>171</cp:revision>
  <dcterms:created xsi:type="dcterms:W3CDTF">2012-05-25T08:29:54Z</dcterms:created>
  <dcterms:modified xsi:type="dcterms:W3CDTF">2012-05-28T23:38:13Z</dcterms:modified>
</cp:coreProperties>
</file>