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42857"/>
              </a:lnSpc>
              <a:spcBef>
                <a:spcPts val="1500"/>
              </a:spcBef>
              <a:spcAft>
                <a:spcPts val="0"/>
              </a:spcAft>
              <a:buClr>
                <a:schemeClr val="dk1"/>
              </a:buClr>
              <a:buSzPts val="1100"/>
              <a:buFont typeface="Arial"/>
              <a:buNone/>
            </a:pPr>
            <a:r>
              <a:rPr b="1" lang="tr" sz="1050">
                <a:solidFill>
                  <a:srgbClr val="172B4D"/>
                </a:solidFill>
                <a:highlight>
                  <a:srgbClr val="FFFFFF"/>
                </a:highlight>
                <a:latin typeface="Roboto"/>
                <a:ea typeface="Roboto"/>
                <a:cs typeface="Roboto"/>
                <a:sym typeface="Roboto"/>
              </a:rPr>
              <a:t>Neslihan Çekiç   150160060</a:t>
            </a:r>
            <a:endParaRPr b="1" sz="1050">
              <a:solidFill>
                <a:srgbClr val="172B4D"/>
              </a:solidFill>
              <a:highlight>
                <a:srgbClr val="FFFFFF"/>
              </a:highlight>
              <a:latin typeface="Roboto"/>
              <a:ea typeface="Roboto"/>
              <a:cs typeface="Roboto"/>
              <a:sym typeface="Roboto"/>
            </a:endParaRPr>
          </a:p>
          <a:p>
            <a:pPr indent="0" lvl="0" marL="0" rtl="0" algn="ctr">
              <a:lnSpc>
                <a:spcPct val="142857"/>
              </a:lnSpc>
              <a:spcBef>
                <a:spcPts val="800"/>
              </a:spcBef>
              <a:spcAft>
                <a:spcPts val="0"/>
              </a:spcAft>
              <a:buClr>
                <a:schemeClr val="dk1"/>
              </a:buClr>
              <a:buSzPts val="1100"/>
              <a:buFont typeface="Arial"/>
              <a:buNone/>
            </a:pPr>
            <a:r>
              <a:rPr b="1" lang="tr" sz="1050">
                <a:solidFill>
                  <a:srgbClr val="172B4D"/>
                </a:solidFill>
                <a:highlight>
                  <a:srgbClr val="FFFFFF"/>
                </a:highlight>
                <a:latin typeface="Roboto"/>
                <a:ea typeface="Roboto"/>
                <a:cs typeface="Roboto"/>
                <a:sym typeface="Roboto"/>
              </a:rPr>
              <a:t>Merve Candan   150160041</a:t>
            </a:r>
            <a:endParaRPr b="1" sz="1050">
              <a:solidFill>
                <a:srgbClr val="172B4D"/>
              </a:solidFill>
              <a:highlight>
                <a:srgbClr val="FFFFFF"/>
              </a:highlight>
              <a:latin typeface="Roboto"/>
              <a:ea typeface="Roboto"/>
              <a:cs typeface="Roboto"/>
              <a:sym typeface="Roboto"/>
            </a:endParaRPr>
          </a:p>
          <a:p>
            <a:pPr indent="0" lvl="0" marL="0" rtl="0" algn="ctr">
              <a:lnSpc>
                <a:spcPct val="142857"/>
              </a:lnSpc>
              <a:spcBef>
                <a:spcPts val="800"/>
              </a:spcBef>
              <a:spcAft>
                <a:spcPts val="0"/>
              </a:spcAft>
              <a:buClr>
                <a:schemeClr val="dk1"/>
              </a:buClr>
              <a:buSzPts val="1100"/>
              <a:buFont typeface="Arial"/>
              <a:buNone/>
            </a:pPr>
            <a:r>
              <a:rPr b="1" lang="tr" sz="1050">
                <a:solidFill>
                  <a:srgbClr val="172B4D"/>
                </a:solidFill>
                <a:highlight>
                  <a:srgbClr val="FFFFFF"/>
                </a:highlight>
                <a:latin typeface="Roboto"/>
                <a:ea typeface="Roboto"/>
                <a:cs typeface="Roboto"/>
                <a:sym typeface="Roboto"/>
              </a:rPr>
              <a:t>Yarkın Söyler   150160018</a:t>
            </a:r>
            <a:endParaRPr b="1" sz="1050">
              <a:solidFill>
                <a:srgbClr val="172B4D"/>
              </a:solidFill>
              <a:highlight>
                <a:srgbClr val="FFFFFF"/>
              </a:highlight>
              <a:latin typeface="Roboto"/>
              <a:ea typeface="Roboto"/>
              <a:cs typeface="Roboto"/>
              <a:sym typeface="Roboto"/>
            </a:endParaRPr>
          </a:p>
          <a:p>
            <a:pPr indent="0" lvl="0" marL="0" rtl="0" algn="ctr">
              <a:lnSpc>
                <a:spcPct val="142857"/>
              </a:lnSpc>
              <a:spcBef>
                <a:spcPts val="800"/>
              </a:spcBef>
              <a:spcAft>
                <a:spcPts val="0"/>
              </a:spcAft>
              <a:buClr>
                <a:schemeClr val="dk1"/>
              </a:buClr>
              <a:buSzPts val="1100"/>
              <a:buFont typeface="Arial"/>
              <a:buNone/>
            </a:pPr>
            <a:r>
              <a:rPr b="1" lang="tr" sz="1050">
                <a:solidFill>
                  <a:srgbClr val="172B4D"/>
                </a:solidFill>
                <a:highlight>
                  <a:srgbClr val="FFFFFF"/>
                </a:highlight>
                <a:latin typeface="Roboto"/>
                <a:ea typeface="Roboto"/>
                <a:cs typeface="Roboto"/>
                <a:sym typeface="Roboto"/>
              </a:rPr>
              <a:t>Onur Aydın   150160135</a:t>
            </a:r>
            <a:endParaRPr b="1" sz="1050">
              <a:solidFill>
                <a:srgbClr val="172B4D"/>
              </a:solidFill>
              <a:highlight>
                <a:srgbClr val="FFFFFF"/>
              </a:highlight>
              <a:latin typeface="Roboto"/>
              <a:ea typeface="Roboto"/>
              <a:cs typeface="Roboto"/>
              <a:sym typeface="Roboto"/>
            </a:endParaRPr>
          </a:p>
          <a:p>
            <a:pPr indent="0" lvl="0" marL="0" rtl="0" algn="ctr">
              <a:lnSpc>
                <a:spcPct val="142857"/>
              </a:lnSpc>
              <a:spcBef>
                <a:spcPts val="800"/>
              </a:spcBef>
              <a:spcAft>
                <a:spcPts val="0"/>
              </a:spcAft>
              <a:buClr>
                <a:schemeClr val="dk1"/>
              </a:buClr>
              <a:buSzPts val="1100"/>
              <a:buFont typeface="Arial"/>
              <a:buNone/>
            </a:pPr>
            <a:r>
              <a:rPr b="1" lang="tr" sz="1050">
                <a:solidFill>
                  <a:srgbClr val="172B4D"/>
                </a:solidFill>
                <a:highlight>
                  <a:srgbClr val="FFFFFF"/>
                </a:highlight>
                <a:latin typeface="Roboto"/>
                <a:ea typeface="Roboto"/>
                <a:cs typeface="Roboto"/>
                <a:sym typeface="Roboto"/>
              </a:rPr>
              <a:t>Anıl Zeybek   150190705</a:t>
            </a:r>
            <a:endParaRPr b="1"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6fd34813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6fd3481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6fd348136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6fd3481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6fd34813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6fd3481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6fd4c81e4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6fd4c81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6fd348136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6fd34813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fdc77a29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fdc77a2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fdc77a29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dfdc77a2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dfdc77a29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dfdc77a2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6fd4c81e4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6fd4c81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6fd4c81e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6fd4c81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6fd4c81e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6fd4c81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dfdc77a29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dfdc77a2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fdc77a29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fdc77a2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fdc77a29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fdc77a2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fdc77a29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fdc77a2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dfdc77a29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dfdc77a2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fdc77a29_1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fdc77a2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tr"/>
              <a:t>ORGANİCUS</a:t>
            </a:r>
            <a:endParaRPr b="1"/>
          </a:p>
        </p:txBody>
      </p:sp>
      <p:sp>
        <p:nvSpPr>
          <p:cNvPr id="60" name="Google Shape;60;p13"/>
          <p:cNvSpPr txBox="1"/>
          <p:nvPr>
            <p:ph idx="1" type="subTitle"/>
          </p:nvPr>
        </p:nvSpPr>
        <p:spPr>
          <a:xfrm>
            <a:off x="510450" y="3182343"/>
            <a:ext cx="8123100" cy="158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sz="1600">
                <a:latin typeface="Open Sans"/>
                <a:ea typeface="Open Sans"/>
                <a:cs typeface="Open Sans"/>
                <a:sym typeface="Open Sans"/>
              </a:rPr>
              <a:t>Istanbul Technical University</a:t>
            </a:r>
            <a:br>
              <a:rPr lang="tr" sz="1600">
                <a:latin typeface="Open Sans"/>
                <a:ea typeface="Open Sans"/>
                <a:cs typeface="Open Sans"/>
                <a:sym typeface="Open Sans"/>
              </a:rPr>
            </a:br>
            <a:r>
              <a:rPr lang="tr" sz="1600">
                <a:latin typeface="Open Sans"/>
                <a:ea typeface="Open Sans"/>
                <a:cs typeface="Open Sans"/>
                <a:sym typeface="Open Sans"/>
              </a:rPr>
              <a:t>BLG 411E - Software Engineering</a:t>
            </a:r>
            <a:br>
              <a:rPr lang="tr" sz="1600">
                <a:latin typeface="Open Sans"/>
                <a:ea typeface="Open Sans"/>
                <a:cs typeface="Open Sans"/>
                <a:sym typeface="Open Sans"/>
              </a:rPr>
            </a:br>
            <a:r>
              <a:rPr lang="tr" sz="1600">
                <a:latin typeface="Open Sans"/>
                <a:ea typeface="Open Sans"/>
                <a:cs typeface="Open Sans"/>
                <a:sym typeface="Open Sans"/>
              </a:rPr>
              <a:t>Fall 2020</a:t>
            </a:r>
            <a:br>
              <a:rPr lang="tr" sz="1600">
                <a:latin typeface="Open Sans"/>
                <a:ea typeface="Open Sans"/>
                <a:cs typeface="Open Sans"/>
                <a:sym typeface="Open Sans"/>
              </a:rPr>
            </a:br>
            <a:r>
              <a:rPr lang="tr" sz="1600">
                <a:latin typeface="Open Sans"/>
                <a:ea typeface="Open Sans"/>
                <a:cs typeface="Open Sans"/>
                <a:sym typeface="Open Sans"/>
              </a:rPr>
              <a:t>Group 11</a:t>
            </a:r>
            <a:br>
              <a:rPr lang="tr" sz="1600">
                <a:latin typeface="Open Sans"/>
                <a:ea typeface="Open Sans"/>
                <a:cs typeface="Open Sans"/>
                <a:sym typeface="Open Sans"/>
              </a:rPr>
            </a:br>
            <a:endParaRPr sz="1600">
              <a:latin typeface="Open Sans"/>
              <a:ea typeface="Open Sans"/>
              <a:cs typeface="Open Sans"/>
              <a:sym typeface="Open Sans"/>
            </a:endParaRPr>
          </a:p>
        </p:txBody>
      </p:sp>
      <p:pic>
        <p:nvPicPr>
          <p:cNvPr id="61" name="Google Shape;61;p13"/>
          <p:cNvPicPr preferRelativeResize="0"/>
          <p:nvPr/>
        </p:nvPicPr>
        <p:blipFill>
          <a:blip r:embed="rId3">
            <a:alphaModFix/>
          </a:blip>
          <a:stretch>
            <a:fillRect/>
          </a:stretch>
        </p:blipFill>
        <p:spPr>
          <a:xfrm>
            <a:off x="3619500" y="1257300"/>
            <a:ext cx="1905000" cy="8001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1.4.1) JIRA </a:t>
            </a:r>
            <a:endParaRPr b="1"/>
          </a:p>
        </p:txBody>
      </p:sp>
      <p:sp>
        <p:nvSpPr>
          <p:cNvPr id="128" name="Google Shape;128;p22"/>
          <p:cNvSpPr txBox="1"/>
          <p:nvPr>
            <p:ph idx="1" type="body"/>
          </p:nvPr>
        </p:nvSpPr>
        <p:spPr>
          <a:xfrm>
            <a:off x="311800" y="1152475"/>
            <a:ext cx="8520600" cy="3416400"/>
          </a:xfrm>
          <a:prstGeom prst="rect">
            <a:avLst/>
          </a:prstGeom>
        </p:spPr>
        <p:txBody>
          <a:bodyPr anchorCtr="0" anchor="t" bIns="91425" lIns="91425" spcFirstLastPara="1" rIns="91425" wrap="square" tIns="91425">
            <a:normAutofit/>
          </a:bodyPr>
          <a:lstStyle/>
          <a:p>
            <a:pPr indent="0" lvl="0" marL="1828800" rtl="0" algn="l">
              <a:spcBef>
                <a:spcPts val="0"/>
              </a:spcBef>
              <a:spcAft>
                <a:spcPts val="1200"/>
              </a:spcAft>
              <a:buNone/>
            </a:pPr>
            <a:r>
              <a:t/>
            </a:r>
            <a:endParaRPr sz="1600">
              <a:solidFill>
                <a:srgbClr val="FFFFFF"/>
              </a:solidFill>
              <a:latin typeface="Open Sans"/>
              <a:ea typeface="Open Sans"/>
              <a:cs typeface="Open Sans"/>
              <a:sym typeface="Open Sans"/>
            </a:endParaRPr>
          </a:p>
        </p:txBody>
      </p:sp>
      <p:pic>
        <p:nvPicPr>
          <p:cNvPr id="129" name="Google Shape;129;p22"/>
          <p:cNvPicPr preferRelativeResize="0"/>
          <p:nvPr/>
        </p:nvPicPr>
        <p:blipFill>
          <a:blip r:embed="rId3">
            <a:alphaModFix/>
          </a:blip>
          <a:stretch>
            <a:fillRect/>
          </a:stretch>
        </p:blipFill>
        <p:spPr>
          <a:xfrm>
            <a:off x="311800" y="1152475"/>
            <a:ext cx="7126828" cy="3416400"/>
          </a:xfrm>
          <a:prstGeom prst="rect">
            <a:avLst/>
          </a:prstGeom>
          <a:noFill/>
          <a:ln>
            <a:noFill/>
          </a:ln>
        </p:spPr>
      </p:pic>
      <p:pic>
        <p:nvPicPr>
          <p:cNvPr id="130" name="Google Shape;130;p22"/>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1.4.2) Confluence </a:t>
            </a:r>
            <a:endParaRPr b="1"/>
          </a:p>
        </p:txBody>
      </p:sp>
      <p:pic>
        <p:nvPicPr>
          <p:cNvPr id="136" name="Google Shape;136;p23"/>
          <p:cNvPicPr preferRelativeResize="0"/>
          <p:nvPr/>
        </p:nvPicPr>
        <p:blipFill>
          <a:blip r:embed="rId3">
            <a:alphaModFix/>
          </a:blip>
          <a:stretch>
            <a:fillRect/>
          </a:stretch>
        </p:blipFill>
        <p:spPr>
          <a:xfrm>
            <a:off x="311800" y="1152475"/>
            <a:ext cx="6938405" cy="3416400"/>
          </a:xfrm>
          <a:prstGeom prst="rect">
            <a:avLst/>
          </a:prstGeom>
          <a:noFill/>
          <a:ln>
            <a:noFill/>
          </a:ln>
        </p:spPr>
      </p:pic>
      <p:pic>
        <p:nvPicPr>
          <p:cNvPr id="137" name="Google Shape;137;p23"/>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1.4.3) Bitbucket &amp; SourceTree</a:t>
            </a:r>
            <a:endParaRPr b="1"/>
          </a:p>
        </p:txBody>
      </p:sp>
      <p:pic>
        <p:nvPicPr>
          <p:cNvPr id="143" name="Google Shape;143;p24"/>
          <p:cNvPicPr preferRelativeResize="0"/>
          <p:nvPr/>
        </p:nvPicPr>
        <p:blipFill>
          <a:blip r:embed="rId3">
            <a:alphaModFix/>
          </a:blip>
          <a:stretch>
            <a:fillRect/>
          </a:stretch>
        </p:blipFill>
        <p:spPr>
          <a:xfrm>
            <a:off x="311697" y="1074888"/>
            <a:ext cx="6303600" cy="3571575"/>
          </a:xfrm>
          <a:prstGeom prst="rect">
            <a:avLst/>
          </a:prstGeom>
          <a:noFill/>
          <a:ln>
            <a:noFill/>
          </a:ln>
        </p:spPr>
      </p:pic>
      <p:pic>
        <p:nvPicPr>
          <p:cNvPr id="144" name="Google Shape;144;p24"/>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1.4.3) Bitbucket &amp; SourceTree</a:t>
            </a:r>
            <a:endParaRPr b="1"/>
          </a:p>
        </p:txBody>
      </p:sp>
      <p:pic>
        <p:nvPicPr>
          <p:cNvPr id="150" name="Google Shape;150;p25"/>
          <p:cNvPicPr preferRelativeResize="0"/>
          <p:nvPr/>
        </p:nvPicPr>
        <p:blipFill>
          <a:blip r:embed="rId3">
            <a:alphaModFix/>
          </a:blip>
          <a:stretch>
            <a:fillRect/>
          </a:stretch>
        </p:blipFill>
        <p:spPr>
          <a:xfrm>
            <a:off x="311700" y="1017725"/>
            <a:ext cx="6049701" cy="3770549"/>
          </a:xfrm>
          <a:prstGeom prst="rect">
            <a:avLst/>
          </a:prstGeom>
          <a:noFill/>
          <a:ln>
            <a:noFill/>
          </a:ln>
        </p:spPr>
      </p:pic>
      <p:pic>
        <p:nvPicPr>
          <p:cNvPr id="151" name="Google Shape;151;p25"/>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1.4.4) Jest &amp; Supertest</a:t>
            </a:r>
            <a:endParaRPr b="1"/>
          </a:p>
        </p:txBody>
      </p:sp>
      <p:sp>
        <p:nvSpPr>
          <p:cNvPr id="157" name="Google Shape;157;p26"/>
          <p:cNvSpPr txBox="1"/>
          <p:nvPr>
            <p:ph idx="1" type="body"/>
          </p:nvPr>
        </p:nvSpPr>
        <p:spPr>
          <a:xfrm>
            <a:off x="2228225" y="1152475"/>
            <a:ext cx="66042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600">
                <a:solidFill>
                  <a:srgbClr val="FFFFFF"/>
                </a:solidFill>
                <a:latin typeface="Open Sans"/>
                <a:ea typeface="Open Sans"/>
                <a:cs typeface="Open Sans"/>
                <a:sym typeface="Open Sans"/>
              </a:rPr>
              <a:t>The Jest and Supertest were used as a testing tools. In the          same folder, tests folder and its template databases were created.</a:t>
            </a:r>
            <a:endParaRPr sz="1600">
              <a:solidFill>
                <a:srgbClr val="FFFFFF"/>
              </a:solidFill>
              <a:latin typeface="Open Sans"/>
              <a:ea typeface="Open Sans"/>
              <a:cs typeface="Open Sans"/>
              <a:sym typeface="Open Sans"/>
            </a:endParaRPr>
          </a:p>
          <a:p>
            <a:pPr indent="457200" lvl="0" marL="0" rtl="0" algn="l">
              <a:spcBef>
                <a:spcPts val="1200"/>
              </a:spcBef>
              <a:spcAft>
                <a:spcPts val="0"/>
              </a:spcAft>
              <a:buNone/>
            </a:pPr>
            <a:r>
              <a:rPr lang="tr" sz="1600">
                <a:solidFill>
                  <a:srgbClr val="FFFFFF"/>
                </a:solidFill>
                <a:latin typeface="Open Sans"/>
                <a:ea typeface="Open Sans"/>
                <a:cs typeface="Open Sans"/>
                <a:sym typeface="Open Sans"/>
              </a:rPr>
              <a:t>As a feature of the Jest tool, when we add .test.js to the test files we will create, it can be automatically detected as a test file. Afterwards, it can be concluded by running either test cases in a single test file or all test files in the terminal.</a:t>
            </a:r>
            <a:endParaRPr sz="1600">
              <a:solidFill>
                <a:srgbClr val="FFFFFF"/>
              </a:solidFill>
              <a:latin typeface="Open Sans"/>
              <a:ea typeface="Open Sans"/>
              <a:cs typeface="Open Sans"/>
              <a:sym typeface="Open Sans"/>
            </a:endParaRPr>
          </a:p>
          <a:p>
            <a:pPr indent="457200" lvl="0" marL="0" rtl="0" algn="l">
              <a:spcBef>
                <a:spcPts val="1200"/>
              </a:spcBef>
              <a:spcAft>
                <a:spcPts val="1200"/>
              </a:spcAft>
              <a:buNone/>
            </a:pPr>
            <a:r>
              <a:rPr lang="tr" sz="1600">
                <a:solidFill>
                  <a:srgbClr val="FFFFFF"/>
                </a:solidFill>
                <a:latin typeface="Open Sans"/>
                <a:ea typeface="Open Sans"/>
                <a:cs typeface="Open Sans"/>
                <a:sym typeface="Open Sans"/>
              </a:rPr>
              <a:t>By including the Supertest tool, GET, POST, PUT, DELETE and PATCH methods can also be tested.</a:t>
            </a:r>
            <a:endParaRPr sz="1600">
              <a:solidFill>
                <a:srgbClr val="FFFFFF"/>
              </a:solidFill>
              <a:latin typeface="Open Sans"/>
              <a:ea typeface="Open Sans"/>
              <a:cs typeface="Open Sans"/>
              <a:sym typeface="Open Sans"/>
            </a:endParaRPr>
          </a:p>
        </p:txBody>
      </p:sp>
      <p:pic>
        <p:nvPicPr>
          <p:cNvPr id="158" name="Google Shape;158;p26"/>
          <p:cNvPicPr preferRelativeResize="0"/>
          <p:nvPr/>
        </p:nvPicPr>
        <p:blipFill>
          <a:blip r:embed="rId3">
            <a:alphaModFix/>
          </a:blip>
          <a:stretch>
            <a:fillRect/>
          </a:stretch>
        </p:blipFill>
        <p:spPr>
          <a:xfrm>
            <a:off x="258221" y="1152475"/>
            <a:ext cx="1969993" cy="3416400"/>
          </a:xfrm>
          <a:prstGeom prst="rect">
            <a:avLst/>
          </a:prstGeom>
          <a:noFill/>
          <a:ln>
            <a:noFill/>
          </a:ln>
        </p:spPr>
      </p:pic>
      <p:pic>
        <p:nvPicPr>
          <p:cNvPr id="159" name="Google Shape;159;p26"/>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1.4.5) MERN</a:t>
            </a:r>
            <a:endParaRPr b="1"/>
          </a:p>
        </p:txBody>
      </p:sp>
      <p:sp>
        <p:nvSpPr>
          <p:cNvPr id="165" name="Google Shape;165;p27"/>
          <p:cNvSpPr txBox="1"/>
          <p:nvPr>
            <p:ph idx="1" type="body"/>
          </p:nvPr>
        </p:nvSpPr>
        <p:spPr>
          <a:xfrm>
            <a:off x="4662300" y="1017725"/>
            <a:ext cx="4437600" cy="33456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FFFFFF"/>
              </a:buClr>
              <a:buSzPts val="1150"/>
              <a:buFont typeface="Open Sans"/>
              <a:buChar char="●"/>
            </a:pPr>
            <a:r>
              <a:rPr lang="tr" sz="1150">
                <a:solidFill>
                  <a:srgbClr val="FFFFFF"/>
                </a:solidFill>
                <a:latin typeface="Open Sans"/>
                <a:ea typeface="Open Sans"/>
                <a:cs typeface="Open Sans"/>
                <a:sym typeface="Open Sans"/>
              </a:rPr>
              <a:t>The MERN architecture allows you to easily construct a 3-tier architecture (frontend, backend, database) entirely using JavaScript and JSON.</a:t>
            </a:r>
            <a:br>
              <a:rPr lang="tr" sz="1150">
                <a:solidFill>
                  <a:srgbClr val="FFFFFF"/>
                </a:solidFill>
                <a:latin typeface="Open Sans"/>
                <a:ea typeface="Open Sans"/>
                <a:cs typeface="Open Sans"/>
                <a:sym typeface="Open Sans"/>
              </a:rPr>
            </a:br>
            <a:endParaRPr sz="1150">
              <a:solidFill>
                <a:srgbClr val="FFFFFF"/>
              </a:solidFill>
              <a:latin typeface="Open Sans"/>
              <a:ea typeface="Open Sans"/>
              <a:cs typeface="Open Sans"/>
              <a:sym typeface="Open Sans"/>
            </a:endParaRPr>
          </a:p>
          <a:p>
            <a:pPr indent="-301625" lvl="0" marL="457200" rtl="0" algn="l">
              <a:spcBef>
                <a:spcPts val="0"/>
              </a:spcBef>
              <a:spcAft>
                <a:spcPts val="0"/>
              </a:spcAft>
              <a:buClr>
                <a:srgbClr val="FFFFFF"/>
              </a:buClr>
              <a:buSzPts val="1150"/>
              <a:buFont typeface="Open Sans"/>
              <a:buChar char="●"/>
            </a:pPr>
            <a:r>
              <a:rPr lang="tr" sz="1150">
                <a:solidFill>
                  <a:srgbClr val="FFFFFF"/>
                </a:solidFill>
                <a:latin typeface="Open Sans"/>
                <a:ea typeface="Open Sans"/>
                <a:cs typeface="Open Sans"/>
                <a:sym typeface="Open Sans"/>
              </a:rPr>
              <a:t>Mongodb use for storage any kind of data.</a:t>
            </a:r>
            <a:br>
              <a:rPr lang="tr" sz="1150">
                <a:solidFill>
                  <a:srgbClr val="FFFFFF"/>
                </a:solidFill>
                <a:latin typeface="Open Sans"/>
                <a:ea typeface="Open Sans"/>
                <a:cs typeface="Open Sans"/>
                <a:sym typeface="Open Sans"/>
              </a:rPr>
            </a:br>
            <a:endParaRPr sz="1150">
              <a:solidFill>
                <a:srgbClr val="FFFFFF"/>
              </a:solidFill>
              <a:latin typeface="Open Sans"/>
              <a:ea typeface="Open Sans"/>
              <a:cs typeface="Open Sans"/>
              <a:sym typeface="Open Sans"/>
            </a:endParaRPr>
          </a:p>
          <a:p>
            <a:pPr indent="-301625" lvl="0" marL="457200" rtl="0" algn="l">
              <a:spcBef>
                <a:spcPts val="0"/>
              </a:spcBef>
              <a:spcAft>
                <a:spcPts val="0"/>
              </a:spcAft>
              <a:buClr>
                <a:srgbClr val="FFFFFF"/>
              </a:buClr>
              <a:buSzPts val="1150"/>
              <a:buFont typeface="Open Sans"/>
              <a:buChar char="●"/>
            </a:pPr>
            <a:r>
              <a:rPr lang="tr" sz="1150">
                <a:solidFill>
                  <a:srgbClr val="FFFFFF"/>
                </a:solidFill>
                <a:latin typeface="Open Sans"/>
                <a:ea typeface="Open Sans"/>
                <a:cs typeface="Open Sans"/>
                <a:sym typeface="Open Sans"/>
              </a:rPr>
              <a:t>Express and Node make up the middle (application) tier. Express.js is a server-side web framework, and Node.js the popular and powerful JavaScript server platform.</a:t>
            </a:r>
            <a:br>
              <a:rPr lang="tr" sz="1150">
                <a:solidFill>
                  <a:srgbClr val="FFFFFF"/>
                </a:solidFill>
                <a:latin typeface="Open Sans"/>
                <a:ea typeface="Open Sans"/>
                <a:cs typeface="Open Sans"/>
                <a:sym typeface="Open Sans"/>
              </a:rPr>
            </a:br>
            <a:endParaRPr sz="1150">
              <a:solidFill>
                <a:srgbClr val="FFFFFF"/>
              </a:solidFill>
              <a:latin typeface="Open Sans"/>
              <a:ea typeface="Open Sans"/>
              <a:cs typeface="Open Sans"/>
              <a:sym typeface="Open Sans"/>
            </a:endParaRPr>
          </a:p>
          <a:p>
            <a:pPr indent="-304800" lvl="0" marL="457200" rtl="0" algn="l">
              <a:spcBef>
                <a:spcPts val="0"/>
              </a:spcBef>
              <a:spcAft>
                <a:spcPts val="0"/>
              </a:spcAft>
              <a:buClr>
                <a:srgbClr val="FFFFFF"/>
              </a:buClr>
              <a:buSzPts val="1200"/>
              <a:buFont typeface="Open Sans"/>
              <a:buChar char="●"/>
            </a:pPr>
            <a:r>
              <a:rPr lang="tr" sz="1150">
                <a:solidFill>
                  <a:srgbClr val="FFFFFF"/>
                </a:solidFill>
                <a:latin typeface="Open Sans"/>
                <a:ea typeface="Open Sans"/>
                <a:cs typeface="Open Sans"/>
                <a:sym typeface="Open Sans"/>
              </a:rPr>
              <a:t>React.js is the declarative JavaScript framework for creating dynamic client-side applications in HTML. React lets you build up complex interfaces through simple Components, connect them to data on your backend server, and render them as HTML</a:t>
            </a:r>
            <a:br>
              <a:rPr lang="tr" sz="1200">
                <a:solidFill>
                  <a:srgbClr val="FFFFFF"/>
                </a:solidFill>
                <a:latin typeface="Open Sans"/>
                <a:ea typeface="Open Sans"/>
                <a:cs typeface="Open Sans"/>
                <a:sym typeface="Open Sans"/>
              </a:rPr>
            </a:br>
            <a:endParaRPr sz="1200">
              <a:solidFill>
                <a:srgbClr val="FFFFFF"/>
              </a:solidFill>
              <a:latin typeface="Open Sans"/>
              <a:ea typeface="Open Sans"/>
              <a:cs typeface="Open Sans"/>
              <a:sym typeface="Open Sans"/>
            </a:endParaRPr>
          </a:p>
          <a:p>
            <a:pPr indent="0" lvl="0" marL="1828800" rtl="0" algn="l">
              <a:spcBef>
                <a:spcPts val="1200"/>
              </a:spcBef>
              <a:spcAft>
                <a:spcPts val="1200"/>
              </a:spcAft>
              <a:buNone/>
            </a:pPr>
            <a:r>
              <a:t/>
            </a:r>
            <a:endParaRPr sz="1200">
              <a:solidFill>
                <a:srgbClr val="FFFFFF"/>
              </a:solidFill>
              <a:latin typeface="Open Sans"/>
              <a:ea typeface="Open Sans"/>
              <a:cs typeface="Open Sans"/>
              <a:sym typeface="Open Sans"/>
            </a:endParaRPr>
          </a:p>
        </p:txBody>
      </p:sp>
      <p:pic>
        <p:nvPicPr>
          <p:cNvPr id="166" name="Google Shape;166;p27"/>
          <p:cNvPicPr preferRelativeResize="0"/>
          <p:nvPr/>
        </p:nvPicPr>
        <p:blipFill>
          <a:blip r:embed="rId3">
            <a:alphaModFix/>
          </a:blip>
          <a:stretch>
            <a:fillRect/>
          </a:stretch>
        </p:blipFill>
        <p:spPr>
          <a:xfrm>
            <a:off x="311700" y="1017725"/>
            <a:ext cx="4350601" cy="3345675"/>
          </a:xfrm>
          <a:prstGeom prst="rect">
            <a:avLst/>
          </a:prstGeom>
          <a:noFill/>
          <a:ln>
            <a:noFill/>
          </a:ln>
        </p:spPr>
      </p:pic>
      <p:pic>
        <p:nvPicPr>
          <p:cNvPr id="167" name="Google Shape;167;p27"/>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1.5) Our Customer Meetings</a:t>
            </a:r>
            <a:endParaRPr b="1"/>
          </a:p>
        </p:txBody>
      </p:sp>
      <p:sp>
        <p:nvSpPr>
          <p:cNvPr id="173" name="Google Shape;173;p28"/>
          <p:cNvSpPr txBox="1"/>
          <p:nvPr>
            <p:ph idx="1" type="body"/>
          </p:nvPr>
        </p:nvSpPr>
        <p:spPr>
          <a:xfrm>
            <a:off x="311700" y="1152475"/>
            <a:ext cx="8520600" cy="361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We met three times with our customer, Beyza Eken, in two week interval on Fridays.</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In first meeting, we informed our customer about how to build, what will be the purpose and who can use the platform.</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In second meeting we informed our customer about the structure of the platform and explained the general flow of our platform by help of our diagrams.</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0" lvl="0" marL="1371600" rtl="0" algn="l">
              <a:spcBef>
                <a:spcPts val="1200"/>
              </a:spcBef>
              <a:spcAft>
                <a:spcPts val="1200"/>
              </a:spcAft>
              <a:buNone/>
            </a:pP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p:txBody>
      </p:sp>
      <p:pic>
        <p:nvPicPr>
          <p:cNvPr id="174" name="Google Shape;174;p28"/>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1.5) Our Customer Meetings</a:t>
            </a:r>
            <a:endParaRPr b="1"/>
          </a:p>
        </p:txBody>
      </p:sp>
      <p:sp>
        <p:nvSpPr>
          <p:cNvPr id="180" name="Google Shape;180;p29"/>
          <p:cNvSpPr txBox="1"/>
          <p:nvPr>
            <p:ph idx="1" type="body"/>
          </p:nvPr>
        </p:nvSpPr>
        <p:spPr>
          <a:xfrm>
            <a:off x="311700" y="1152475"/>
            <a:ext cx="8520600" cy="361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In last meeting, our customer asked us if we can change the message system. She shared her thoughts with us about message system.</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We convinced our customer that this change is against the purpose of our platform. We shared our thoughts also with her and said that existing system is more proper.</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In conclusion, w</a:t>
            </a:r>
            <a:r>
              <a:rPr lang="tr" sz="1600">
                <a:solidFill>
                  <a:srgbClr val="FFFFFF"/>
                </a:solidFill>
                <a:latin typeface="Open Sans"/>
                <a:ea typeface="Open Sans"/>
                <a:cs typeface="Open Sans"/>
                <a:sym typeface="Open Sans"/>
              </a:rPr>
              <a:t>e did not make this change.</a:t>
            </a:r>
            <a:endParaRPr sz="1600">
              <a:solidFill>
                <a:srgbClr val="FFFFFF"/>
              </a:solidFill>
              <a:latin typeface="Open Sans"/>
              <a:ea typeface="Open Sans"/>
              <a:cs typeface="Open Sans"/>
              <a:sym typeface="Open Sans"/>
            </a:endParaRPr>
          </a:p>
          <a:p>
            <a:pPr indent="0" lvl="0" marL="1371600" rtl="0" algn="l">
              <a:spcBef>
                <a:spcPts val="1200"/>
              </a:spcBef>
              <a:spcAft>
                <a:spcPts val="1200"/>
              </a:spcAft>
              <a:buNone/>
            </a:pP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p:txBody>
      </p:sp>
      <p:pic>
        <p:nvPicPr>
          <p:cNvPr id="181" name="Google Shape;181;p29"/>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1.6) Test &amp; Results</a:t>
            </a:r>
            <a:endParaRPr b="1"/>
          </a:p>
        </p:txBody>
      </p:sp>
      <p:sp>
        <p:nvSpPr>
          <p:cNvPr id="187" name="Google Shape;187;p30"/>
          <p:cNvSpPr txBox="1"/>
          <p:nvPr>
            <p:ph idx="1" type="body"/>
          </p:nvPr>
        </p:nvSpPr>
        <p:spPr>
          <a:xfrm>
            <a:off x="311700" y="1152475"/>
            <a:ext cx="8520600" cy="36183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600">
                <a:solidFill>
                  <a:srgbClr val="FFFFFF"/>
                </a:solidFill>
                <a:latin typeface="Open Sans"/>
                <a:ea typeface="Open Sans"/>
                <a:cs typeface="Open Sans"/>
                <a:sym typeface="Open Sans"/>
              </a:rPr>
              <a:t>In the tests, firstly tests related to user login were prepared. Comprehensive user login and register cases have been arranged such as when users log in, register, authentication is progressing properly.</a:t>
            </a:r>
            <a:endParaRPr sz="1600">
              <a:solidFill>
                <a:srgbClr val="FFFFFF"/>
              </a:solidFill>
              <a:latin typeface="Open Sans"/>
              <a:ea typeface="Open Sans"/>
              <a:cs typeface="Open Sans"/>
              <a:sym typeface="Open Sans"/>
            </a:endParaRPr>
          </a:p>
          <a:p>
            <a:pPr indent="457200" lvl="0" marL="0" rtl="0" algn="l">
              <a:spcBef>
                <a:spcPts val="1200"/>
              </a:spcBef>
              <a:spcAft>
                <a:spcPts val="0"/>
              </a:spcAft>
              <a:buNone/>
            </a:pPr>
            <a:r>
              <a:t/>
            </a:r>
            <a:endParaRPr sz="1600">
              <a:solidFill>
                <a:srgbClr val="FFFFFF"/>
              </a:solidFill>
              <a:latin typeface="Open Sans"/>
              <a:ea typeface="Open Sans"/>
              <a:cs typeface="Open Sans"/>
              <a:sym typeface="Open Sans"/>
            </a:endParaRPr>
          </a:p>
          <a:p>
            <a:pPr indent="457200" lvl="0" marL="0" rtl="0" algn="l">
              <a:spcBef>
                <a:spcPts val="1200"/>
              </a:spcBef>
              <a:spcAft>
                <a:spcPts val="0"/>
              </a:spcAft>
              <a:buNone/>
            </a:pPr>
            <a:r>
              <a:rPr lang="tr" sz="1600">
                <a:solidFill>
                  <a:srgbClr val="FFFFFF"/>
                </a:solidFill>
                <a:latin typeface="Open Sans"/>
                <a:ea typeface="Open Sans"/>
                <a:cs typeface="Open Sans"/>
                <a:sym typeface="Open Sans"/>
              </a:rPr>
              <a:t>It was checked whether registered users have accessed the database.</a:t>
            </a:r>
            <a:endParaRPr sz="1600">
              <a:solidFill>
                <a:srgbClr val="FFFFFF"/>
              </a:solidFill>
              <a:latin typeface="Open Sans"/>
              <a:ea typeface="Open Sans"/>
              <a:cs typeface="Open Sans"/>
              <a:sym typeface="Open Sans"/>
            </a:endParaRPr>
          </a:p>
          <a:p>
            <a:pPr indent="457200" lvl="0" marL="0" rtl="0" algn="l">
              <a:spcBef>
                <a:spcPts val="1200"/>
              </a:spcBef>
              <a:spcAft>
                <a:spcPts val="0"/>
              </a:spcAft>
              <a:buNone/>
            </a:pPr>
            <a:r>
              <a:t/>
            </a:r>
            <a:endParaRPr sz="1600">
              <a:solidFill>
                <a:srgbClr val="FFFFFF"/>
              </a:solidFill>
              <a:latin typeface="Open Sans"/>
              <a:ea typeface="Open Sans"/>
              <a:cs typeface="Open Sans"/>
              <a:sym typeface="Open Sans"/>
            </a:endParaRPr>
          </a:p>
          <a:p>
            <a:pPr indent="457200" lvl="0" marL="0" rtl="0" algn="l">
              <a:spcBef>
                <a:spcPts val="1200"/>
              </a:spcBef>
              <a:spcAft>
                <a:spcPts val="1200"/>
              </a:spcAft>
              <a:buNone/>
            </a:pPr>
            <a:r>
              <a:rPr lang="tr" sz="1600">
                <a:solidFill>
                  <a:srgbClr val="FFFFFF"/>
                </a:solidFill>
                <a:latin typeface="Open Sans"/>
                <a:ea typeface="Open Sans"/>
                <a:cs typeface="Open Sans"/>
                <a:sym typeface="Open Sans"/>
              </a:rPr>
              <a:t>In the project, which is about to close to the end, tests have been prepared based on the requirement analysis document we have prepared previously, such as whether customers' complaints have been received, their comments, ratings, and the status of favorite lists.</a:t>
            </a:r>
            <a:endParaRPr sz="1600">
              <a:solidFill>
                <a:srgbClr val="FFFFFF"/>
              </a:solidFill>
              <a:latin typeface="Open Sans"/>
              <a:ea typeface="Open Sans"/>
              <a:cs typeface="Open Sans"/>
              <a:sym typeface="Open Sans"/>
            </a:endParaRPr>
          </a:p>
        </p:txBody>
      </p:sp>
      <p:pic>
        <p:nvPicPr>
          <p:cNvPr id="188" name="Google Shape;188;p30"/>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1.6) Test &amp; Results</a:t>
            </a:r>
            <a:endParaRPr b="1"/>
          </a:p>
        </p:txBody>
      </p:sp>
      <p:sp>
        <p:nvSpPr>
          <p:cNvPr id="194" name="Google Shape;194;p31"/>
          <p:cNvSpPr txBox="1"/>
          <p:nvPr>
            <p:ph idx="1" type="body"/>
          </p:nvPr>
        </p:nvSpPr>
        <p:spPr>
          <a:xfrm>
            <a:off x="311700" y="1017725"/>
            <a:ext cx="4725000" cy="76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600">
                <a:solidFill>
                  <a:srgbClr val="FFFFFF"/>
                </a:solidFill>
                <a:latin typeface="Open Sans"/>
                <a:ea typeface="Open Sans"/>
                <a:cs typeface="Open Sans"/>
                <a:sym typeface="Open Sans"/>
              </a:rPr>
              <a:t>A few examples can also be cited here.</a:t>
            </a:r>
            <a:endParaRPr sz="1600">
              <a:solidFill>
                <a:srgbClr val="FFFFFF"/>
              </a:solidFill>
              <a:latin typeface="Open Sans"/>
              <a:ea typeface="Open Sans"/>
              <a:cs typeface="Open Sans"/>
              <a:sym typeface="Open Sans"/>
            </a:endParaRPr>
          </a:p>
        </p:txBody>
      </p:sp>
      <p:pic>
        <p:nvPicPr>
          <p:cNvPr id="195" name="Google Shape;195;p31"/>
          <p:cNvPicPr preferRelativeResize="0"/>
          <p:nvPr/>
        </p:nvPicPr>
        <p:blipFill>
          <a:blip r:embed="rId3">
            <a:alphaModFix/>
          </a:blip>
          <a:stretch>
            <a:fillRect/>
          </a:stretch>
        </p:blipFill>
        <p:spPr>
          <a:xfrm>
            <a:off x="6156050" y="979125"/>
            <a:ext cx="2987950" cy="3753351"/>
          </a:xfrm>
          <a:prstGeom prst="rect">
            <a:avLst/>
          </a:prstGeom>
          <a:noFill/>
          <a:ln>
            <a:noFill/>
          </a:ln>
        </p:spPr>
      </p:pic>
      <p:pic>
        <p:nvPicPr>
          <p:cNvPr id="196" name="Google Shape;196;p31"/>
          <p:cNvPicPr preferRelativeResize="0"/>
          <p:nvPr/>
        </p:nvPicPr>
        <p:blipFill rotWithShape="1">
          <a:blip r:embed="rId4">
            <a:alphaModFix/>
          </a:blip>
          <a:srcRect b="23377" l="0" r="0" t="0"/>
          <a:stretch/>
        </p:blipFill>
        <p:spPr>
          <a:xfrm>
            <a:off x="541525" y="1782125"/>
            <a:ext cx="4314813" cy="2984450"/>
          </a:xfrm>
          <a:prstGeom prst="rect">
            <a:avLst/>
          </a:prstGeom>
          <a:noFill/>
          <a:ln>
            <a:noFill/>
          </a:ln>
        </p:spPr>
      </p:pic>
      <p:pic>
        <p:nvPicPr>
          <p:cNvPr id="197" name="Google Shape;197;p31"/>
          <p:cNvPicPr preferRelativeResize="0"/>
          <p:nvPr/>
        </p:nvPicPr>
        <p:blipFill>
          <a:blip r:embed="rId5">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tr"/>
              <a:t>Contents</a:t>
            </a:r>
            <a:endParaRPr b="1"/>
          </a:p>
        </p:txBody>
      </p:sp>
      <p:sp>
        <p:nvSpPr>
          <p:cNvPr id="67" name="Google Shape;67;p14"/>
          <p:cNvSpPr txBox="1"/>
          <p:nvPr>
            <p:ph idx="2" type="body"/>
          </p:nvPr>
        </p:nvSpPr>
        <p:spPr>
          <a:xfrm>
            <a:off x="4939500" y="724200"/>
            <a:ext cx="3837000" cy="3792300"/>
          </a:xfrm>
          <a:prstGeom prst="rect">
            <a:avLst/>
          </a:prstGeom>
        </p:spPr>
        <p:txBody>
          <a:bodyPr anchorCtr="0" anchor="ctr" bIns="91425" lIns="91425" spcFirstLastPara="1" rIns="91425" wrap="square" tIns="91425">
            <a:normAutofit fontScale="92500" lnSpcReduction="20000"/>
          </a:bodyPr>
          <a:lstStyle/>
          <a:p>
            <a:pPr indent="-316706" lvl="0" marL="457200" rtl="0" algn="l">
              <a:spcBef>
                <a:spcPts val="0"/>
              </a:spcBef>
              <a:spcAft>
                <a:spcPts val="0"/>
              </a:spcAft>
              <a:buSzPct val="83333"/>
              <a:buFont typeface="Open Sans"/>
              <a:buChar char="●"/>
            </a:pPr>
            <a:r>
              <a:rPr b="1" lang="tr"/>
              <a:t>Project</a:t>
            </a:r>
            <a:endParaRPr b="1"/>
          </a:p>
          <a:p>
            <a:pPr indent="0" lvl="0" marL="457200" rtl="0" algn="l">
              <a:spcBef>
                <a:spcPts val="1200"/>
              </a:spcBef>
              <a:spcAft>
                <a:spcPts val="0"/>
              </a:spcAft>
              <a:buNone/>
            </a:pPr>
            <a:r>
              <a:rPr lang="tr" sz="1500"/>
              <a:t>1. Introduction</a:t>
            </a:r>
            <a:endParaRPr sz="1500"/>
          </a:p>
          <a:p>
            <a:pPr indent="0" lvl="0" marL="457200" rtl="0" algn="l">
              <a:spcBef>
                <a:spcPts val="1200"/>
              </a:spcBef>
              <a:spcAft>
                <a:spcPts val="0"/>
              </a:spcAft>
              <a:buNone/>
            </a:pPr>
            <a:r>
              <a:rPr lang="tr" sz="1500"/>
              <a:t>2. System Describing</a:t>
            </a:r>
            <a:endParaRPr sz="1500"/>
          </a:p>
          <a:p>
            <a:pPr indent="0" lvl="0" marL="457200" rtl="0" algn="l">
              <a:spcBef>
                <a:spcPts val="1200"/>
              </a:spcBef>
              <a:spcAft>
                <a:spcPts val="0"/>
              </a:spcAft>
              <a:buNone/>
            </a:pPr>
            <a:r>
              <a:rPr lang="tr" sz="1500"/>
              <a:t>3. Our Team</a:t>
            </a:r>
            <a:endParaRPr sz="1500"/>
          </a:p>
          <a:p>
            <a:pPr indent="0" lvl="0" marL="457200" rtl="0" algn="l">
              <a:spcBef>
                <a:spcPts val="1200"/>
              </a:spcBef>
              <a:spcAft>
                <a:spcPts val="0"/>
              </a:spcAft>
              <a:buNone/>
            </a:pPr>
            <a:r>
              <a:rPr lang="tr" sz="1500"/>
              <a:t>4. Technologies</a:t>
            </a:r>
            <a:endParaRPr sz="1500"/>
          </a:p>
          <a:p>
            <a:pPr indent="0" lvl="0" marL="457200" rtl="0" algn="l">
              <a:spcBef>
                <a:spcPts val="1200"/>
              </a:spcBef>
              <a:spcAft>
                <a:spcPts val="0"/>
              </a:spcAft>
              <a:buNone/>
            </a:pPr>
            <a:r>
              <a:rPr lang="tr" sz="1500"/>
              <a:t>5. Our Customer Meetings</a:t>
            </a:r>
            <a:endParaRPr sz="1500"/>
          </a:p>
          <a:p>
            <a:pPr indent="0" lvl="0" marL="457200" rtl="0" algn="l">
              <a:spcBef>
                <a:spcPts val="1200"/>
              </a:spcBef>
              <a:spcAft>
                <a:spcPts val="0"/>
              </a:spcAft>
              <a:buNone/>
            </a:pPr>
            <a:r>
              <a:rPr lang="tr" sz="1500"/>
              <a:t>6. Test &amp; Results</a:t>
            </a:r>
            <a:endParaRPr sz="1500"/>
          </a:p>
          <a:p>
            <a:pPr indent="0" lvl="0" marL="457200" rtl="0" algn="l">
              <a:spcBef>
                <a:spcPts val="1200"/>
              </a:spcBef>
              <a:spcAft>
                <a:spcPts val="0"/>
              </a:spcAft>
              <a:buNone/>
            </a:pPr>
            <a:r>
              <a:rPr lang="tr" sz="1500"/>
              <a:t>7. Conclusion</a:t>
            </a:r>
            <a:endParaRPr sz="1500"/>
          </a:p>
          <a:p>
            <a:pPr indent="-334327" lvl="0" marL="457200" rtl="0" algn="l">
              <a:spcBef>
                <a:spcPts val="1200"/>
              </a:spcBef>
              <a:spcAft>
                <a:spcPts val="0"/>
              </a:spcAft>
              <a:buSzPct val="100000"/>
              <a:buFont typeface="Open Sans"/>
              <a:buChar char="●"/>
            </a:pPr>
            <a:r>
              <a:rPr b="1" lang="tr"/>
              <a:t>Live Demo</a:t>
            </a:r>
            <a:endParaRPr b="1"/>
          </a:p>
          <a:p>
            <a:pPr indent="0" lvl="0" marL="457200" rtl="0" algn="l">
              <a:spcBef>
                <a:spcPts val="1200"/>
              </a:spcBef>
              <a:spcAft>
                <a:spcPts val="1200"/>
              </a:spcAft>
              <a:buNone/>
            </a:pPr>
            <a:r>
              <a:t/>
            </a:r>
            <a:endParaRPr sz="1500"/>
          </a:p>
        </p:txBody>
      </p:sp>
      <p:pic>
        <p:nvPicPr>
          <p:cNvPr id="68" name="Google Shape;68;p14"/>
          <p:cNvPicPr preferRelativeResize="0"/>
          <p:nvPr/>
        </p:nvPicPr>
        <p:blipFill>
          <a:blip r:embed="rId3">
            <a:alphaModFix/>
          </a:blip>
          <a:stretch>
            <a:fillRect/>
          </a:stretch>
        </p:blipFill>
        <p:spPr>
          <a:xfrm>
            <a:off x="0" y="4459125"/>
            <a:ext cx="9144001" cy="684375"/>
          </a:xfrm>
          <a:prstGeom prst="rect">
            <a:avLst/>
          </a:prstGeom>
          <a:noFill/>
          <a:ln>
            <a:noFill/>
          </a:ln>
        </p:spPr>
      </p:pic>
      <p:pic>
        <p:nvPicPr>
          <p:cNvPr id="69" name="Google Shape;69;p14"/>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1.6) Test &amp; Results</a:t>
            </a:r>
            <a:endParaRPr b="1"/>
          </a:p>
        </p:txBody>
      </p:sp>
      <p:sp>
        <p:nvSpPr>
          <p:cNvPr id="203" name="Google Shape;203;p32"/>
          <p:cNvSpPr txBox="1"/>
          <p:nvPr>
            <p:ph idx="1" type="body"/>
          </p:nvPr>
        </p:nvSpPr>
        <p:spPr>
          <a:xfrm>
            <a:off x="311700" y="1152475"/>
            <a:ext cx="8520600" cy="36183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sz="1600">
              <a:solidFill>
                <a:srgbClr val="FFFFFF"/>
              </a:solidFill>
              <a:latin typeface="Open Sans"/>
              <a:ea typeface="Open Sans"/>
              <a:cs typeface="Open Sans"/>
              <a:sym typeface="Open Sans"/>
            </a:endParaRPr>
          </a:p>
          <a:p>
            <a:pPr indent="457200" lvl="0" marL="0" rtl="0" algn="l">
              <a:spcBef>
                <a:spcPts val="1200"/>
              </a:spcBef>
              <a:spcAft>
                <a:spcPts val="1200"/>
              </a:spcAft>
              <a:buNone/>
            </a:pPr>
            <a:r>
              <a:rPr lang="tr" sz="1600">
                <a:solidFill>
                  <a:srgbClr val="FFFFFF"/>
                </a:solidFill>
                <a:latin typeface="Open Sans"/>
                <a:ea typeface="Open Sans"/>
                <a:cs typeface="Open Sans"/>
                <a:sym typeface="Open Sans"/>
              </a:rPr>
              <a:t>These test cases are reproduced and developed. Getting errors or failing the test is crucial to the successful arrival of the product without missing any points. For this reason, an example of the problem we encountered while preparing the test files was added. As these errors are detected, we aim to increase the quality of the product and customer satisfaction.</a:t>
            </a:r>
            <a:endParaRPr sz="1600">
              <a:solidFill>
                <a:srgbClr val="FFFFFF"/>
              </a:solidFill>
              <a:latin typeface="Open Sans"/>
              <a:ea typeface="Open Sans"/>
              <a:cs typeface="Open Sans"/>
              <a:sym typeface="Open Sans"/>
            </a:endParaRPr>
          </a:p>
        </p:txBody>
      </p:sp>
      <p:pic>
        <p:nvPicPr>
          <p:cNvPr id="204" name="Google Shape;204;p32"/>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510450" y="1732325"/>
            <a:ext cx="8123100" cy="1125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LIVE DEMO</a:t>
            </a:r>
            <a:endParaRPr/>
          </a:p>
          <a:p>
            <a:pPr indent="0" lvl="0" marL="0" rtl="0" algn="l">
              <a:spcBef>
                <a:spcPts val="0"/>
              </a:spcBef>
              <a:spcAft>
                <a:spcPts val="0"/>
              </a:spcAft>
              <a:buNone/>
            </a:pPr>
            <a:r>
              <a:rPr lang="tr"/>
              <a:t>									</a:t>
            </a:r>
            <a:endParaRPr/>
          </a:p>
        </p:txBody>
      </p:sp>
      <p:pic>
        <p:nvPicPr>
          <p:cNvPr id="210" name="Google Shape;210;p33"/>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1.1) Introduction</a:t>
            </a:r>
            <a:endParaRPr b="1"/>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Organic food consumption time for everyone!</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Availability and prices of organic products can be discussed nowadays.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There are a lot of people in our country, who produce food with their own means.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Especially housewives and small farmers.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Many of them trying to sell their homemade products for different purposes mostly via social media.</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But social media have many aspects, unfortunately their attempts often fail.</a:t>
            </a:r>
            <a:endParaRPr sz="1600">
              <a:solidFill>
                <a:schemeClr val="lt1"/>
              </a:solidFill>
              <a:latin typeface="Open Sans"/>
              <a:ea typeface="Open Sans"/>
              <a:cs typeface="Open Sans"/>
              <a:sym typeface="Open Sans"/>
            </a:endParaRPr>
          </a:p>
        </p:txBody>
      </p:sp>
      <p:pic>
        <p:nvPicPr>
          <p:cNvPr id="76" name="Google Shape;76;p15"/>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1.1) Introduction</a:t>
            </a:r>
            <a:endParaRPr b="1"/>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Our goal is designing a web platform specifies for these purposes.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In our platform, the producers can display all of their products to customer.</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Unlike in social media, customers who only want to buy or look organic / homemade products visit our platform.</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People who have trouble making themselves heard thanks to our platform, will not have trouble anymore.</a:t>
            </a:r>
            <a:br>
              <a:rPr lang="tr" sz="1600">
                <a:solidFill>
                  <a:srgbClr val="000000"/>
                </a:solidFill>
                <a:latin typeface="Open Sans"/>
                <a:ea typeface="Open Sans"/>
                <a:cs typeface="Open Sans"/>
                <a:sym typeface="Open Sans"/>
              </a:rPr>
            </a:br>
            <a:endParaRPr sz="1600">
              <a:solidFill>
                <a:srgbClr val="000000"/>
              </a:solidFill>
              <a:latin typeface="Open Sans"/>
              <a:ea typeface="Open Sans"/>
              <a:cs typeface="Open Sans"/>
              <a:sym typeface="Open Sans"/>
            </a:endParaRPr>
          </a:p>
        </p:txBody>
      </p:sp>
      <p:pic>
        <p:nvPicPr>
          <p:cNvPr id="83" name="Google Shape;83;p16"/>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1.1) Introduction</a:t>
            </a:r>
            <a:endParaRPr b="1"/>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Our platform contains predetermined categories.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Producers can add their products into these categories and display their products.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Producers and customers can be in contact during the ordering and after buying process.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Prices can be set by producers but always in control of authorities.</a:t>
            </a:r>
            <a:br>
              <a:rPr lang="tr" sz="1600">
                <a:solidFill>
                  <a:schemeClr val="lt1"/>
                </a:solidFill>
                <a:latin typeface="Open Sans"/>
                <a:ea typeface="Open Sans"/>
                <a:cs typeface="Open Sans"/>
                <a:sym typeface="Open Sans"/>
              </a:rPr>
            </a:b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tr" sz="1600">
                <a:solidFill>
                  <a:schemeClr val="lt1"/>
                </a:solidFill>
                <a:latin typeface="Open Sans"/>
                <a:ea typeface="Open Sans"/>
                <a:cs typeface="Open Sans"/>
                <a:sym typeface="Open Sans"/>
              </a:rPr>
              <a:t>There is also a rate / comment system, so successful producers will be rewarded in this way.</a:t>
            </a:r>
            <a:endParaRPr sz="1600">
              <a:solidFill>
                <a:schemeClr val="lt1"/>
              </a:solidFill>
              <a:latin typeface="Open Sans"/>
              <a:ea typeface="Open Sans"/>
              <a:cs typeface="Open Sans"/>
              <a:sym typeface="Open Sans"/>
            </a:endParaRPr>
          </a:p>
        </p:txBody>
      </p:sp>
      <p:pic>
        <p:nvPicPr>
          <p:cNvPr id="90" name="Google Shape;90;p17"/>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1.2) System Describing</a:t>
            </a:r>
            <a:endParaRPr b="1"/>
          </a:p>
        </p:txBody>
      </p:sp>
      <p:sp>
        <p:nvSpPr>
          <p:cNvPr id="96" name="Google Shape;96;p18"/>
          <p:cNvSpPr txBox="1"/>
          <p:nvPr>
            <p:ph idx="1" type="body"/>
          </p:nvPr>
        </p:nvSpPr>
        <p:spPr>
          <a:xfrm>
            <a:off x="3885325" y="2628475"/>
            <a:ext cx="4947000" cy="464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Open Sans"/>
              <a:buChar char="●"/>
            </a:pPr>
            <a:r>
              <a:rPr b="1" lang="tr" sz="1600">
                <a:solidFill>
                  <a:schemeClr val="lt1"/>
                </a:solidFill>
                <a:latin typeface="Open Sans"/>
                <a:ea typeface="Open Sans"/>
                <a:cs typeface="Open Sans"/>
                <a:sym typeface="Open Sans"/>
              </a:rPr>
              <a:t>System Architecture Diagram</a:t>
            </a:r>
            <a:endParaRPr b="1" sz="1600">
              <a:solidFill>
                <a:schemeClr val="lt1"/>
              </a:solidFill>
              <a:latin typeface="Open Sans"/>
              <a:ea typeface="Open Sans"/>
              <a:cs typeface="Open Sans"/>
              <a:sym typeface="Open Sans"/>
            </a:endParaRPr>
          </a:p>
        </p:txBody>
      </p:sp>
      <p:pic>
        <p:nvPicPr>
          <p:cNvPr id="97" name="Google Shape;97;p18"/>
          <p:cNvPicPr preferRelativeResize="0"/>
          <p:nvPr/>
        </p:nvPicPr>
        <p:blipFill>
          <a:blip r:embed="rId3">
            <a:alphaModFix/>
          </a:blip>
          <a:stretch>
            <a:fillRect/>
          </a:stretch>
        </p:blipFill>
        <p:spPr>
          <a:xfrm>
            <a:off x="311700" y="1152475"/>
            <a:ext cx="3573617" cy="3416400"/>
          </a:xfrm>
          <a:prstGeom prst="rect">
            <a:avLst/>
          </a:prstGeom>
          <a:noFill/>
          <a:ln>
            <a:noFill/>
          </a:ln>
        </p:spPr>
      </p:pic>
      <p:pic>
        <p:nvPicPr>
          <p:cNvPr id="98" name="Google Shape;98;p18"/>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1.2) System Describing</a:t>
            </a:r>
            <a:endParaRPr b="1"/>
          </a:p>
        </p:txBody>
      </p:sp>
      <p:sp>
        <p:nvSpPr>
          <p:cNvPr id="104" name="Google Shape;104;p19"/>
          <p:cNvSpPr txBox="1"/>
          <p:nvPr>
            <p:ph idx="1" type="body"/>
          </p:nvPr>
        </p:nvSpPr>
        <p:spPr>
          <a:xfrm>
            <a:off x="5671100" y="2781625"/>
            <a:ext cx="3161100" cy="44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Open Sans"/>
              <a:buChar char="●"/>
            </a:pPr>
            <a:r>
              <a:rPr b="1" lang="tr" sz="1600">
                <a:solidFill>
                  <a:schemeClr val="lt1"/>
                </a:solidFill>
                <a:latin typeface="Open Sans"/>
                <a:ea typeface="Open Sans"/>
                <a:cs typeface="Open Sans"/>
                <a:sym typeface="Open Sans"/>
              </a:rPr>
              <a:t>Use Case Diagram</a:t>
            </a:r>
            <a:endParaRPr b="1" sz="1600">
              <a:solidFill>
                <a:schemeClr val="lt1"/>
              </a:solidFill>
              <a:latin typeface="Open Sans"/>
              <a:ea typeface="Open Sans"/>
              <a:cs typeface="Open Sans"/>
              <a:sym typeface="Open Sans"/>
            </a:endParaRPr>
          </a:p>
        </p:txBody>
      </p:sp>
      <p:pic>
        <p:nvPicPr>
          <p:cNvPr id="105" name="Google Shape;105;p19"/>
          <p:cNvPicPr preferRelativeResize="0"/>
          <p:nvPr/>
        </p:nvPicPr>
        <p:blipFill>
          <a:blip r:embed="rId3">
            <a:alphaModFix/>
          </a:blip>
          <a:stretch>
            <a:fillRect/>
          </a:stretch>
        </p:blipFill>
        <p:spPr>
          <a:xfrm>
            <a:off x="311700" y="1152475"/>
            <a:ext cx="5359400" cy="3702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1.3) Our Team</a:t>
            </a:r>
            <a:endParaRPr b="1"/>
          </a:p>
        </p:txBody>
      </p:sp>
      <p:sp>
        <p:nvSpPr>
          <p:cNvPr id="112" name="Google Shape;112;p20"/>
          <p:cNvSpPr txBox="1"/>
          <p:nvPr>
            <p:ph idx="1" type="body"/>
          </p:nvPr>
        </p:nvSpPr>
        <p:spPr>
          <a:xfrm>
            <a:off x="4572000" y="1184350"/>
            <a:ext cx="4534200" cy="2365200"/>
          </a:xfrm>
          <a:prstGeom prst="rect">
            <a:avLst/>
          </a:prstGeom>
        </p:spPr>
        <p:txBody>
          <a:bodyPr anchorCtr="0" anchor="t" bIns="91425" lIns="91425" spcFirstLastPara="1" rIns="91425" wrap="square" tIns="91425">
            <a:normAutofit fontScale="70000" lnSpcReduction="10000"/>
          </a:bodyPr>
          <a:lstStyle/>
          <a:p>
            <a:pPr indent="-299720" lvl="0" marL="4572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Onur Aydın		150160135	</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Customer Management</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Back-end Developer and Product Manager</a:t>
            </a:r>
            <a:endParaRPr sz="1600">
              <a:solidFill>
                <a:schemeClr val="lt1"/>
              </a:solidFill>
              <a:latin typeface="Open Sans"/>
              <a:ea typeface="Open Sans"/>
              <a:cs typeface="Open Sans"/>
              <a:sym typeface="Open Sans"/>
            </a:endParaRPr>
          </a:p>
          <a:p>
            <a:pPr indent="0" lvl="0" marL="2286000" rtl="0" algn="l">
              <a:spcBef>
                <a:spcPts val="1200"/>
              </a:spcBef>
              <a:spcAft>
                <a:spcPts val="0"/>
              </a:spcAft>
              <a:buNone/>
            </a:pPr>
            <a:r>
              <a:t/>
            </a:r>
            <a:endParaRPr sz="1600">
              <a:solidFill>
                <a:schemeClr val="lt1"/>
              </a:solidFill>
              <a:latin typeface="Open Sans"/>
              <a:ea typeface="Open Sans"/>
              <a:cs typeface="Open Sans"/>
              <a:sym typeface="Open Sans"/>
            </a:endParaRPr>
          </a:p>
          <a:p>
            <a:pPr indent="-299720" lvl="0" marL="457200" rtl="0" algn="l">
              <a:spcBef>
                <a:spcPts val="120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Merve Candan	150160041	</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Communication Management</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Back-End Developer and Test Engineer</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t/>
            </a:r>
            <a:endParaRPr sz="1600">
              <a:solidFill>
                <a:schemeClr val="lt1"/>
              </a:solidFill>
              <a:latin typeface="Open Sans"/>
              <a:ea typeface="Open Sans"/>
              <a:cs typeface="Open Sans"/>
              <a:sym typeface="Open Sans"/>
            </a:endParaRPr>
          </a:p>
        </p:txBody>
      </p:sp>
      <p:sp>
        <p:nvSpPr>
          <p:cNvPr id="113" name="Google Shape;113;p20"/>
          <p:cNvSpPr txBox="1"/>
          <p:nvPr>
            <p:ph idx="1" type="body"/>
          </p:nvPr>
        </p:nvSpPr>
        <p:spPr>
          <a:xfrm>
            <a:off x="311700" y="1230500"/>
            <a:ext cx="4428000" cy="2510100"/>
          </a:xfrm>
          <a:prstGeom prst="rect">
            <a:avLst/>
          </a:prstGeom>
        </p:spPr>
        <p:txBody>
          <a:bodyPr anchorCtr="0" anchor="t" bIns="91425" lIns="91425" spcFirstLastPara="1" rIns="91425" wrap="square" tIns="91425">
            <a:normAutofit fontScale="70000" lnSpcReduction="20000"/>
          </a:bodyPr>
          <a:lstStyle/>
          <a:p>
            <a:pPr indent="-299720" lvl="0" marL="4572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Neslihan Çekiç	150160060</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Inventory Management</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Authentication System</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Full-Stack Developer</a:t>
            </a:r>
            <a:endParaRPr sz="1600">
              <a:solidFill>
                <a:schemeClr val="lt1"/>
              </a:solidFill>
              <a:latin typeface="Open Sans"/>
              <a:ea typeface="Open Sans"/>
              <a:cs typeface="Open Sans"/>
              <a:sym typeface="Open Sans"/>
            </a:endParaRPr>
          </a:p>
          <a:p>
            <a:pPr indent="0" lvl="0" marL="2286000" rtl="0" algn="l">
              <a:spcBef>
                <a:spcPts val="1200"/>
              </a:spcBef>
              <a:spcAft>
                <a:spcPts val="0"/>
              </a:spcAft>
              <a:buNone/>
            </a:pPr>
            <a:r>
              <a:t/>
            </a:r>
            <a:endParaRPr sz="1600">
              <a:solidFill>
                <a:schemeClr val="lt1"/>
              </a:solidFill>
              <a:latin typeface="Open Sans"/>
              <a:ea typeface="Open Sans"/>
              <a:cs typeface="Open Sans"/>
              <a:sym typeface="Open Sans"/>
            </a:endParaRPr>
          </a:p>
          <a:p>
            <a:pPr indent="-299720" lvl="0" marL="457200" rtl="0" algn="l">
              <a:spcBef>
                <a:spcPts val="120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Anıl Zeybek		150190705	</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Basket and Order Management</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Back-End Developer and Test Engineer</a:t>
            </a:r>
            <a:endParaRPr sz="1600">
              <a:solidFill>
                <a:schemeClr val="lt1"/>
              </a:solidFill>
              <a:latin typeface="Open Sans"/>
              <a:ea typeface="Open Sans"/>
              <a:cs typeface="Open Sans"/>
              <a:sym typeface="Open Sans"/>
            </a:endParaRPr>
          </a:p>
          <a:p>
            <a:pPr indent="0" lvl="0" marL="1828800" rtl="0" algn="l">
              <a:spcBef>
                <a:spcPts val="1200"/>
              </a:spcBef>
              <a:spcAft>
                <a:spcPts val="1200"/>
              </a:spcAft>
              <a:buNone/>
            </a:pPr>
            <a:r>
              <a:rPr lang="tr" sz="1600">
                <a:solidFill>
                  <a:schemeClr val="lt1"/>
                </a:solidFill>
                <a:latin typeface="Open Sans"/>
                <a:ea typeface="Open Sans"/>
                <a:cs typeface="Open Sans"/>
                <a:sym typeface="Open Sans"/>
              </a:rPr>
              <a:t>	</a:t>
            </a:r>
            <a:endParaRPr sz="1600">
              <a:solidFill>
                <a:schemeClr val="lt1"/>
              </a:solidFill>
              <a:latin typeface="Open Sans"/>
              <a:ea typeface="Open Sans"/>
              <a:cs typeface="Open Sans"/>
              <a:sym typeface="Open Sans"/>
            </a:endParaRPr>
          </a:p>
        </p:txBody>
      </p:sp>
      <p:sp>
        <p:nvSpPr>
          <p:cNvPr id="114" name="Google Shape;114;p20"/>
          <p:cNvSpPr txBox="1"/>
          <p:nvPr>
            <p:ph idx="1" type="body"/>
          </p:nvPr>
        </p:nvSpPr>
        <p:spPr>
          <a:xfrm>
            <a:off x="2482075" y="3453800"/>
            <a:ext cx="4534200" cy="876900"/>
          </a:xfrm>
          <a:prstGeom prst="rect">
            <a:avLst/>
          </a:prstGeom>
        </p:spPr>
        <p:txBody>
          <a:bodyPr anchorCtr="0" anchor="t" bIns="91425" lIns="91425" spcFirstLastPara="1" rIns="91425" wrap="square" tIns="91425">
            <a:normAutofit fontScale="70000" lnSpcReduction="20000"/>
          </a:bodyPr>
          <a:lstStyle/>
          <a:p>
            <a:pPr indent="-299720" lvl="0" marL="4572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Yarkın Söyler 		150160018	</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Customer Management</a:t>
            </a:r>
            <a:endParaRPr sz="1600">
              <a:solidFill>
                <a:schemeClr val="lt1"/>
              </a:solidFill>
              <a:latin typeface="Open Sans"/>
              <a:ea typeface="Open Sans"/>
              <a:cs typeface="Open Sans"/>
              <a:sym typeface="Open Sans"/>
            </a:endParaRPr>
          </a:p>
          <a:p>
            <a:pPr indent="-299720" lvl="1" marL="2286000" rtl="0" algn="l">
              <a:spcBef>
                <a:spcPts val="0"/>
              </a:spcBef>
              <a:spcAft>
                <a:spcPts val="0"/>
              </a:spcAft>
              <a:buClr>
                <a:schemeClr val="lt1"/>
              </a:buClr>
              <a:buSzPct val="100000"/>
              <a:buFont typeface="Open Sans"/>
              <a:buChar char="○"/>
            </a:pPr>
            <a:r>
              <a:rPr lang="tr" sz="1600">
                <a:solidFill>
                  <a:schemeClr val="lt1"/>
                </a:solidFill>
                <a:latin typeface="Open Sans"/>
                <a:ea typeface="Open Sans"/>
                <a:cs typeface="Open Sans"/>
                <a:sym typeface="Open Sans"/>
              </a:rPr>
              <a:t>Back-end Developer and Product Manager</a:t>
            </a:r>
            <a:endParaRPr sz="1600">
              <a:solidFill>
                <a:schemeClr val="lt1"/>
              </a:solidFill>
              <a:latin typeface="Open Sans"/>
              <a:ea typeface="Open Sans"/>
              <a:cs typeface="Open Sans"/>
              <a:sym typeface="Open Sans"/>
            </a:endParaRPr>
          </a:p>
        </p:txBody>
      </p:sp>
      <p:pic>
        <p:nvPicPr>
          <p:cNvPr id="115" name="Google Shape;115;p20"/>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1.4) Technologies</a:t>
            </a:r>
            <a:endParaRPr b="1"/>
          </a:p>
        </p:txBody>
      </p:sp>
      <p:sp>
        <p:nvSpPr>
          <p:cNvPr id="121" name="Google Shape;121;p21"/>
          <p:cNvSpPr txBox="1"/>
          <p:nvPr>
            <p:ph idx="1" type="body"/>
          </p:nvPr>
        </p:nvSpPr>
        <p:spPr>
          <a:xfrm>
            <a:off x="3118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Project Tracking and Management Tool : JIRA</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Documentation Tool : Confluence</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Source Code Version Tools : Bitbucket &amp; Sourcetree </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Testing Tools : Jest &amp; Supertest</a:t>
            </a:r>
            <a:br>
              <a:rPr lang="tr" sz="1600">
                <a:solidFill>
                  <a:srgbClr val="FFFFFF"/>
                </a:solidFill>
                <a:latin typeface="Open Sans"/>
                <a:ea typeface="Open Sans"/>
                <a:cs typeface="Open Sans"/>
                <a:sym typeface="Open Sans"/>
              </a:rPr>
            </a:b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tr" sz="1600">
                <a:solidFill>
                  <a:srgbClr val="FFFFFF"/>
                </a:solidFill>
                <a:latin typeface="Open Sans"/>
                <a:ea typeface="Open Sans"/>
                <a:cs typeface="Open Sans"/>
                <a:sym typeface="Open Sans"/>
              </a:rPr>
              <a:t>MERN Stack</a:t>
            </a:r>
            <a:endParaRPr sz="1600">
              <a:solidFill>
                <a:srgbClr val="FFFFFF"/>
              </a:solidFill>
              <a:latin typeface="Open Sans"/>
              <a:ea typeface="Open Sans"/>
              <a:cs typeface="Open Sans"/>
              <a:sym typeface="Open Sans"/>
            </a:endParaRPr>
          </a:p>
        </p:txBody>
      </p:sp>
      <p:pic>
        <p:nvPicPr>
          <p:cNvPr id="122" name="Google Shape;122;p21"/>
          <p:cNvPicPr preferRelativeResize="0"/>
          <p:nvPr/>
        </p:nvPicPr>
        <p:blipFill>
          <a:blip r:embed="rId3">
            <a:alphaModFix/>
          </a:blip>
          <a:stretch>
            <a:fillRect/>
          </a:stretch>
        </p:blipFill>
        <p:spPr>
          <a:xfrm>
            <a:off x="8165375" y="4732475"/>
            <a:ext cx="978625" cy="4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