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 id="262" r:id="rId8"/>
    <p:sldId id="263" r:id="rId9"/>
    <p:sldId id="264" r:id="rId10"/>
    <p:sldId id="265" r:id="rId11"/>
    <p:sldId id="266" r:id="rId1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7386" autoAdjust="0"/>
  </p:normalViewPr>
  <p:slideViewPr>
    <p:cSldViewPr snapToGrid="0">
      <p:cViewPr varScale="1">
        <p:scale>
          <a:sx n="146" d="100"/>
          <a:sy n="146" d="100"/>
        </p:scale>
        <p:origin x="120" y="31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04D0CB-37E3-4232-AAEF-9104E982EB31}"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974CB724-5ADF-4F16-9429-9A5C37335640}">
      <dgm:prSet/>
      <dgm:spPr/>
      <dgm:t>
        <a:bodyPr/>
        <a:lstStyle/>
        <a:p>
          <a:r>
            <a:rPr lang="en-US" b="1" i="0" dirty="0"/>
            <a:t>Basic Syntax:</a:t>
          </a:r>
          <a:r>
            <a:rPr lang="en-US" b="0" i="0" dirty="0"/>
            <a:t> Understand the structure of Python code, including variables, data types, and operators.</a:t>
          </a:r>
          <a:endParaRPr lang="en-US" dirty="0"/>
        </a:p>
      </dgm:t>
    </dgm:pt>
    <dgm:pt modelId="{2EA63CA2-6C8F-4286-90AF-3A77878F3A6F}" type="parTrans" cxnId="{C7FAEFD1-C375-4496-9E84-92F5F0B40CFA}">
      <dgm:prSet/>
      <dgm:spPr/>
      <dgm:t>
        <a:bodyPr/>
        <a:lstStyle/>
        <a:p>
          <a:endParaRPr lang="en-US"/>
        </a:p>
      </dgm:t>
    </dgm:pt>
    <dgm:pt modelId="{8964059F-D9A3-4EF6-BD89-A9CA70AEBAA0}" type="sibTrans" cxnId="{C7FAEFD1-C375-4496-9E84-92F5F0B40CFA}">
      <dgm:prSet/>
      <dgm:spPr/>
      <dgm:t>
        <a:bodyPr/>
        <a:lstStyle/>
        <a:p>
          <a:endParaRPr lang="en-US"/>
        </a:p>
      </dgm:t>
    </dgm:pt>
    <dgm:pt modelId="{51673A58-6DF3-41D9-8D28-74E5BF5CAB19}">
      <dgm:prSet/>
      <dgm:spPr/>
      <dgm:t>
        <a:bodyPr/>
        <a:lstStyle/>
        <a:p>
          <a:r>
            <a:rPr lang="en-US" b="1"/>
            <a:t>Conditional Logic: </a:t>
          </a:r>
          <a:r>
            <a:rPr lang="en-US" b="0" i="0"/>
            <a:t>Learn how to control the flow of your program using conditional statements.</a:t>
          </a:r>
          <a:endParaRPr lang="en-US"/>
        </a:p>
      </dgm:t>
    </dgm:pt>
    <dgm:pt modelId="{47FF33AA-AC8D-48E8-836E-0EFF34D46607}" type="parTrans" cxnId="{3306DADC-BBBB-44D6-ACD2-8BF974985D08}">
      <dgm:prSet/>
      <dgm:spPr/>
      <dgm:t>
        <a:bodyPr/>
        <a:lstStyle/>
        <a:p>
          <a:endParaRPr lang="en-US"/>
        </a:p>
      </dgm:t>
    </dgm:pt>
    <dgm:pt modelId="{C9249993-3FF1-46BC-9517-07402ADFA8B2}" type="sibTrans" cxnId="{3306DADC-BBBB-44D6-ACD2-8BF974985D08}">
      <dgm:prSet/>
      <dgm:spPr/>
      <dgm:t>
        <a:bodyPr/>
        <a:lstStyle/>
        <a:p>
          <a:endParaRPr lang="en-US"/>
        </a:p>
      </dgm:t>
    </dgm:pt>
    <dgm:pt modelId="{E691D17D-D438-4657-9004-A510BEE43C33}">
      <dgm:prSet/>
      <dgm:spPr/>
      <dgm:t>
        <a:bodyPr/>
        <a:lstStyle/>
        <a:p>
          <a:r>
            <a:rPr lang="en-US" b="1" i="0" dirty="0"/>
            <a:t>Control Flow:</a:t>
          </a:r>
          <a:r>
            <a:rPr lang="en-US" b="0" i="0" dirty="0"/>
            <a:t> Learn how to control the flow of your program using for and where loops.</a:t>
          </a:r>
          <a:endParaRPr lang="en-US" dirty="0"/>
        </a:p>
      </dgm:t>
    </dgm:pt>
    <dgm:pt modelId="{0D8C71EE-0896-4911-9263-810B3C8D595E}" type="parTrans" cxnId="{CD245B1A-6621-4344-ADA6-F652F892075D}">
      <dgm:prSet/>
      <dgm:spPr/>
      <dgm:t>
        <a:bodyPr/>
        <a:lstStyle/>
        <a:p>
          <a:endParaRPr lang="en-US"/>
        </a:p>
      </dgm:t>
    </dgm:pt>
    <dgm:pt modelId="{E56CAC61-E70D-4E7B-A370-DF5CC24B9B10}" type="sibTrans" cxnId="{CD245B1A-6621-4344-ADA6-F652F892075D}">
      <dgm:prSet/>
      <dgm:spPr/>
      <dgm:t>
        <a:bodyPr/>
        <a:lstStyle/>
        <a:p>
          <a:endParaRPr lang="en-US"/>
        </a:p>
      </dgm:t>
    </dgm:pt>
    <dgm:pt modelId="{3A6E128F-0238-4264-B9A0-DB373D23D68D}">
      <dgm:prSet/>
      <dgm:spPr/>
      <dgm:t>
        <a:bodyPr/>
        <a:lstStyle/>
        <a:p>
          <a:r>
            <a:rPr lang="en-US" b="1" i="0"/>
            <a:t>Functions:</a:t>
          </a:r>
          <a:r>
            <a:rPr lang="en-US" b="0" i="0"/>
            <a:t> Master the creation and usage of functions to enhance code modularity and reusability.</a:t>
          </a:r>
          <a:endParaRPr lang="en-US"/>
        </a:p>
      </dgm:t>
    </dgm:pt>
    <dgm:pt modelId="{4DEC2B2C-C5FB-410B-AEFA-71D7C0B65DB1}" type="parTrans" cxnId="{328930A1-24C2-4092-92FA-E25F4ECBFB9F}">
      <dgm:prSet/>
      <dgm:spPr/>
      <dgm:t>
        <a:bodyPr/>
        <a:lstStyle/>
        <a:p>
          <a:endParaRPr lang="en-US"/>
        </a:p>
      </dgm:t>
    </dgm:pt>
    <dgm:pt modelId="{B7EC3E8E-B4DF-43CB-9533-D7C4EC5FD6F4}" type="sibTrans" cxnId="{328930A1-24C2-4092-92FA-E25F4ECBFB9F}">
      <dgm:prSet/>
      <dgm:spPr/>
      <dgm:t>
        <a:bodyPr/>
        <a:lstStyle/>
        <a:p>
          <a:endParaRPr lang="en-US"/>
        </a:p>
      </dgm:t>
    </dgm:pt>
    <dgm:pt modelId="{6C3306F0-17ED-4B73-8569-0F84C84163D3}">
      <dgm:prSet/>
      <dgm:spPr/>
      <dgm:t>
        <a:bodyPr/>
        <a:lstStyle/>
        <a:p>
          <a:r>
            <a:rPr lang="en-US" b="1" i="0"/>
            <a:t>Data Structures:</a:t>
          </a:r>
          <a:r>
            <a:rPr lang="en-US" b="0" i="0"/>
            <a:t> Explore lists, tuples, dictionaries, and sets to manage and manipulate data effectively.</a:t>
          </a:r>
          <a:endParaRPr lang="en-US"/>
        </a:p>
      </dgm:t>
    </dgm:pt>
    <dgm:pt modelId="{90C5C92F-A2CD-4679-89CA-914328766A91}" type="parTrans" cxnId="{EECCD49D-45F0-41F4-B1BA-EA292C243BA6}">
      <dgm:prSet/>
      <dgm:spPr/>
      <dgm:t>
        <a:bodyPr/>
        <a:lstStyle/>
        <a:p>
          <a:endParaRPr lang="en-US"/>
        </a:p>
      </dgm:t>
    </dgm:pt>
    <dgm:pt modelId="{8B835CC2-E4AC-4217-89DB-68CF8E0FB7CC}" type="sibTrans" cxnId="{EECCD49D-45F0-41F4-B1BA-EA292C243BA6}">
      <dgm:prSet/>
      <dgm:spPr/>
      <dgm:t>
        <a:bodyPr/>
        <a:lstStyle/>
        <a:p>
          <a:endParaRPr lang="en-US"/>
        </a:p>
      </dgm:t>
    </dgm:pt>
    <dgm:pt modelId="{55F88195-6D6A-46A5-A647-6F96E70D6C6B}">
      <dgm:prSet/>
      <dgm:spPr/>
      <dgm:t>
        <a:bodyPr/>
        <a:lstStyle/>
        <a:p>
          <a:r>
            <a:rPr lang="en-US" b="1"/>
            <a:t>Python Libraries: </a:t>
          </a:r>
          <a:r>
            <a:rPr lang="en-US"/>
            <a:t>pandas, numpy, matplotlib, seaborn</a:t>
          </a:r>
        </a:p>
      </dgm:t>
    </dgm:pt>
    <dgm:pt modelId="{2B9B267D-48DA-4AB5-99F6-1BF1FC760B58}" type="parTrans" cxnId="{C6EEEDD6-2BC9-4CC8-9561-BA0D49AFC6AB}">
      <dgm:prSet/>
      <dgm:spPr/>
      <dgm:t>
        <a:bodyPr/>
        <a:lstStyle/>
        <a:p>
          <a:endParaRPr lang="en-US"/>
        </a:p>
      </dgm:t>
    </dgm:pt>
    <dgm:pt modelId="{F09068AB-DD02-4187-8861-35EED5B7A12A}" type="sibTrans" cxnId="{C6EEEDD6-2BC9-4CC8-9561-BA0D49AFC6AB}">
      <dgm:prSet/>
      <dgm:spPr/>
      <dgm:t>
        <a:bodyPr/>
        <a:lstStyle/>
        <a:p>
          <a:endParaRPr lang="en-US"/>
        </a:p>
      </dgm:t>
    </dgm:pt>
    <dgm:pt modelId="{CEF94476-5507-46EF-835C-F18ED346EE59}" type="pres">
      <dgm:prSet presAssocID="{6104D0CB-37E3-4232-AAEF-9104E982EB31}" presName="root" presStyleCnt="0">
        <dgm:presLayoutVars>
          <dgm:dir/>
          <dgm:resizeHandles val="exact"/>
        </dgm:presLayoutVars>
      </dgm:prSet>
      <dgm:spPr/>
    </dgm:pt>
    <dgm:pt modelId="{E02EC73F-0AFD-4ECF-B687-0BBD51021400}" type="pres">
      <dgm:prSet presAssocID="{974CB724-5ADF-4F16-9429-9A5C37335640}" presName="compNode" presStyleCnt="0"/>
      <dgm:spPr/>
    </dgm:pt>
    <dgm:pt modelId="{BC42AD86-6C9E-4A2A-B9E9-961AE0EA7592}" type="pres">
      <dgm:prSet presAssocID="{974CB724-5ADF-4F16-9429-9A5C37335640}" presName="bgRect" presStyleLbl="bgShp" presStyleIdx="0" presStyleCnt="6"/>
      <dgm:spPr/>
    </dgm:pt>
    <dgm:pt modelId="{510A858D-EA64-48F4-ADED-B52E8BC13FA0}" type="pres">
      <dgm:prSet presAssocID="{974CB724-5ADF-4F16-9429-9A5C3733564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2E4AF160-493F-47FC-8F48-40235B5FC94B}" type="pres">
      <dgm:prSet presAssocID="{974CB724-5ADF-4F16-9429-9A5C37335640}" presName="spaceRect" presStyleCnt="0"/>
      <dgm:spPr/>
    </dgm:pt>
    <dgm:pt modelId="{2FC08FD4-D346-4273-8D1C-94BCEE7EC63B}" type="pres">
      <dgm:prSet presAssocID="{974CB724-5ADF-4F16-9429-9A5C37335640}" presName="parTx" presStyleLbl="revTx" presStyleIdx="0" presStyleCnt="6">
        <dgm:presLayoutVars>
          <dgm:chMax val="0"/>
          <dgm:chPref val="0"/>
        </dgm:presLayoutVars>
      </dgm:prSet>
      <dgm:spPr/>
    </dgm:pt>
    <dgm:pt modelId="{A37703B8-751F-433C-A457-DFABDE2435FD}" type="pres">
      <dgm:prSet presAssocID="{8964059F-D9A3-4EF6-BD89-A9CA70AEBAA0}" presName="sibTrans" presStyleCnt="0"/>
      <dgm:spPr/>
    </dgm:pt>
    <dgm:pt modelId="{C4B3C773-55F3-482E-B1DD-B3491708604E}" type="pres">
      <dgm:prSet presAssocID="{51673A58-6DF3-41D9-8D28-74E5BF5CAB19}" presName="compNode" presStyleCnt="0"/>
      <dgm:spPr/>
    </dgm:pt>
    <dgm:pt modelId="{5D645B1B-CF77-44E9-A615-CC043737F23A}" type="pres">
      <dgm:prSet presAssocID="{51673A58-6DF3-41D9-8D28-74E5BF5CAB19}" presName="bgRect" presStyleLbl="bgShp" presStyleIdx="1" presStyleCnt="6"/>
      <dgm:spPr/>
    </dgm:pt>
    <dgm:pt modelId="{6E8F4420-9412-425D-97C0-6A8A6778E471}" type="pres">
      <dgm:prSet presAssocID="{51673A58-6DF3-41D9-8D28-74E5BF5CAB1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49C0231E-19CA-4030-8912-B26E08723088}" type="pres">
      <dgm:prSet presAssocID="{51673A58-6DF3-41D9-8D28-74E5BF5CAB19}" presName="spaceRect" presStyleCnt="0"/>
      <dgm:spPr/>
    </dgm:pt>
    <dgm:pt modelId="{F2735561-9F4C-42C0-BA1C-F8C5011C4A0E}" type="pres">
      <dgm:prSet presAssocID="{51673A58-6DF3-41D9-8D28-74E5BF5CAB19}" presName="parTx" presStyleLbl="revTx" presStyleIdx="1" presStyleCnt="6">
        <dgm:presLayoutVars>
          <dgm:chMax val="0"/>
          <dgm:chPref val="0"/>
        </dgm:presLayoutVars>
      </dgm:prSet>
      <dgm:spPr/>
    </dgm:pt>
    <dgm:pt modelId="{7D328970-974F-4422-B0B5-52B25D44A204}" type="pres">
      <dgm:prSet presAssocID="{C9249993-3FF1-46BC-9517-07402ADFA8B2}" presName="sibTrans" presStyleCnt="0"/>
      <dgm:spPr/>
    </dgm:pt>
    <dgm:pt modelId="{C7E98A1D-EC47-4D89-8FCF-C9A9E4AEE04B}" type="pres">
      <dgm:prSet presAssocID="{E691D17D-D438-4657-9004-A510BEE43C33}" presName="compNode" presStyleCnt="0"/>
      <dgm:spPr/>
    </dgm:pt>
    <dgm:pt modelId="{7CF073EC-D2DE-4CDC-9197-DA05EC73B16E}" type="pres">
      <dgm:prSet presAssocID="{E691D17D-D438-4657-9004-A510BEE43C33}" presName="bgRect" presStyleLbl="bgShp" presStyleIdx="2" presStyleCnt="6"/>
      <dgm:spPr/>
    </dgm:pt>
    <dgm:pt modelId="{FDA20766-2170-4555-AA36-08E0D5660405}" type="pres">
      <dgm:prSet presAssocID="{E691D17D-D438-4657-9004-A510BEE43C3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35E2AD52-5A64-4CEE-BCEC-203BA004658A}" type="pres">
      <dgm:prSet presAssocID="{E691D17D-D438-4657-9004-A510BEE43C33}" presName="spaceRect" presStyleCnt="0"/>
      <dgm:spPr/>
    </dgm:pt>
    <dgm:pt modelId="{B71E95D3-0228-4CBC-B9EE-6DF8493E6433}" type="pres">
      <dgm:prSet presAssocID="{E691D17D-D438-4657-9004-A510BEE43C33}" presName="parTx" presStyleLbl="revTx" presStyleIdx="2" presStyleCnt="6">
        <dgm:presLayoutVars>
          <dgm:chMax val="0"/>
          <dgm:chPref val="0"/>
        </dgm:presLayoutVars>
      </dgm:prSet>
      <dgm:spPr/>
    </dgm:pt>
    <dgm:pt modelId="{A5460AC8-A604-40A9-8CCB-86C99F938F1A}" type="pres">
      <dgm:prSet presAssocID="{E56CAC61-E70D-4E7B-A370-DF5CC24B9B10}" presName="sibTrans" presStyleCnt="0"/>
      <dgm:spPr/>
    </dgm:pt>
    <dgm:pt modelId="{9FD1F9BF-1E2E-4445-ACFB-DFD18F9DA8C9}" type="pres">
      <dgm:prSet presAssocID="{3A6E128F-0238-4264-B9A0-DB373D23D68D}" presName="compNode" presStyleCnt="0"/>
      <dgm:spPr/>
    </dgm:pt>
    <dgm:pt modelId="{AB41F74D-E898-4E97-AB6C-56770EF8019D}" type="pres">
      <dgm:prSet presAssocID="{3A6E128F-0238-4264-B9A0-DB373D23D68D}" presName="bgRect" presStyleLbl="bgShp" presStyleIdx="3" presStyleCnt="6"/>
      <dgm:spPr/>
    </dgm:pt>
    <dgm:pt modelId="{64D44B41-4A03-442F-8600-57F05D3BA470}" type="pres">
      <dgm:prSet presAssocID="{3A6E128F-0238-4264-B9A0-DB373D23D68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CD424457-08DB-4E07-86F1-2FD22BE2AF69}" type="pres">
      <dgm:prSet presAssocID="{3A6E128F-0238-4264-B9A0-DB373D23D68D}" presName="spaceRect" presStyleCnt="0"/>
      <dgm:spPr/>
    </dgm:pt>
    <dgm:pt modelId="{6BA44F00-FB0E-404E-8FC2-17AD51014038}" type="pres">
      <dgm:prSet presAssocID="{3A6E128F-0238-4264-B9A0-DB373D23D68D}" presName="parTx" presStyleLbl="revTx" presStyleIdx="3" presStyleCnt="6">
        <dgm:presLayoutVars>
          <dgm:chMax val="0"/>
          <dgm:chPref val="0"/>
        </dgm:presLayoutVars>
      </dgm:prSet>
      <dgm:spPr/>
    </dgm:pt>
    <dgm:pt modelId="{1A6EAC3C-1D54-4E29-BE07-C90767C47054}" type="pres">
      <dgm:prSet presAssocID="{B7EC3E8E-B4DF-43CB-9533-D7C4EC5FD6F4}" presName="sibTrans" presStyleCnt="0"/>
      <dgm:spPr/>
    </dgm:pt>
    <dgm:pt modelId="{1361C084-517F-4E5F-9CA1-F5FD4161975C}" type="pres">
      <dgm:prSet presAssocID="{6C3306F0-17ED-4B73-8569-0F84C84163D3}" presName="compNode" presStyleCnt="0"/>
      <dgm:spPr/>
    </dgm:pt>
    <dgm:pt modelId="{B18CB254-FB5E-4C33-BBBF-E60D56DFC216}" type="pres">
      <dgm:prSet presAssocID="{6C3306F0-17ED-4B73-8569-0F84C84163D3}" presName="bgRect" presStyleLbl="bgShp" presStyleIdx="4" presStyleCnt="6"/>
      <dgm:spPr/>
    </dgm:pt>
    <dgm:pt modelId="{EDFA8E36-E57C-4D75-9B73-E25FFA7B012F}" type="pres">
      <dgm:prSet presAssocID="{6C3306F0-17ED-4B73-8569-0F84C84163D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
        </a:ext>
      </dgm:extLst>
    </dgm:pt>
    <dgm:pt modelId="{C6F7357B-F449-4303-B69C-E8733E3B01B2}" type="pres">
      <dgm:prSet presAssocID="{6C3306F0-17ED-4B73-8569-0F84C84163D3}" presName="spaceRect" presStyleCnt="0"/>
      <dgm:spPr/>
    </dgm:pt>
    <dgm:pt modelId="{8A79F5CB-E96B-4171-8A43-03448223E28B}" type="pres">
      <dgm:prSet presAssocID="{6C3306F0-17ED-4B73-8569-0F84C84163D3}" presName="parTx" presStyleLbl="revTx" presStyleIdx="4" presStyleCnt="6">
        <dgm:presLayoutVars>
          <dgm:chMax val="0"/>
          <dgm:chPref val="0"/>
        </dgm:presLayoutVars>
      </dgm:prSet>
      <dgm:spPr/>
    </dgm:pt>
    <dgm:pt modelId="{5EF7D321-04D2-4155-8F04-1686160063BB}" type="pres">
      <dgm:prSet presAssocID="{8B835CC2-E4AC-4217-89DB-68CF8E0FB7CC}" presName="sibTrans" presStyleCnt="0"/>
      <dgm:spPr/>
    </dgm:pt>
    <dgm:pt modelId="{6914243B-D93F-41B0-A943-874EC15C3C00}" type="pres">
      <dgm:prSet presAssocID="{55F88195-6D6A-46A5-A647-6F96E70D6C6B}" presName="compNode" presStyleCnt="0"/>
      <dgm:spPr/>
    </dgm:pt>
    <dgm:pt modelId="{566CB56F-5489-471A-B26B-0ED1134C3D04}" type="pres">
      <dgm:prSet presAssocID="{55F88195-6D6A-46A5-A647-6F96E70D6C6B}" presName="bgRect" presStyleLbl="bgShp" presStyleIdx="5" presStyleCnt="6"/>
      <dgm:spPr/>
    </dgm:pt>
    <dgm:pt modelId="{52B82CD3-A89C-46F9-81BF-0161E9C95513}" type="pres">
      <dgm:prSet presAssocID="{55F88195-6D6A-46A5-A647-6F96E70D6C6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anda"/>
        </a:ext>
      </dgm:extLst>
    </dgm:pt>
    <dgm:pt modelId="{E1248BC3-60A8-4020-ADD4-E950F103AA20}" type="pres">
      <dgm:prSet presAssocID="{55F88195-6D6A-46A5-A647-6F96E70D6C6B}" presName="spaceRect" presStyleCnt="0"/>
      <dgm:spPr/>
    </dgm:pt>
    <dgm:pt modelId="{7309BAA0-D79E-495F-8440-29B2B4BA542A}" type="pres">
      <dgm:prSet presAssocID="{55F88195-6D6A-46A5-A647-6F96E70D6C6B}" presName="parTx" presStyleLbl="revTx" presStyleIdx="5" presStyleCnt="6">
        <dgm:presLayoutVars>
          <dgm:chMax val="0"/>
          <dgm:chPref val="0"/>
        </dgm:presLayoutVars>
      </dgm:prSet>
      <dgm:spPr/>
    </dgm:pt>
  </dgm:ptLst>
  <dgm:cxnLst>
    <dgm:cxn modelId="{CD245B1A-6621-4344-ADA6-F652F892075D}" srcId="{6104D0CB-37E3-4232-AAEF-9104E982EB31}" destId="{E691D17D-D438-4657-9004-A510BEE43C33}" srcOrd="2" destOrd="0" parTransId="{0D8C71EE-0896-4911-9263-810B3C8D595E}" sibTransId="{E56CAC61-E70D-4E7B-A370-DF5CC24B9B10}"/>
    <dgm:cxn modelId="{39D8361D-B67D-4857-B4DC-DCF72DE5542A}" type="presOf" srcId="{E691D17D-D438-4657-9004-A510BEE43C33}" destId="{B71E95D3-0228-4CBC-B9EE-6DF8493E6433}" srcOrd="0" destOrd="0" presId="urn:microsoft.com/office/officeart/2018/2/layout/IconVerticalSolidList"/>
    <dgm:cxn modelId="{B2BD072D-0769-47B0-BB3C-532EF9A615BF}" type="presOf" srcId="{55F88195-6D6A-46A5-A647-6F96E70D6C6B}" destId="{7309BAA0-D79E-495F-8440-29B2B4BA542A}" srcOrd="0" destOrd="0" presId="urn:microsoft.com/office/officeart/2018/2/layout/IconVerticalSolidList"/>
    <dgm:cxn modelId="{7474153F-FEBA-4609-ACE5-C40EF0DE4A21}" type="presOf" srcId="{6C3306F0-17ED-4B73-8569-0F84C84163D3}" destId="{8A79F5CB-E96B-4171-8A43-03448223E28B}" srcOrd="0" destOrd="0" presId="urn:microsoft.com/office/officeart/2018/2/layout/IconVerticalSolidList"/>
    <dgm:cxn modelId="{86695861-896D-4ED3-847F-42FB2B7B4DF2}" type="presOf" srcId="{3A6E128F-0238-4264-B9A0-DB373D23D68D}" destId="{6BA44F00-FB0E-404E-8FC2-17AD51014038}" srcOrd="0" destOrd="0" presId="urn:microsoft.com/office/officeart/2018/2/layout/IconVerticalSolidList"/>
    <dgm:cxn modelId="{83318480-AC06-4A43-BA51-AE5A148C13AC}" type="presOf" srcId="{974CB724-5ADF-4F16-9429-9A5C37335640}" destId="{2FC08FD4-D346-4273-8D1C-94BCEE7EC63B}" srcOrd="0" destOrd="0" presId="urn:microsoft.com/office/officeart/2018/2/layout/IconVerticalSolidList"/>
    <dgm:cxn modelId="{EECCD49D-45F0-41F4-B1BA-EA292C243BA6}" srcId="{6104D0CB-37E3-4232-AAEF-9104E982EB31}" destId="{6C3306F0-17ED-4B73-8569-0F84C84163D3}" srcOrd="4" destOrd="0" parTransId="{90C5C92F-A2CD-4679-89CA-914328766A91}" sibTransId="{8B835CC2-E4AC-4217-89DB-68CF8E0FB7CC}"/>
    <dgm:cxn modelId="{328930A1-24C2-4092-92FA-E25F4ECBFB9F}" srcId="{6104D0CB-37E3-4232-AAEF-9104E982EB31}" destId="{3A6E128F-0238-4264-B9A0-DB373D23D68D}" srcOrd="3" destOrd="0" parTransId="{4DEC2B2C-C5FB-410B-AEFA-71D7C0B65DB1}" sibTransId="{B7EC3E8E-B4DF-43CB-9533-D7C4EC5FD6F4}"/>
    <dgm:cxn modelId="{8F5E15CE-314D-4316-8D58-2A005F779CC4}" type="presOf" srcId="{51673A58-6DF3-41D9-8D28-74E5BF5CAB19}" destId="{F2735561-9F4C-42C0-BA1C-F8C5011C4A0E}" srcOrd="0" destOrd="0" presId="urn:microsoft.com/office/officeart/2018/2/layout/IconVerticalSolidList"/>
    <dgm:cxn modelId="{C7FAEFD1-C375-4496-9E84-92F5F0B40CFA}" srcId="{6104D0CB-37E3-4232-AAEF-9104E982EB31}" destId="{974CB724-5ADF-4F16-9429-9A5C37335640}" srcOrd="0" destOrd="0" parTransId="{2EA63CA2-6C8F-4286-90AF-3A77878F3A6F}" sibTransId="{8964059F-D9A3-4EF6-BD89-A9CA70AEBAA0}"/>
    <dgm:cxn modelId="{C6EEEDD6-2BC9-4CC8-9561-BA0D49AFC6AB}" srcId="{6104D0CB-37E3-4232-AAEF-9104E982EB31}" destId="{55F88195-6D6A-46A5-A647-6F96E70D6C6B}" srcOrd="5" destOrd="0" parTransId="{2B9B267D-48DA-4AB5-99F6-1BF1FC760B58}" sibTransId="{F09068AB-DD02-4187-8861-35EED5B7A12A}"/>
    <dgm:cxn modelId="{3306DADC-BBBB-44D6-ACD2-8BF974985D08}" srcId="{6104D0CB-37E3-4232-AAEF-9104E982EB31}" destId="{51673A58-6DF3-41D9-8D28-74E5BF5CAB19}" srcOrd="1" destOrd="0" parTransId="{47FF33AA-AC8D-48E8-836E-0EFF34D46607}" sibTransId="{C9249993-3FF1-46BC-9517-07402ADFA8B2}"/>
    <dgm:cxn modelId="{32D7D1F0-89B3-43CC-9F2E-07D48D0722D6}" type="presOf" srcId="{6104D0CB-37E3-4232-AAEF-9104E982EB31}" destId="{CEF94476-5507-46EF-835C-F18ED346EE59}" srcOrd="0" destOrd="0" presId="urn:microsoft.com/office/officeart/2018/2/layout/IconVerticalSolidList"/>
    <dgm:cxn modelId="{E24AE78A-CB44-4BE2-9B01-D34D6B468BF4}" type="presParOf" srcId="{CEF94476-5507-46EF-835C-F18ED346EE59}" destId="{E02EC73F-0AFD-4ECF-B687-0BBD51021400}" srcOrd="0" destOrd="0" presId="urn:microsoft.com/office/officeart/2018/2/layout/IconVerticalSolidList"/>
    <dgm:cxn modelId="{5BFD2911-197A-4F26-95EB-313DC0907434}" type="presParOf" srcId="{E02EC73F-0AFD-4ECF-B687-0BBD51021400}" destId="{BC42AD86-6C9E-4A2A-B9E9-961AE0EA7592}" srcOrd="0" destOrd="0" presId="urn:microsoft.com/office/officeart/2018/2/layout/IconVerticalSolidList"/>
    <dgm:cxn modelId="{7C4D205E-8CAC-48D6-9F23-B02362C65408}" type="presParOf" srcId="{E02EC73F-0AFD-4ECF-B687-0BBD51021400}" destId="{510A858D-EA64-48F4-ADED-B52E8BC13FA0}" srcOrd="1" destOrd="0" presId="urn:microsoft.com/office/officeart/2018/2/layout/IconVerticalSolidList"/>
    <dgm:cxn modelId="{EA3F5E53-BB1A-476A-AB3D-E02005FCB8BC}" type="presParOf" srcId="{E02EC73F-0AFD-4ECF-B687-0BBD51021400}" destId="{2E4AF160-493F-47FC-8F48-40235B5FC94B}" srcOrd="2" destOrd="0" presId="urn:microsoft.com/office/officeart/2018/2/layout/IconVerticalSolidList"/>
    <dgm:cxn modelId="{252907C5-C244-477A-9FFF-2E44482E4B09}" type="presParOf" srcId="{E02EC73F-0AFD-4ECF-B687-0BBD51021400}" destId="{2FC08FD4-D346-4273-8D1C-94BCEE7EC63B}" srcOrd="3" destOrd="0" presId="urn:microsoft.com/office/officeart/2018/2/layout/IconVerticalSolidList"/>
    <dgm:cxn modelId="{EA9EA8F8-338F-46DB-AC9F-F64D06AB7F09}" type="presParOf" srcId="{CEF94476-5507-46EF-835C-F18ED346EE59}" destId="{A37703B8-751F-433C-A457-DFABDE2435FD}" srcOrd="1" destOrd="0" presId="urn:microsoft.com/office/officeart/2018/2/layout/IconVerticalSolidList"/>
    <dgm:cxn modelId="{B6EDC178-9CCF-4C39-BB16-2F93117F8A0D}" type="presParOf" srcId="{CEF94476-5507-46EF-835C-F18ED346EE59}" destId="{C4B3C773-55F3-482E-B1DD-B3491708604E}" srcOrd="2" destOrd="0" presId="urn:microsoft.com/office/officeart/2018/2/layout/IconVerticalSolidList"/>
    <dgm:cxn modelId="{EB9860C0-454B-4BC9-B863-09758442680E}" type="presParOf" srcId="{C4B3C773-55F3-482E-B1DD-B3491708604E}" destId="{5D645B1B-CF77-44E9-A615-CC043737F23A}" srcOrd="0" destOrd="0" presId="urn:microsoft.com/office/officeart/2018/2/layout/IconVerticalSolidList"/>
    <dgm:cxn modelId="{16BA93EA-E82E-42E7-BDA1-E09EFA86221D}" type="presParOf" srcId="{C4B3C773-55F3-482E-B1DD-B3491708604E}" destId="{6E8F4420-9412-425D-97C0-6A8A6778E471}" srcOrd="1" destOrd="0" presId="urn:microsoft.com/office/officeart/2018/2/layout/IconVerticalSolidList"/>
    <dgm:cxn modelId="{F50AD857-4EDC-4536-B7B0-30EECE2C2775}" type="presParOf" srcId="{C4B3C773-55F3-482E-B1DD-B3491708604E}" destId="{49C0231E-19CA-4030-8912-B26E08723088}" srcOrd="2" destOrd="0" presId="urn:microsoft.com/office/officeart/2018/2/layout/IconVerticalSolidList"/>
    <dgm:cxn modelId="{933F34B5-63A0-4742-B5CC-3BFD6D76BF4E}" type="presParOf" srcId="{C4B3C773-55F3-482E-B1DD-B3491708604E}" destId="{F2735561-9F4C-42C0-BA1C-F8C5011C4A0E}" srcOrd="3" destOrd="0" presId="urn:microsoft.com/office/officeart/2018/2/layout/IconVerticalSolidList"/>
    <dgm:cxn modelId="{C7CC50FC-8BC8-49B7-A983-5AAD9F91B2D4}" type="presParOf" srcId="{CEF94476-5507-46EF-835C-F18ED346EE59}" destId="{7D328970-974F-4422-B0B5-52B25D44A204}" srcOrd="3" destOrd="0" presId="urn:microsoft.com/office/officeart/2018/2/layout/IconVerticalSolidList"/>
    <dgm:cxn modelId="{080C1864-BB64-47F4-9514-24BA30D144C2}" type="presParOf" srcId="{CEF94476-5507-46EF-835C-F18ED346EE59}" destId="{C7E98A1D-EC47-4D89-8FCF-C9A9E4AEE04B}" srcOrd="4" destOrd="0" presId="urn:microsoft.com/office/officeart/2018/2/layout/IconVerticalSolidList"/>
    <dgm:cxn modelId="{328FE1A7-725B-4D12-B0FC-21BDD73A4523}" type="presParOf" srcId="{C7E98A1D-EC47-4D89-8FCF-C9A9E4AEE04B}" destId="{7CF073EC-D2DE-4CDC-9197-DA05EC73B16E}" srcOrd="0" destOrd="0" presId="urn:microsoft.com/office/officeart/2018/2/layout/IconVerticalSolidList"/>
    <dgm:cxn modelId="{533882F4-1819-4A9A-99A3-01969818BE54}" type="presParOf" srcId="{C7E98A1D-EC47-4D89-8FCF-C9A9E4AEE04B}" destId="{FDA20766-2170-4555-AA36-08E0D5660405}" srcOrd="1" destOrd="0" presId="urn:microsoft.com/office/officeart/2018/2/layout/IconVerticalSolidList"/>
    <dgm:cxn modelId="{C9B17407-0598-4E77-AC37-EED752CDB705}" type="presParOf" srcId="{C7E98A1D-EC47-4D89-8FCF-C9A9E4AEE04B}" destId="{35E2AD52-5A64-4CEE-BCEC-203BA004658A}" srcOrd="2" destOrd="0" presId="urn:microsoft.com/office/officeart/2018/2/layout/IconVerticalSolidList"/>
    <dgm:cxn modelId="{C22CC585-003E-4BFF-9A56-68726937C1EF}" type="presParOf" srcId="{C7E98A1D-EC47-4D89-8FCF-C9A9E4AEE04B}" destId="{B71E95D3-0228-4CBC-B9EE-6DF8493E6433}" srcOrd="3" destOrd="0" presId="urn:microsoft.com/office/officeart/2018/2/layout/IconVerticalSolidList"/>
    <dgm:cxn modelId="{09DE7784-67CE-47DF-9EE2-56640CF0D803}" type="presParOf" srcId="{CEF94476-5507-46EF-835C-F18ED346EE59}" destId="{A5460AC8-A604-40A9-8CCB-86C99F938F1A}" srcOrd="5" destOrd="0" presId="urn:microsoft.com/office/officeart/2018/2/layout/IconVerticalSolidList"/>
    <dgm:cxn modelId="{EBE264B6-D244-4473-A101-B60C9A945FAE}" type="presParOf" srcId="{CEF94476-5507-46EF-835C-F18ED346EE59}" destId="{9FD1F9BF-1E2E-4445-ACFB-DFD18F9DA8C9}" srcOrd="6" destOrd="0" presId="urn:microsoft.com/office/officeart/2018/2/layout/IconVerticalSolidList"/>
    <dgm:cxn modelId="{21C078AE-6EA2-4CB7-BD51-E484F9FBA639}" type="presParOf" srcId="{9FD1F9BF-1E2E-4445-ACFB-DFD18F9DA8C9}" destId="{AB41F74D-E898-4E97-AB6C-56770EF8019D}" srcOrd="0" destOrd="0" presId="urn:microsoft.com/office/officeart/2018/2/layout/IconVerticalSolidList"/>
    <dgm:cxn modelId="{E0F72CD6-2345-4BD4-B29F-8147A4FDEF10}" type="presParOf" srcId="{9FD1F9BF-1E2E-4445-ACFB-DFD18F9DA8C9}" destId="{64D44B41-4A03-442F-8600-57F05D3BA470}" srcOrd="1" destOrd="0" presId="urn:microsoft.com/office/officeart/2018/2/layout/IconVerticalSolidList"/>
    <dgm:cxn modelId="{E2838126-20FB-42BA-8EC7-6E25EE694D4A}" type="presParOf" srcId="{9FD1F9BF-1E2E-4445-ACFB-DFD18F9DA8C9}" destId="{CD424457-08DB-4E07-86F1-2FD22BE2AF69}" srcOrd="2" destOrd="0" presId="urn:microsoft.com/office/officeart/2018/2/layout/IconVerticalSolidList"/>
    <dgm:cxn modelId="{6CA34D1A-5607-4560-B9EB-18318A8A2085}" type="presParOf" srcId="{9FD1F9BF-1E2E-4445-ACFB-DFD18F9DA8C9}" destId="{6BA44F00-FB0E-404E-8FC2-17AD51014038}" srcOrd="3" destOrd="0" presId="urn:microsoft.com/office/officeart/2018/2/layout/IconVerticalSolidList"/>
    <dgm:cxn modelId="{2150D643-9797-4660-A430-7DA38BA5CE51}" type="presParOf" srcId="{CEF94476-5507-46EF-835C-F18ED346EE59}" destId="{1A6EAC3C-1D54-4E29-BE07-C90767C47054}" srcOrd="7" destOrd="0" presId="urn:microsoft.com/office/officeart/2018/2/layout/IconVerticalSolidList"/>
    <dgm:cxn modelId="{5824FA82-F611-4D11-A865-24F45066F29D}" type="presParOf" srcId="{CEF94476-5507-46EF-835C-F18ED346EE59}" destId="{1361C084-517F-4E5F-9CA1-F5FD4161975C}" srcOrd="8" destOrd="0" presId="urn:microsoft.com/office/officeart/2018/2/layout/IconVerticalSolidList"/>
    <dgm:cxn modelId="{AA3B8768-A3C6-4037-B62A-66C11AC4A0CA}" type="presParOf" srcId="{1361C084-517F-4E5F-9CA1-F5FD4161975C}" destId="{B18CB254-FB5E-4C33-BBBF-E60D56DFC216}" srcOrd="0" destOrd="0" presId="urn:microsoft.com/office/officeart/2018/2/layout/IconVerticalSolidList"/>
    <dgm:cxn modelId="{8149A047-37C9-41D0-AF52-2BD59CB5C49D}" type="presParOf" srcId="{1361C084-517F-4E5F-9CA1-F5FD4161975C}" destId="{EDFA8E36-E57C-4D75-9B73-E25FFA7B012F}" srcOrd="1" destOrd="0" presId="urn:microsoft.com/office/officeart/2018/2/layout/IconVerticalSolidList"/>
    <dgm:cxn modelId="{AA9379B2-0CFA-42E3-A362-4ACC832EFF37}" type="presParOf" srcId="{1361C084-517F-4E5F-9CA1-F5FD4161975C}" destId="{C6F7357B-F449-4303-B69C-E8733E3B01B2}" srcOrd="2" destOrd="0" presId="urn:microsoft.com/office/officeart/2018/2/layout/IconVerticalSolidList"/>
    <dgm:cxn modelId="{29539F7A-EEFD-4758-B85B-DAA74FD2185E}" type="presParOf" srcId="{1361C084-517F-4E5F-9CA1-F5FD4161975C}" destId="{8A79F5CB-E96B-4171-8A43-03448223E28B}" srcOrd="3" destOrd="0" presId="urn:microsoft.com/office/officeart/2018/2/layout/IconVerticalSolidList"/>
    <dgm:cxn modelId="{6EFC0D2B-57C2-467D-89A2-D177FDFF50CF}" type="presParOf" srcId="{CEF94476-5507-46EF-835C-F18ED346EE59}" destId="{5EF7D321-04D2-4155-8F04-1686160063BB}" srcOrd="9" destOrd="0" presId="urn:microsoft.com/office/officeart/2018/2/layout/IconVerticalSolidList"/>
    <dgm:cxn modelId="{2A56F5F1-0B5D-4AD0-816F-0EB40D8199F0}" type="presParOf" srcId="{CEF94476-5507-46EF-835C-F18ED346EE59}" destId="{6914243B-D93F-41B0-A943-874EC15C3C00}" srcOrd="10" destOrd="0" presId="urn:microsoft.com/office/officeart/2018/2/layout/IconVerticalSolidList"/>
    <dgm:cxn modelId="{551C5B2B-B044-4339-A1D1-D3A57DD90F19}" type="presParOf" srcId="{6914243B-D93F-41B0-A943-874EC15C3C00}" destId="{566CB56F-5489-471A-B26B-0ED1134C3D04}" srcOrd="0" destOrd="0" presId="urn:microsoft.com/office/officeart/2018/2/layout/IconVerticalSolidList"/>
    <dgm:cxn modelId="{87C4B1A8-D9E8-4085-A5BF-F80999104F19}" type="presParOf" srcId="{6914243B-D93F-41B0-A943-874EC15C3C00}" destId="{52B82CD3-A89C-46F9-81BF-0161E9C95513}" srcOrd="1" destOrd="0" presId="urn:microsoft.com/office/officeart/2018/2/layout/IconVerticalSolidList"/>
    <dgm:cxn modelId="{81E60EF5-699C-42EE-AA7C-B4BCBB2BE954}" type="presParOf" srcId="{6914243B-D93F-41B0-A943-874EC15C3C00}" destId="{E1248BC3-60A8-4020-ADD4-E950F103AA20}" srcOrd="2" destOrd="0" presId="urn:microsoft.com/office/officeart/2018/2/layout/IconVerticalSolidList"/>
    <dgm:cxn modelId="{4A9C356C-8607-4E7C-A754-7A1E54C0A4C5}" type="presParOf" srcId="{6914243B-D93F-41B0-A943-874EC15C3C00}" destId="{7309BAA0-D79E-495F-8440-29B2B4BA542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2AD86-6C9E-4A2A-B9E9-961AE0EA7592}">
      <dsp:nvSpPr>
        <dsp:cNvPr id="0" name=""/>
        <dsp:cNvSpPr/>
      </dsp:nvSpPr>
      <dsp:spPr>
        <a:xfrm>
          <a:off x="0" y="1475"/>
          <a:ext cx="6432730" cy="628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0A858D-EA64-48F4-ADED-B52E8BC13FA0}">
      <dsp:nvSpPr>
        <dsp:cNvPr id="0" name=""/>
        <dsp:cNvSpPr/>
      </dsp:nvSpPr>
      <dsp:spPr>
        <a:xfrm>
          <a:off x="190166" y="142921"/>
          <a:ext cx="345756" cy="345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C08FD4-D346-4273-8D1C-94BCEE7EC63B}">
      <dsp:nvSpPr>
        <dsp:cNvPr id="0" name=""/>
        <dsp:cNvSpPr/>
      </dsp:nvSpPr>
      <dsp:spPr>
        <a:xfrm>
          <a:off x="726088" y="1475"/>
          <a:ext cx="5706641" cy="628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32" tIns="66532" rIns="66532" bIns="66532" numCol="1" spcCol="1270" anchor="ctr" anchorCtr="0">
          <a:noAutofit/>
        </a:bodyPr>
        <a:lstStyle/>
        <a:p>
          <a:pPr marL="0" lvl="0" indent="0" algn="l" defTabSz="755650">
            <a:lnSpc>
              <a:spcPct val="90000"/>
            </a:lnSpc>
            <a:spcBef>
              <a:spcPct val="0"/>
            </a:spcBef>
            <a:spcAft>
              <a:spcPct val="35000"/>
            </a:spcAft>
            <a:buNone/>
          </a:pPr>
          <a:r>
            <a:rPr lang="en-US" sz="1700" b="1" i="0" kern="1200" dirty="0"/>
            <a:t>Basic Syntax:</a:t>
          </a:r>
          <a:r>
            <a:rPr lang="en-US" sz="1700" b="0" i="0" kern="1200" dirty="0"/>
            <a:t> Understand the structure of Python code, including variables, data types, and operators.</a:t>
          </a:r>
          <a:endParaRPr lang="en-US" sz="1700" kern="1200" dirty="0"/>
        </a:p>
      </dsp:txBody>
      <dsp:txXfrm>
        <a:off x="726088" y="1475"/>
        <a:ext cx="5706641" cy="628648"/>
      </dsp:txXfrm>
    </dsp:sp>
    <dsp:sp modelId="{5D645B1B-CF77-44E9-A615-CC043737F23A}">
      <dsp:nvSpPr>
        <dsp:cNvPr id="0" name=""/>
        <dsp:cNvSpPr/>
      </dsp:nvSpPr>
      <dsp:spPr>
        <a:xfrm>
          <a:off x="0" y="787285"/>
          <a:ext cx="6432730" cy="628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8F4420-9412-425D-97C0-6A8A6778E471}">
      <dsp:nvSpPr>
        <dsp:cNvPr id="0" name=""/>
        <dsp:cNvSpPr/>
      </dsp:nvSpPr>
      <dsp:spPr>
        <a:xfrm>
          <a:off x="190166" y="928731"/>
          <a:ext cx="345756" cy="345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735561-9F4C-42C0-BA1C-F8C5011C4A0E}">
      <dsp:nvSpPr>
        <dsp:cNvPr id="0" name=""/>
        <dsp:cNvSpPr/>
      </dsp:nvSpPr>
      <dsp:spPr>
        <a:xfrm>
          <a:off x="726088" y="787285"/>
          <a:ext cx="5706641" cy="628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32" tIns="66532" rIns="66532" bIns="66532" numCol="1" spcCol="1270" anchor="ctr" anchorCtr="0">
          <a:noAutofit/>
        </a:bodyPr>
        <a:lstStyle/>
        <a:p>
          <a:pPr marL="0" lvl="0" indent="0" algn="l" defTabSz="755650">
            <a:lnSpc>
              <a:spcPct val="90000"/>
            </a:lnSpc>
            <a:spcBef>
              <a:spcPct val="0"/>
            </a:spcBef>
            <a:spcAft>
              <a:spcPct val="35000"/>
            </a:spcAft>
            <a:buNone/>
          </a:pPr>
          <a:r>
            <a:rPr lang="en-US" sz="1700" b="1" kern="1200"/>
            <a:t>Conditional Logic: </a:t>
          </a:r>
          <a:r>
            <a:rPr lang="en-US" sz="1700" b="0" i="0" kern="1200"/>
            <a:t>Learn how to control the flow of your program using conditional statements.</a:t>
          </a:r>
          <a:endParaRPr lang="en-US" sz="1700" kern="1200"/>
        </a:p>
      </dsp:txBody>
      <dsp:txXfrm>
        <a:off x="726088" y="787285"/>
        <a:ext cx="5706641" cy="628648"/>
      </dsp:txXfrm>
    </dsp:sp>
    <dsp:sp modelId="{7CF073EC-D2DE-4CDC-9197-DA05EC73B16E}">
      <dsp:nvSpPr>
        <dsp:cNvPr id="0" name=""/>
        <dsp:cNvSpPr/>
      </dsp:nvSpPr>
      <dsp:spPr>
        <a:xfrm>
          <a:off x="0" y="1573095"/>
          <a:ext cx="6432730" cy="628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20766-2170-4555-AA36-08E0D5660405}">
      <dsp:nvSpPr>
        <dsp:cNvPr id="0" name=""/>
        <dsp:cNvSpPr/>
      </dsp:nvSpPr>
      <dsp:spPr>
        <a:xfrm>
          <a:off x="190166" y="1714541"/>
          <a:ext cx="345756" cy="345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1E95D3-0228-4CBC-B9EE-6DF8493E6433}">
      <dsp:nvSpPr>
        <dsp:cNvPr id="0" name=""/>
        <dsp:cNvSpPr/>
      </dsp:nvSpPr>
      <dsp:spPr>
        <a:xfrm>
          <a:off x="726088" y="1573095"/>
          <a:ext cx="5706641" cy="628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32" tIns="66532" rIns="66532" bIns="66532" numCol="1" spcCol="1270" anchor="ctr" anchorCtr="0">
          <a:noAutofit/>
        </a:bodyPr>
        <a:lstStyle/>
        <a:p>
          <a:pPr marL="0" lvl="0" indent="0" algn="l" defTabSz="755650">
            <a:lnSpc>
              <a:spcPct val="90000"/>
            </a:lnSpc>
            <a:spcBef>
              <a:spcPct val="0"/>
            </a:spcBef>
            <a:spcAft>
              <a:spcPct val="35000"/>
            </a:spcAft>
            <a:buNone/>
          </a:pPr>
          <a:r>
            <a:rPr lang="en-US" sz="1700" b="1" i="0" kern="1200" dirty="0"/>
            <a:t>Control Flow:</a:t>
          </a:r>
          <a:r>
            <a:rPr lang="en-US" sz="1700" b="0" i="0" kern="1200" dirty="0"/>
            <a:t> Learn how to control the flow of your program using for and where loops.</a:t>
          </a:r>
          <a:endParaRPr lang="en-US" sz="1700" kern="1200" dirty="0"/>
        </a:p>
      </dsp:txBody>
      <dsp:txXfrm>
        <a:off x="726088" y="1573095"/>
        <a:ext cx="5706641" cy="628648"/>
      </dsp:txXfrm>
    </dsp:sp>
    <dsp:sp modelId="{AB41F74D-E898-4E97-AB6C-56770EF8019D}">
      <dsp:nvSpPr>
        <dsp:cNvPr id="0" name=""/>
        <dsp:cNvSpPr/>
      </dsp:nvSpPr>
      <dsp:spPr>
        <a:xfrm>
          <a:off x="0" y="2358906"/>
          <a:ext cx="6432730" cy="628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D44B41-4A03-442F-8600-57F05D3BA470}">
      <dsp:nvSpPr>
        <dsp:cNvPr id="0" name=""/>
        <dsp:cNvSpPr/>
      </dsp:nvSpPr>
      <dsp:spPr>
        <a:xfrm>
          <a:off x="190166" y="2500351"/>
          <a:ext cx="345756" cy="345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44F00-FB0E-404E-8FC2-17AD51014038}">
      <dsp:nvSpPr>
        <dsp:cNvPr id="0" name=""/>
        <dsp:cNvSpPr/>
      </dsp:nvSpPr>
      <dsp:spPr>
        <a:xfrm>
          <a:off x="726088" y="2358906"/>
          <a:ext cx="5706641" cy="628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32" tIns="66532" rIns="66532" bIns="66532" numCol="1" spcCol="1270" anchor="ctr" anchorCtr="0">
          <a:noAutofit/>
        </a:bodyPr>
        <a:lstStyle/>
        <a:p>
          <a:pPr marL="0" lvl="0" indent="0" algn="l" defTabSz="755650">
            <a:lnSpc>
              <a:spcPct val="90000"/>
            </a:lnSpc>
            <a:spcBef>
              <a:spcPct val="0"/>
            </a:spcBef>
            <a:spcAft>
              <a:spcPct val="35000"/>
            </a:spcAft>
            <a:buNone/>
          </a:pPr>
          <a:r>
            <a:rPr lang="en-US" sz="1700" b="1" i="0" kern="1200"/>
            <a:t>Functions:</a:t>
          </a:r>
          <a:r>
            <a:rPr lang="en-US" sz="1700" b="0" i="0" kern="1200"/>
            <a:t> Master the creation and usage of functions to enhance code modularity and reusability.</a:t>
          </a:r>
          <a:endParaRPr lang="en-US" sz="1700" kern="1200"/>
        </a:p>
      </dsp:txBody>
      <dsp:txXfrm>
        <a:off x="726088" y="2358906"/>
        <a:ext cx="5706641" cy="628648"/>
      </dsp:txXfrm>
    </dsp:sp>
    <dsp:sp modelId="{B18CB254-FB5E-4C33-BBBF-E60D56DFC216}">
      <dsp:nvSpPr>
        <dsp:cNvPr id="0" name=""/>
        <dsp:cNvSpPr/>
      </dsp:nvSpPr>
      <dsp:spPr>
        <a:xfrm>
          <a:off x="0" y="3144716"/>
          <a:ext cx="6432730" cy="628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FA8E36-E57C-4D75-9B73-E25FFA7B012F}">
      <dsp:nvSpPr>
        <dsp:cNvPr id="0" name=""/>
        <dsp:cNvSpPr/>
      </dsp:nvSpPr>
      <dsp:spPr>
        <a:xfrm>
          <a:off x="190166" y="3286162"/>
          <a:ext cx="345756" cy="345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79F5CB-E96B-4171-8A43-03448223E28B}">
      <dsp:nvSpPr>
        <dsp:cNvPr id="0" name=""/>
        <dsp:cNvSpPr/>
      </dsp:nvSpPr>
      <dsp:spPr>
        <a:xfrm>
          <a:off x="726088" y="3144716"/>
          <a:ext cx="5706641" cy="628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32" tIns="66532" rIns="66532" bIns="66532" numCol="1" spcCol="1270" anchor="ctr" anchorCtr="0">
          <a:noAutofit/>
        </a:bodyPr>
        <a:lstStyle/>
        <a:p>
          <a:pPr marL="0" lvl="0" indent="0" algn="l" defTabSz="755650">
            <a:lnSpc>
              <a:spcPct val="90000"/>
            </a:lnSpc>
            <a:spcBef>
              <a:spcPct val="0"/>
            </a:spcBef>
            <a:spcAft>
              <a:spcPct val="35000"/>
            </a:spcAft>
            <a:buNone/>
          </a:pPr>
          <a:r>
            <a:rPr lang="en-US" sz="1700" b="1" i="0" kern="1200"/>
            <a:t>Data Structures:</a:t>
          </a:r>
          <a:r>
            <a:rPr lang="en-US" sz="1700" b="0" i="0" kern="1200"/>
            <a:t> Explore lists, tuples, dictionaries, and sets to manage and manipulate data effectively.</a:t>
          </a:r>
          <a:endParaRPr lang="en-US" sz="1700" kern="1200"/>
        </a:p>
      </dsp:txBody>
      <dsp:txXfrm>
        <a:off x="726088" y="3144716"/>
        <a:ext cx="5706641" cy="628648"/>
      </dsp:txXfrm>
    </dsp:sp>
    <dsp:sp modelId="{566CB56F-5489-471A-B26B-0ED1134C3D04}">
      <dsp:nvSpPr>
        <dsp:cNvPr id="0" name=""/>
        <dsp:cNvSpPr/>
      </dsp:nvSpPr>
      <dsp:spPr>
        <a:xfrm>
          <a:off x="0" y="3930526"/>
          <a:ext cx="6432730" cy="628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B82CD3-A89C-46F9-81BF-0161E9C95513}">
      <dsp:nvSpPr>
        <dsp:cNvPr id="0" name=""/>
        <dsp:cNvSpPr/>
      </dsp:nvSpPr>
      <dsp:spPr>
        <a:xfrm>
          <a:off x="190166" y="4071972"/>
          <a:ext cx="345756" cy="345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09BAA0-D79E-495F-8440-29B2B4BA542A}">
      <dsp:nvSpPr>
        <dsp:cNvPr id="0" name=""/>
        <dsp:cNvSpPr/>
      </dsp:nvSpPr>
      <dsp:spPr>
        <a:xfrm>
          <a:off x="726088" y="3930526"/>
          <a:ext cx="5706641" cy="628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32" tIns="66532" rIns="66532" bIns="66532" numCol="1" spcCol="1270" anchor="ctr" anchorCtr="0">
          <a:noAutofit/>
        </a:bodyPr>
        <a:lstStyle/>
        <a:p>
          <a:pPr marL="0" lvl="0" indent="0" algn="l" defTabSz="755650">
            <a:lnSpc>
              <a:spcPct val="90000"/>
            </a:lnSpc>
            <a:spcBef>
              <a:spcPct val="0"/>
            </a:spcBef>
            <a:spcAft>
              <a:spcPct val="35000"/>
            </a:spcAft>
            <a:buNone/>
          </a:pPr>
          <a:r>
            <a:rPr lang="en-US" sz="1700" b="1" kern="1200"/>
            <a:t>Python Libraries: </a:t>
          </a:r>
          <a:r>
            <a:rPr lang="en-US" sz="1700" kern="1200"/>
            <a:t>pandas, numpy, matplotlib, seaborn</a:t>
          </a:r>
        </a:p>
      </dsp:txBody>
      <dsp:txXfrm>
        <a:off x="726088" y="3930526"/>
        <a:ext cx="5706641" cy="6286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DC3B-B908-9B56-93F2-B108224017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9EE3766D-FAD0-5889-40AF-A3C3E9FB98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E8B7E818-83EB-F6EE-CB5F-A780DCD494BB}"/>
              </a:ext>
            </a:extLst>
          </p:cNvPr>
          <p:cNvSpPr>
            <a:spLocks noGrp="1"/>
          </p:cNvSpPr>
          <p:nvPr>
            <p:ph type="dt" sz="half" idx="10"/>
          </p:nvPr>
        </p:nvSpPr>
        <p:spPr/>
        <p:txBody>
          <a:bodyPr/>
          <a:lstStyle/>
          <a:p>
            <a:fld id="{14BFF288-EE5E-41D3-BA3B-5C0DDAEB0C55}" type="datetimeFigureOut">
              <a:rPr lang="en-DE" smtClean="0"/>
              <a:t>18/10/2023</a:t>
            </a:fld>
            <a:endParaRPr lang="en-DE"/>
          </a:p>
        </p:txBody>
      </p:sp>
      <p:sp>
        <p:nvSpPr>
          <p:cNvPr id="5" name="Footer Placeholder 4">
            <a:extLst>
              <a:ext uri="{FF2B5EF4-FFF2-40B4-BE49-F238E27FC236}">
                <a16:creationId xmlns:a16="http://schemas.microsoft.com/office/drawing/2014/main" id="{AB5153DE-1B1F-9654-61A7-E25377B2B3E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95F05A0-3DAE-469F-B6EF-D86E8CD89A8D}"/>
              </a:ext>
            </a:extLst>
          </p:cNvPr>
          <p:cNvSpPr>
            <a:spLocks noGrp="1"/>
          </p:cNvSpPr>
          <p:nvPr>
            <p:ph type="sldNum" sz="quarter" idx="12"/>
          </p:nvPr>
        </p:nvSpPr>
        <p:spPr/>
        <p:txBody>
          <a:bodyPr/>
          <a:lstStyle/>
          <a:p>
            <a:fld id="{8F83A582-574A-48EB-B870-DB8642235C42}" type="slidenum">
              <a:rPr lang="en-DE" smtClean="0"/>
              <a:t>‹#›</a:t>
            </a:fld>
            <a:endParaRPr lang="en-DE"/>
          </a:p>
        </p:txBody>
      </p:sp>
    </p:spTree>
    <p:extLst>
      <p:ext uri="{BB962C8B-B14F-4D97-AF65-F5344CB8AC3E}">
        <p14:creationId xmlns:p14="http://schemas.microsoft.com/office/powerpoint/2010/main" val="364402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870C-9F7D-E08A-9810-75489170ED19}"/>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33CA6818-942A-8510-5FFF-9621B7CC1B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2A6D8193-F2F7-984B-7871-A43C6FA6EDF4}"/>
              </a:ext>
            </a:extLst>
          </p:cNvPr>
          <p:cNvSpPr>
            <a:spLocks noGrp="1"/>
          </p:cNvSpPr>
          <p:nvPr>
            <p:ph type="dt" sz="half" idx="10"/>
          </p:nvPr>
        </p:nvSpPr>
        <p:spPr/>
        <p:txBody>
          <a:bodyPr/>
          <a:lstStyle/>
          <a:p>
            <a:fld id="{14BFF288-EE5E-41D3-BA3B-5C0DDAEB0C55}" type="datetimeFigureOut">
              <a:rPr lang="en-DE" smtClean="0"/>
              <a:t>18/10/2023</a:t>
            </a:fld>
            <a:endParaRPr lang="en-DE"/>
          </a:p>
        </p:txBody>
      </p:sp>
      <p:sp>
        <p:nvSpPr>
          <p:cNvPr id="5" name="Footer Placeholder 4">
            <a:extLst>
              <a:ext uri="{FF2B5EF4-FFF2-40B4-BE49-F238E27FC236}">
                <a16:creationId xmlns:a16="http://schemas.microsoft.com/office/drawing/2014/main" id="{EA42A742-5A48-6FEE-0A5E-5273FB4E8F3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BEB2107-668D-00ED-E08A-33D1314379F6}"/>
              </a:ext>
            </a:extLst>
          </p:cNvPr>
          <p:cNvSpPr>
            <a:spLocks noGrp="1"/>
          </p:cNvSpPr>
          <p:nvPr>
            <p:ph type="sldNum" sz="quarter" idx="12"/>
          </p:nvPr>
        </p:nvSpPr>
        <p:spPr/>
        <p:txBody>
          <a:bodyPr/>
          <a:lstStyle/>
          <a:p>
            <a:fld id="{8F83A582-574A-48EB-B870-DB8642235C42}" type="slidenum">
              <a:rPr lang="en-DE" smtClean="0"/>
              <a:t>‹#›</a:t>
            </a:fld>
            <a:endParaRPr lang="en-DE"/>
          </a:p>
        </p:txBody>
      </p:sp>
    </p:spTree>
    <p:extLst>
      <p:ext uri="{BB962C8B-B14F-4D97-AF65-F5344CB8AC3E}">
        <p14:creationId xmlns:p14="http://schemas.microsoft.com/office/powerpoint/2010/main" val="197510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CB4E3-6F8D-EE79-DA7F-3679A33CEB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DF4F16E9-CB99-08D3-3C88-22D73720F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429151F-A972-28F1-AD0F-741EB819EE53}"/>
              </a:ext>
            </a:extLst>
          </p:cNvPr>
          <p:cNvSpPr>
            <a:spLocks noGrp="1"/>
          </p:cNvSpPr>
          <p:nvPr>
            <p:ph type="dt" sz="half" idx="10"/>
          </p:nvPr>
        </p:nvSpPr>
        <p:spPr/>
        <p:txBody>
          <a:bodyPr/>
          <a:lstStyle/>
          <a:p>
            <a:fld id="{14BFF288-EE5E-41D3-BA3B-5C0DDAEB0C55}" type="datetimeFigureOut">
              <a:rPr lang="en-DE" smtClean="0"/>
              <a:t>18/10/2023</a:t>
            </a:fld>
            <a:endParaRPr lang="en-DE"/>
          </a:p>
        </p:txBody>
      </p:sp>
      <p:sp>
        <p:nvSpPr>
          <p:cNvPr id="5" name="Footer Placeholder 4">
            <a:extLst>
              <a:ext uri="{FF2B5EF4-FFF2-40B4-BE49-F238E27FC236}">
                <a16:creationId xmlns:a16="http://schemas.microsoft.com/office/drawing/2014/main" id="{E2028910-D37E-3099-7B75-2144CAE91C8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A5FAD87-07B6-7E10-5D41-C9E3539080A9}"/>
              </a:ext>
            </a:extLst>
          </p:cNvPr>
          <p:cNvSpPr>
            <a:spLocks noGrp="1"/>
          </p:cNvSpPr>
          <p:nvPr>
            <p:ph type="sldNum" sz="quarter" idx="12"/>
          </p:nvPr>
        </p:nvSpPr>
        <p:spPr/>
        <p:txBody>
          <a:bodyPr/>
          <a:lstStyle/>
          <a:p>
            <a:fld id="{8F83A582-574A-48EB-B870-DB8642235C42}" type="slidenum">
              <a:rPr lang="en-DE" smtClean="0"/>
              <a:t>‹#›</a:t>
            </a:fld>
            <a:endParaRPr lang="en-DE"/>
          </a:p>
        </p:txBody>
      </p:sp>
    </p:spTree>
    <p:extLst>
      <p:ext uri="{BB962C8B-B14F-4D97-AF65-F5344CB8AC3E}">
        <p14:creationId xmlns:p14="http://schemas.microsoft.com/office/powerpoint/2010/main" val="304215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657E-6707-E134-DF29-575B4E4C9216}"/>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ACE4FD18-9022-9076-C35D-B56E76143A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32F2B91-1D42-7183-9859-6888A36395A4}"/>
              </a:ext>
            </a:extLst>
          </p:cNvPr>
          <p:cNvSpPr>
            <a:spLocks noGrp="1"/>
          </p:cNvSpPr>
          <p:nvPr>
            <p:ph type="dt" sz="half" idx="10"/>
          </p:nvPr>
        </p:nvSpPr>
        <p:spPr/>
        <p:txBody>
          <a:bodyPr/>
          <a:lstStyle/>
          <a:p>
            <a:fld id="{14BFF288-EE5E-41D3-BA3B-5C0DDAEB0C55}" type="datetimeFigureOut">
              <a:rPr lang="en-DE" smtClean="0"/>
              <a:t>18/10/2023</a:t>
            </a:fld>
            <a:endParaRPr lang="en-DE"/>
          </a:p>
        </p:txBody>
      </p:sp>
      <p:sp>
        <p:nvSpPr>
          <p:cNvPr id="5" name="Footer Placeholder 4">
            <a:extLst>
              <a:ext uri="{FF2B5EF4-FFF2-40B4-BE49-F238E27FC236}">
                <a16:creationId xmlns:a16="http://schemas.microsoft.com/office/drawing/2014/main" id="{49BE1834-59D9-E21E-F825-C4ACDD59175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778F981-773C-F193-EC80-958D9F880AE0}"/>
              </a:ext>
            </a:extLst>
          </p:cNvPr>
          <p:cNvSpPr>
            <a:spLocks noGrp="1"/>
          </p:cNvSpPr>
          <p:nvPr>
            <p:ph type="sldNum" sz="quarter" idx="12"/>
          </p:nvPr>
        </p:nvSpPr>
        <p:spPr/>
        <p:txBody>
          <a:bodyPr/>
          <a:lstStyle/>
          <a:p>
            <a:fld id="{8F83A582-574A-48EB-B870-DB8642235C42}" type="slidenum">
              <a:rPr lang="en-DE" smtClean="0"/>
              <a:t>‹#›</a:t>
            </a:fld>
            <a:endParaRPr lang="en-DE"/>
          </a:p>
        </p:txBody>
      </p:sp>
    </p:spTree>
    <p:extLst>
      <p:ext uri="{BB962C8B-B14F-4D97-AF65-F5344CB8AC3E}">
        <p14:creationId xmlns:p14="http://schemas.microsoft.com/office/powerpoint/2010/main" val="9977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6BADF-2155-B02D-36B9-29F18200E3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4240413D-F634-6124-9951-5A2D20955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E29F8F-921C-1459-FBF4-4B3835B2C26B}"/>
              </a:ext>
            </a:extLst>
          </p:cNvPr>
          <p:cNvSpPr>
            <a:spLocks noGrp="1"/>
          </p:cNvSpPr>
          <p:nvPr>
            <p:ph type="dt" sz="half" idx="10"/>
          </p:nvPr>
        </p:nvSpPr>
        <p:spPr/>
        <p:txBody>
          <a:bodyPr/>
          <a:lstStyle/>
          <a:p>
            <a:fld id="{14BFF288-EE5E-41D3-BA3B-5C0DDAEB0C55}" type="datetimeFigureOut">
              <a:rPr lang="en-DE" smtClean="0"/>
              <a:t>18/10/2023</a:t>
            </a:fld>
            <a:endParaRPr lang="en-DE"/>
          </a:p>
        </p:txBody>
      </p:sp>
      <p:sp>
        <p:nvSpPr>
          <p:cNvPr id="5" name="Footer Placeholder 4">
            <a:extLst>
              <a:ext uri="{FF2B5EF4-FFF2-40B4-BE49-F238E27FC236}">
                <a16:creationId xmlns:a16="http://schemas.microsoft.com/office/drawing/2014/main" id="{BBB90CB9-82F1-72DA-E143-3CF8BC30528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62AD545-3A1C-39C9-4FB5-B9922937EE6A}"/>
              </a:ext>
            </a:extLst>
          </p:cNvPr>
          <p:cNvSpPr>
            <a:spLocks noGrp="1"/>
          </p:cNvSpPr>
          <p:nvPr>
            <p:ph type="sldNum" sz="quarter" idx="12"/>
          </p:nvPr>
        </p:nvSpPr>
        <p:spPr/>
        <p:txBody>
          <a:bodyPr/>
          <a:lstStyle/>
          <a:p>
            <a:fld id="{8F83A582-574A-48EB-B870-DB8642235C42}" type="slidenum">
              <a:rPr lang="en-DE" smtClean="0"/>
              <a:t>‹#›</a:t>
            </a:fld>
            <a:endParaRPr lang="en-DE"/>
          </a:p>
        </p:txBody>
      </p:sp>
    </p:spTree>
    <p:extLst>
      <p:ext uri="{BB962C8B-B14F-4D97-AF65-F5344CB8AC3E}">
        <p14:creationId xmlns:p14="http://schemas.microsoft.com/office/powerpoint/2010/main" val="1682223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8B1E-CE5D-ADC1-45D7-921C837CCC14}"/>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9F1E2D75-95A6-0E2F-C498-7359B54383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AFBE7D35-0DAF-57BA-3951-CE98A5AA83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0B70B97D-B07C-E1F2-1EAE-0B650DC09F36}"/>
              </a:ext>
            </a:extLst>
          </p:cNvPr>
          <p:cNvSpPr>
            <a:spLocks noGrp="1"/>
          </p:cNvSpPr>
          <p:nvPr>
            <p:ph type="dt" sz="half" idx="10"/>
          </p:nvPr>
        </p:nvSpPr>
        <p:spPr/>
        <p:txBody>
          <a:bodyPr/>
          <a:lstStyle/>
          <a:p>
            <a:fld id="{14BFF288-EE5E-41D3-BA3B-5C0DDAEB0C55}" type="datetimeFigureOut">
              <a:rPr lang="en-DE" smtClean="0"/>
              <a:t>18/10/2023</a:t>
            </a:fld>
            <a:endParaRPr lang="en-DE"/>
          </a:p>
        </p:txBody>
      </p:sp>
      <p:sp>
        <p:nvSpPr>
          <p:cNvPr id="6" name="Footer Placeholder 5">
            <a:extLst>
              <a:ext uri="{FF2B5EF4-FFF2-40B4-BE49-F238E27FC236}">
                <a16:creationId xmlns:a16="http://schemas.microsoft.com/office/drawing/2014/main" id="{D6BD728F-04B4-DDA9-43D0-9AD3872A90B5}"/>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601C975-1716-C83A-4D6D-DF19CF48EE60}"/>
              </a:ext>
            </a:extLst>
          </p:cNvPr>
          <p:cNvSpPr>
            <a:spLocks noGrp="1"/>
          </p:cNvSpPr>
          <p:nvPr>
            <p:ph type="sldNum" sz="quarter" idx="12"/>
          </p:nvPr>
        </p:nvSpPr>
        <p:spPr/>
        <p:txBody>
          <a:bodyPr/>
          <a:lstStyle/>
          <a:p>
            <a:fld id="{8F83A582-574A-48EB-B870-DB8642235C42}" type="slidenum">
              <a:rPr lang="en-DE" smtClean="0"/>
              <a:t>‹#›</a:t>
            </a:fld>
            <a:endParaRPr lang="en-DE"/>
          </a:p>
        </p:txBody>
      </p:sp>
    </p:spTree>
    <p:extLst>
      <p:ext uri="{BB962C8B-B14F-4D97-AF65-F5344CB8AC3E}">
        <p14:creationId xmlns:p14="http://schemas.microsoft.com/office/powerpoint/2010/main" val="238525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CC34-136C-A8EE-64AB-0B5710C8897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319FA51A-D797-9635-3F51-2477C000FE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EF3A32-30DA-C9A1-6306-5A4BC699F5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E954248F-DCB6-9E3E-1025-3F374AC33E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9AC57B-8F7E-EA26-7196-2EFF4E3C8D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DF3E7BAC-0A5D-A62E-011D-EE6D6F1E220E}"/>
              </a:ext>
            </a:extLst>
          </p:cNvPr>
          <p:cNvSpPr>
            <a:spLocks noGrp="1"/>
          </p:cNvSpPr>
          <p:nvPr>
            <p:ph type="dt" sz="half" idx="10"/>
          </p:nvPr>
        </p:nvSpPr>
        <p:spPr/>
        <p:txBody>
          <a:bodyPr/>
          <a:lstStyle/>
          <a:p>
            <a:fld id="{14BFF288-EE5E-41D3-BA3B-5C0DDAEB0C55}" type="datetimeFigureOut">
              <a:rPr lang="en-DE" smtClean="0"/>
              <a:t>18/10/2023</a:t>
            </a:fld>
            <a:endParaRPr lang="en-DE"/>
          </a:p>
        </p:txBody>
      </p:sp>
      <p:sp>
        <p:nvSpPr>
          <p:cNvPr id="8" name="Footer Placeholder 7">
            <a:extLst>
              <a:ext uri="{FF2B5EF4-FFF2-40B4-BE49-F238E27FC236}">
                <a16:creationId xmlns:a16="http://schemas.microsoft.com/office/drawing/2014/main" id="{F80F8F1B-C3E9-2473-5010-42989D7A0FA3}"/>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9E89FC63-92B2-FDF2-4709-7CCCBDF4D50D}"/>
              </a:ext>
            </a:extLst>
          </p:cNvPr>
          <p:cNvSpPr>
            <a:spLocks noGrp="1"/>
          </p:cNvSpPr>
          <p:nvPr>
            <p:ph type="sldNum" sz="quarter" idx="12"/>
          </p:nvPr>
        </p:nvSpPr>
        <p:spPr/>
        <p:txBody>
          <a:bodyPr/>
          <a:lstStyle/>
          <a:p>
            <a:fld id="{8F83A582-574A-48EB-B870-DB8642235C42}" type="slidenum">
              <a:rPr lang="en-DE" smtClean="0"/>
              <a:t>‹#›</a:t>
            </a:fld>
            <a:endParaRPr lang="en-DE"/>
          </a:p>
        </p:txBody>
      </p:sp>
    </p:spTree>
    <p:extLst>
      <p:ext uri="{BB962C8B-B14F-4D97-AF65-F5344CB8AC3E}">
        <p14:creationId xmlns:p14="http://schemas.microsoft.com/office/powerpoint/2010/main" val="2207395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8BA7-277B-F450-EC80-5AD945790614}"/>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7D7B19F8-5225-445C-D1A9-74B5AB4F9316}"/>
              </a:ext>
            </a:extLst>
          </p:cNvPr>
          <p:cNvSpPr>
            <a:spLocks noGrp="1"/>
          </p:cNvSpPr>
          <p:nvPr>
            <p:ph type="dt" sz="half" idx="10"/>
          </p:nvPr>
        </p:nvSpPr>
        <p:spPr/>
        <p:txBody>
          <a:bodyPr/>
          <a:lstStyle/>
          <a:p>
            <a:fld id="{14BFF288-EE5E-41D3-BA3B-5C0DDAEB0C55}" type="datetimeFigureOut">
              <a:rPr lang="en-DE" smtClean="0"/>
              <a:t>18/10/2023</a:t>
            </a:fld>
            <a:endParaRPr lang="en-DE"/>
          </a:p>
        </p:txBody>
      </p:sp>
      <p:sp>
        <p:nvSpPr>
          <p:cNvPr id="4" name="Footer Placeholder 3">
            <a:extLst>
              <a:ext uri="{FF2B5EF4-FFF2-40B4-BE49-F238E27FC236}">
                <a16:creationId xmlns:a16="http://schemas.microsoft.com/office/drawing/2014/main" id="{1ED16DEF-33A5-719E-CE2A-FC3EE858CDC8}"/>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5FE99FC6-8604-3C44-7083-B9CF588BDEBA}"/>
              </a:ext>
            </a:extLst>
          </p:cNvPr>
          <p:cNvSpPr>
            <a:spLocks noGrp="1"/>
          </p:cNvSpPr>
          <p:nvPr>
            <p:ph type="sldNum" sz="quarter" idx="12"/>
          </p:nvPr>
        </p:nvSpPr>
        <p:spPr/>
        <p:txBody>
          <a:bodyPr/>
          <a:lstStyle/>
          <a:p>
            <a:fld id="{8F83A582-574A-48EB-B870-DB8642235C42}" type="slidenum">
              <a:rPr lang="en-DE" smtClean="0"/>
              <a:t>‹#›</a:t>
            </a:fld>
            <a:endParaRPr lang="en-DE"/>
          </a:p>
        </p:txBody>
      </p:sp>
    </p:spTree>
    <p:extLst>
      <p:ext uri="{BB962C8B-B14F-4D97-AF65-F5344CB8AC3E}">
        <p14:creationId xmlns:p14="http://schemas.microsoft.com/office/powerpoint/2010/main" val="95446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0F1B73-FFF4-714F-0181-756A7B03DE0A}"/>
              </a:ext>
            </a:extLst>
          </p:cNvPr>
          <p:cNvSpPr>
            <a:spLocks noGrp="1"/>
          </p:cNvSpPr>
          <p:nvPr>
            <p:ph type="dt" sz="half" idx="10"/>
          </p:nvPr>
        </p:nvSpPr>
        <p:spPr/>
        <p:txBody>
          <a:bodyPr/>
          <a:lstStyle/>
          <a:p>
            <a:fld id="{14BFF288-EE5E-41D3-BA3B-5C0DDAEB0C55}" type="datetimeFigureOut">
              <a:rPr lang="en-DE" smtClean="0"/>
              <a:t>18/10/2023</a:t>
            </a:fld>
            <a:endParaRPr lang="en-DE"/>
          </a:p>
        </p:txBody>
      </p:sp>
      <p:sp>
        <p:nvSpPr>
          <p:cNvPr id="3" name="Footer Placeholder 2">
            <a:extLst>
              <a:ext uri="{FF2B5EF4-FFF2-40B4-BE49-F238E27FC236}">
                <a16:creationId xmlns:a16="http://schemas.microsoft.com/office/drawing/2014/main" id="{E4A69C4A-577C-CCE4-2DAB-B4AB31785927}"/>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AB6E3E2A-0C9F-54F5-182E-05A68ADD1983}"/>
              </a:ext>
            </a:extLst>
          </p:cNvPr>
          <p:cNvSpPr>
            <a:spLocks noGrp="1"/>
          </p:cNvSpPr>
          <p:nvPr>
            <p:ph type="sldNum" sz="quarter" idx="12"/>
          </p:nvPr>
        </p:nvSpPr>
        <p:spPr/>
        <p:txBody>
          <a:bodyPr/>
          <a:lstStyle/>
          <a:p>
            <a:fld id="{8F83A582-574A-48EB-B870-DB8642235C42}" type="slidenum">
              <a:rPr lang="en-DE" smtClean="0"/>
              <a:t>‹#›</a:t>
            </a:fld>
            <a:endParaRPr lang="en-DE"/>
          </a:p>
        </p:txBody>
      </p:sp>
    </p:spTree>
    <p:extLst>
      <p:ext uri="{BB962C8B-B14F-4D97-AF65-F5344CB8AC3E}">
        <p14:creationId xmlns:p14="http://schemas.microsoft.com/office/powerpoint/2010/main" val="336461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7B8E-79CD-3E0C-C088-B465A97370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3A0409D8-E762-45A9-BF75-5FF0FF32C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D73FED53-31F2-4E36-E1D2-D58A1FC73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085D4-DFA3-69D8-B3E2-51C3F750BCF0}"/>
              </a:ext>
            </a:extLst>
          </p:cNvPr>
          <p:cNvSpPr>
            <a:spLocks noGrp="1"/>
          </p:cNvSpPr>
          <p:nvPr>
            <p:ph type="dt" sz="half" idx="10"/>
          </p:nvPr>
        </p:nvSpPr>
        <p:spPr/>
        <p:txBody>
          <a:bodyPr/>
          <a:lstStyle/>
          <a:p>
            <a:fld id="{14BFF288-EE5E-41D3-BA3B-5C0DDAEB0C55}" type="datetimeFigureOut">
              <a:rPr lang="en-DE" smtClean="0"/>
              <a:t>18/10/2023</a:t>
            </a:fld>
            <a:endParaRPr lang="en-DE"/>
          </a:p>
        </p:txBody>
      </p:sp>
      <p:sp>
        <p:nvSpPr>
          <p:cNvPr id="6" name="Footer Placeholder 5">
            <a:extLst>
              <a:ext uri="{FF2B5EF4-FFF2-40B4-BE49-F238E27FC236}">
                <a16:creationId xmlns:a16="http://schemas.microsoft.com/office/drawing/2014/main" id="{565A002B-EAE8-5C45-5A0E-BEF220EF361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BB10F77-0FC0-59EA-ED4D-E4B637FEC0B1}"/>
              </a:ext>
            </a:extLst>
          </p:cNvPr>
          <p:cNvSpPr>
            <a:spLocks noGrp="1"/>
          </p:cNvSpPr>
          <p:nvPr>
            <p:ph type="sldNum" sz="quarter" idx="12"/>
          </p:nvPr>
        </p:nvSpPr>
        <p:spPr/>
        <p:txBody>
          <a:bodyPr/>
          <a:lstStyle/>
          <a:p>
            <a:fld id="{8F83A582-574A-48EB-B870-DB8642235C42}" type="slidenum">
              <a:rPr lang="en-DE" smtClean="0"/>
              <a:t>‹#›</a:t>
            </a:fld>
            <a:endParaRPr lang="en-DE"/>
          </a:p>
        </p:txBody>
      </p:sp>
    </p:spTree>
    <p:extLst>
      <p:ext uri="{BB962C8B-B14F-4D97-AF65-F5344CB8AC3E}">
        <p14:creationId xmlns:p14="http://schemas.microsoft.com/office/powerpoint/2010/main" val="152362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915F-7A5E-B582-132D-E465C7660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6F7A8E39-F54D-66B3-A82C-FADF2ADAB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B78FD458-028A-2442-206E-6A265EFF6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B2FBC-086E-C260-4CF0-744E66203347}"/>
              </a:ext>
            </a:extLst>
          </p:cNvPr>
          <p:cNvSpPr>
            <a:spLocks noGrp="1"/>
          </p:cNvSpPr>
          <p:nvPr>
            <p:ph type="dt" sz="half" idx="10"/>
          </p:nvPr>
        </p:nvSpPr>
        <p:spPr/>
        <p:txBody>
          <a:bodyPr/>
          <a:lstStyle/>
          <a:p>
            <a:fld id="{14BFF288-EE5E-41D3-BA3B-5C0DDAEB0C55}" type="datetimeFigureOut">
              <a:rPr lang="en-DE" smtClean="0"/>
              <a:t>18/10/2023</a:t>
            </a:fld>
            <a:endParaRPr lang="en-DE"/>
          </a:p>
        </p:txBody>
      </p:sp>
      <p:sp>
        <p:nvSpPr>
          <p:cNvPr id="6" name="Footer Placeholder 5">
            <a:extLst>
              <a:ext uri="{FF2B5EF4-FFF2-40B4-BE49-F238E27FC236}">
                <a16:creationId xmlns:a16="http://schemas.microsoft.com/office/drawing/2014/main" id="{32AC6D53-C400-4F47-243A-40AD8795DA9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EA3BBBA6-C591-A616-DABF-5633F20833F7}"/>
              </a:ext>
            </a:extLst>
          </p:cNvPr>
          <p:cNvSpPr>
            <a:spLocks noGrp="1"/>
          </p:cNvSpPr>
          <p:nvPr>
            <p:ph type="sldNum" sz="quarter" idx="12"/>
          </p:nvPr>
        </p:nvSpPr>
        <p:spPr/>
        <p:txBody>
          <a:bodyPr/>
          <a:lstStyle/>
          <a:p>
            <a:fld id="{8F83A582-574A-48EB-B870-DB8642235C42}" type="slidenum">
              <a:rPr lang="en-DE" smtClean="0"/>
              <a:t>‹#›</a:t>
            </a:fld>
            <a:endParaRPr lang="en-DE"/>
          </a:p>
        </p:txBody>
      </p:sp>
    </p:spTree>
    <p:extLst>
      <p:ext uri="{BB962C8B-B14F-4D97-AF65-F5344CB8AC3E}">
        <p14:creationId xmlns:p14="http://schemas.microsoft.com/office/powerpoint/2010/main" val="402505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CFEB3-32E4-00A8-4D69-44309201A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6BFE164B-7984-2175-4F6F-B499F16C0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BC621632-011D-8137-60A8-2BD57A3D3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FF288-EE5E-41D3-BA3B-5C0DDAEB0C55}" type="datetimeFigureOut">
              <a:rPr lang="en-DE" smtClean="0"/>
              <a:t>18/10/2023</a:t>
            </a:fld>
            <a:endParaRPr lang="en-DE"/>
          </a:p>
        </p:txBody>
      </p:sp>
      <p:sp>
        <p:nvSpPr>
          <p:cNvPr id="5" name="Footer Placeholder 4">
            <a:extLst>
              <a:ext uri="{FF2B5EF4-FFF2-40B4-BE49-F238E27FC236}">
                <a16:creationId xmlns:a16="http://schemas.microsoft.com/office/drawing/2014/main" id="{14080926-7B81-7548-D3A0-180A1AA3E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EC2C43F7-5186-37C8-6D37-7F5A11936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3A582-574A-48EB-B870-DB8642235C42}" type="slidenum">
              <a:rPr lang="en-DE" smtClean="0"/>
              <a:t>‹#›</a:t>
            </a:fld>
            <a:endParaRPr lang="en-DE"/>
          </a:p>
        </p:txBody>
      </p:sp>
    </p:spTree>
    <p:extLst>
      <p:ext uri="{BB962C8B-B14F-4D97-AF65-F5344CB8AC3E}">
        <p14:creationId xmlns:p14="http://schemas.microsoft.com/office/powerpoint/2010/main" val="3650943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0">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22">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32" name="Group 23">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28" name="Freeform: Shape 27">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5" name="Group 24">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33" name="Freeform: Shape 25">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00686129-FC02-5B1C-A636-A73C777E1899}"/>
              </a:ext>
            </a:extLst>
          </p:cNvPr>
          <p:cNvSpPr>
            <a:spLocks noGrp="1"/>
          </p:cNvSpPr>
          <p:nvPr>
            <p:ph type="ctrTitle"/>
          </p:nvPr>
        </p:nvSpPr>
        <p:spPr>
          <a:xfrm>
            <a:off x="838199" y="1120676"/>
            <a:ext cx="7021513" cy="2308324"/>
          </a:xfrm>
        </p:spPr>
        <p:txBody>
          <a:bodyPr>
            <a:normAutofit/>
          </a:bodyPr>
          <a:lstStyle/>
          <a:p>
            <a:pPr algn="l"/>
            <a:r>
              <a:rPr lang="en-US" sz="7200">
                <a:solidFill>
                  <a:schemeClr val="bg1"/>
                </a:solidFill>
              </a:rPr>
              <a:t>Introduction to Python</a:t>
            </a:r>
            <a:endParaRPr lang="en-DE" sz="7200">
              <a:solidFill>
                <a:schemeClr val="bg1"/>
              </a:solidFill>
            </a:endParaRPr>
          </a:p>
        </p:txBody>
      </p:sp>
      <p:sp>
        <p:nvSpPr>
          <p:cNvPr id="3" name="Subtitle 2">
            <a:extLst>
              <a:ext uri="{FF2B5EF4-FFF2-40B4-BE49-F238E27FC236}">
                <a16:creationId xmlns:a16="http://schemas.microsoft.com/office/drawing/2014/main" id="{A2967C74-31EE-3927-779E-9DBEEC72E449}"/>
              </a:ext>
            </a:extLst>
          </p:cNvPr>
          <p:cNvSpPr>
            <a:spLocks noGrp="1"/>
          </p:cNvSpPr>
          <p:nvPr>
            <p:ph type="subTitle" idx="1"/>
          </p:nvPr>
        </p:nvSpPr>
        <p:spPr>
          <a:xfrm>
            <a:off x="835024" y="3809999"/>
            <a:ext cx="7025753" cy="1012778"/>
          </a:xfrm>
        </p:spPr>
        <p:txBody>
          <a:bodyPr>
            <a:normAutofit/>
          </a:bodyPr>
          <a:lstStyle/>
          <a:p>
            <a:pPr algn="l"/>
            <a:r>
              <a:rPr lang="en-US">
                <a:solidFill>
                  <a:schemeClr val="bg1"/>
                </a:solidFill>
              </a:rPr>
              <a:t>Neslihan Keskin, 10.10.2023</a:t>
            </a:r>
            <a:endParaRPr lang="en-DE">
              <a:solidFill>
                <a:schemeClr val="bg1"/>
              </a:solidFill>
            </a:endParaRPr>
          </a:p>
        </p:txBody>
      </p:sp>
    </p:spTree>
    <p:extLst>
      <p:ext uri="{BB962C8B-B14F-4D97-AF65-F5344CB8AC3E}">
        <p14:creationId xmlns:p14="http://schemas.microsoft.com/office/powerpoint/2010/main" val="2306629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CC47640-6A80-D738-18E6-05B0E1BA124C}"/>
              </a:ext>
            </a:extLst>
          </p:cNvPr>
          <p:cNvSpPr>
            <a:spLocks noGrp="1"/>
          </p:cNvSpPr>
          <p:nvPr>
            <p:ph type="title"/>
          </p:nvPr>
        </p:nvSpPr>
        <p:spPr>
          <a:xfrm>
            <a:off x="838200" y="669925"/>
            <a:ext cx="4508946" cy="1325563"/>
          </a:xfrm>
        </p:spPr>
        <p:txBody>
          <a:bodyPr anchor="b">
            <a:normAutofit/>
          </a:bodyPr>
          <a:lstStyle/>
          <a:p>
            <a:pPr algn="r"/>
            <a:r>
              <a:rPr lang="tr-TR">
                <a:solidFill>
                  <a:schemeClr val="bg1"/>
                </a:solidFill>
              </a:rPr>
              <a:t>Jupyter Notebook</a:t>
            </a:r>
            <a:endParaRPr lang="en-DE">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D0AC975-3935-A3F9-DEB5-D95DD927B155}"/>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en-US" sz="1900" b="0" i="0">
                <a:solidFill>
                  <a:schemeClr val="bg1"/>
                </a:solidFill>
                <a:effectLst/>
                <a:latin typeface="Söhne"/>
              </a:rPr>
              <a:t>Jupyter Notebook is an open-source web application that allows you to create and share interactive documents containing live code, equations, visualizations, and narrative text.</a:t>
            </a:r>
          </a:p>
          <a:p>
            <a:pPr>
              <a:buFont typeface="Arial" panose="020B0604020202020204" pitchFamily="34" charset="0"/>
              <a:buChar char="•"/>
            </a:pPr>
            <a:r>
              <a:rPr lang="en-US" sz="1900" b="1" i="0">
                <a:solidFill>
                  <a:schemeClr val="bg1"/>
                </a:solidFill>
                <a:effectLst/>
                <a:latin typeface="Söhne"/>
              </a:rPr>
              <a:t>Pros:</a:t>
            </a:r>
            <a:endParaRPr lang="en-US" sz="1900" b="0" i="0">
              <a:solidFill>
                <a:schemeClr val="bg1"/>
              </a:solidFill>
              <a:effectLst/>
              <a:latin typeface="Söhne"/>
            </a:endParaRPr>
          </a:p>
          <a:p>
            <a:pPr marL="742950" lvl="1" indent="-285750">
              <a:buFont typeface="Arial" panose="020B0604020202020204" pitchFamily="34" charset="0"/>
              <a:buChar char="•"/>
            </a:pPr>
            <a:r>
              <a:rPr lang="en-US" sz="1900" b="0" i="0">
                <a:solidFill>
                  <a:schemeClr val="bg1"/>
                </a:solidFill>
                <a:effectLst/>
                <a:latin typeface="Söhne"/>
              </a:rPr>
              <a:t>Ideal for data analysis, visualization, and exploratory programming.</a:t>
            </a:r>
          </a:p>
          <a:p>
            <a:pPr marL="742950" lvl="1" indent="-285750">
              <a:buFont typeface="Arial" panose="020B0604020202020204" pitchFamily="34" charset="0"/>
              <a:buChar char="•"/>
            </a:pPr>
            <a:r>
              <a:rPr lang="en-US" sz="1900" b="0" i="0">
                <a:solidFill>
                  <a:schemeClr val="bg1"/>
                </a:solidFill>
                <a:effectLst/>
                <a:latin typeface="Söhne"/>
              </a:rPr>
              <a:t>Supports multiple languages through various kernels.</a:t>
            </a:r>
          </a:p>
          <a:p>
            <a:pPr marL="742950" lvl="1" indent="-285750">
              <a:buFont typeface="Arial" panose="020B0604020202020204" pitchFamily="34" charset="0"/>
              <a:buChar char="•"/>
            </a:pPr>
            <a:r>
              <a:rPr lang="en-US" sz="1900" b="0" i="0">
                <a:solidFill>
                  <a:schemeClr val="bg1"/>
                </a:solidFill>
                <a:effectLst/>
                <a:latin typeface="Söhne"/>
              </a:rPr>
              <a:t>Rich output capabilities, including interactive plots.</a:t>
            </a:r>
          </a:p>
          <a:p>
            <a:pPr marL="742950" lvl="1" indent="-285750">
              <a:buFont typeface="Arial" panose="020B0604020202020204" pitchFamily="34" charset="0"/>
              <a:buChar char="•"/>
            </a:pPr>
            <a:r>
              <a:rPr lang="en-US" sz="1900" b="0" i="0">
                <a:solidFill>
                  <a:schemeClr val="bg1"/>
                </a:solidFill>
                <a:effectLst/>
                <a:latin typeface="Söhne"/>
              </a:rPr>
              <a:t>Markdown support for documentation.</a:t>
            </a:r>
          </a:p>
          <a:p>
            <a:pPr>
              <a:buFont typeface="Arial" panose="020B0604020202020204" pitchFamily="34" charset="0"/>
              <a:buChar char="•"/>
            </a:pPr>
            <a:r>
              <a:rPr lang="en-US" sz="1900" b="1" i="0">
                <a:solidFill>
                  <a:schemeClr val="bg1"/>
                </a:solidFill>
                <a:effectLst/>
                <a:latin typeface="Söhne"/>
              </a:rPr>
              <a:t>Cons:</a:t>
            </a:r>
            <a:endParaRPr lang="en-US" sz="1900" b="0" i="0">
              <a:solidFill>
                <a:schemeClr val="bg1"/>
              </a:solidFill>
              <a:effectLst/>
              <a:latin typeface="Söhne"/>
            </a:endParaRPr>
          </a:p>
          <a:p>
            <a:pPr marL="742950" lvl="1" indent="-285750">
              <a:buFont typeface="Arial" panose="020B0604020202020204" pitchFamily="34" charset="0"/>
              <a:buChar char="•"/>
            </a:pPr>
            <a:r>
              <a:rPr lang="en-US" sz="1900" b="0" i="0">
                <a:solidFill>
                  <a:schemeClr val="bg1"/>
                </a:solidFill>
                <a:effectLst/>
                <a:latin typeface="Söhne"/>
              </a:rPr>
              <a:t>Less suitable for traditional software development and larger projects.</a:t>
            </a:r>
          </a:p>
          <a:p>
            <a:pPr marL="742950" lvl="1" indent="-285750">
              <a:buFont typeface="Arial" panose="020B0604020202020204" pitchFamily="34" charset="0"/>
              <a:buChar char="•"/>
            </a:pPr>
            <a:r>
              <a:rPr lang="en-US" sz="1900" b="0" i="0">
                <a:solidFill>
                  <a:schemeClr val="bg1"/>
                </a:solidFill>
                <a:effectLst/>
                <a:latin typeface="Söhne"/>
              </a:rPr>
              <a:t>Limited version control features compared to dedicated version control systems.</a:t>
            </a:r>
          </a:p>
          <a:p>
            <a:endParaRPr lang="en-DE" sz="19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82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90CE139-36AC-4F63-B564-B574ACCBFF80}"/>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Google Colab</a:t>
            </a:r>
            <a:endParaRPr lang="en-DE">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88A76C-1D19-F318-E68A-E2BCC1C3A294}"/>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en-US" sz="1600" b="0" i="0">
                <a:solidFill>
                  <a:schemeClr val="bg1"/>
                </a:solidFill>
                <a:effectLst/>
                <a:latin typeface="Söhne"/>
              </a:rPr>
              <a:t>Google Colab is a cloud-based Jupyter Notebook environment provided by Google. It offers free access to GPU resources and integrates with Google Drive for collaborative work.</a:t>
            </a:r>
          </a:p>
          <a:p>
            <a:pPr>
              <a:buFont typeface="Arial" panose="020B0604020202020204" pitchFamily="34" charset="0"/>
              <a:buChar char="•"/>
            </a:pPr>
            <a:r>
              <a:rPr lang="en-US" sz="1600" b="1" i="0">
                <a:solidFill>
                  <a:schemeClr val="bg1"/>
                </a:solidFill>
                <a:effectLst/>
                <a:latin typeface="Söhne"/>
              </a:rPr>
              <a:t>Pros:</a:t>
            </a:r>
            <a:endParaRPr lang="en-US" sz="1600" b="0" i="0">
              <a:solidFill>
                <a:schemeClr val="bg1"/>
              </a:solidFill>
              <a:effectLst/>
              <a:latin typeface="Söhne"/>
            </a:endParaRPr>
          </a:p>
          <a:p>
            <a:pPr marL="742950" lvl="1" indent="-285750">
              <a:buFont typeface="Arial" panose="020B0604020202020204" pitchFamily="34" charset="0"/>
              <a:buChar char="•"/>
            </a:pPr>
            <a:r>
              <a:rPr lang="en-US" sz="1600" b="0" i="0">
                <a:solidFill>
                  <a:schemeClr val="bg1"/>
                </a:solidFill>
                <a:effectLst/>
                <a:latin typeface="Söhne"/>
              </a:rPr>
              <a:t>Free GPU resources for deep learning tasks.</a:t>
            </a:r>
          </a:p>
          <a:p>
            <a:pPr marL="742950" lvl="1" indent="-285750">
              <a:buFont typeface="Arial" panose="020B0604020202020204" pitchFamily="34" charset="0"/>
              <a:buChar char="•"/>
            </a:pPr>
            <a:r>
              <a:rPr lang="en-US" sz="1600" b="0" i="0">
                <a:solidFill>
                  <a:schemeClr val="bg1"/>
                </a:solidFill>
                <a:effectLst/>
                <a:latin typeface="Söhne"/>
              </a:rPr>
              <a:t>Seamless collaboration and sharing features.</a:t>
            </a:r>
          </a:p>
          <a:p>
            <a:pPr marL="742950" lvl="1" indent="-285750">
              <a:buFont typeface="Arial" panose="020B0604020202020204" pitchFamily="34" charset="0"/>
              <a:buChar char="•"/>
            </a:pPr>
            <a:r>
              <a:rPr lang="en-US" sz="1600" b="0" i="0">
                <a:solidFill>
                  <a:schemeClr val="bg1"/>
                </a:solidFill>
                <a:effectLst/>
                <a:latin typeface="Söhne"/>
              </a:rPr>
              <a:t>Pre-installed libraries for machine learning and data analysis.</a:t>
            </a:r>
          </a:p>
          <a:p>
            <a:pPr marL="742950" lvl="1" indent="-285750">
              <a:buFont typeface="Arial" panose="020B0604020202020204" pitchFamily="34" charset="0"/>
              <a:buChar char="•"/>
            </a:pPr>
            <a:r>
              <a:rPr lang="en-US" sz="1600" b="0" i="0">
                <a:solidFill>
                  <a:schemeClr val="bg1"/>
                </a:solidFill>
                <a:effectLst/>
                <a:latin typeface="Söhne"/>
              </a:rPr>
              <a:t>Integration with Google Drive for easy storage and sharing.</a:t>
            </a:r>
          </a:p>
          <a:p>
            <a:pPr>
              <a:buFont typeface="Arial" panose="020B0604020202020204" pitchFamily="34" charset="0"/>
              <a:buChar char="•"/>
            </a:pPr>
            <a:r>
              <a:rPr lang="en-US" sz="1600" b="1" i="0">
                <a:solidFill>
                  <a:schemeClr val="bg1"/>
                </a:solidFill>
                <a:effectLst/>
                <a:latin typeface="Söhne"/>
              </a:rPr>
              <a:t>Cons:</a:t>
            </a:r>
            <a:endParaRPr lang="en-US" sz="1600" b="0" i="0">
              <a:solidFill>
                <a:schemeClr val="bg1"/>
              </a:solidFill>
              <a:effectLst/>
              <a:latin typeface="Söhne"/>
            </a:endParaRPr>
          </a:p>
          <a:p>
            <a:pPr marL="742950" lvl="1" indent="-285750">
              <a:buFont typeface="Arial" panose="020B0604020202020204" pitchFamily="34" charset="0"/>
              <a:buChar char="•"/>
            </a:pPr>
            <a:r>
              <a:rPr lang="en-US" sz="1600" b="0" i="0">
                <a:solidFill>
                  <a:schemeClr val="bg1"/>
                </a:solidFill>
                <a:effectLst/>
                <a:latin typeface="Söhne"/>
              </a:rPr>
              <a:t>Limited customization options compared to local Jupyter installations.</a:t>
            </a:r>
          </a:p>
          <a:p>
            <a:pPr marL="742950" lvl="1" indent="-285750">
              <a:buFont typeface="Arial" panose="020B0604020202020204" pitchFamily="34" charset="0"/>
              <a:buChar char="•"/>
            </a:pPr>
            <a:r>
              <a:rPr lang="en-US" sz="1600" b="0" i="0">
                <a:solidFill>
                  <a:schemeClr val="bg1"/>
                </a:solidFill>
                <a:effectLst/>
                <a:latin typeface="Söhne"/>
              </a:rPr>
              <a:t>Requires internet connectivity for use.</a:t>
            </a:r>
          </a:p>
          <a:p>
            <a:pPr marL="742950" lvl="1" indent="-285750">
              <a:buFont typeface="Arial" panose="020B0604020202020204" pitchFamily="34" charset="0"/>
              <a:buChar char="•"/>
            </a:pPr>
            <a:r>
              <a:rPr lang="en-US" sz="1600">
                <a:solidFill>
                  <a:schemeClr val="bg1"/>
                </a:solidFill>
                <a:latin typeface="Söhne"/>
              </a:rPr>
              <a:t>The free version has storage limitations on Google Drive.</a:t>
            </a:r>
          </a:p>
          <a:p>
            <a:pPr marL="742950" lvl="1" indent="-285750">
              <a:buFont typeface="Arial" panose="020B0604020202020204" pitchFamily="34" charset="0"/>
              <a:buChar char="•"/>
            </a:pPr>
            <a:r>
              <a:rPr lang="en-US" sz="1600">
                <a:solidFill>
                  <a:schemeClr val="bg1"/>
                </a:solidFill>
                <a:latin typeface="Söhne"/>
              </a:rPr>
              <a:t>Sessions have timeouts, not friendly for long-running tasks.</a:t>
            </a:r>
          </a:p>
          <a:p>
            <a:pPr marL="742950" lvl="1" indent="-285750">
              <a:buFont typeface="Arial" panose="020B0604020202020204" pitchFamily="34" charset="0"/>
              <a:buChar char="•"/>
            </a:pPr>
            <a:endParaRPr lang="en-US" sz="1600">
              <a:solidFill>
                <a:schemeClr val="bg1"/>
              </a:solidFill>
              <a:latin typeface="Söhne"/>
            </a:endParaRPr>
          </a:p>
          <a:p>
            <a:pPr marL="742950" lvl="1" indent="-285750">
              <a:buFont typeface="Arial" panose="020B0604020202020204" pitchFamily="34" charset="0"/>
              <a:buChar char="•"/>
            </a:pPr>
            <a:endParaRPr lang="en-US" sz="1600" b="0" i="0">
              <a:solidFill>
                <a:schemeClr val="bg1"/>
              </a:solidFill>
              <a:effectLst/>
              <a:latin typeface="Söhne"/>
            </a:endParaRPr>
          </a:p>
          <a:p>
            <a:pPr marL="0" indent="0">
              <a:buNone/>
            </a:pPr>
            <a:endParaRPr lang="en-DE" sz="16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277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34ED5-A54C-99DD-11A7-870B734138B2}"/>
              </a:ext>
            </a:extLst>
          </p:cNvPr>
          <p:cNvSpPr>
            <a:spLocks noGrp="1"/>
          </p:cNvSpPr>
          <p:nvPr>
            <p:ph type="title"/>
          </p:nvPr>
        </p:nvSpPr>
        <p:spPr>
          <a:xfrm>
            <a:off x="838199" y="1498512"/>
            <a:ext cx="8740774" cy="1323439"/>
          </a:xfrm>
        </p:spPr>
        <p:txBody>
          <a:bodyPr anchor="t">
            <a:normAutofit/>
          </a:bodyPr>
          <a:lstStyle/>
          <a:p>
            <a:r>
              <a:rPr lang="en-US" sz="4000"/>
              <a:t>What is Python?</a:t>
            </a:r>
            <a:endParaRPr lang="en-DE" sz="4000"/>
          </a:p>
        </p:txBody>
      </p:sp>
      <p:sp>
        <p:nvSpPr>
          <p:cNvPr id="3" name="Content Placeholder 2">
            <a:extLst>
              <a:ext uri="{FF2B5EF4-FFF2-40B4-BE49-F238E27FC236}">
                <a16:creationId xmlns:a16="http://schemas.microsoft.com/office/drawing/2014/main" id="{225FA183-FE24-9250-2D4C-AF10D98958C7}"/>
              </a:ext>
            </a:extLst>
          </p:cNvPr>
          <p:cNvSpPr>
            <a:spLocks noGrp="1"/>
          </p:cNvSpPr>
          <p:nvPr>
            <p:ph idx="1"/>
          </p:nvPr>
        </p:nvSpPr>
        <p:spPr>
          <a:xfrm>
            <a:off x="838199" y="3003160"/>
            <a:ext cx="8740775" cy="2454300"/>
          </a:xfrm>
        </p:spPr>
        <p:txBody>
          <a:bodyPr>
            <a:normAutofit/>
          </a:bodyPr>
          <a:lstStyle/>
          <a:p>
            <a:r>
              <a:rPr lang="en-US" sz="2400" b="0" i="0">
                <a:solidFill>
                  <a:schemeClr val="tx1">
                    <a:alpha val="80000"/>
                  </a:schemeClr>
                </a:solidFill>
                <a:effectLst/>
                <a:latin typeface="Söhne"/>
              </a:rPr>
              <a:t>Python is a high-level, interpreted programming language known for its simplicity and readability. Created by Guido van Rossum and first released in 1991. Its user-friendly syntax and extensive standard libraries make it an excellent choice for beginners and professionals alike.</a:t>
            </a:r>
            <a:endParaRPr lang="en-DE" sz="2400">
              <a:solidFill>
                <a:schemeClr val="tx1">
                  <a:alpha val="80000"/>
                </a:schemeClr>
              </a:solidFill>
            </a:endParaRPr>
          </a:p>
        </p:txBody>
      </p:sp>
      <p:grpSp>
        <p:nvGrpSpPr>
          <p:cNvPr id="19" name="Group 18">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20" name="Freeform: Shape 19">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20">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2" name="Freeform: Shape 21">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006896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40" name="Group 39">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48" name="Freeform: Shape 47">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41" name="Group 40">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42" name="Group 41">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46" name="Freeform: Shape 45">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3" name="Group 42">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44" name="Freeform: Shape 43">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23E365D3-E1D8-5E7E-EDB2-EECA36347314}"/>
              </a:ext>
            </a:extLst>
          </p:cNvPr>
          <p:cNvSpPr>
            <a:spLocks noGrp="1"/>
          </p:cNvSpPr>
          <p:nvPr>
            <p:ph type="title"/>
          </p:nvPr>
        </p:nvSpPr>
        <p:spPr>
          <a:xfrm>
            <a:off x="827088" y="1641752"/>
            <a:ext cx="2655887" cy="3213277"/>
          </a:xfrm>
        </p:spPr>
        <p:txBody>
          <a:bodyPr anchor="t">
            <a:normAutofit/>
          </a:bodyPr>
          <a:lstStyle/>
          <a:p>
            <a:r>
              <a:rPr lang="en-US" sz="3400"/>
              <a:t>What is a high-level programming language?</a:t>
            </a:r>
            <a:endParaRPr lang="en-DE" sz="3400"/>
          </a:p>
        </p:txBody>
      </p:sp>
      <p:sp>
        <p:nvSpPr>
          <p:cNvPr id="3" name="Content Placeholder 2">
            <a:extLst>
              <a:ext uri="{FF2B5EF4-FFF2-40B4-BE49-F238E27FC236}">
                <a16:creationId xmlns:a16="http://schemas.microsoft.com/office/drawing/2014/main" id="{56C557B7-30AD-B3BE-E7CD-5DFED58B5AE7}"/>
              </a:ext>
            </a:extLst>
          </p:cNvPr>
          <p:cNvSpPr>
            <a:spLocks noGrp="1"/>
          </p:cNvSpPr>
          <p:nvPr>
            <p:ph idx="1"/>
          </p:nvPr>
        </p:nvSpPr>
        <p:spPr>
          <a:xfrm>
            <a:off x="5232401" y="1721579"/>
            <a:ext cx="6140449" cy="3952648"/>
          </a:xfrm>
        </p:spPr>
        <p:txBody>
          <a:bodyPr>
            <a:normAutofit/>
          </a:bodyPr>
          <a:lstStyle/>
          <a:p>
            <a:r>
              <a:rPr lang="en-US" sz="1300">
                <a:solidFill>
                  <a:schemeClr val="tx1">
                    <a:alpha val="80000"/>
                  </a:schemeClr>
                </a:solidFill>
                <a:latin typeface="Söhne"/>
              </a:rPr>
              <a:t>"program": writing instructions for your computer to execute; this could be a simple "calculator" program that adds two numbers, it could be something that prints out values to your terminal or sends information to a remote server/web-page, etc.</a:t>
            </a:r>
          </a:p>
          <a:p>
            <a:r>
              <a:rPr lang="en-US" sz="1300">
                <a:solidFill>
                  <a:schemeClr val="tx1">
                    <a:alpha val="80000"/>
                  </a:schemeClr>
                </a:solidFill>
                <a:latin typeface="Söhne"/>
              </a:rPr>
              <a:t>  - "programming language": the language (set of words used according to specific syntax rules) that lets you write a program that can be executed on a machine</a:t>
            </a:r>
          </a:p>
          <a:p>
            <a:r>
              <a:rPr lang="en-US" sz="1300">
                <a:solidFill>
                  <a:schemeClr val="tx1">
                    <a:alpha val="80000"/>
                  </a:schemeClr>
                </a:solidFill>
                <a:latin typeface="Söhne"/>
              </a:rPr>
              <a:t>  - "high-level": there are different ways of interacting with the computer; at the lowest level, this is the binary code that computers can read and execute. Above that are different levels of closeness to machine-readable code: directly above is machine or _assembly_ code that is slightly more readable but also _compiles_ into this binary code for computers. </a:t>
            </a:r>
          </a:p>
          <a:p>
            <a:pPr marL="0" indent="0">
              <a:buNone/>
            </a:pPr>
            <a:r>
              <a:rPr lang="en-US" sz="1300">
                <a:solidFill>
                  <a:schemeClr val="tx1">
                    <a:alpha val="80000"/>
                  </a:schemeClr>
                </a:solidFill>
                <a:latin typeface="Söhne"/>
              </a:rPr>
              <a:t>There are more levels above this, and at the highest level (like Python), code words in human-readable languages (like English) represent large series of simple assembly steps. You can write some complex set of loops, etc. and the "Python interpreter" "interprets" these instructions in Python, turning them into something that the machine can comprehend. You don't have to worry about managing how your computer stores memory (more on this later), since Python takes care of this</a:t>
            </a:r>
            <a:endParaRPr lang="en-DE" sz="1300">
              <a:solidFill>
                <a:schemeClr val="tx1">
                  <a:alpha val="80000"/>
                </a:schemeClr>
              </a:solidFill>
              <a:latin typeface="Söhne"/>
            </a:endParaRPr>
          </a:p>
        </p:txBody>
      </p:sp>
    </p:spTree>
    <p:extLst>
      <p:ext uri="{BB962C8B-B14F-4D97-AF65-F5344CB8AC3E}">
        <p14:creationId xmlns:p14="http://schemas.microsoft.com/office/powerpoint/2010/main" val="306931545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20" name="Group 19">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8" name="Freeform: Shape 27">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1" name="Group 20">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21">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6" name="Freeform: Shape 25">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3" name="Group 22">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4" name="Freeform: Shape 23">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655F03C6-E6D2-8E8B-E480-A20512C08CC7}"/>
              </a:ext>
            </a:extLst>
          </p:cNvPr>
          <p:cNvSpPr>
            <a:spLocks noGrp="1"/>
          </p:cNvSpPr>
          <p:nvPr>
            <p:ph type="title"/>
          </p:nvPr>
        </p:nvSpPr>
        <p:spPr>
          <a:xfrm>
            <a:off x="827088" y="1641752"/>
            <a:ext cx="2655887" cy="3213277"/>
          </a:xfrm>
        </p:spPr>
        <p:txBody>
          <a:bodyPr anchor="t">
            <a:normAutofit/>
          </a:bodyPr>
          <a:lstStyle/>
          <a:p>
            <a:r>
              <a:rPr lang="en-US" sz="4000"/>
              <a:t>How and in what fields is Python typically used?</a:t>
            </a:r>
            <a:endParaRPr lang="en-DE" sz="4000"/>
          </a:p>
        </p:txBody>
      </p:sp>
      <p:sp>
        <p:nvSpPr>
          <p:cNvPr id="3" name="Content Placeholder 2">
            <a:extLst>
              <a:ext uri="{FF2B5EF4-FFF2-40B4-BE49-F238E27FC236}">
                <a16:creationId xmlns:a16="http://schemas.microsoft.com/office/drawing/2014/main" id="{F617A013-FC3F-B402-8E28-254DD10C51EC}"/>
              </a:ext>
            </a:extLst>
          </p:cNvPr>
          <p:cNvSpPr>
            <a:spLocks noGrp="1"/>
          </p:cNvSpPr>
          <p:nvPr>
            <p:ph idx="1"/>
          </p:nvPr>
        </p:nvSpPr>
        <p:spPr>
          <a:xfrm>
            <a:off x="5232401" y="1721579"/>
            <a:ext cx="6140449" cy="3952648"/>
          </a:xfrm>
        </p:spPr>
        <p:txBody>
          <a:bodyPr>
            <a:normAutofit/>
          </a:bodyPr>
          <a:lstStyle/>
          <a:p>
            <a:r>
              <a:rPr lang="en-US" sz="1300" b="1">
                <a:solidFill>
                  <a:schemeClr val="tx1">
                    <a:alpha val="80000"/>
                  </a:schemeClr>
                </a:solidFill>
                <a:latin typeface="Söhne"/>
              </a:rPr>
              <a:t>Web development: </a:t>
            </a:r>
            <a:r>
              <a:rPr lang="en-US" sz="1300">
                <a:solidFill>
                  <a:schemeClr val="tx1">
                    <a:alpha val="80000"/>
                  </a:schemeClr>
                </a:solidFill>
                <a:latin typeface="Söhne"/>
              </a:rPr>
              <a:t>Python is widely used for web development. Frameworks like Django and Flask make it easy to build robust, scalable, and maintainable web applications.</a:t>
            </a:r>
          </a:p>
          <a:p>
            <a:pPr lvl="1"/>
            <a:r>
              <a:rPr lang="en-US" sz="1300">
                <a:solidFill>
                  <a:schemeClr val="tx1">
                    <a:alpha val="80000"/>
                  </a:schemeClr>
                </a:solidFill>
                <a:latin typeface="Söhne"/>
              </a:rPr>
              <a:t>Example Frameworks: Django, Flask, Pyramid</a:t>
            </a:r>
          </a:p>
          <a:p>
            <a:r>
              <a:rPr lang="en-US" sz="1300" b="1">
                <a:solidFill>
                  <a:schemeClr val="tx1">
                    <a:alpha val="80000"/>
                  </a:schemeClr>
                </a:solidFill>
                <a:latin typeface="Söhne"/>
              </a:rPr>
              <a:t>Data Science and Machine Learning: </a:t>
            </a:r>
            <a:r>
              <a:rPr lang="en-US" sz="1300">
                <a:solidFill>
                  <a:schemeClr val="tx1">
                    <a:alpha val="80000"/>
                  </a:schemeClr>
                </a:solidFill>
                <a:latin typeface="Söhne"/>
              </a:rPr>
              <a:t>Python has many libraries for data manipulation, analysis, and machine learning. Can be very efficient in how fast it computes data, and is for many people easier to read compared with other programming languages.</a:t>
            </a:r>
          </a:p>
          <a:p>
            <a:pPr lvl="1"/>
            <a:r>
              <a:rPr lang="en-US" sz="1300">
                <a:solidFill>
                  <a:schemeClr val="tx1">
                    <a:alpha val="80000"/>
                  </a:schemeClr>
                </a:solidFill>
                <a:latin typeface="Söhne"/>
              </a:rPr>
              <a:t>Example Libraries: NumPy, Pandas, Matplotlib, scikit-learn, TensorFlow, PyTorch</a:t>
            </a:r>
          </a:p>
          <a:p>
            <a:r>
              <a:rPr lang="en-US" sz="1300" b="1">
                <a:solidFill>
                  <a:schemeClr val="tx1">
                    <a:alpha val="80000"/>
                  </a:schemeClr>
                </a:solidFill>
                <a:latin typeface="Söhne"/>
              </a:rPr>
              <a:t>Automation and Scripting: </a:t>
            </a:r>
            <a:r>
              <a:rPr lang="en-US" sz="1300">
                <a:solidFill>
                  <a:schemeClr val="tx1">
                    <a:alpha val="80000"/>
                  </a:schemeClr>
                </a:solidFill>
                <a:latin typeface="Söhne"/>
              </a:rPr>
              <a:t>Python's simplicity and ease of use make it an excellent choice for automation and scripting tasks. SREs (Site Reliability Engineers) often use python as a scripting language to quickly examine, configure, and maintain infrastructure systems. It is widely used for tasks like automating repetitive processes, handling files, and interacting with databases.</a:t>
            </a:r>
          </a:p>
          <a:p>
            <a:pPr lvl="1"/>
            <a:r>
              <a:rPr lang="en-US" sz="1300">
                <a:solidFill>
                  <a:schemeClr val="tx1">
                    <a:alpha val="80000"/>
                  </a:schemeClr>
                </a:solidFill>
                <a:latin typeface="Söhne"/>
              </a:rPr>
              <a:t>Example Use Cases: Batch processing, File manipulation, Task automation</a:t>
            </a:r>
          </a:p>
          <a:p>
            <a:r>
              <a:rPr lang="en-US" sz="1300">
                <a:solidFill>
                  <a:schemeClr val="tx1">
                    <a:alpha val="80000"/>
                  </a:schemeClr>
                </a:solidFill>
                <a:latin typeface="Söhne"/>
              </a:rPr>
              <a:t>Game Developments, IoT, Network Programming, Cybersecurity, NLP, Web Scraping etc.</a:t>
            </a:r>
          </a:p>
          <a:p>
            <a:endParaRPr lang="en-DE" sz="1300">
              <a:solidFill>
                <a:schemeClr val="tx1">
                  <a:alpha val="80000"/>
                </a:schemeClr>
              </a:solidFill>
              <a:latin typeface="Söhne"/>
            </a:endParaRPr>
          </a:p>
        </p:txBody>
      </p:sp>
    </p:spTree>
    <p:extLst>
      <p:ext uri="{BB962C8B-B14F-4D97-AF65-F5344CB8AC3E}">
        <p14:creationId xmlns:p14="http://schemas.microsoft.com/office/powerpoint/2010/main" val="32932238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8" name="Group 17">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6" name="Freeform: Shape 25">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9" name="Group 18">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0" name="Group 19">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4" name="Freeform: Shape 23">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1" name="Group 20">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2" name="Freeform: Shape 21">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31FD4A20-21FF-8886-639F-0A79F8A5A42C}"/>
              </a:ext>
            </a:extLst>
          </p:cNvPr>
          <p:cNvSpPr>
            <a:spLocks noGrp="1"/>
          </p:cNvSpPr>
          <p:nvPr>
            <p:ph type="title"/>
          </p:nvPr>
        </p:nvSpPr>
        <p:spPr>
          <a:xfrm>
            <a:off x="827088" y="1641752"/>
            <a:ext cx="2655887" cy="3213277"/>
          </a:xfrm>
        </p:spPr>
        <p:txBody>
          <a:bodyPr anchor="t">
            <a:normAutofit/>
          </a:bodyPr>
          <a:lstStyle/>
          <a:p>
            <a:r>
              <a:rPr lang="en-US" sz="4000" dirty="0"/>
              <a:t>Why learn Python?</a:t>
            </a:r>
            <a:endParaRPr lang="en-DE" sz="4000" dirty="0"/>
          </a:p>
        </p:txBody>
      </p:sp>
      <p:sp>
        <p:nvSpPr>
          <p:cNvPr id="3" name="Content Placeholder 2">
            <a:extLst>
              <a:ext uri="{FF2B5EF4-FFF2-40B4-BE49-F238E27FC236}">
                <a16:creationId xmlns:a16="http://schemas.microsoft.com/office/drawing/2014/main" id="{2AB2C3F3-8AC3-5D51-14BD-F35DBB272065}"/>
              </a:ext>
            </a:extLst>
          </p:cNvPr>
          <p:cNvSpPr>
            <a:spLocks noGrp="1"/>
          </p:cNvSpPr>
          <p:nvPr>
            <p:ph idx="1"/>
          </p:nvPr>
        </p:nvSpPr>
        <p:spPr>
          <a:xfrm>
            <a:off x="5232401" y="1721579"/>
            <a:ext cx="6140449" cy="3952648"/>
          </a:xfrm>
        </p:spPr>
        <p:txBody>
          <a:bodyPr>
            <a:normAutofit/>
          </a:bodyPr>
          <a:lstStyle/>
          <a:p>
            <a:r>
              <a:rPr lang="en-US" sz="1500" b="1">
                <a:solidFill>
                  <a:schemeClr val="tx1">
                    <a:alpha val="80000"/>
                  </a:schemeClr>
                </a:solidFill>
                <a:latin typeface="Söhne"/>
              </a:rPr>
              <a:t>Beginner-Friendly: </a:t>
            </a:r>
            <a:r>
              <a:rPr lang="en-US" sz="1500">
                <a:solidFill>
                  <a:schemeClr val="tx1">
                    <a:alpha val="80000"/>
                  </a:schemeClr>
                </a:solidFill>
                <a:latin typeface="Söhne"/>
              </a:rPr>
              <a:t>Python's clean and readable syntax makes it accessible for beginners, allowing them to focus on programming concepts rather than complex syntax rules.</a:t>
            </a:r>
          </a:p>
          <a:p>
            <a:endParaRPr lang="en-US" sz="1500">
              <a:solidFill>
                <a:schemeClr val="tx1">
                  <a:alpha val="80000"/>
                </a:schemeClr>
              </a:solidFill>
              <a:latin typeface="Söhne"/>
            </a:endParaRPr>
          </a:p>
          <a:p>
            <a:r>
              <a:rPr lang="en-US" sz="1500" b="1">
                <a:solidFill>
                  <a:schemeClr val="tx1">
                    <a:alpha val="80000"/>
                  </a:schemeClr>
                </a:solidFill>
                <a:latin typeface="Söhne"/>
              </a:rPr>
              <a:t>Versatility: </a:t>
            </a:r>
            <a:r>
              <a:rPr lang="en-US" sz="1500">
                <a:solidFill>
                  <a:schemeClr val="tx1">
                    <a:alpha val="80000"/>
                  </a:schemeClr>
                </a:solidFill>
                <a:latin typeface="Söhne"/>
              </a:rPr>
              <a:t>Python is a versatile language used in web development, data analysis, machine learning, scientific computing, and more. Learning Python opens doors to various career opportunities.</a:t>
            </a:r>
          </a:p>
          <a:p>
            <a:endParaRPr lang="en-US" sz="1500">
              <a:solidFill>
                <a:schemeClr val="tx1">
                  <a:alpha val="80000"/>
                </a:schemeClr>
              </a:solidFill>
              <a:latin typeface="Söhne"/>
            </a:endParaRPr>
          </a:p>
          <a:p>
            <a:r>
              <a:rPr lang="en-US" sz="1500" b="1">
                <a:solidFill>
                  <a:schemeClr val="tx1">
                    <a:alpha val="80000"/>
                  </a:schemeClr>
                </a:solidFill>
                <a:latin typeface="Söhne"/>
              </a:rPr>
              <a:t>Community Support: </a:t>
            </a:r>
            <a:r>
              <a:rPr lang="en-US" sz="1500">
                <a:solidFill>
                  <a:schemeClr val="tx1">
                    <a:alpha val="80000"/>
                  </a:schemeClr>
                </a:solidFill>
                <a:latin typeface="Söhne"/>
              </a:rPr>
              <a:t>Python has a vast and active community. Countless resources, tutorials, and libraries are available to help you solve problems and learn new skills.</a:t>
            </a:r>
          </a:p>
          <a:p>
            <a:endParaRPr lang="en-US" sz="1500">
              <a:solidFill>
                <a:schemeClr val="tx1">
                  <a:alpha val="80000"/>
                </a:schemeClr>
              </a:solidFill>
              <a:latin typeface="Söhne"/>
            </a:endParaRPr>
          </a:p>
          <a:p>
            <a:r>
              <a:rPr lang="en-US" sz="1500" b="1">
                <a:solidFill>
                  <a:schemeClr val="tx1">
                    <a:alpha val="80000"/>
                  </a:schemeClr>
                </a:solidFill>
                <a:latin typeface="Söhne"/>
              </a:rPr>
              <a:t>In-Demand Skills: </a:t>
            </a:r>
            <a:r>
              <a:rPr lang="en-US" sz="1500">
                <a:solidFill>
                  <a:schemeClr val="tx1">
                    <a:alpha val="80000"/>
                  </a:schemeClr>
                </a:solidFill>
                <a:latin typeface="Söhne"/>
              </a:rPr>
              <a:t>Python developers are in high demand in the job market. Learning Python can enhance your employability and career prospects.</a:t>
            </a:r>
            <a:endParaRPr lang="en-DE" sz="1500">
              <a:solidFill>
                <a:schemeClr val="tx1">
                  <a:alpha val="80000"/>
                </a:schemeClr>
              </a:solidFill>
              <a:latin typeface="Söhne"/>
            </a:endParaRPr>
          </a:p>
        </p:txBody>
      </p:sp>
    </p:spTree>
    <p:extLst>
      <p:ext uri="{BB962C8B-B14F-4D97-AF65-F5344CB8AC3E}">
        <p14:creationId xmlns:p14="http://schemas.microsoft.com/office/powerpoint/2010/main" val="102016791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6AB285A-81F9-42F0-A9FD-0058EB46EF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22" name="Group 21">
              <a:extLst>
                <a:ext uri="{FF2B5EF4-FFF2-40B4-BE49-F238E27FC236}">
                  <a16:creationId xmlns:a16="http://schemas.microsoft.com/office/drawing/2014/main" id="{A08FF3E0-ABFD-4639-B6D5-59DC3C5043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30" name="Freeform: Shape 29">
                <a:extLst>
                  <a:ext uri="{FF2B5EF4-FFF2-40B4-BE49-F238E27FC236}">
                    <a16:creationId xmlns:a16="http://schemas.microsoft.com/office/drawing/2014/main" id="{05F28668-2B20-456B-B40F-9496D0A01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345261A6-F525-4DE2-99D5-BD04602D3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3" name="Group 22">
              <a:extLst>
                <a:ext uri="{FF2B5EF4-FFF2-40B4-BE49-F238E27FC236}">
                  <a16:creationId xmlns:a16="http://schemas.microsoft.com/office/drawing/2014/main" id="{5726B9BC-5A36-4E2B-ACA8-E750DAF63C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4" name="Group 23">
                <a:extLst>
                  <a:ext uri="{FF2B5EF4-FFF2-40B4-BE49-F238E27FC236}">
                    <a16:creationId xmlns:a16="http://schemas.microsoft.com/office/drawing/2014/main" id="{D3D8668E-61B9-48EF-9EBA-555647BA6D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8" name="Freeform: Shape 27">
                  <a:extLst>
                    <a:ext uri="{FF2B5EF4-FFF2-40B4-BE49-F238E27FC236}">
                      <a16:creationId xmlns:a16="http://schemas.microsoft.com/office/drawing/2014/main" id="{3B5CB98A-8493-4791-B351-0BC590BB9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4CA2FB47-60A5-434E-9BA4-1FF65518A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5" name="Group 24">
                <a:extLst>
                  <a:ext uri="{FF2B5EF4-FFF2-40B4-BE49-F238E27FC236}">
                    <a16:creationId xmlns:a16="http://schemas.microsoft.com/office/drawing/2014/main" id="{406D9D90-1212-40FF-BAB0-8A661FC855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6" name="Freeform: Shape 25">
                  <a:extLst>
                    <a:ext uri="{FF2B5EF4-FFF2-40B4-BE49-F238E27FC236}">
                      <a16:creationId xmlns:a16="http://schemas.microsoft.com/office/drawing/2014/main" id="{903898C6-CE98-4636-8CE5-5172BD2B9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F5326F39-37DB-4935-9AD9-746655D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graphicFrame>
        <p:nvGraphicFramePr>
          <p:cNvPr id="14" name="Content Placeholder 2">
            <a:extLst>
              <a:ext uri="{FF2B5EF4-FFF2-40B4-BE49-F238E27FC236}">
                <a16:creationId xmlns:a16="http://schemas.microsoft.com/office/drawing/2014/main" id="{2A2D1FE5-2E05-2C6C-612A-19E72991C7A3}"/>
              </a:ext>
            </a:extLst>
          </p:cNvPr>
          <p:cNvGraphicFramePr>
            <a:graphicFrameLocks noGrp="1"/>
          </p:cNvGraphicFramePr>
          <p:nvPr>
            <p:ph idx="1"/>
            <p:extLst>
              <p:ext uri="{D42A27DB-BD31-4B8C-83A1-F6EECF244321}">
                <p14:modId xmlns:p14="http://schemas.microsoft.com/office/powerpoint/2010/main" val="1999286572"/>
              </p:ext>
            </p:extLst>
          </p:nvPr>
        </p:nvGraphicFramePr>
        <p:xfrm>
          <a:off x="5294184" y="1265561"/>
          <a:ext cx="6432730" cy="4560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23BC6AEA-7961-F03C-7A37-A0489696EFBD}"/>
              </a:ext>
            </a:extLst>
          </p:cNvPr>
          <p:cNvSpPr txBox="1">
            <a:spLocks/>
          </p:cNvSpPr>
          <p:nvPr/>
        </p:nvSpPr>
        <p:spPr>
          <a:xfrm>
            <a:off x="827088" y="1641752"/>
            <a:ext cx="2655887" cy="32132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bg1"/>
                </a:solidFill>
              </a:rPr>
              <a:t>What you will learn?</a:t>
            </a:r>
            <a:endParaRPr lang="en-DE" sz="4000" dirty="0"/>
          </a:p>
        </p:txBody>
      </p:sp>
    </p:spTree>
    <p:extLst>
      <p:ext uri="{BB962C8B-B14F-4D97-AF65-F5344CB8AC3E}">
        <p14:creationId xmlns:p14="http://schemas.microsoft.com/office/powerpoint/2010/main" val="1025433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9E53D1B-FA14-BB8C-54F2-3E585BC12D84}"/>
              </a:ext>
            </a:extLst>
          </p:cNvPr>
          <p:cNvSpPr>
            <a:spLocks noGrp="1"/>
          </p:cNvSpPr>
          <p:nvPr>
            <p:ph type="title"/>
          </p:nvPr>
        </p:nvSpPr>
        <p:spPr>
          <a:xfrm>
            <a:off x="720637" y="69899"/>
            <a:ext cx="6966857" cy="1225650"/>
          </a:xfrm>
        </p:spPr>
        <p:txBody>
          <a:bodyPr anchor="b">
            <a:normAutofit/>
          </a:bodyPr>
          <a:lstStyle/>
          <a:p>
            <a:r>
              <a:rPr lang="en-US" sz="3800" dirty="0">
                <a:solidFill>
                  <a:schemeClr val="bg1"/>
                </a:solidFill>
              </a:rPr>
              <a:t>Where to write Python code?</a:t>
            </a:r>
            <a:endParaRPr lang="en-DE" sz="3800" dirty="0">
              <a:solidFill>
                <a:schemeClr val="bg1"/>
              </a:solidFill>
            </a:endParaRPr>
          </a:p>
        </p:txBody>
      </p:sp>
      <p:cxnSp>
        <p:nvCxnSpPr>
          <p:cNvPr id="47" name="Straight Connector 4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1C1475-0AB0-6BF3-311C-222BB1BEF67B}"/>
              </a:ext>
            </a:extLst>
          </p:cNvPr>
          <p:cNvSpPr>
            <a:spLocks noGrp="1"/>
          </p:cNvSpPr>
          <p:nvPr>
            <p:ph idx="1"/>
          </p:nvPr>
        </p:nvSpPr>
        <p:spPr>
          <a:xfrm>
            <a:off x="509452" y="1909192"/>
            <a:ext cx="6766560" cy="3647710"/>
          </a:xfrm>
        </p:spPr>
        <p:txBody>
          <a:bodyPr>
            <a:noAutofit/>
          </a:bodyPr>
          <a:lstStyle/>
          <a:p>
            <a:r>
              <a:rPr lang="en-US" sz="1400" b="1" dirty="0" err="1">
                <a:solidFill>
                  <a:schemeClr val="bg1"/>
                </a:solidFill>
                <a:latin typeface="Söhne"/>
              </a:rPr>
              <a:t>VSCode</a:t>
            </a:r>
            <a:r>
              <a:rPr lang="en-US" sz="1400" b="1" dirty="0">
                <a:solidFill>
                  <a:schemeClr val="bg1"/>
                </a:solidFill>
                <a:latin typeface="Söhne"/>
              </a:rPr>
              <a:t>: </a:t>
            </a:r>
            <a:r>
              <a:rPr lang="en-US" sz="1400" dirty="0">
                <a:solidFill>
                  <a:schemeClr val="bg1"/>
                </a:solidFill>
                <a:latin typeface="Söhne"/>
              </a:rPr>
              <a:t>Ideal for lightweight development tasks, quick scripting, and projects requiring Git integration. Great for developers who prefer a customizable and fast editor.</a:t>
            </a:r>
          </a:p>
          <a:p>
            <a:endParaRPr lang="en-US" sz="1400" dirty="0">
              <a:solidFill>
                <a:schemeClr val="bg1"/>
              </a:solidFill>
              <a:latin typeface="Söhne"/>
            </a:endParaRPr>
          </a:p>
          <a:p>
            <a:r>
              <a:rPr lang="en-US" sz="1400" b="1" dirty="0">
                <a:solidFill>
                  <a:schemeClr val="bg1"/>
                </a:solidFill>
                <a:latin typeface="Söhne"/>
              </a:rPr>
              <a:t>PyCharm: </a:t>
            </a:r>
            <a:r>
              <a:rPr lang="en-US" sz="1400" dirty="0">
                <a:solidFill>
                  <a:schemeClr val="bg1"/>
                </a:solidFill>
                <a:latin typeface="Söhne"/>
              </a:rPr>
              <a:t>Perfect for Python developers working on large projects, web applications, or projects involving complex frameworks. Provides comprehensive features for professional development.</a:t>
            </a:r>
          </a:p>
          <a:p>
            <a:endParaRPr lang="en-US" sz="1400" dirty="0">
              <a:solidFill>
                <a:schemeClr val="bg1"/>
              </a:solidFill>
              <a:latin typeface="Söhne"/>
            </a:endParaRPr>
          </a:p>
          <a:p>
            <a:r>
              <a:rPr lang="en-US" sz="1400" b="1" dirty="0" err="1">
                <a:solidFill>
                  <a:schemeClr val="bg1"/>
                </a:solidFill>
                <a:latin typeface="Söhne"/>
              </a:rPr>
              <a:t>Jupyter</a:t>
            </a:r>
            <a:r>
              <a:rPr lang="en-US" sz="1400" b="1" dirty="0">
                <a:solidFill>
                  <a:schemeClr val="bg1"/>
                </a:solidFill>
                <a:latin typeface="Söhne"/>
              </a:rPr>
              <a:t> Notebook: </a:t>
            </a:r>
            <a:r>
              <a:rPr lang="en-US" sz="1400" dirty="0">
                <a:solidFill>
                  <a:schemeClr val="bg1"/>
                </a:solidFill>
                <a:latin typeface="Söhne"/>
              </a:rPr>
              <a:t>Best for data scientists, researchers, and anyone involved in data analysis, visualization, and machine learning tasks. It's excellent for exploratory programming and interactive documentation.</a:t>
            </a:r>
          </a:p>
          <a:p>
            <a:endParaRPr lang="en-US" sz="1400" dirty="0">
              <a:solidFill>
                <a:schemeClr val="bg1"/>
              </a:solidFill>
              <a:latin typeface="Söhne"/>
            </a:endParaRPr>
          </a:p>
          <a:p>
            <a:r>
              <a:rPr lang="en-US" sz="1400" b="1" dirty="0">
                <a:solidFill>
                  <a:schemeClr val="bg1"/>
                </a:solidFill>
                <a:latin typeface="Söhne"/>
              </a:rPr>
              <a:t>Google </a:t>
            </a:r>
            <a:r>
              <a:rPr lang="en-US" sz="1400" b="1" dirty="0" err="1">
                <a:solidFill>
                  <a:schemeClr val="bg1"/>
                </a:solidFill>
                <a:latin typeface="Söhne"/>
              </a:rPr>
              <a:t>Colab</a:t>
            </a:r>
            <a:r>
              <a:rPr lang="en-US" sz="1400" b="1" dirty="0">
                <a:solidFill>
                  <a:schemeClr val="bg1"/>
                </a:solidFill>
                <a:latin typeface="Söhne"/>
              </a:rPr>
              <a:t>: </a:t>
            </a:r>
            <a:r>
              <a:rPr lang="en-US" sz="1400" dirty="0">
                <a:solidFill>
                  <a:schemeClr val="bg1"/>
                </a:solidFill>
                <a:latin typeface="Söhne"/>
              </a:rPr>
              <a:t>Suitable for collaborative data science and machine learning projects, especially when GPU resources are needed. Offers an easy way to work on projects with teammates.</a:t>
            </a:r>
            <a:endParaRPr lang="en-DE" sz="1400" dirty="0">
              <a:solidFill>
                <a:schemeClr val="bg1"/>
              </a:solidFill>
              <a:latin typeface="Söhne"/>
            </a:endParaRPr>
          </a:p>
        </p:txBody>
      </p:sp>
      <p:cxnSp>
        <p:nvCxnSpPr>
          <p:cNvPr id="49" name="Straight Connector 4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Graphic 15" descr="Web Design">
            <a:extLst>
              <a:ext uri="{FF2B5EF4-FFF2-40B4-BE49-F238E27FC236}">
                <a16:creationId xmlns:a16="http://schemas.microsoft.com/office/drawing/2014/main" id="{D6D3DE5D-5071-78FE-A060-C459CF1D8D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1445" y="1798157"/>
            <a:ext cx="3647710" cy="3647710"/>
          </a:xfrm>
          <a:prstGeom prst="rect">
            <a:avLst/>
          </a:prstGeom>
        </p:spPr>
      </p:pic>
    </p:spTree>
    <p:extLst>
      <p:ext uri="{BB962C8B-B14F-4D97-AF65-F5344CB8AC3E}">
        <p14:creationId xmlns:p14="http://schemas.microsoft.com/office/powerpoint/2010/main" val="413630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E42B8A0-4A6E-438B-3A38-DCBB39912CFA}"/>
              </a:ext>
            </a:extLst>
          </p:cNvPr>
          <p:cNvSpPr>
            <a:spLocks noGrp="1"/>
          </p:cNvSpPr>
          <p:nvPr>
            <p:ph type="title"/>
          </p:nvPr>
        </p:nvSpPr>
        <p:spPr>
          <a:xfrm>
            <a:off x="838200" y="669925"/>
            <a:ext cx="4508946" cy="1325563"/>
          </a:xfrm>
        </p:spPr>
        <p:txBody>
          <a:bodyPr anchor="b">
            <a:normAutofit/>
          </a:bodyPr>
          <a:lstStyle/>
          <a:p>
            <a:pPr algn="r"/>
            <a:r>
              <a:rPr lang="tr-TR">
                <a:solidFill>
                  <a:schemeClr val="bg1"/>
                </a:solidFill>
              </a:rPr>
              <a:t>Visual Studio Code (VSCode)</a:t>
            </a:r>
            <a:endParaRPr lang="en-DE">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A96AB35-43AC-3638-DCF6-73482D3934B4}"/>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en-US" sz="1700" b="0" i="0">
                <a:solidFill>
                  <a:schemeClr val="bg1"/>
                </a:solidFill>
                <a:effectLst/>
                <a:latin typeface="Söhne"/>
              </a:rPr>
              <a:t>Visual Studio Code is a lightweight, open-source code editor developed by Microsoft. It offers a customizable and versatile environment for various programming languages, including Python.</a:t>
            </a:r>
          </a:p>
          <a:p>
            <a:pPr>
              <a:buFont typeface="Arial" panose="020B0604020202020204" pitchFamily="34" charset="0"/>
              <a:buChar char="•"/>
            </a:pPr>
            <a:r>
              <a:rPr lang="en-US" sz="1700" b="1" i="0">
                <a:solidFill>
                  <a:schemeClr val="bg1"/>
                </a:solidFill>
                <a:effectLst/>
                <a:latin typeface="Söhne"/>
              </a:rPr>
              <a:t>Pros:</a:t>
            </a:r>
            <a:endParaRPr lang="en-US" sz="1700" b="0" i="0">
              <a:solidFill>
                <a:schemeClr val="bg1"/>
              </a:solidFill>
              <a:effectLst/>
              <a:latin typeface="Söhne"/>
            </a:endParaRPr>
          </a:p>
          <a:p>
            <a:pPr marL="742950" lvl="1" indent="-285750">
              <a:buFont typeface="Arial" panose="020B0604020202020204" pitchFamily="34" charset="0"/>
              <a:buChar char="•"/>
            </a:pPr>
            <a:r>
              <a:rPr lang="en-US" sz="1700" b="0" i="0">
                <a:solidFill>
                  <a:schemeClr val="bg1"/>
                </a:solidFill>
                <a:effectLst/>
                <a:latin typeface="Söhne"/>
              </a:rPr>
              <a:t>Lightweight and fast, suitable for quick coding tasks.</a:t>
            </a:r>
          </a:p>
          <a:p>
            <a:pPr marL="742950" lvl="1" indent="-285750">
              <a:buFont typeface="Arial" panose="020B0604020202020204" pitchFamily="34" charset="0"/>
              <a:buChar char="•"/>
            </a:pPr>
            <a:r>
              <a:rPr lang="en-US" sz="1700" b="0" i="0">
                <a:solidFill>
                  <a:schemeClr val="bg1"/>
                </a:solidFill>
                <a:effectLst/>
                <a:latin typeface="Söhne"/>
              </a:rPr>
              <a:t>Extensive library of extensions for Python and other languages.</a:t>
            </a:r>
          </a:p>
          <a:p>
            <a:pPr marL="742950" lvl="1" indent="-285750">
              <a:buFont typeface="Arial" panose="020B0604020202020204" pitchFamily="34" charset="0"/>
              <a:buChar char="•"/>
            </a:pPr>
            <a:r>
              <a:rPr lang="en-US" sz="1700" b="0" i="0">
                <a:solidFill>
                  <a:schemeClr val="bg1"/>
                </a:solidFill>
                <a:effectLst/>
                <a:latin typeface="Söhne"/>
              </a:rPr>
              <a:t>Integrated Git support and version control.</a:t>
            </a:r>
          </a:p>
          <a:p>
            <a:pPr marL="742950" lvl="1" indent="-285750">
              <a:buFont typeface="Arial" panose="020B0604020202020204" pitchFamily="34" charset="0"/>
              <a:buChar char="•"/>
            </a:pPr>
            <a:r>
              <a:rPr lang="en-US" sz="1700" b="0" i="0">
                <a:solidFill>
                  <a:schemeClr val="bg1"/>
                </a:solidFill>
                <a:effectLst/>
                <a:latin typeface="Söhne"/>
              </a:rPr>
              <a:t>Powerful debugging tools.</a:t>
            </a:r>
          </a:p>
          <a:p>
            <a:pPr>
              <a:buFont typeface="Arial" panose="020B0604020202020204" pitchFamily="34" charset="0"/>
              <a:buChar char="•"/>
            </a:pPr>
            <a:r>
              <a:rPr lang="en-US" sz="1700" b="1" i="0">
                <a:solidFill>
                  <a:schemeClr val="bg1"/>
                </a:solidFill>
                <a:effectLst/>
                <a:latin typeface="Söhne"/>
              </a:rPr>
              <a:t>Cons:</a:t>
            </a:r>
            <a:endParaRPr lang="en-US" sz="1700" b="0" i="0">
              <a:solidFill>
                <a:schemeClr val="bg1"/>
              </a:solidFill>
              <a:effectLst/>
              <a:latin typeface="Söhne"/>
            </a:endParaRPr>
          </a:p>
          <a:p>
            <a:pPr marL="742950" lvl="1" indent="-285750">
              <a:buFont typeface="Arial" panose="020B0604020202020204" pitchFamily="34" charset="0"/>
              <a:buChar char="•"/>
            </a:pPr>
            <a:r>
              <a:rPr lang="en-US" sz="1700" b="0" i="0">
                <a:solidFill>
                  <a:schemeClr val="bg1"/>
                </a:solidFill>
                <a:effectLst/>
                <a:latin typeface="Söhne"/>
              </a:rPr>
              <a:t>May require additional configuration for advanced Python development features.</a:t>
            </a:r>
          </a:p>
          <a:p>
            <a:pPr marL="742950" lvl="1" indent="-285750">
              <a:buFont typeface="Arial" panose="020B0604020202020204" pitchFamily="34" charset="0"/>
              <a:buChar char="•"/>
            </a:pPr>
            <a:r>
              <a:rPr lang="en-US" sz="1700" b="0" i="0">
                <a:solidFill>
                  <a:schemeClr val="bg1"/>
                </a:solidFill>
                <a:effectLst/>
                <a:latin typeface="Söhne"/>
              </a:rPr>
              <a:t>Requires manual setup for virtual environments and debugging configurations.</a:t>
            </a:r>
          </a:p>
          <a:p>
            <a:pPr marL="0" indent="0">
              <a:buNone/>
            </a:pPr>
            <a:endParaRPr lang="en-DE" sz="17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233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0005886-FE64-0404-7D8E-EB59F98A6815}"/>
              </a:ext>
            </a:extLst>
          </p:cNvPr>
          <p:cNvSpPr>
            <a:spLocks noGrp="1"/>
          </p:cNvSpPr>
          <p:nvPr>
            <p:ph type="title"/>
          </p:nvPr>
        </p:nvSpPr>
        <p:spPr>
          <a:xfrm>
            <a:off x="838200" y="669925"/>
            <a:ext cx="4508946" cy="1325563"/>
          </a:xfrm>
        </p:spPr>
        <p:txBody>
          <a:bodyPr anchor="b">
            <a:normAutofit/>
          </a:bodyPr>
          <a:lstStyle/>
          <a:p>
            <a:pPr algn="r"/>
            <a:r>
              <a:rPr lang="tr-TR">
                <a:solidFill>
                  <a:schemeClr val="bg1"/>
                </a:solidFill>
              </a:rPr>
              <a:t>PyCharm</a:t>
            </a:r>
            <a:endParaRPr lang="en-DE">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65DB34-1AF7-FDC6-4FC5-9E00DACEBD3F}"/>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en-US" sz="1900" b="0" i="0">
                <a:solidFill>
                  <a:schemeClr val="bg1"/>
                </a:solidFill>
                <a:effectLst/>
                <a:latin typeface="Söhne"/>
              </a:rPr>
              <a:t>PyCharm is a powerful Python-specific Integrated Development Environment (IDE) developed by JetBrains. It provides advanced features tailored for Python development.</a:t>
            </a:r>
          </a:p>
          <a:p>
            <a:pPr>
              <a:buFont typeface="Arial" panose="020B0604020202020204" pitchFamily="34" charset="0"/>
              <a:buChar char="•"/>
            </a:pPr>
            <a:r>
              <a:rPr lang="en-US" sz="1900" b="1" i="0">
                <a:solidFill>
                  <a:schemeClr val="bg1"/>
                </a:solidFill>
                <a:effectLst/>
                <a:latin typeface="Söhne"/>
              </a:rPr>
              <a:t>Pros:</a:t>
            </a:r>
            <a:endParaRPr lang="en-US" sz="1900" b="0" i="0">
              <a:solidFill>
                <a:schemeClr val="bg1"/>
              </a:solidFill>
              <a:effectLst/>
              <a:latin typeface="Söhne"/>
            </a:endParaRPr>
          </a:p>
          <a:p>
            <a:pPr marL="742950" lvl="1" indent="-285750">
              <a:buFont typeface="Arial" panose="020B0604020202020204" pitchFamily="34" charset="0"/>
              <a:buChar char="•"/>
            </a:pPr>
            <a:r>
              <a:rPr lang="en-US" sz="1900" b="0" i="0">
                <a:solidFill>
                  <a:schemeClr val="bg1"/>
                </a:solidFill>
                <a:effectLst/>
                <a:latin typeface="Söhne"/>
              </a:rPr>
              <a:t>Smart code completion and intelligent code analysis.</a:t>
            </a:r>
          </a:p>
          <a:p>
            <a:pPr marL="742950" lvl="1" indent="-285750">
              <a:buFont typeface="Arial" panose="020B0604020202020204" pitchFamily="34" charset="0"/>
              <a:buChar char="•"/>
            </a:pPr>
            <a:r>
              <a:rPr lang="en-US" sz="1900" b="0" i="0">
                <a:solidFill>
                  <a:schemeClr val="bg1"/>
                </a:solidFill>
                <a:effectLst/>
                <a:latin typeface="Söhne"/>
              </a:rPr>
              <a:t>Comprehensive testing tools, including test runners and coverage analysis.</a:t>
            </a:r>
          </a:p>
          <a:p>
            <a:pPr marL="742950" lvl="1" indent="-285750">
              <a:buFont typeface="Arial" panose="020B0604020202020204" pitchFamily="34" charset="0"/>
              <a:buChar char="•"/>
            </a:pPr>
            <a:r>
              <a:rPr lang="en-US" sz="1900" b="0" i="0">
                <a:solidFill>
                  <a:schemeClr val="bg1"/>
                </a:solidFill>
                <a:effectLst/>
                <a:latin typeface="Söhne"/>
              </a:rPr>
              <a:t>Excellent support for popular Python frameworks like Django and Flask.</a:t>
            </a:r>
          </a:p>
          <a:p>
            <a:pPr marL="742950" lvl="1" indent="-285750">
              <a:buFont typeface="Arial" panose="020B0604020202020204" pitchFamily="34" charset="0"/>
              <a:buChar char="•"/>
            </a:pPr>
            <a:r>
              <a:rPr lang="en-US" sz="1900" b="0" i="0">
                <a:solidFill>
                  <a:schemeClr val="bg1"/>
                </a:solidFill>
                <a:effectLst/>
                <a:latin typeface="Söhne"/>
              </a:rPr>
              <a:t>Integrated database tools.</a:t>
            </a:r>
          </a:p>
          <a:p>
            <a:pPr>
              <a:buFont typeface="Arial" panose="020B0604020202020204" pitchFamily="34" charset="0"/>
              <a:buChar char="•"/>
            </a:pPr>
            <a:r>
              <a:rPr lang="en-US" sz="1900" b="1" i="0">
                <a:solidFill>
                  <a:schemeClr val="bg1"/>
                </a:solidFill>
                <a:effectLst/>
                <a:latin typeface="Söhne"/>
              </a:rPr>
              <a:t>Cons:</a:t>
            </a:r>
            <a:endParaRPr lang="en-US" sz="1900" b="0" i="0">
              <a:solidFill>
                <a:schemeClr val="bg1"/>
              </a:solidFill>
              <a:effectLst/>
              <a:latin typeface="Söhne"/>
            </a:endParaRPr>
          </a:p>
          <a:p>
            <a:pPr marL="742950" lvl="1" indent="-285750">
              <a:buFont typeface="Arial" panose="020B0604020202020204" pitchFamily="34" charset="0"/>
              <a:buChar char="•"/>
            </a:pPr>
            <a:r>
              <a:rPr lang="en-US" sz="1900" b="0" i="0">
                <a:solidFill>
                  <a:schemeClr val="bg1"/>
                </a:solidFill>
                <a:effectLst/>
                <a:latin typeface="Söhne"/>
              </a:rPr>
              <a:t>Heavier and may have a steeper learning curve for beginners.</a:t>
            </a:r>
          </a:p>
          <a:p>
            <a:pPr marL="742950" lvl="1" indent="-285750">
              <a:buFont typeface="Arial" panose="020B0604020202020204" pitchFamily="34" charset="0"/>
              <a:buChar char="•"/>
            </a:pPr>
            <a:r>
              <a:rPr lang="en-US" sz="1900" b="0" i="0">
                <a:solidFill>
                  <a:schemeClr val="bg1"/>
                </a:solidFill>
                <a:effectLst/>
                <a:latin typeface="Söhne"/>
              </a:rPr>
              <a:t>Some advanced features are available only in the paid version (PyCharm Professional).</a:t>
            </a:r>
          </a:p>
          <a:p>
            <a:endParaRPr lang="en-DE" sz="19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509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5fae8262-b78e-4366-8929-a5d6aac95320}" enabled="1" method="Standard" siteId="{cf36141c-ddd7-45a7-b073-111f66d0b30c}" contentBits="0" removed="0"/>
</clbl:labelList>
</file>

<file path=docProps/app.xml><?xml version="1.0" encoding="utf-8"?>
<Properties xmlns="http://schemas.openxmlformats.org/officeDocument/2006/extended-properties" xmlns:vt="http://schemas.openxmlformats.org/officeDocument/2006/docPropsVTypes">
  <TotalTime>63</TotalTime>
  <Words>1213</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Introduction to Python</vt:lpstr>
      <vt:lpstr>What is Python?</vt:lpstr>
      <vt:lpstr>What is a high-level programming language?</vt:lpstr>
      <vt:lpstr>How and in what fields is Python typically used?</vt:lpstr>
      <vt:lpstr>Why learn Python?</vt:lpstr>
      <vt:lpstr>PowerPoint Presentation</vt:lpstr>
      <vt:lpstr>Where to write Python code?</vt:lpstr>
      <vt:lpstr>Visual Studio Code (VSCode)</vt:lpstr>
      <vt:lpstr>PyCharm</vt:lpstr>
      <vt:lpstr>Jupyter Notebook</vt:lpstr>
      <vt:lpstr>Google Colab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Neslihan Keskin</dc:creator>
  <cp:lastModifiedBy>Neslihan Keskin</cp:lastModifiedBy>
  <cp:revision>1</cp:revision>
  <dcterms:created xsi:type="dcterms:W3CDTF">2023-10-18T13:49:29Z</dcterms:created>
  <dcterms:modified xsi:type="dcterms:W3CDTF">2023-10-18T14:52:38Z</dcterms:modified>
</cp:coreProperties>
</file>