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16"/>
  </p:notesMasterIdLst>
  <p:sldIdLst>
    <p:sldId id="256" r:id="rId2"/>
    <p:sldId id="257" r:id="rId3"/>
    <p:sldId id="270" r:id="rId4"/>
    <p:sldId id="259" r:id="rId5"/>
    <p:sldId id="271" r:id="rId6"/>
    <p:sldId id="262" r:id="rId7"/>
    <p:sldId id="272" r:id="rId8"/>
    <p:sldId id="263" r:id="rId9"/>
    <p:sldId id="264" r:id="rId10"/>
    <p:sldId id="273" r:id="rId11"/>
    <p:sldId id="274" r:id="rId12"/>
    <p:sldId id="267" r:id="rId13"/>
    <p:sldId id="268" r:id="rId14"/>
    <p:sldId id="269" r:id="rId15"/>
  </p:sldIdLst>
  <p:sldSz cx="9144000" cy="5143500" type="screen16x9"/>
  <p:notesSz cx="6858000" cy="9144000"/>
  <p:embeddedFontLst>
    <p:embeddedFont>
      <p:font typeface="Roboto" panose="020B0604020202020204" charset="0"/>
      <p:regular r:id="rId17"/>
      <p:bold r:id="rId18"/>
      <p:italic r:id="rId19"/>
      <p:boldItalic r:id="rId20"/>
    </p:embeddedFont>
    <p:embeddedFont>
      <p:font typeface="Roboto Slab" panose="020B0604020202020204" charset="0"/>
      <p:regular r:id="rId21"/>
      <p:bold r:id="rId22"/>
    </p:embeddedFont>
    <p:embeddedFont>
      <p:font typeface="Malgun Gothic" panose="020B0503020000020004" pitchFamily="34" charset="-127"/>
      <p:regular r:id="rId23"/>
      <p:bold r:id="rId24"/>
    </p:embeddedFont>
    <p:embeddedFont>
      <p:font typeface="Calibri" panose="020F0502020204030204" pitchFamily="34" charset="0"/>
      <p:regular r:id="rId25"/>
      <p:bold r:id="rId26"/>
      <p:italic r:id="rId27"/>
      <p:boldItalic r:id="rId28"/>
    </p:embeddedFont>
    <p:embeddedFont>
      <p:font typeface="Calibri Light" panose="020F0302020204030204" pitchFamily="34" charset="0"/>
      <p:regular r:id="rId29"/>
      <p:italic r:id="rId3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846" autoAdjust="0"/>
  </p:normalViewPr>
  <p:slideViewPr>
    <p:cSldViewPr snapToGrid="0">
      <p:cViewPr varScale="1">
        <p:scale>
          <a:sx n="92" d="100"/>
          <a:sy n="92" d="100"/>
        </p:scale>
        <p:origin x="1186"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446d08b66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7446d08b66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US" sz="1100" b="1" i="0" u="none" strike="noStrike" cap="none" dirty="0" smtClean="0">
                <a:solidFill>
                  <a:srgbClr val="000000"/>
                </a:solidFill>
                <a:effectLst/>
                <a:latin typeface="Arial"/>
                <a:ea typeface="Arial"/>
                <a:cs typeface="Arial"/>
                <a:sym typeface="Arial"/>
              </a:rPr>
              <a:t>Call Duration</a:t>
            </a:r>
            <a:r>
              <a:rPr lang="en-US" sz="1100" b="0" i="0" u="none" strike="noStrike" cap="none" dirty="0" smtClean="0">
                <a:solidFill>
                  <a:srgbClr val="000000"/>
                </a:solidFill>
                <a:effectLst/>
                <a:latin typeface="Arial"/>
                <a:ea typeface="Arial"/>
                <a:cs typeface="Arial"/>
                <a:sym typeface="Arial"/>
              </a:rPr>
              <a:t>: The length of the last phone call had the greatest influence. Clients who engage longer in a conversation are more likely to subscribe.</a:t>
            </a:r>
          </a:p>
          <a:p>
            <a:pPr lvl="0"/>
            <a:r>
              <a:rPr lang="en-US" sz="1100" b="1" i="0" u="none" strike="noStrike" cap="none" dirty="0" smtClean="0">
                <a:solidFill>
                  <a:srgbClr val="000000"/>
                </a:solidFill>
                <a:effectLst/>
                <a:latin typeface="Arial"/>
                <a:ea typeface="Arial"/>
                <a:cs typeface="Arial"/>
                <a:sym typeface="Arial"/>
              </a:rPr>
              <a:t>Previous Campaign Success</a:t>
            </a:r>
            <a:r>
              <a:rPr lang="en-US" sz="1100" b="0" i="0" u="none" strike="noStrike" cap="none" dirty="0" smtClean="0">
                <a:solidFill>
                  <a:srgbClr val="000000"/>
                </a:solidFill>
                <a:effectLst/>
                <a:latin typeface="Arial"/>
                <a:ea typeface="Arial"/>
                <a:cs typeface="Arial"/>
                <a:sym typeface="Arial"/>
              </a:rPr>
              <a:t>: Clients who had successfully subscribed in previous campaigns were more likely to subscribe again.</a:t>
            </a:r>
          </a:p>
          <a:p>
            <a:pPr lvl="0"/>
            <a:r>
              <a:rPr lang="en-US" sz="1100" b="1" i="0" u="none" strike="noStrike" cap="none" dirty="0" smtClean="0">
                <a:solidFill>
                  <a:srgbClr val="000000"/>
                </a:solidFill>
                <a:effectLst/>
                <a:latin typeface="Arial"/>
                <a:ea typeface="Arial"/>
                <a:cs typeface="Arial"/>
                <a:sym typeface="Arial"/>
              </a:rPr>
              <a:t>Age</a:t>
            </a:r>
            <a:r>
              <a:rPr lang="en-US" sz="1100" b="0" i="0" u="none" strike="noStrike" cap="none" dirty="0" smtClean="0">
                <a:solidFill>
                  <a:srgbClr val="000000"/>
                </a:solidFill>
                <a:effectLst/>
                <a:latin typeface="Arial"/>
                <a:ea typeface="Arial"/>
                <a:cs typeface="Arial"/>
                <a:sym typeface="Arial"/>
              </a:rPr>
              <a:t>: Older clients were more likely to subscribe than younger clients.</a:t>
            </a:r>
          </a:p>
          <a:p>
            <a:pPr lvl="0"/>
            <a:r>
              <a:rPr lang="en-US" sz="1100" b="1" i="0" u="none" strike="noStrike" cap="none" dirty="0" smtClean="0">
                <a:solidFill>
                  <a:srgbClr val="000000"/>
                </a:solidFill>
                <a:effectLst/>
                <a:latin typeface="Arial"/>
                <a:ea typeface="Arial"/>
                <a:cs typeface="Arial"/>
                <a:sym typeface="Arial"/>
              </a:rPr>
              <a:t>Month of Contact</a:t>
            </a:r>
            <a:r>
              <a:rPr lang="en-US" sz="1100" b="0" i="0" u="none" strike="noStrike" cap="none" dirty="0" smtClean="0">
                <a:solidFill>
                  <a:srgbClr val="000000"/>
                </a:solidFill>
                <a:effectLst/>
                <a:latin typeface="Arial"/>
                <a:ea typeface="Arial"/>
                <a:cs typeface="Arial"/>
                <a:sym typeface="Arial"/>
              </a:rPr>
              <a:t>: Certain months (e.g., March, October) saw higher subscription rates, likely due to seasonal trends.</a:t>
            </a:r>
          </a:p>
          <a:p>
            <a:pPr lvl="0"/>
            <a:r>
              <a:rPr lang="en-US" sz="1100" b="1" i="0" u="none" strike="noStrike" cap="none" dirty="0" smtClean="0">
                <a:solidFill>
                  <a:srgbClr val="000000"/>
                </a:solidFill>
                <a:effectLst/>
                <a:latin typeface="Arial"/>
                <a:ea typeface="Arial"/>
                <a:cs typeface="Arial"/>
                <a:sym typeface="Arial"/>
              </a:rPr>
              <a:t>Housing Loan</a:t>
            </a:r>
            <a:r>
              <a:rPr lang="en-US" sz="1100" b="0" i="0" u="none" strike="noStrike" cap="none" dirty="0" smtClean="0">
                <a:solidFill>
                  <a:srgbClr val="000000"/>
                </a:solidFill>
                <a:effectLst/>
                <a:latin typeface="Arial"/>
                <a:ea typeface="Arial"/>
                <a:cs typeface="Arial"/>
                <a:sym typeface="Arial"/>
              </a:rPr>
              <a:t>: Whether a client had a housing loan also impacted their likelihood to subscribe, with certain financial profiles being more inclined to invest in term deposits.</a:t>
            </a:r>
          </a:p>
          <a:p>
            <a:pPr lvl="0"/>
            <a:r>
              <a:rPr lang="en-US" sz="1100" b="1" i="0" u="none" strike="noStrike" cap="none" dirty="0" smtClean="0">
                <a:solidFill>
                  <a:srgbClr val="000000"/>
                </a:solidFill>
                <a:effectLst/>
                <a:latin typeface="Arial"/>
                <a:ea typeface="Arial"/>
                <a:cs typeface="Arial"/>
                <a:sym typeface="Arial"/>
              </a:rPr>
              <a:t>Balance</a:t>
            </a:r>
            <a:r>
              <a:rPr lang="en-US" sz="1100" b="0" i="0" u="none" strike="noStrike" cap="none" dirty="0" smtClean="0">
                <a:solidFill>
                  <a:srgbClr val="000000"/>
                </a:solidFill>
                <a:effectLst/>
                <a:latin typeface="Arial"/>
                <a:ea typeface="Arial"/>
                <a:cs typeface="Arial"/>
                <a:sym typeface="Arial"/>
              </a:rPr>
              <a:t>: Clients with a higher bank balance were more likely to subscribe, suggesting that disposable income plays a role in term deposit investments.</a:t>
            </a:r>
            <a:endParaRPr lang="en-US"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32957871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626cc197e1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626cc197e1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aseline="0" dirty="0" smtClean="0"/>
              <a:t>1. Bank should focus on high engagement clients, as c</a:t>
            </a:r>
            <a:r>
              <a:rPr lang="en-US" sz="1100" dirty="0" smtClean="0"/>
              <a:t>lients with longer call durations and those with previous successful subscriptions are more likely to subscribe, making them ideal targets for re-engagement</a:t>
            </a:r>
          </a:p>
          <a:p>
            <a:pPr marL="158750" lvl="0" indent="0" algn="l" rtl="0">
              <a:spcBef>
                <a:spcPts val="0"/>
              </a:spcBef>
              <a:spcAft>
                <a:spcPts val="0"/>
              </a:spcAft>
              <a:buSzPts val="1100"/>
              <a:buNone/>
            </a:pPr>
            <a:endParaRPr dirty="0"/>
          </a:p>
        </p:txBody>
      </p:sp>
    </p:spTree>
    <p:extLst>
      <p:ext uri="{BB962C8B-B14F-4D97-AF65-F5344CB8AC3E}">
        <p14:creationId xmlns:p14="http://schemas.microsoft.com/office/powerpoint/2010/main" val="16852757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7446d08b66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7446d08b66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1 : Incorporating macroeconomic indicators like inflation and interest rates could improve prediction accuracy.</a:t>
            </a:r>
          </a:p>
          <a:p>
            <a:pPr marL="0" lvl="0" indent="0" algn="l" rtl="0">
              <a:spcBef>
                <a:spcPts val="0"/>
              </a:spcBef>
              <a:spcAft>
                <a:spcPts val="0"/>
              </a:spcAft>
              <a:buNone/>
            </a:pPr>
            <a:r>
              <a:rPr lang="en-US" dirty="0" smtClean="0"/>
              <a:t>2. Analyzing client behavior over multiple campaigns can reveal long-term trends and improve targeting.</a:t>
            </a:r>
          </a:p>
          <a:p>
            <a:pPr marL="0" lvl="0" indent="0" algn="l" rtl="0">
              <a:spcBef>
                <a:spcPts val="0"/>
              </a:spcBef>
              <a:spcAft>
                <a:spcPts val="0"/>
              </a:spcAft>
              <a:buNone/>
            </a:pPr>
            <a:r>
              <a:rPr lang="en-US" dirty="0" smtClean="0"/>
              <a:t>3. Exploring methods like oversampling (SMOTE) or undersampling can better address class imbalance, improving model </a:t>
            </a:r>
            <a:r>
              <a:rPr lang="en-US" dirty="0" err="1" smtClean="0"/>
              <a:t>performance.By</a:t>
            </a:r>
            <a:r>
              <a:rPr lang="en-US" dirty="0" smtClean="0"/>
              <a:t> </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7448e9c78e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7448e9c78e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7448e9c78e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7448e9c78e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626cc197e1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626cc197e1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lvl="0" indent="0" algn="l" rtl="0">
              <a:spcBef>
                <a:spcPts val="0"/>
              </a:spcBef>
              <a:spcAft>
                <a:spcPts val="0"/>
              </a:spcAft>
              <a:buSzPts val="1100"/>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626cc197e1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626cc197e1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lvl="0" indent="0" algn="l" rtl="0">
              <a:spcBef>
                <a:spcPts val="0"/>
              </a:spcBef>
              <a:spcAft>
                <a:spcPts val="0"/>
              </a:spcAft>
              <a:buSzPts val="1100"/>
              <a:buNone/>
            </a:pPr>
            <a:r>
              <a:rPr lang="en-US" sz="1100" dirty="0" smtClean="0">
                <a:solidFill>
                  <a:schemeClr val="dk1"/>
                </a:solidFill>
                <a:latin typeface="Roboto Slab"/>
                <a:ea typeface="Roboto Slab"/>
                <a:cs typeface="Roboto Slab"/>
                <a:sym typeface="Roboto Slab"/>
              </a:rPr>
              <a:t>2. Cleaned and encoded client and campaign data to ensure quality inputs for modeling.</a:t>
            </a:r>
          </a:p>
          <a:p>
            <a:pPr marL="158750" lvl="0" indent="0" algn="l" rtl="0">
              <a:spcBef>
                <a:spcPts val="0"/>
              </a:spcBef>
              <a:spcAft>
                <a:spcPts val="0"/>
              </a:spcAft>
              <a:buSzPts val="1100"/>
              <a:buNone/>
            </a:pPr>
            <a:r>
              <a:rPr lang="en-US" sz="1100" dirty="0" smtClean="0">
                <a:solidFill>
                  <a:schemeClr val="dk1"/>
                </a:solidFill>
                <a:latin typeface="Roboto Slab"/>
                <a:ea typeface="Roboto Slab"/>
                <a:sym typeface="Roboto Slab"/>
              </a:rPr>
              <a:t>3. </a:t>
            </a:r>
            <a:r>
              <a:rPr lang="en-US" sz="1100" dirty="0" smtClean="0">
                <a:solidFill>
                  <a:schemeClr val="dk1"/>
                </a:solidFill>
                <a:latin typeface="Roboto Slab"/>
                <a:ea typeface="Roboto Slab"/>
                <a:cs typeface="Roboto Slab"/>
                <a:sym typeface="Roboto Slab"/>
              </a:rPr>
              <a:t>Several machine learning models, including Logistic Regression and Gradient Boosting Classifier (GBC), were tested.</a:t>
            </a:r>
          </a:p>
          <a:p>
            <a:pPr marL="158750" lvl="0" indent="0" algn="l" rtl="0">
              <a:spcBef>
                <a:spcPts val="0"/>
              </a:spcBef>
              <a:spcAft>
                <a:spcPts val="0"/>
              </a:spcAft>
              <a:buSzPts val="1100"/>
              <a:buNone/>
            </a:pPr>
            <a:r>
              <a:rPr lang="en-US" sz="1100" dirty="0" smtClean="0">
                <a:solidFill>
                  <a:schemeClr val="dk1"/>
                </a:solidFill>
                <a:latin typeface="Roboto Slab"/>
                <a:ea typeface="Roboto Slab"/>
                <a:sym typeface="Roboto Slab"/>
              </a:rPr>
              <a:t>4. </a:t>
            </a:r>
            <a:r>
              <a:rPr lang="en-US" sz="1100" dirty="0" smtClean="0">
                <a:solidFill>
                  <a:schemeClr val="dk1"/>
                </a:solidFill>
                <a:latin typeface="Roboto Slab"/>
                <a:ea typeface="Roboto Slab"/>
                <a:cs typeface="Roboto Slab"/>
                <a:sym typeface="Roboto Slab"/>
              </a:rPr>
              <a:t>Optimized the best models to improve performance, focusing on balancing precision and recall</a:t>
            </a:r>
          </a:p>
          <a:p>
            <a:pPr marL="158750" lvl="0" indent="0" algn="l" rtl="0">
              <a:spcBef>
                <a:spcPts val="0"/>
              </a:spcBef>
              <a:spcAft>
                <a:spcPts val="0"/>
              </a:spcAft>
              <a:buSzPts val="1100"/>
              <a:buNone/>
            </a:pPr>
            <a:r>
              <a:rPr lang="en-US" sz="1100" dirty="0" smtClean="0">
                <a:solidFill>
                  <a:schemeClr val="dk1"/>
                </a:solidFill>
                <a:latin typeface="Roboto Slab"/>
                <a:ea typeface="Roboto Slab"/>
                <a:sym typeface="Roboto Slab"/>
              </a:rPr>
              <a:t>5. </a:t>
            </a:r>
            <a:r>
              <a:rPr lang="en-US" sz="1100" dirty="0" smtClean="0">
                <a:solidFill>
                  <a:schemeClr val="dk1"/>
                </a:solidFill>
                <a:latin typeface="Roboto Slab"/>
                <a:ea typeface="Roboto Slab"/>
                <a:cs typeface="Roboto Slab"/>
                <a:sym typeface="Roboto Slab"/>
              </a:rPr>
              <a:t>The Tuned Gradient Boosting Classifier was selected as the final model, providing the best balance between accuracy and prediction reliability</a:t>
            </a:r>
            <a:endParaRPr dirty="0"/>
          </a:p>
        </p:txBody>
      </p:sp>
    </p:spTree>
    <p:extLst>
      <p:ext uri="{BB962C8B-B14F-4D97-AF65-F5344CB8AC3E}">
        <p14:creationId xmlns:p14="http://schemas.microsoft.com/office/powerpoint/2010/main" val="9618887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626cc197e1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626cc197e1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Dataset was 88,000 rows and 100 columns</a:t>
            </a:r>
            <a:endParaRPr/>
          </a:p>
          <a:p>
            <a:pPr marL="0" lvl="0" indent="0" algn="l" rtl="0">
              <a:spcBef>
                <a:spcPts val="0"/>
              </a:spcBef>
              <a:spcAft>
                <a:spcPts val="0"/>
              </a:spcAft>
              <a:buNone/>
            </a:pPr>
            <a:r>
              <a:rPr lang="en"/>
              <a:t>Measurements from 1909</a:t>
            </a:r>
            <a:endParaRPr/>
          </a:p>
          <a:p>
            <a:pPr marL="0" lvl="0" indent="0" algn="l" rtl="0">
              <a:spcBef>
                <a:spcPts val="0"/>
              </a:spcBef>
              <a:spcAft>
                <a:spcPts val="0"/>
              </a:spcAft>
              <a:buNone/>
            </a:pPr>
            <a:r>
              <a:rPr lang="en"/>
              <a:t>250 total sites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626cc197e1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626cc197e1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lvl="0" indent="0" algn="l" rtl="0">
              <a:spcBef>
                <a:spcPts val="0"/>
              </a:spcBef>
              <a:spcAft>
                <a:spcPts val="0"/>
              </a:spcAft>
              <a:buSzPts val="1100"/>
              <a:buNone/>
            </a:pPr>
            <a:endParaRPr dirty="0"/>
          </a:p>
        </p:txBody>
      </p:sp>
    </p:spTree>
    <p:extLst>
      <p:ext uri="{BB962C8B-B14F-4D97-AF65-F5344CB8AC3E}">
        <p14:creationId xmlns:p14="http://schemas.microsoft.com/office/powerpoint/2010/main" val="5663110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7446d08b66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7446d08b66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Top left</a:t>
            </a:r>
            <a:r>
              <a:rPr lang="en" dirty="0" smtClean="0"/>
              <a:t>: (Univariate</a:t>
            </a:r>
            <a:r>
              <a:rPr lang="en" baseline="0" dirty="0" smtClean="0"/>
              <a:t> exploration) </a:t>
            </a:r>
            <a:r>
              <a:rPr lang="en" dirty="0" smtClean="0"/>
              <a:t> </a:t>
            </a:r>
            <a:r>
              <a:rPr lang="en-US" dirty="0" smtClean="0"/>
              <a:t>Target class distribution showing imbalance dataset</a:t>
            </a:r>
            <a:endParaRPr dirty="0"/>
          </a:p>
          <a:p>
            <a:pPr marL="0" lvl="0" indent="0" algn="l" rtl="0">
              <a:spcBef>
                <a:spcPts val="0"/>
              </a:spcBef>
              <a:spcAft>
                <a:spcPts val="0"/>
              </a:spcAft>
              <a:buNone/>
            </a:pPr>
            <a:r>
              <a:rPr lang="en" dirty="0" smtClean="0"/>
              <a:t>Top right: (Univariate</a:t>
            </a:r>
            <a:r>
              <a:rPr lang="en" baseline="0" dirty="0" smtClean="0"/>
              <a:t> exploration) </a:t>
            </a:r>
            <a:r>
              <a:rPr lang="en-US" dirty="0" smtClean="0"/>
              <a:t>Continuous Variables indicating the presence of outliers (Age Distribution)</a:t>
            </a:r>
          </a:p>
          <a:p>
            <a:pPr marL="0" lvl="0" indent="0" algn="l" rtl="0">
              <a:spcBef>
                <a:spcPts val="0"/>
              </a:spcBef>
              <a:spcAft>
                <a:spcPts val="0"/>
              </a:spcAft>
              <a:buNone/>
            </a:pPr>
            <a:r>
              <a:rPr lang="en" dirty="0" smtClean="0"/>
              <a:t>Bottom </a:t>
            </a:r>
            <a:r>
              <a:rPr lang="en" dirty="0"/>
              <a:t>left: </a:t>
            </a:r>
            <a:r>
              <a:rPr lang="en" dirty="0" smtClean="0"/>
              <a:t>(Bivariate</a:t>
            </a:r>
            <a:r>
              <a:rPr lang="en" baseline="0" dirty="0" smtClean="0"/>
              <a:t> exploration) </a:t>
            </a:r>
            <a:r>
              <a:rPr lang="en-US" sz="1100" b="0" i="0" u="none" strike="noStrike" cap="none" dirty="0" smtClean="0">
                <a:solidFill>
                  <a:srgbClr val="000000"/>
                </a:solidFill>
                <a:effectLst/>
                <a:latin typeface="Arial"/>
                <a:ea typeface="Arial"/>
                <a:cs typeface="Arial"/>
                <a:sym typeface="Arial"/>
              </a:rPr>
              <a:t>Call duration by subscription outcome showing that the longer the call, the higher the likelihood of subscription</a:t>
            </a:r>
          </a:p>
          <a:p>
            <a:pPr marL="0" lvl="0" indent="0" algn="l" rtl="0">
              <a:spcBef>
                <a:spcPts val="0"/>
              </a:spcBef>
              <a:spcAft>
                <a:spcPts val="0"/>
              </a:spcAft>
              <a:buNone/>
            </a:pPr>
            <a:r>
              <a:rPr lang="en" dirty="0" smtClean="0"/>
              <a:t>Bottom </a:t>
            </a:r>
            <a:r>
              <a:rPr lang="en" dirty="0"/>
              <a:t>right</a:t>
            </a:r>
            <a:r>
              <a:rPr lang="en" dirty="0" smtClean="0"/>
              <a:t>: (Bivariate</a:t>
            </a:r>
            <a:r>
              <a:rPr lang="en" baseline="0" dirty="0" smtClean="0"/>
              <a:t> exploration) </a:t>
            </a:r>
            <a:r>
              <a:rPr lang="en-US" sz="1100" b="0" i="0" u="none" strike="noStrike" cap="none" dirty="0" smtClean="0">
                <a:solidFill>
                  <a:srgbClr val="000000"/>
                </a:solidFill>
                <a:effectLst/>
                <a:latin typeface="Arial"/>
                <a:ea typeface="Arial"/>
                <a:cs typeface="Arial"/>
                <a:sym typeface="Arial"/>
              </a:rPr>
              <a:t>The proportion plot of the housing loan status against the target variable revealing that clients without housing loans are more likely to subscribe to a term deposit than those with housing loans. </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626cc197e1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626cc197e1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lvl="0" indent="0" algn="l" rtl="0">
              <a:spcBef>
                <a:spcPts val="0"/>
              </a:spcBef>
              <a:spcAft>
                <a:spcPts val="0"/>
              </a:spcAft>
              <a:buSzPts val="1100"/>
              <a:buNone/>
            </a:pPr>
            <a:endParaRPr dirty="0"/>
          </a:p>
        </p:txBody>
      </p:sp>
    </p:spTree>
    <p:extLst>
      <p:ext uri="{BB962C8B-B14F-4D97-AF65-F5344CB8AC3E}">
        <p14:creationId xmlns:p14="http://schemas.microsoft.com/office/powerpoint/2010/main" val="7468711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7448e9c78e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7448e9c78e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7446d08b66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7446d08b66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The Gradient Boosting Classifier achieved the best balance between precision and recall, providing the highest F1 score. This model was therefore selected as the best predictive model for determining term deposit subscriptions</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3341715"/>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77525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1556871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11084"/>
            <a:ext cx="1971675" cy="4318066"/>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11083"/>
            <a:ext cx="5800725" cy="4318067"/>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2541402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6"/>
        <p:cNvGrpSpPr/>
        <p:nvPr/>
      </p:nvGrpSpPr>
      <p:grpSpPr>
        <a:xfrm>
          <a:off x="0" y="0"/>
          <a:ext cx="0" cy="0"/>
          <a:chOff x="0" y="0"/>
          <a:chExt cx="0" cy="0"/>
        </a:xfrm>
      </p:grpSpPr>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9101405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2"/>
        <p:cNvGrpSpPr/>
        <p:nvPr/>
      </p:nvGrpSpPr>
      <p:grpSpPr>
        <a:xfrm>
          <a:off x="0" y="0"/>
          <a:ext cx="0" cy="0"/>
          <a:chOff x="0" y="0"/>
          <a:chExt cx="0" cy="0"/>
        </a:xfrm>
      </p:grpSpPr>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0425420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8628991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5"/>
        <p:cNvGrpSpPr/>
        <p:nvPr/>
      </p:nvGrpSpPr>
      <p:grpSpPr>
        <a:xfrm>
          <a:off x="0" y="0"/>
          <a:ext cx="0" cy="0"/>
          <a:chOff x="0" y="0"/>
          <a:chExt cx="0" cy="0"/>
        </a:xfrm>
      </p:grpSpPr>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253032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4306554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244019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9/9/2024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2295424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822960" y="1936751"/>
            <a:ext cx="3703320" cy="25336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63440" y="1936751"/>
            <a:ext cx="3703320" cy="25336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243015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8865208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pPr/>
              <a:t>9/9/2024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957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B61BEF0D-F0BB-DE4B-95CE-6DB70DBA9567}" type="datetimeFigureOut">
              <a:rPr lang="en-US" smtClean="0"/>
              <a:pPr/>
              <a:t>9/9/2024</a:t>
            </a:fld>
            <a:endParaRPr lang="en-US" dirty="0"/>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0708790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4948" cy="617220"/>
          </a:xfrm>
        </p:spPr>
        <p:txBody>
          <a:bodyPr lIns="91440" tIns="0" rIns="91440" bIns="0" anchor="b">
            <a:noAutofit/>
          </a:bodyPr>
          <a:lstStyle>
            <a:lvl1pPr>
              <a:defRPr sz="27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3686307"/>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822960" y="4430267"/>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0499929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4750737"/>
            <a:ext cx="9144001" cy="494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B61BEF0D-F0BB-DE4B-95CE-6DB70DBA9567}" type="datetimeFigureOut">
              <a:rPr lang="en-US" smtClean="0"/>
              <a:pPr/>
              <a:t>9/9/2024</a:t>
            </a:fld>
            <a:endParaRPr lang="en-US" dirty="0"/>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pPr marL="0" lvl="0" indent="0" algn="r" rtl="0">
              <a:spcBef>
                <a:spcPts val="0"/>
              </a:spcBef>
              <a:spcAft>
                <a:spcPts val="0"/>
              </a:spcAft>
              <a:buNone/>
            </a:pPr>
            <a:fld id="{00000000-1234-1234-1234-123412341234}" type="slidenum">
              <a:rPr lang="en" smtClean="0"/>
              <a:t>‹#›</a:t>
            </a:fld>
            <a:endParaRPr lang="en"/>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8727393"/>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Lst>
  <p:hf sldNum="0" hdr="0" ft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prstGeom prst="rect">
            <a:avLst/>
          </a:prstGeom>
        </p:spPr>
        <p:txBody>
          <a:bodyPr spcFirstLastPara="1" wrap="square" lIns="91425" tIns="91425" rIns="91425" bIns="91425" anchor="b" anchorCtr="0">
            <a:noAutofit/>
          </a:bodyPr>
          <a:lstStyle/>
          <a:p>
            <a:pPr lvl="0" algn="ctr">
              <a:spcBef>
                <a:spcPts val="0"/>
              </a:spcBef>
            </a:pPr>
            <a:r>
              <a:rPr lang="en-US" dirty="0"/>
              <a:t>Predictive Modeling for Bank Marketing Campaign Success</a:t>
            </a:r>
            <a:endParaRPr dirty="0"/>
          </a:p>
        </p:txBody>
      </p:sp>
      <p:sp>
        <p:nvSpPr>
          <p:cNvPr id="64" name="Google Shape;64;p13"/>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By</a:t>
            </a:r>
            <a:endParaRPr dirty="0"/>
          </a:p>
          <a:p>
            <a:pPr marL="0" lvl="0" indent="0" algn="ctr" rtl="0">
              <a:spcBef>
                <a:spcPts val="0"/>
              </a:spcBef>
              <a:spcAft>
                <a:spcPts val="0"/>
              </a:spcAft>
              <a:buNone/>
            </a:pPr>
            <a:r>
              <a:rPr lang="en" dirty="0" smtClean="0"/>
              <a:t>Nesly Cesar</a:t>
            </a:r>
            <a:endParaRPr dirty="0"/>
          </a:p>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1"/>
          <p:cNvSpPr txBox="1">
            <a:spLocks noGrp="1"/>
          </p:cNvSpPr>
          <p:nvPr>
            <p:ph type="title"/>
          </p:nvPr>
        </p:nvSpPr>
        <p:spPr>
          <a:prstGeom prst="rect">
            <a:avLst/>
          </a:prstGeom>
        </p:spPr>
        <p:txBody>
          <a:bodyPr spcFirstLastPara="1" wrap="square" lIns="91425" tIns="91425" rIns="91425" bIns="91425" anchor="b" anchorCtr="0">
            <a:noAutofit/>
          </a:bodyPr>
          <a:lstStyle/>
          <a:p>
            <a:pPr lvl="0" algn="ctr"/>
            <a:r>
              <a:rPr lang="en-US" dirty="0" smtClean="0"/>
              <a:t>Feature Importance</a:t>
            </a:r>
            <a:endParaRPr dirty="0"/>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1381096" y="1350790"/>
            <a:ext cx="5733415" cy="3306445"/>
          </a:xfrm>
          <a:prstGeom prst="rect">
            <a:avLst/>
          </a:prstGeom>
        </p:spPr>
      </p:pic>
    </p:spTree>
    <p:extLst>
      <p:ext uri="{BB962C8B-B14F-4D97-AF65-F5344CB8AC3E}">
        <p14:creationId xmlns:p14="http://schemas.microsoft.com/office/powerpoint/2010/main" val="1487507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225569" y="524485"/>
            <a:ext cx="8222100" cy="90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Takeaways</a:t>
            </a:r>
            <a:endParaRPr sz="2400" dirty="0"/>
          </a:p>
        </p:txBody>
      </p:sp>
      <p:sp>
        <p:nvSpPr>
          <p:cNvPr id="70" name="Google Shape;70;p14"/>
          <p:cNvSpPr txBox="1"/>
          <p:nvPr/>
        </p:nvSpPr>
        <p:spPr>
          <a:xfrm>
            <a:off x="965796" y="1318438"/>
            <a:ext cx="7696065" cy="3403191"/>
          </a:xfrm>
          <a:prstGeom prst="rect">
            <a:avLst/>
          </a:prstGeom>
          <a:noFill/>
          <a:ln>
            <a:noFill/>
          </a:ln>
        </p:spPr>
        <p:txBody>
          <a:bodyPr spcFirstLastPara="1" wrap="square" lIns="91425" tIns="91425" rIns="91425" bIns="91425" anchor="t" anchorCtr="0">
            <a:noAutofit/>
          </a:bodyPr>
          <a:lstStyle/>
          <a:p>
            <a:pPr marL="342900" lvl="0" indent="-342900" algn="just">
              <a:lnSpc>
                <a:spcPct val="150000"/>
              </a:lnSpc>
              <a:buFont typeface="+mj-lt"/>
              <a:buAutoNum type="arabicPeriod"/>
            </a:pPr>
            <a:r>
              <a:rPr lang="en-US" sz="1400" b="1" dirty="0" smtClean="0">
                <a:latin typeface="Roboto"/>
                <a:ea typeface="Roboto"/>
                <a:cs typeface="Roboto"/>
                <a:sym typeface="Roboto"/>
              </a:rPr>
              <a:t>Focus on High-Engagement Clients</a:t>
            </a:r>
          </a:p>
          <a:p>
            <a:pPr marL="342900" lvl="0" indent="-342900" algn="just">
              <a:lnSpc>
                <a:spcPct val="150000"/>
              </a:lnSpc>
              <a:buFont typeface="+mj-lt"/>
              <a:buAutoNum type="arabicPeriod"/>
            </a:pPr>
            <a:r>
              <a:rPr lang="en-US" sz="1400" b="1" dirty="0" smtClean="0">
                <a:latin typeface="Roboto"/>
                <a:ea typeface="Roboto"/>
                <a:cs typeface="Roboto"/>
                <a:sym typeface="Roboto"/>
              </a:rPr>
              <a:t>Segmented Marketing</a:t>
            </a:r>
            <a:r>
              <a:rPr lang="en-US" sz="1400" dirty="0" smtClean="0">
                <a:latin typeface="Roboto"/>
                <a:ea typeface="Roboto"/>
                <a:cs typeface="Roboto"/>
                <a:sym typeface="Roboto"/>
              </a:rPr>
              <a:t>: Personalized strategies targeting older clients and those with higher balances can improve subscription rates</a:t>
            </a:r>
          </a:p>
          <a:p>
            <a:pPr marL="342900" lvl="0" indent="-342900" algn="just">
              <a:lnSpc>
                <a:spcPct val="150000"/>
              </a:lnSpc>
              <a:buFont typeface="+mj-lt"/>
              <a:buAutoNum type="arabicPeriod"/>
            </a:pPr>
            <a:r>
              <a:rPr lang="en-US" sz="1400" b="1" dirty="0">
                <a:latin typeface="Roboto"/>
                <a:ea typeface="Roboto"/>
                <a:cs typeface="Roboto"/>
                <a:sym typeface="Roboto"/>
              </a:rPr>
              <a:t>Campaign Timing</a:t>
            </a:r>
            <a:r>
              <a:rPr lang="en-US" sz="1400" dirty="0">
                <a:latin typeface="Roboto"/>
                <a:ea typeface="Roboto"/>
                <a:cs typeface="Roboto"/>
                <a:sym typeface="Roboto"/>
              </a:rPr>
              <a:t>: </a:t>
            </a:r>
            <a:r>
              <a:rPr lang="en-US" sz="1400" dirty="0" smtClean="0">
                <a:latin typeface="Roboto"/>
                <a:ea typeface="Roboto"/>
                <a:cs typeface="Roboto"/>
                <a:sym typeface="Roboto"/>
              </a:rPr>
              <a:t>Focusing </a:t>
            </a:r>
            <a:r>
              <a:rPr lang="en-US" sz="1400" dirty="0">
                <a:latin typeface="Roboto"/>
                <a:ea typeface="Roboto"/>
                <a:cs typeface="Roboto"/>
                <a:sym typeface="Roboto"/>
              </a:rPr>
              <a:t>marketing efforts during these high-yield periods can boost </a:t>
            </a:r>
            <a:r>
              <a:rPr lang="en-US" sz="1400" dirty="0" smtClean="0">
                <a:latin typeface="Roboto"/>
                <a:ea typeface="Roboto"/>
                <a:cs typeface="Roboto"/>
                <a:sym typeface="Roboto"/>
              </a:rPr>
              <a:t>effectiveness</a:t>
            </a:r>
            <a:r>
              <a:rPr lang="en-US" sz="1400" dirty="0">
                <a:latin typeface="Roboto"/>
                <a:ea typeface="Roboto"/>
                <a:cs typeface="Roboto"/>
                <a:sym typeface="Roboto"/>
              </a:rPr>
              <a:t> </a:t>
            </a:r>
            <a:r>
              <a:rPr lang="en-US" sz="1400" dirty="0" smtClean="0">
                <a:latin typeface="Roboto"/>
                <a:ea typeface="Roboto"/>
                <a:cs typeface="Roboto"/>
                <a:sym typeface="Roboto"/>
              </a:rPr>
              <a:t>(e.g</a:t>
            </a:r>
            <a:r>
              <a:rPr lang="en-US" sz="1400" dirty="0">
                <a:latin typeface="Roboto"/>
                <a:ea typeface="Roboto"/>
                <a:cs typeface="Roboto"/>
                <a:sym typeface="Roboto"/>
              </a:rPr>
              <a:t>., March, </a:t>
            </a:r>
            <a:r>
              <a:rPr lang="en-US" sz="1400" dirty="0" smtClean="0">
                <a:latin typeface="Roboto"/>
                <a:ea typeface="Roboto"/>
                <a:cs typeface="Roboto"/>
                <a:sym typeface="Roboto"/>
              </a:rPr>
              <a:t>October)</a:t>
            </a:r>
          </a:p>
          <a:p>
            <a:pPr marL="342900" lvl="0" indent="-342900" algn="just">
              <a:lnSpc>
                <a:spcPct val="150000"/>
              </a:lnSpc>
              <a:buFont typeface="+mj-lt"/>
              <a:buAutoNum type="arabicPeriod"/>
            </a:pPr>
            <a:r>
              <a:rPr lang="en-US" sz="1400" b="1" dirty="0" smtClean="0">
                <a:latin typeface="Roboto"/>
                <a:ea typeface="Roboto"/>
                <a:cs typeface="Roboto"/>
                <a:sym typeface="Roboto"/>
              </a:rPr>
              <a:t>Cost-Effective </a:t>
            </a:r>
            <a:r>
              <a:rPr lang="en-US" sz="1400" b="1" dirty="0">
                <a:latin typeface="Roboto"/>
                <a:ea typeface="Roboto"/>
                <a:cs typeface="Roboto"/>
                <a:sym typeface="Roboto"/>
              </a:rPr>
              <a:t>Targeting</a:t>
            </a:r>
            <a:r>
              <a:rPr lang="en-US" sz="1400" dirty="0">
                <a:latin typeface="Roboto"/>
                <a:ea typeface="Roboto"/>
                <a:cs typeface="Roboto"/>
                <a:sym typeface="Roboto"/>
              </a:rPr>
              <a:t>: By identifying clients most likely to subscribe, the bank can optimize marketing resources and reduce unnecessary contact with unlikely subscribers</a:t>
            </a:r>
            <a:r>
              <a:rPr lang="en-US" sz="1400" dirty="0" smtClean="0">
                <a:latin typeface="Roboto"/>
                <a:ea typeface="Roboto"/>
                <a:cs typeface="Roboto"/>
                <a:sym typeface="Roboto"/>
              </a:rPr>
              <a:t>.</a:t>
            </a:r>
          </a:p>
          <a:p>
            <a:pPr marL="342900" lvl="0" indent="-342900" algn="just">
              <a:lnSpc>
                <a:spcPct val="150000"/>
              </a:lnSpc>
              <a:buFont typeface="+mj-lt"/>
              <a:buAutoNum type="arabicPeriod"/>
            </a:pPr>
            <a:r>
              <a:rPr lang="en-US" sz="1400" dirty="0">
                <a:latin typeface="Roboto"/>
                <a:ea typeface="Roboto"/>
                <a:cs typeface="Roboto"/>
                <a:sym typeface="Roboto"/>
              </a:rPr>
              <a:t>Predictive modeling, especially using </a:t>
            </a:r>
            <a:r>
              <a:rPr lang="en-US" sz="1400" b="1" dirty="0">
                <a:latin typeface="Roboto"/>
                <a:ea typeface="Roboto"/>
                <a:cs typeface="Roboto"/>
                <a:sym typeface="Roboto"/>
              </a:rPr>
              <a:t>Gradient Boosting</a:t>
            </a:r>
            <a:r>
              <a:rPr lang="en-US" sz="1400" dirty="0">
                <a:latin typeface="Roboto"/>
                <a:ea typeface="Roboto"/>
                <a:cs typeface="Roboto"/>
                <a:sym typeface="Roboto"/>
              </a:rPr>
              <a:t>, helps accurately predict client behavior, allowing banks to enhance marketing strategies, allocate resources efficiently, and boost subscription rates by targeting the right clients at the right time.</a:t>
            </a:r>
            <a:endParaRPr sz="1400" dirty="0">
              <a:latin typeface="Roboto"/>
              <a:ea typeface="Roboto"/>
              <a:cs typeface="Roboto"/>
              <a:sym typeface="Roboto"/>
            </a:endParaRPr>
          </a:p>
        </p:txBody>
      </p:sp>
    </p:spTree>
    <p:extLst>
      <p:ext uri="{BB962C8B-B14F-4D97-AF65-F5344CB8AC3E}">
        <p14:creationId xmlns:p14="http://schemas.microsoft.com/office/powerpoint/2010/main" val="3912740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4"/>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Future Research</a:t>
            </a:r>
            <a:endParaRPr/>
          </a:p>
        </p:txBody>
      </p:sp>
      <p:sp>
        <p:nvSpPr>
          <p:cNvPr id="141" name="Google Shape;141;p24"/>
          <p:cNvSpPr txBox="1">
            <a:spLocks noGrp="1"/>
          </p:cNvSpPr>
          <p:nvPr>
            <p:ph type="body" idx="2"/>
          </p:nvPr>
        </p:nvSpPr>
        <p:spPr>
          <a:xfrm>
            <a:off x="4997689" y="940331"/>
            <a:ext cx="3837000" cy="3695100"/>
          </a:xfrm>
          <a:prstGeom prst="rect">
            <a:avLst/>
          </a:prstGeom>
        </p:spPr>
        <p:txBody>
          <a:bodyPr spcFirstLastPara="1" wrap="square" lIns="91425" tIns="91425" rIns="91425" bIns="91425" anchor="ctr" anchorCtr="0">
            <a:noAutofit/>
          </a:bodyPr>
          <a:lstStyle/>
          <a:p>
            <a:pPr lvl="0" algn="just">
              <a:lnSpc>
                <a:spcPct val="150000"/>
              </a:lnSpc>
              <a:buChar char="❖"/>
            </a:pPr>
            <a:r>
              <a:rPr lang="en-US" dirty="0"/>
              <a:t>Additional </a:t>
            </a:r>
            <a:r>
              <a:rPr lang="en-US" dirty="0" smtClean="0"/>
              <a:t>Features</a:t>
            </a:r>
          </a:p>
          <a:p>
            <a:pPr lvl="0" algn="just">
              <a:lnSpc>
                <a:spcPct val="150000"/>
              </a:lnSpc>
              <a:buChar char="❖"/>
            </a:pPr>
            <a:r>
              <a:rPr lang="en-US" dirty="0" smtClean="0"/>
              <a:t>Time-Series Analysis</a:t>
            </a:r>
          </a:p>
          <a:p>
            <a:pPr lvl="0" algn="just">
              <a:lnSpc>
                <a:spcPct val="150000"/>
              </a:lnSpc>
              <a:buChar char="❖"/>
            </a:pPr>
            <a:r>
              <a:rPr lang="en-US" dirty="0" smtClean="0"/>
              <a:t>Improved </a:t>
            </a:r>
            <a:r>
              <a:rPr lang="en-US" dirty="0"/>
              <a:t>Imbalance </a:t>
            </a:r>
            <a:r>
              <a:rPr lang="en-US" dirty="0" smtClean="0"/>
              <a:t>Handling</a:t>
            </a:r>
          </a:p>
          <a:p>
            <a:pPr marL="114300" lvl="0" indent="0" algn="just">
              <a:lnSpc>
                <a:spcPct val="150000"/>
              </a:lnSpc>
              <a:buNone/>
            </a:pPr>
            <a:endParaRPr lang="en-US" dirty="0"/>
          </a:p>
          <a:p>
            <a:pPr marL="114300" lvl="0" indent="0" algn="just">
              <a:lnSpc>
                <a:spcPct val="150000"/>
              </a:lnSpc>
              <a:buNone/>
            </a:pPr>
            <a:r>
              <a:rPr lang="en-US" dirty="0" smtClean="0"/>
              <a:t>By refining </a:t>
            </a:r>
            <a:r>
              <a:rPr lang="en-US" dirty="0"/>
              <a:t>these models, banks can further enhance their ability to convert potential clients and run more cost-effective marketing campaigns.</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5"/>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Thank You!</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6"/>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225569" y="524485"/>
            <a:ext cx="8222100" cy="90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The Problem:</a:t>
            </a:r>
            <a:endParaRPr sz="2400" dirty="0"/>
          </a:p>
        </p:txBody>
      </p:sp>
      <p:sp>
        <p:nvSpPr>
          <p:cNvPr id="70" name="Google Shape;70;p14"/>
          <p:cNvSpPr txBox="1"/>
          <p:nvPr/>
        </p:nvSpPr>
        <p:spPr>
          <a:xfrm>
            <a:off x="965797" y="1318438"/>
            <a:ext cx="7308000" cy="2842437"/>
          </a:xfrm>
          <a:prstGeom prst="rect">
            <a:avLst/>
          </a:prstGeom>
          <a:noFill/>
          <a:ln>
            <a:noFill/>
          </a:ln>
        </p:spPr>
        <p:txBody>
          <a:bodyPr spcFirstLastPara="1" wrap="square" lIns="91425" tIns="91425" rIns="91425" bIns="91425" anchor="t" anchorCtr="0">
            <a:noAutofit/>
          </a:bodyPr>
          <a:lstStyle/>
          <a:p>
            <a:pPr lvl="0" algn="just">
              <a:lnSpc>
                <a:spcPct val="150000"/>
              </a:lnSpc>
            </a:pPr>
            <a:r>
              <a:rPr lang="en-US" sz="1400" dirty="0">
                <a:solidFill>
                  <a:schemeClr val="dk1"/>
                </a:solidFill>
                <a:latin typeface="Roboto Slab"/>
                <a:ea typeface="Roboto Slab"/>
                <a:cs typeface="Roboto Slab"/>
                <a:sym typeface="Roboto Slab"/>
              </a:rPr>
              <a:t>In the competitive financial sector, banks face challenges in identifying which clients are likely to subscribe to financial products, such as term deposits, through marketing campaigns. This project leverages predictive modeling to enhance the success of these campaigns by accurately predicting client subscriptions</a:t>
            </a:r>
            <a:r>
              <a:rPr lang="en-US" sz="1400" dirty="0" smtClean="0">
                <a:solidFill>
                  <a:schemeClr val="dk1"/>
                </a:solidFill>
                <a:latin typeface="Roboto Slab"/>
                <a:ea typeface="Roboto Slab"/>
                <a:cs typeface="Roboto Slab"/>
                <a:sym typeface="Roboto Slab"/>
              </a:rPr>
              <a:t>.</a:t>
            </a:r>
          </a:p>
          <a:p>
            <a:pPr lvl="0" algn="just">
              <a:lnSpc>
                <a:spcPct val="150000"/>
              </a:lnSpc>
            </a:pPr>
            <a:endParaRPr lang="en-US" sz="1400" dirty="0">
              <a:solidFill>
                <a:schemeClr val="dk1"/>
              </a:solidFill>
              <a:latin typeface="Roboto Slab"/>
              <a:ea typeface="Roboto Slab"/>
              <a:cs typeface="Roboto Slab"/>
              <a:sym typeface="Roboto Slab"/>
            </a:endParaRPr>
          </a:p>
          <a:p>
            <a:pPr lvl="0" algn="just">
              <a:lnSpc>
                <a:spcPct val="150000"/>
              </a:lnSpc>
            </a:pPr>
            <a:r>
              <a:rPr lang="en-US" sz="1400" dirty="0" smtClean="0">
                <a:solidFill>
                  <a:schemeClr val="dk1"/>
                </a:solidFill>
                <a:latin typeface="Roboto Slab"/>
                <a:ea typeface="Roboto Slab"/>
                <a:cs typeface="Roboto Slab"/>
                <a:sym typeface="Roboto Slab"/>
              </a:rPr>
              <a:t>Key </a:t>
            </a:r>
            <a:r>
              <a:rPr lang="en-US" sz="1400" dirty="0">
                <a:solidFill>
                  <a:schemeClr val="dk1"/>
                </a:solidFill>
                <a:latin typeface="Roboto Slab"/>
                <a:ea typeface="Roboto Slab"/>
                <a:cs typeface="Roboto Slab"/>
                <a:sym typeface="Roboto Slab"/>
              </a:rPr>
              <a:t>research questions</a:t>
            </a:r>
            <a:r>
              <a:rPr lang="en-US" sz="1400" dirty="0" smtClean="0">
                <a:solidFill>
                  <a:schemeClr val="dk1"/>
                </a:solidFill>
                <a:latin typeface="Roboto Slab"/>
                <a:ea typeface="Roboto Slab"/>
                <a:cs typeface="Roboto Slab"/>
                <a:sym typeface="Roboto Slab"/>
              </a:rPr>
              <a:t>:</a:t>
            </a:r>
          </a:p>
          <a:p>
            <a:pPr marL="342900" lvl="0" indent="-342900" algn="just">
              <a:lnSpc>
                <a:spcPct val="150000"/>
              </a:lnSpc>
              <a:buFont typeface="+mj-lt"/>
              <a:buAutoNum type="arabicPeriod"/>
            </a:pPr>
            <a:r>
              <a:rPr lang="en-US" sz="1400" dirty="0" smtClean="0">
                <a:solidFill>
                  <a:schemeClr val="dk1"/>
                </a:solidFill>
                <a:latin typeface="Roboto Slab"/>
                <a:ea typeface="Roboto Slab"/>
                <a:cs typeface="Roboto Slab"/>
                <a:sym typeface="Roboto Slab"/>
              </a:rPr>
              <a:t>How </a:t>
            </a:r>
            <a:r>
              <a:rPr lang="en-US" sz="1400" dirty="0">
                <a:solidFill>
                  <a:schemeClr val="dk1"/>
                </a:solidFill>
                <a:latin typeface="Roboto Slab"/>
                <a:ea typeface="Roboto Slab"/>
                <a:cs typeface="Roboto Slab"/>
                <a:sym typeface="Roboto Slab"/>
              </a:rPr>
              <a:t>can predictive models improve campaign success</a:t>
            </a:r>
            <a:r>
              <a:rPr lang="en-US" sz="1400" dirty="0" smtClean="0">
                <a:solidFill>
                  <a:schemeClr val="dk1"/>
                </a:solidFill>
                <a:latin typeface="Roboto Slab"/>
                <a:ea typeface="Roboto Slab"/>
                <a:cs typeface="Roboto Slab"/>
                <a:sym typeface="Roboto Slab"/>
              </a:rPr>
              <a:t>?</a:t>
            </a:r>
          </a:p>
          <a:p>
            <a:pPr marL="342900" lvl="0" indent="-342900" algn="just">
              <a:lnSpc>
                <a:spcPct val="150000"/>
              </a:lnSpc>
              <a:buFont typeface="+mj-lt"/>
              <a:buAutoNum type="arabicPeriod"/>
            </a:pPr>
            <a:r>
              <a:rPr lang="en-US" sz="1400" dirty="0" smtClean="0">
                <a:solidFill>
                  <a:schemeClr val="dk1"/>
                </a:solidFill>
                <a:latin typeface="Roboto Slab"/>
                <a:ea typeface="Roboto Slab"/>
                <a:cs typeface="Roboto Slab"/>
                <a:sym typeface="Roboto Slab"/>
              </a:rPr>
              <a:t>What </a:t>
            </a:r>
            <a:r>
              <a:rPr lang="en-US" sz="1400" dirty="0">
                <a:solidFill>
                  <a:schemeClr val="dk1"/>
                </a:solidFill>
                <a:latin typeface="Roboto Slab"/>
                <a:ea typeface="Roboto Slab"/>
                <a:cs typeface="Roboto Slab"/>
                <a:sym typeface="Roboto Slab"/>
              </a:rPr>
              <a:t>factors most influence a </a:t>
            </a:r>
            <a:r>
              <a:rPr lang="en-US" sz="1400" dirty="0" smtClean="0">
                <a:solidFill>
                  <a:schemeClr val="dk1"/>
                </a:solidFill>
                <a:latin typeface="Roboto Slab"/>
                <a:ea typeface="Roboto Slab"/>
                <a:cs typeface="Roboto Slab"/>
                <a:sym typeface="Roboto Slab"/>
              </a:rPr>
              <a:t>client's </a:t>
            </a:r>
            <a:r>
              <a:rPr lang="en-US" sz="1400" dirty="0">
                <a:solidFill>
                  <a:schemeClr val="dk1"/>
                </a:solidFill>
                <a:latin typeface="Roboto Slab"/>
                <a:ea typeface="Roboto Slab"/>
                <a:cs typeface="Roboto Slab"/>
                <a:sym typeface="Roboto Slab"/>
              </a:rPr>
              <a:t>likelihood to subscribe</a:t>
            </a:r>
            <a:r>
              <a:rPr lang="en-US" sz="1400" dirty="0" smtClean="0">
                <a:solidFill>
                  <a:schemeClr val="dk1"/>
                </a:solidFill>
                <a:latin typeface="Roboto Slab"/>
                <a:ea typeface="Roboto Slab"/>
                <a:cs typeface="Roboto Slab"/>
                <a:sym typeface="Roboto Slab"/>
              </a:rPr>
              <a:t>?</a:t>
            </a:r>
          </a:p>
          <a:p>
            <a:pPr marL="342900" lvl="0" indent="-342900" algn="just">
              <a:lnSpc>
                <a:spcPct val="150000"/>
              </a:lnSpc>
              <a:buFont typeface="+mj-lt"/>
              <a:buAutoNum type="arabicPeriod"/>
            </a:pPr>
            <a:r>
              <a:rPr lang="en-US" sz="1400" dirty="0" smtClean="0">
                <a:solidFill>
                  <a:schemeClr val="dk1"/>
                </a:solidFill>
                <a:latin typeface="Roboto Slab"/>
                <a:ea typeface="Roboto Slab"/>
                <a:cs typeface="Roboto Slab"/>
                <a:sym typeface="Roboto Slab"/>
              </a:rPr>
              <a:t>Which </a:t>
            </a:r>
            <a:r>
              <a:rPr lang="en-US" sz="1400" dirty="0">
                <a:solidFill>
                  <a:schemeClr val="dk1"/>
                </a:solidFill>
                <a:latin typeface="Roboto Slab"/>
                <a:ea typeface="Roboto Slab"/>
                <a:cs typeface="Roboto Slab"/>
                <a:sym typeface="Roboto Slab"/>
              </a:rPr>
              <a:t>machine learning algorithm is the most accurate</a:t>
            </a:r>
            <a:r>
              <a:rPr lang="en-US" sz="1400" dirty="0" smtClean="0">
                <a:solidFill>
                  <a:schemeClr val="dk1"/>
                </a:solidFill>
                <a:latin typeface="Roboto Slab"/>
                <a:ea typeface="Roboto Slab"/>
                <a:cs typeface="Roboto Slab"/>
                <a:sym typeface="Roboto Slab"/>
              </a:rPr>
              <a:t>?</a:t>
            </a:r>
          </a:p>
          <a:p>
            <a:pPr marL="342900" lvl="0" indent="-342900" algn="just">
              <a:lnSpc>
                <a:spcPct val="150000"/>
              </a:lnSpc>
              <a:buFont typeface="+mj-lt"/>
              <a:buAutoNum type="arabicPeriod"/>
            </a:pPr>
            <a:r>
              <a:rPr lang="en-US" sz="1400" dirty="0" smtClean="0">
                <a:solidFill>
                  <a:schemeClr val="dk1"/>
                </a:solidFill>
                <a:latin typeface="Roboto Slab"/>
                <a:ea typeface="Roboto Slab"/>
                <a:cs typeface="Roboto Slab"/>
                <a:sym typeface="Roboto Slab"/>
              </a:rPr>
              <a:t>How </a:t>
            </a:r>
            <a:r>
              <a:rPr lang="en-US" sz="1400" dirty="0">
                <a:solidFill>
                  <a:schemeClr val="dk1"/>
                </a:solidFill>
                <a:latin typeface="Roboto Slab"/>
                <a:ea typeface="Roboto Slab"/>
                <a:cs typeface="Roboto Slab"/>
                <a:sym typeface="Roboto Slab"/>
              </a:rPr>
              <a:t>can data mining optimize direct marketing strategies?</a:t>
            </a:r>
            <a:endParaRPr sz="1400" dirty="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225569" y="524485"/>
            <a:ext cx="8222100" cy="90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The </a:t>
            </a:r>
            <a:r>
              <a:rPr lang="en" dirty="0" smtClean="0"/>
              <a:t>Solution:</a:t>
            </a:r>
            <a:endParaRPr sz="2400" dirty="0"/>
          </a:p>
        </p:txBody>
      </p:sp>
      <p:sp>
        <p:nvSpPr>
          <p:cNvPr id="70" name="Google Shape;70;p14"/>
          <p:cNvSpPr txBox="1"/>
          <p:nvPr/>
        </p:nvSpPr>
        <p:spPr>
          <a:xfrm>
            <a:off x="965796" y="1318438"/>
            <a:ext cx="7696065" cy="3403191"/>
          </a:xfrm>
          <a:prstGeom prst="rect">
            <a:avLst/>
          </a:prstGeom>
          <a:noFill/>
          <a:ln>
            <a:noFill/>
          </a:ln>
        </p:spPr>
        <p:txBody>
          <a:bodyPr spcFirstLastPara="1" wrap="square" lIns="91425" tIns="91425" rIns="91425" bIns="91425" anchor="t" anchorCtr="0">
            <a:noAutofit/>
          </a:bodyPr>
          <a:lstStyle/>
          <a:p>
            <a:pPr lvl="0" algn="just">
              <a:lnSpc>
                <a:spcPct val="150000"/>
              </a:lnSpc>
            </a:pPr>
            <a:r>
              <a:rPr lang="en-US" sz="1400" dirty="0">
                <a:solidFill>
                  <a:schemeClr val="dk1"/>
                </a:solidFill>
                <a:latin typeface="Roboto Slab"/>
                <a:ea typeface="Roboto Slab"/>
                <a:cs typeface="Roboto Slab"/>
                <a:sym typeface="Roboto Slab"/>
              </a:rPr>
              <a:t>To address the problem, predictive modeling techniques were applied to improve the accuracy of client subscription predictions</a:t>
            </a:r>
            <a:r>
              <a:rPr lang="en-US" sz="1400" dirty="0" smtClean="0">
                <a:solidFill>
                  <a:schemeClr val="dk1"/>
                </a:solidFill>
                <a:latin typeface="Roboto Slab"/>
                <a:ea typeface="Roboto Slab"/>
                <a:cs typeface="Roboto Slab"/>
                <a:sym typeface="Roboto Slab"/>
              </a:rPr>
              <a:t>.</a:t>
            </a:r>
          </a:p>
          <a:p>
            <a:pPr lvl="0" algn="just">
              <a:lnSpc>
                <a:spcPct val="150000"/>
              </a:lnSpc>
            </a:pPr>
            <a:r>
              <a:rPr lang="en-US" sz="1400" dirty="0" smtClean="0">
                <a:solidFill>
                  <a:schemeClr val="dk1"/>
                </a:solidFill>
                <a:latin typeface="Roboto Slab"/>
                <a:ea typeface="Roboto Slab"/>
                <a:cs typeface="Roboto Slab"/>
                <a:sym typeface="Roboto Slab"/>
              </a:rPr>
              <a:t>The </a:t>
            </a:r>
            <a:r>
              <a:rPr lang="en-US" sz="1400" dirty="0">
                <a:solidFill>
                  <a:schemeClr val="dk1"/>
                </a:solidFill>
                <a:latin typeface="Roboto Slab"/>
                <a:ea typeface="Roboto Slab"/>
                <a:cs typeface="Roboto Slab"/>
                <a:sym typeface="Roboto Slab"/>
              </a:rPr>
              <a:t>key steps were</a:t>
            </a:r>
            <a:r>
              <a:rPr lang="en-US" sz="1400" dirty="0" smtClean="0">
                <a:solidFill>
                  <a:schemeClr val="dk1"/>
                </a:solidFill>
                <a:latin typeface="Roboto Slab"/>
                <a:ea typeface="Roboto Slab"/>
                <a:cs typeface="Roboto Slab"/>
                <a:sym typeface="Roboto Slab"/>
              </a:rPr>
              <a:t>:</a:t>
            </a:r>
          </a:p>
          <a:p>
            <a:pPr marL="342900" lvl="0" indent="-342900" algn="just">
              <a:lnSpc>
                <a:spcPct val="150000"/>
              </a:lnSpc>
              <a:buFont typeface="+mj-lt"/>
              <a:buAutoNum type="arabicPeriod"/>
            </a:pPr>
            <a:r>
              <a:rPr lang="en-US" sz="1400" dirty="0" smtClean="0">
                <a:solidFill>
                  <a:schemeClr val="dk1"/>
                </a:solidFill>
                <a:latin typeface="Roboto Slab"/>
                <a:ea typeface="Roboto Slab"/>
                <a:cs typeface="Roboto Slab"/>
                <a:sym typeface="Roboto Slab"/>
              </a:rPr>
              <a:t>Data Wrangling</a:t>
            </a:r>
            <a:endParaRPr lang="en-US" sz="1400" dirty="0">
              <a:solidFill>
                <a:schemeClr val="dk1"/>
              </a:solidFill>
              <a:latin typeface="Roboto Slab"/>
              <a:ea typeface="Roboto Slab"/>
              <a:cs typeface="Roboto Slab"/>
              <a:sym typeface="Roboto Slab"/>
            </a:endParaRPr>
          </a:p>
          <a:p>
            <a:pPr marL="342900" lvl="0" indent="-342900" algn="just">
              <a:lnSpc>
                <a:spcPct val="150000"/>
              </a:lnSpc>
              <a:buFont typeface="+mj-lt"/>
              <a:buAutoNum type="arabicPeriod"/>
            </a:pPr>
            <a:r>
              <a:rPr lang="en-US" sz="1400" dirty="0" smtClean="0">
                <a:solidFill>
                  <a:schemeClr val="dk1"/>
                </a:solidFill>
                <a:latin typeface="Roboto Slab"/>
                <a:ea typeface="Roboto Slab"/>
                <a:cs typeface="Roboto Slab"/>
                <a:sym typeface="Roboto Slab"/>
              </a:rPr>
              <a:t>Data Preprocessing</a:t>
            </a:r>
          </a:p>
          <a:p>
            <a:pPr marL="342900" lvl="0" indent="-342900" algn="just">
              <a:lnSpc>
                <a:spcPct val="150000"/>
              </a:lnSpc>
              <a:buFont typeface="+mj-lt"/>
              <a:buAutoNum type="arabicPeriod"/>
            </a:pPr>
            <a:r>
              <a:rPr lang="en-US" sz="1400" dirty="0" smtClean="0">
                <a:solidFill>
                  <a:schemeClr val="dk1"/>
                </a:solidFill>
                <a:latin typeface="Roboto Slab"/>
                <a:ea typeface="Roboto Slab"/>
                <a:cs typeface="Roboto Slab"/>
                <a:sym typeface="Roboto Slab"/>
              </a:rPr>
              <a:t>Modeling</a:t>
            </a:r>
          </a:p>
          <a:p>
            <a:pPr marL="342900" lvl="0" indent="-342900" algn="just">
              <a:lnSpc>
                <a:spcPct val="150000"/>
              </a:lnSpc>
              <a:buFont typeface="+mj-lt"/>
              <a:buAutoNum type="arabicPeriod"/>
            </a:pPr>
            <a:r>
              <a:rPr lang="en-US" sz="1400" dirty="0" smtClean="0">
                <a:solidFill>
                  <a:schemeClr val="dk1"/>
                </a:solidFill>
                <a:latin typeface="Roboto Slab"/>
                <a:ea typeface="Roboto Slab"/>
                <a:cs typeface="Roboto Slab"/>
                <a:sym typeface="Roboto Slab"/>
              </a:rPr>
              <a:t>Hyperparameter Tuning</a:t>
            </a:r>
          </a:p>
          <a:p>
            <a:pPr marL="342900" lvl="0" indent="-342900" algn="just">
              <a:lnSpc>
                <a:spcPct val="150000"/>
              </a:lnSpc>
              <a:buFont typeface="+mj-lt"/>
              <a:buAutoNum type="arabicPeriod"/>
            </a:pPr>
            <a:r>
              <a:rPr lang="en-US" sz="1400" dirty="0" smtClean="0">
                <a:solidFill>
                  <a:schemeClr val="dk1"/>
                </a:solidFill>
                <a:latin typeface="Roboto Slab"/>
                <a:ea typeface="Roboto Slab"/>
                <a:cs typeface="Roboto Slab"/>
                <a:sym typeface="Roboto Slab"/>
              </a:rPr>
              <a:t>Final Model</a:t>
            </a:r>
          </a:p>
          <a:p>
            <a:pPr lvl="0" algn="just">
              <a:lnSpc>
                <a:spcPct val="150000"/>
              </a:lnSpc>
            </a:pPr>
            <a:r>
              <a:rPr lang="en-US" sz="1400" dirty="0" smtClean="0">
                <a:solidFill>
                  <a:schemeClr val="dk1"/>
                </a:solidFill>
                <a:latin typeface="Roboto Slab"/>
                <a:ea typeface="Roboto Slab"/>
                <a:cs typeface="Roboto Slab"/>
                <a:sym typeface="Roboto Slab"/>
              </a:rPr>
              <a:t>This </a:t>
            </a:r>
            <a:r>
              <a:rPr lang="en-US" sz="1400" dirty="0">
                <a:solidFill>
                  <a:schemeClr val="dk1"/>
                </a:solidFill>
                <a:latin typeface="Roboto Slab"/>
                <a:ea typeface="Roboto Slab"/>
                <a:cs typeface="Roboto Slab"/>
                <a:sym typeface="Roboto Slab"/>
              </a:rPr>
              <a:t>solution enables banks to more effectively target clients likely to subscribe to term deposits, optimizing marketing efforts and reducing costs.</a:t>
            </a:r>
            <a:endParaRPr sz="1400" dirty="0">
              <a:latin typeface="Roboto"/>
              <a:ea typeface="Roboto"/>
              <a:cs typeface="Roboto"/>
              <a:sym typeface="Roboto"/>
            </a:endParaRPr>
          </a:p>
        </p:txBody>
      </p:sp>
    </p:spTree>
    <p:extLst>
      <p:ext uri="{BB962C8B-B14F-4D97-AF65-F5344CB8AC3E}">
        <p14:creationId xmlns:p14="http://schemas.microsoft.com/office/powerpoint/2010/main" val="2667815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p:nvPr/>
        </p:nvSpPr>
        <p:spPr>
          <a:xfrm>
            <a:off x="1240586" y="4255827"/>
            <a:ext cx="6473100" cy="466500"/>
          </a:xfrm>
          <a:prstGeom prst="rect">
            <a:avLst/>
          </a:prstGeom>
          <a:noFill/>
          <a:ln>
            <a:noFill/>
          </a:ln>
        </p:spPr>
        <p:txBody>
          <a:bodyPr spcFirstLastPara="1" wrap="square" lIns="91425" tIns="91425" rIns="91425" bIns="91425" anchor="t" anchorCtr="0">
            <a:noAutofit/>
          </a:bodyPr>
          <a:lstStyle/>
          <a:p>
            <a:pPr lvl="0" algn="ctr">
              <a:lnSpc>
                <a:spcPct val="115000"/>
              </a:lnSpc>
              <a:spcAft>
                <a:spcPts val="1600"/>
              </a:spcAft>
            </a:pPr>
            <a:r>
              <a:rPr lang="en" dirty="0"/>
              <a:t>Data Source: </a:t>
            </a:r>
            <a:r>
              <a:rPr lang="en-US" sz="1100" u="sng" dirty="0">
                <a:solidFill>
                  <a:schemeClr val="accent5"/>
                </a:solidFill>
              </a:rPr>
              <a:t>https://www.kaggle.com/datasets/abdelazizsami/bank-marketing</a:t>
            </a:r>
            <a:endParaRPr sz="1200" dirty="0">
              <a:solidFill>
                <a:schemeClr val="dk1"/>
              </a:solidFill>
              <a:latin typeface="Roboto"/>
              <a:ea typeface="Roboto"/>
              <a:cs typeface="Roboto"/>
              <a:sym typeface="Roboto"/>
            </a:endParaRPr>
          </a:p>
        </p:txBody>
      </p:sp>
      <p:sp>
        <p:nvSpPr>
          <p:cNvPr id="83" name="Google Shape;83;p16"/>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solidFill>
                  <a:schemeClr val="lt1"/>
                </a:solidFill>
              </a:rPr>
              <a:t>The Data</a:t>
            </a:r>
            <a:endParaRPr b="1">
              <a:solidFill>
                <a:schemeClr val="lt1"/>
              </a:solidFill>
            </a:endParaRPr>
          </a:p>
        </p:txBody>
      </p:sp>
      <p:pic>
        <p:nvPicPr>
          <p:cNvPr id="2" name="Picture 1"/>
          <p:cNvPicPr>
            <a:picLocks noChangeAspect="1"/>
          </p:cNvPicPr>
          <p:nvPr/>
        </p:nvPicPr>
        <p:blipFill>
          <a:blip r:embed="rId3"/>
          <a:stretch>
            <a:fillRect/>
          </a:stretch>
        </p:blipFill>
        <p:spPr>
          <a:xfrm>
            <a:off x="959138" y="1942469"/>
            <a:ext cx="7265324" cy="1459962"/>
          </a:xfrm>
          <a:prstGeom prst="rect">
            <a:avLst/>
          </a:prstGeom>
        </p:spPr>
      </p:pic>
      <p:sp>
        <p:nvSpPr>
          <p:cNvPr id="6" name="Google Shape;69;p14"/>
          <p:cNvSpPr txBox="1">
            <a:spLocks/>
          </p:cNvSpPr>
          <p:nvPr/>
        </p:nvSpPr>
        <p:spPr>
          <a:xfrm>
            <a:off x="225569" y="524485"/>
            <a:ext cx="8222100" cy="907500"/>
          </a:xfrm>
          <a:prstGeom prst="rect">
            <a:avLst/>
          </a:prstGeom>
        </p:spPr>
        <p:txBody>
          <a:bodyPr spcFirstLastPara="1" vert="horz" wrap="square" lIns="91425" tIns="91425" rIns="91425" bIns="91425" rtlCol="0" anchor="b" anchorCtr="0">
            <a:noAutofit/>
          </a:bodyPr>
          <a:lstStyle>
            <a:lvl1pPr lvl="0" algn="ctr" defTabSz="685800" rtl="0" eaLnBrk="1" latinLnBrk="0" hangingPunct="1">
              <a:lnSpc>
                <a:spcPct val="85000"/>
              </a:lnSpc>
              <a:spcBef>
                <a:spcPts val="0"/>
              </a:spcBef>
              <a:spcAft>
                <a:spcPts val="0"/>
              </a:spcAft>
              <a:buSzPts val="4800"/>
              <a:buNone/>
              <a:defRPr sz="4800" kern="1200" spc="-38" baseline="0">
                <a:solidFill>
                  <a:schemeClr val="tx1">
                    <a:lumMod val="75000"/>
                    <a:lumOff val="25000"/>
                  </a:schemeClr>
                </a:solidFill>
                <a:latin typeface="+mj-lt"/>
                <a:ea typeface="+mj-ea"/>
                <a:cs typeface="+mj-cs"/>
              </a:defRPr>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r>
              <a:rPr lang="en-US" dirty="0" smtClean="0"/>
              <a:t>Example Dataset</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225569" y="524485"/>
            <a:ext cx="8222100" cy="90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Data Wrangling</a:t>
            </a:r>
            <a:endParaRPr sz="2400" dirty="0"/>
          </a:p>
        </p:txBody>
      </p:sp>
      <p:sp>
        <p:nvSpPr>
          <p:cNvPr id="70" name="Google Shape;70;p14"/>
          <p:cNvSpPr txBox="1"/>
          <p:nvPr/>
        </p:nvSpPr>
        <p:spPr>
          <a:xfrm>
            <a:off x="965796" y="1318438"/>
            <a:ext cx="7696065" cy="3403191"/>
          </a:xfrm>
          <a:prstGeom prst="rect">
            <a:avLst/>
          </a:prstGeom>
          <a:noFill/>
          <a:ln>
            <a:noFill/>
          </a:ln>
        </p:spPr>
        <p:txBody>
          <a:bodyPr spcFirstLastPara="1" wrap="square" lIns="91425" tIns="91425" rIns="91425" bIns="91425" anchor="t" anchorCtr="0">
            <a:noAutofit/>
          </a:bodyPr>
          <a:lstStyle/>
          <a:p>
            <a:pPr lvl="0" algn="just">
              <a:lnSpc>
                <a:spcPct val="150000"/>
              </a:lnSpc>
            </a:pPr>
            <a:r>
              <a:rPr lang="en-US" sz="1400" dirty="0">
                <a:solidFill>
                  <a:schemeClr val="dk1"/>
                </a:solidFill>
                <a:latin typeface="Roboto Slab"/>
                <a:ea typeface="Roboto Slab"/>
                <a:cs typeface="Roboto Slab"/>
                <a:sym typeface="Roboto Slab"/>
              </a:rPr>
              <a:t>The dataset, sourced from direct marketing campaigns by a Portuguese bank, includes </a:t>
            </a:r>
            <a:r>
              <a:rPr lang="en-US" sz="1400" b="1" dirty="0">
                <a:solidFill>
                  <a:schemeClr val="dk1"/>
                </a:solidFill>
                <a:latin typeface="Roboto Slab"/>
                <a:ea typeface="Roboto Slab"/>
                <a:cs typeface="Roboto Slab"/>
                <a:sym typeface="Roboto Slab"/>
              </a:rPr>
              <a:t>45,211</a:t>
            </a:r>
            <a:r>
              <a:rPr lang="en-US" sz="1400" dirty="0">
                <a:solidFill>
                  <a:schemeClr val="dk1"/>
                </a:solidFill>
                <a:latin typeface="Roboto Slab"/>
                <a:ea typeface="Roboto Slab"/>
                <a:cs typeface="Roboto Slab"/>
                <a:sym typeface="Roboto Slab"/>
              </a:rPr>
              <a:t> instances and 16 features covering</a:t>
            </a:r>
            <a:r>
              <a:rPr lang="en-US" sz="1400" dirty="0" smtClean="0">
                <a:solidFill>
                  <a:schemeClr val="dk1"/>
                </a:solidFill>
                <a:latin typeface="Roboto Slab"/>
                <a:ea typeface="Roboto Slab"/>
                <a:cs typeface="Roboto Slab"/>
                <a:sym typeface="Roboto Slab"/>
              </a:rPr>
              <a:t>:</a:t>
            </a:r>
          </a:p>
          <a:p>
            <a:pPr marL="742950" lvl="1" indent="-285750" algn="just">
              <a:lnSpc>
                <a:spcPct val="150000"/>
              </a:lnSpc>
              <a:buFont typeface="Arial" panose="020B0604020202020204" pitchFamily="34" charset="0"/>
              <a:buChar char="•"/>
            </a:pPr>
            <a:r>
              <a:rPr lang="en-US" sz="1400" b="1" dirty="0" smtClean="0">
                <a:solidFill>
                  <a:schemeClr val="dk1"/>
                </a:solidFill>
                <a:latin typeface="Roboto Slab"/>
                <a:ea typeface="Roboto Slab"/>
                <a:cs typeface="Roboto Slab"/>
                <a:sym typeface="Roboto Slab"/>
              </a:rPr>
              <a:t>Client </a:t>
            </a:r>
            <a:r>
              <a:rPr lang="en-US" sz="1400" b="1" dirty="0">
                <a:solidFill>
                  <a:schemeClr val="dk1"/>
                </a:solidFill>
                <a:latin typeface="Roboto Slab"/>
                <a:ea typeface="Roboto Slab"/>
                <a:cs typeface="Roboto Slab"/>
                <a:sym typeface="Roboto Slab"/>
              </a:rPr>
              <a:t>data</a:t>
            </a:r>
            <a:r>
              <a:rPr lang="en-US" sz="1400" dirty="0">
                <a:solidFill>
                  <a:schemeClr val="dk1"/>
                </a:solidFill>
                <a:latin typeface="Roboto Slab"/>
                <a:ea typeface="Roboto Slab"/>
                <a:cs typeface="Roboto Slab"/>
                <a:sym typeface="Roboto Slab"/>
              </a:rPr>
              <a:t>: age, job, marital status, education, </a:t>
            </a:r>
            <a:r>
              <a:rPr lang="en-US" sz="1400" dirty="0" smtClean="0">
                <a:solidFill>
                  <a:schemeClr val="dk1"/>
                </a:solidFill>
                <a:latin typeface="Roboto Slab"/>
                <a:ea typeface="Roboto Slab"/>
                <a:cs typeface="Roboto Slab"/>
                <a:sym typeface="Roboto Slab"/>
              </a:rPr>
              <a:t>balance</a:t>
            </a:r>
          </a:p>
          <a:p>
            <a:pPr marL="742950" lvl="1" indent="-285750" algn="just">
              <a:lnSpc>
                <a:spcPct val="150000"/>
              </a:lnSpc>
              <a:buFont typeface="Arial" panose="020B0604020202020204" pitchFamily="34" charset="0"/>
              <a:buChar char="•"/>
            </a:pPr>
            <a:r>
              <a:rPr lang="en-US" sz="1400" b="1" dirty="0" smtClean="0">
                <a:solidFill>
                  <a:schemeClr val="dk1"/>
                </a:solidFill>
                <a:latin typeface="Roboto Slab"/>
                <a:ea typeface="Roboto Slab"/>
                <a:cs typeface="Roboto Slab"/>
                <a:sym typeface="Roboto Slab"/>
              </a:rPr>
              <a:t>Campaign </a:t>
            </a:r>
            <a:r>
              <a:rPr lang="en-US" sz="1400" b="1" dirty="0">
                <a:solidFill>
                  <a:schemeClr val="dk1"/>
                </a:solidFill>
                <a:latin typeface="Roboto Slab"/>
                <a:ea typeface="Roboto Slab"/>
                <a:cs typeface="Roboto Slab"/>
                <a:sym typeface="Roboto Slab"/>
              </a:rPr>
              <a:t>data</a:t>
            </a:r>
            <a:r>
              <a:rPr lang="en-US" sz="1400" dirty="0">
                <a:solidFill>
                  <a:schemeClr val="dk1"/>
                </a:solidFill>
                <a:latin typeface="Roboto Slab"/>
                <a:ea typeface="Roboto Slab"/>
                <a:cs typeface="Roboto Slab"/>
                <a:sym typeface="Roboto Slab"/>
              </a:rPr>
              <a:t>: number of contacts, last contact </a:t>
            </a:r>
            <a:r>
              <a:rPr lang="en-US" sz="1400" dirty="0" smtClean="0">
                <a:solidFill>
                  <a:schemeClr val="dk1"/>
                </a:solidFill>
                <a:latin typeface="Roboto Slab"/>
                <a:ea typeface="Roboto Slab"/>
                <a:cs typeface="Roboto Slab"/>
                <a:sym typeface="Roboto Slab"/>
              </a:rPr>
              <a:t>duration</a:t>
            </a:r>
          </a:p>
          <a:p>
            <a:pPr marL="742950" lvl="1" indent="-285750" algn="just">
              <a:lnSpc>
                <a:spcPct val="150000"/>
              </a:lnSpc>
              <a:buFont typeface="Arial" panose="020B0604020202020204" pitchFamily="34" charset="0"/>
              <a:buChar char="•"/>
            </a:pPr>
            <a:r>
              <a:rPr lang="en-US" sz="1400" b="1" dirty="0" smtClean="0">
                <a:solidFill>
                  <a:schemeClr val="dk1"/>
                </a:solidFill>
                <a:latin typeface="Roboto Slab"/>
                <a:ea typeface="Roboto Slab"/>
                <a:cs typeface="Roboto Slab"/>
                <a:sym typeface="Roboto Slab"/>
              </a:rPr>
              <a:t>Macroeconomic </a:t>
            </a:r>
            <a:r>
              <a:rPr lang="en-US" sz="1400" b="1" dirty="0">
                <a:solidFill>
                  <a:schemeClr val="dk1"/>
                </a:solidFill>
                <a:latin typeface="Roboto Slab"/>
                <a:ea typeface="Roboto Slab"/>
                <a:cs typeface="Roboto Slab"/>
                <a:sym typeface="Roboto Slab"/>
              </a:rPr>
              <a:t>data</a:t>
            </a:r>
            <a:r>
              <a:rPr lang="en-US" sz="1400" dirty="0">
                <a:solidFill>
                  <a:schemeClr val="dk1"/>
                </a:solidFill>
                <a:latin typeface="Roboto Slab"/>
                <a:ea typeface="Roboto Slab"/>
                <a:cs typeface="Roboto Slab"/>
                <a:sym typeface="Roboto Slab"/>
              </a:rPr>
              <a:t>: month, previous campaign </a:t>
            </a:r>
            <a:r>
              <a:rPr lang="en-US" sz="1400" dirty="0" smtClean="0">
                <a:solidFill>
                  <a:schemeClr val="dk1"/>
                </a:solidFill>
                <a:latin typeface="Roboto Slab"/>
                <a:ea typeface="Roboto Slab"/>
                <a:cs typeface="Roboto Slab"/>
                <a:sym typeface="Roboto Slab"/>
              </a:rPr>
              <a:t>outcome</a:t>
            </a:r>
          </a:p>
          <a:p>
            <a:pPr lvl="0" algn="just">
              <a:lnSpc>
                <a:spcPct val="150000"/>
              </a:lnSpc>
            </a:pPr>
            <a:endParaRPr lang="en-US" sz="1400" dirty="0">
              <a:solidFill>
                <a:schemeClr val="dk1"/>
              </a:solidFill>
              <a:latin typeface="Roboto Slab"/>
              <a:ea typeface="Roboto Slab"/>
              <a:cs typeface="Roboto Slab"/>
              <a:sym typeface="Roboto Slab"/>
            </a:endParaRPr>
          </a:p>
          <a:p>
            <a:pPr lvl="0" algn="just">
              <a:lnSpc>
                <a:spcPct val="150000"/>
              </a:lnSpc>
            </a:pPr>
            <a:r>
              <a:rPr lang="en-US" sz="1400" dirty="0" smtClean="0">
                <a:solidFill>
                  <a:schemeClr val="dk1"/>
                </a:solidFill>
                <a:latin typeface="Roboto Slab"/>
                <a:ea typeface="Roboto Slab"/>
                <a:cs typeface="Roboto Slab"/>
                <a:sym typeface="Roboto Slab"/>
              </a:rPr>
              <a:t>The </a:t>
            </a:r>
            <a:r>
              <a:rPr lang="en-US" sz="1400" dirty="0">
                <a:solidFill>
                  <a:schemeClr val="dk1"/>
                </a:solidFill>
                <a:latin typeface="Roboto Slab"/>
                <a:ea typeface="Roboto Slab"/>
                <a:cs typeface="Roboto Slab"/>
                <a:sym typeface="Roboto Slab"/>
              </a:rPr>
              <a:t>target variable is binary, indicating whether a client subscribed to a term deposit </a:t>
            </a:r>
            <a:r>
              <a:rPr lang="en-US" sz="1400" dirty="0" smtClean="0">
                <a:solidFill>
                  <a:schemeClr val="dk1"/>
                </a:solidFill>
                <a:latin typeface="Roboto Slab"/>
                <a:ea typeface="Roboto Slab"/>
                <a:cs typeface="Roboto Slab"/>
                <a:sym typeface="Roboto Slab"/>
              </a:rPr>
              <a:t>('yes' </a:t>
            </a:r>
            <a:r>
              <a:rPr lang="en-US" sz="1400" dirty="0">
                <a:solidFill>
                  <a:schemeClr val="dk1"/>
                </a:solidFill>
                <a:latin typeface="Roboto Slab"/>
                <a:ea typeface="Roboto Slab"/>
                <a:cs typeface="Roboto Slab"/>
                <a:sym typeface="Roboto Slab"/>
              </a:rPr>
              <a:t>or </a:t>
            </a:r>
            <a:r>
              <a:rPr lang="en-US" sz="1400" dirty="0" smtClean="0">
                <a:solidFill>
                  <a:schemeClr val="dk1"/>
                </a:solidFill>
                <a:latin typeface="Roboto Slab"/>
                <a:ea typeface="Roboto Slab"/>
                <a:cs typeface="Roboto Slab"/>
                <a:sym typeface="Roboto Slab"/>
              </a:rPr>
              <a:t>'no'). </a:t>
            </a:r>
            <a:r>
              <a:rPr lang="en-US" sz="1400" dirty="0">
                <a:solidFill>
                  <a:schemeClr val="dk1"/>
                </a:solidFill>
                <a:latin typeface="Roboto Slab"/>
                <a:ea typeface="Roboto Slab"/>
                <a:cs typeface="Roboto Slab"/>
                <a:sym typeface="Roboto Slab"/>
              </a:rPr>
              <a:t>The dataset was already well-organized with no significant cleaning or tidiness issues required.</a:t>
            </a:r>
            <a:endParaRPr sz="1400" dirty="0">
              <a:latin typeface="Roboto"/>
              <a:ea typeface="Roboto"/>
              <a:cs typeface="Roboto"/>
              <a:sym typeface="Roboto"/>
            </a:endParaRPr>
          </a:p>
        </p:txBody>
      </p:sp>
    </p:spTree>
    <p:extLst>
      <p:ext uri="{BB962C8B-B14F-4D97-AF65-F5344CB8AC3E}">
        <p14:creationId xmlns:p14="http://schemas.microsoft.com/office/powerpoint/2010/main" val="4042298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0"/>
        <p:cNvGrpSpPr/>
        <p:nvPr/>
      </p:nvGrpSpPr>
      <p:grpSpPr>
        <a:xfrm>
          <a:off x="0" y="0"/>
          <a:ext cx="0" cy="0"/>
          <a:chOff x="0" y="0"/>
          <a:chExt cx="0" cy="0"/>
        </a:xfrm>
      </p:grpSpPr>
      <p:sp>
        <p:nvSpPr>
          <p:cNvPr id="105" name="Google Shape;105;p19"/>
          <p:cNvSpPr txBox="1">
            <a:spLocks noGrp="1"/>
          </p:cNvSpPr>
          <p:nvPr>
            <p:ph type="body" idx="1"/>
          </p:nvPr>
        </p:nvSpPr>
        <p:spPr>
          <a:xfrm>
            <a:off x="3656985" y="2191387"/>
            <a:ext cx="2165700" cy="59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200" b="1" dirty="0"/>
              <a:t>Exploratory </a:t>
            </a:r>
            <a:endParaRPr sz="2200" b="1" dirty="0"/>
          </a:p>
          <a:p>
            <a:pPr marL="0" lvl="0" indent="0" algn="ctr" rtl="0">
              <a:spcBef>
                <a:spcPts val="0"/>
              </a:spcBef>
              <a:spcAft>
                <a:spcPts val="0"/>
              </a:spcAft>
              <a:buNone/>
            </a:pPr>
            <a:r>
              <a:rPr lang="en" sz="2200" b="1" dirty="0"/>
              <a:t>Data Analysis</a:t>
            </a:r>
            <a:endParaRPr sz="2200" b="1" dirty="0"/>
          </a:p>
        </p:txBody>
      </p:sp>
      <p:pic>
        <p:nvPicPr>
          <p:cNvPr id="7" name="Picture 6"/>
          <p:cNvPicPr/>
          <p:nvPr/>
        </p:nvPicPr>
        <p:blipFill>
          <a:blip r:embed="rId3" cstate="print">
            <a:extLst>
              <a:ext uri="{28A0092B-C50C-407E-A947-70E740481C1C}">
                <a14:useLocalDpi xmlns:a14="http://schemas.microsoft.com/office/drawing/2010/main" val="0"/>
              </a:ext>
            </a:extLst>
          </a:blip>
          <a:stretch>
            <a:fillRect/>
          </a:stretch>
        </p:blipFill>
        <p:spPr>
          <a:xfrm>
            <a:off x="7100" y="80962"/>
            <a:ext cx="3776345" cy="2409825"/>
          </a:xfrm>
          <a:prstGeom prst="rect">
            <a:avLst/>
          </a:prstGeom>
        </p:spPr>
      </p:pic>
      <p:pic>
        <p:nvPicPr>
          <p:cNvPr id="8" name="Picture 7"/>
          <p:cNvPicPr/>
          <p:nvPr/>
        </p:nvPicPr>
        <p:blipFill>
          <a:blip r:embed="rId4" cstate="print">
            <a:extLst>
              <a:ext uri="{28A0092B-C50C-407E-A947-70E740481C1C}">
                <a14:useLocalDpi xmlns:a14="http://schemas.microsoft.com/office/drawing/2010/main" val="0"/>
              </a:ext>
            </a:extLst>
          </a:blip>
          <a:stretch>
            <a:fillRect/>
          </a:stretch>
        </p:blipFill>
        <p:spPr>
          <a:xfrm>
            <a:off x="5696225" y="89937"/>
            <a:ext cx="3335122" cy="2412192"/>
          </a:xfrm>
          <a:prstGeom prst="rect">
            <a:avLst/>
          </a:prstGeom>
        </p:spPr>
      </p:pic>
      <p:pic>
        <p:nvPicPr>
          <p:cNvPr id="10" name="Picture 9"/>
          <p:cNvPicPr/>
          <p:nvPr/>
        </p:nvPicPr>
        <p:blipFill>
          <a:blip r:embed="rId5" cstate="print">
            <a:extLst>
              <a:ext uri="{28A0092B-C50C-407E-A947-70E740481C1C}">
                <a14:useLocalDpi xmlns:a14="http://schemas.microsoft.com/office/drawing/2010/main" val="0"/>
              </a:ext>
            </a:extLst>
          </a:blip>
          <a:stretch>
            <a:fillRect/>
          </a:stretch>
        </p:blipFill>
        <p:spPr>
          <a:xfrm>
            <a:off x="228079" y="2641889"/>
            <a:ext cx="3334385" cy="2137410"/>
          </a:xfrm>
          <a:prstGeom prst="rect">
            <a:avLst/>
          </a:prstGeom>
        </p:spPr>
      </p:pic>
      <p:pic>
        <p:nvPicPr>
          <p:cNvPr id="11" name="Picture 10"/>
          <p:cNvPicPr/>
          <p:nvPr/>
        </p:nvPicPr>
        <p:blipFill>
          <a:blip r:embed="rId6">
            <a:extLst>
              <a:ext uri="{28A0092B-C50C-407E-A947-70E740481C1C}">
                <a14:useLocalDpi xmlns:a14="http://schemas.microsoft.com/office/drawing/2010/main" val="0"/>
              </a:ext>
            </a:extLst>
          </a:blip>
          <a:stretch>
            <a:fillRect/>
          </a:stretch>
        </p:blipFill>
        <p:spPr>
          <a:xfrm>
            <a:off x="5822685" y="2600324"/>
            <a:ext cx="3105184" cy="21789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225569" y="524485"/>
            <a:ext cx="8222100" cy="90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Data Preprocessing</a:t>
            </a:r>
            <a:endParaRPr sz="2400" dirty="0"/>
          </a:p>
        </p:txBody>
      </p:sp>
      <p:sp>
        <p:nvSpPr>
          <p:cNvPr id="70" name="Google Shape;70;p14"/>
          <p:cNvSpPr txBox="1"/>
          <p:nvPr/>
        </p:nvSpPr>
        <p:spPr>
          <a:xfrm>
            <a:off x="965796" y="1318438"/>
            <a:ext cx="7696065" cy="3403191"/>
          </a:xfrm>
          <a:prstGeom prst="rect">
            <a:avLst/>
          </a:prstGeom>
          <a:noFill/>
          <a:ln>
            <a:noFill/>
          </a:ln>
        </p:spPr>
        <p:txBody>
          <a:bodyPr spcFirstLastPara="1" wrap="square" lIns="91425" tIns="91425" rIns="91425" bIns="91425" anchor="t" anchorCtr="0">
            <a:noAutofit/>
          </a:bodyPr>
          <a:lstStyle/>
          <a:p>
            <a:pPr lvl="0" algn="just">
              <a:lnSpc>
                <a:spcPct val="150000"/>
              </a:lnSpc>
            </a:pPr>
            <a:r>
              <a:rPr lang="en-US" sz="1400" dirty="0">
                <a:latin typeface="Roboto"/>
                <a:ea typeface="Roboto"/>
                <a:cs typeface="Roboto"/>
                <a:sym typeface="Roboto"/>
              </a:rPr>
              <a:t>Key preprocessing steps included</a:t>
            </a:r>
            <a:r>
              <a:rPr lang="en-US" sz="1400" dirty="0" smtClean="0">
                <a:latin typeface="Roboto"/>
                <a:ea typeface="Roboto"/>
                <a:cs typeface="Roboto"/>
                <a:sym typeface="Roboto"/>
              </a:rPr>
              <a:t>:</a:t>
            </a:r>
          </a:p>
          <a:p>
            <a:pPr marL="342900" lvl="0" indent="-342900" algn="just">
              <a:lnSpc>
                <a:spcPct val="150000"/>
              </a:lnSpc>
              <a:buFont typeface="+mj-lt"/>
              <a:buAutoNum type="arabicPeriod"/>
            </a:pPr>
            <a:r>
              <a:rPr lang="en-US" sz="1400" b="1" dirty="0" smtClean="0">
                <a:latin typeface="Roboto"/>
                <a:ea typeface="Roboto"/>
                <a:cs typeface="Roboto"/>
                <a:sym typeface="Roboto"/>
              </a:rPr>
              <a:t>Handling </a:t>
            </a:r>
            <a:r>
              <a:rPr lang="en-US" sz="1400" b="1" dirty="0">
                <a:latin typeface="Roboto"/>
                <a:ea typeface="Roboto"/>
                <a:cs typeface="Roboto"/>
                <a:sym typeface="Roboto"/>
              </a:rPr>
              <a:t>Outliers</a:t>
            </a:r>
            <a:r>
              <a:rPr lang="en-US" sz="1400" dirty="0">
                <a:latin typeface="Roboto"/>
                <a:ea typeface="Roboto"/>
                <a:cs typeface="Roboto"/>
                <a:sym typeface="Roboto"/>
              </a:rPr>
              <a:t>: Outliers in continuous variables were capped using the Interquartile Range (IQR) method to mitigate extreme values</a:t>
            </a:r>
            <a:r>
              <a:rPr lang="en-US" sz="1400" dirty="0" smtClean="0">
                <a:latin typeface="Roboto"/>
                <a:ea typeface="Roboto"/>
                <a:cs typeface="Roboto"/>
                <a:sym typeface="Roboto"/>
              </a:rPr>
              <a:t>.</a:t>
            </a:r>
          </a:p>
          <a:p>
            <a:pPr marL="342900" lvl="0" indent="-342900" algn="just">
              <a:lnSpc>
                <a:spcPct val="150000"/>
              </a:lnSpc>
              <a:buFont typeface="+mj-lt"/>
              <a:buAutoNum type="arabicPeriod"/>
            </a:pPr>
            <a:r>
              <a:rPr lang="en-US" sz="1400" b="1" dirty="0" smtClean="0">
                <a:latin typeface="Roboto"/>
                <a:ea typeface="Roboto"/>
                <a:cs typeface="Roboto"/>
                <a:sym typeface="Roboto"/>
              </a:rPr>
              <a:t>Categorical </a:t>
            </a:r>
            <a:r>
              <a:rPr lang="en-US" sz="1400" b="1" dirty="0">
                <a:latin typeface="Roboto"/>
                <a:ea typeface="Roboto"/>
                <a:cs typeface="Roboto"/>
                <a:sym typeface="Roboto"/>
              </a:rPr>
              <a:t>Encoding</a:t>
            </a:r>
            <a:r>
              <a:rPr lang="en-US" sz="1400" dirty="0">
                <a:latin typeface="Roboto"/>
                <a:ea typeface="Roboto"/>
                <a:cs typeface="Roboto"/>
                <a:sym typeface="Roboto"/>
              </a:rPr>
              <a:t>: Categorical variables were transformed via one-hot encoding, with label encoding for ordinal data (e.g., education</a:t>
            </a:r>
            <a:r>
              <a:rPr lang="en-US" sz="1400" dirty="0" smtClean="0">
                <a:latin typeface="Roboto"/>
                <a:ea typeface="Roboto"/>
                <a:cs typeface="Roboto"/>
                <a:sym typeface="Roboto"/>
              </a:rPr>
              <a:t>).</a:t>
            </a:r>
          </a:p>
          <a:p>
            <a:pPr marL="342900" lvl="0" indent="-342900" algn="just">
              <a:lnSpc>
                <a:spcPct val="150000"/>
              </a:lnSpc>
              <a:buFont typeface="+mj-lt"/>
              <a:buAutoNum type="arabicPeriod"/>
            </a:pPr>
            <a:r>
              <a:rPr lang="en-US" sz="1400" b="1" dirty="0" smtClean="0">
                <a:latin typeface="Roboto"/>
                <a:ea typeface="Roboto"/>
                <a:cs typeface="Roboto"/>
                <a:sym typeface="Roboto"/>
              </a:rPr>
              <a:t>Dropping </a:t>
            </a:r>
            <a:r>
              <a:rPr lang="en-US" sz="1400" b="1" dirty="0">
                <a:latin typeface="Roboto"/>
                <a:ea typeface="Roboto"/>
                <a:cs typeface="Roboto"/>
                <a:sym typeface="Roboto"/>
              </a:rPr>
              <a:t>Redundant Columns</a:t>
            </a:r>
            <a:r>
              <a:rPr lang="en-US" sz="1400" dirty="0">
                <a:latin typeface="Roboto"/>
                <a:ea typeface="Roboto"/>
                <a:cs typeface="Roboto"/>
                <a:sym typeface="Roboto"/>
              </a:rPr>
              <a:t>: Columns like </a:t>
            </a:r>
            <a:r>
              <a:rPr lang="en-US" sz="1400" dirty="0" smtClean="0">
                <a:latin typeface="Roboto"/>
                <a:ea typeface="Roboto"/>
                <a:cs typeface="Roboto"/>
                <a:sym typeface="Roboto"/>
              </a:rPr>
              <a:t>'previous' </a:t>
            </a:r>
            <a:r>
              <a:rPr lang="en-US" sz="1400" dirty="0">
                <a:latin typeface="Roboto"/>
                <a:ea typeface="Roboto"/>
                <a:cs typeface="Roboto"/>
                <a:sym typeface="Roboto"/>
              </a:rPr>
              <a:t>and </a:t>
            </a:r>
            <a:r>
              <a:rPr lang="en-US" sz="1400" dirty="0" smtClean="0">
                <a:latin typeface="Roboto"/>
                <a:ea typeface="Roboto"/>
                <a:cs typeface="Roboto"/>
                <a:sym typeface="Roboto"/>
              </a:rPr>
              <a:t>'</a:t>
            </a:r>
            <a:r>
              <a:rPr lang="en-US" sz="1400" dirty="0" err="1" smtClean="0">
                <a:latin typeface="Roboto"/>
                <a:ea typeface="Roboto"/>
                <a:cs typeface="Roboto"/>
                <a:sym typeface="Roboto"/>
              </a:rPr>
              <a:t>pdays</a:t>
            </a:r>
            <a:r>
              <a:rPr lang="en-US" sz="1400" dirty="0" smtClean="0">
                <a:latin typeface="Roboto"/>
                <a:ea typeface="Roboto"/>
                <a:cs typeface="Roboto"/>
                <a:sym typeface="Roboto"/>
              </a:rPr>
              <a:t>' </a:t>
            </a:r>
            <a:r>
              <a:rPr lang="en-US" sz="1400" dirty="0">
                <a:latin typeface="Roboto"/>
                <a:ea typeface="Roboto"/>
                <a:cs typeface="Roboto"/>
                <a:sym typeface="Roboto"/>
              </a:rPr>
              <a:t>with many zero values were removed</a:t>
            </a:r>
            <a:r>
              <a:rPr lang="en-US" sz="1400" dirty="0" smtClean="0">
                <a:latin typeface="Roboto"/>
                <a:ea typeface="Roboto"/>
                <a:cs typeface="Roboto"/>
                <a:sym typeface="Roboto"/>
              </a:rPr>
              <a:t>.</a:t>
            </a:r>
          </a:p>
          <a:p>
            <a:pPr marL="342900" lvl="0" indent="-342900" algn="just">
              <a:lnSpc>
                <a:spcPct val="150000"/>
              </a:lnSpc>
              <a:buFont typeface="+mj-lt"/>
              <a:buAutoNum type="arabicPeriod"/>
            </a:pPr>
            <a:r>
              <a:rPr lang="en-US" sz="1400" b="1" dirty="0" smtClean="0">
                <a:latin typeface="Roboto"/>
                <a:ea typeface="Roboto"/>
                <a:cs typeface="Roboto"/>
                <a:sym typeface="Roboto"/>
              </a:rPr>
              <a:t>Standardization</a:t>
            </a:r>
            <a:r>
              <a:rPr lang="en-US" sz="1400" dirty="0">
                <a:latin typeface="Roboto"/>
                <a:ea typeface="Roboto"/>
                <a:cs typeface="Roboto"/>
                <a:sym typeface="Roboto"/>
              </a:rPr>
              <a:t>: Continuous numeric variables were standardized for uniformity</a:t>
            </a:r>
            <a:r>
              <a:rPr lang="en-US" sz="1400" dirty="0" smtClean="0">
                <a:latin typeface="Roboto"/>
                <a:ea typeface="Roboto"/>
                <a:cs typeface="Roboto"/>
                <a:sym typeface="Roboto"/>
              </a:rPr>
              <a:t>.</a:t>
            </a:r>
          </a:p>
          <a:p>
            <a:pPr marL="342900" lvl="0" indent="-342900" algn="just">
              <a:lnSpc>
                <a:spcPct val="150000"/>
              </a:lnSpc>
              <a:buFont typeface="+mj-lt"/>
              <a:buAutoNum type="arabicPeriod"/>
            </a:pPr>
            <a:r>
              <a:rPr lang="en-US" sz="1400" b="1" dirty="0" smtClean="0">
                <a:latin typeface="Roboto"/>
                <a:ea typeface="Roboto"/>
                <a:cs typeface="Roboto"/>
                <a:sym typeface="Roboto"/>
              </a:rPr>
              <a:t>Data </a:t>
            </a:r>
            <a:r>
              <a:rPr lang="en-US" sz="1400" b="1" dirty="0">
                <a:latin typeface="Roboto"/>
                <a:ea typeface="Roboto"/>
                <a:cs typeface="Roboto"/>
                <a:sym typeface="Roboto"/>
              </a:rPr>
              <a:t>Splitting</a:t>
            </a:r>
            <a:r>
              <a:rPr lang="en-US" sz="1400" dirty="0">
                <a:latin typeface="Roboto"/>
                <a:ea typeface="Roboto"/>
                <a:cs typeface="Roboto"/>
                <a:sym typeface="Roboto"/>
              </a:rPr>
              <a:t>: The data was split into an 80% training set and a 20% test set for model evaluation.</a:t>
            </a:r>
            <a:endParaRPr sz="1400" dirty="0">
              <a:latin typeface="Roboto"/>
              <a:ea typeface="Roboto"/>
              <a:cs typeface="Roboto"/>
              <a:sym typeface="Roboto"/>
            </a:endParaRPr>
          </a:p>
        </p:txBody>
      </p:sp>
    </p:spTree>
    <p:extLst>
      <p:ext uri="{BB962C8B-B14F-4D97-AF65-F5344CB8AC3E}">
        <p14:creationId xmlns:p14="http://schemas.microsoft.com/office/powerpoint/2010/main" val="1687136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2" name="Google Shape;112;p20"/>
          <p:cNvSpPr txBox="1">
            <a:spLocks noGrp="1"/>
          </p:cNvSpPr>
          <p:nvPr>
            <p:ph type="body" idx="2"/>
          </p:nvPr>
        </p:nvSpPr>
        <p:spPr>
          <a:xfrm>
            <a:off x="857531" y="1431985"/>
            <a:ext cx="7590138" cy="3397710"/>
          </a:xfrm>
          <a:prstGeom prst="rect">
            <a:avLst/>
          </a:prstGeom>
        </p:spPr>
        <p:txBody>
          <a:bodyPr spcFirstLastPara="1" wrap="square" lIns="91425" tIns="91425" rIns="91425" bIns="91425" anchor="t" anchorCtr="0">
            <a:noAutofit/>
          </a:bodyPr>
          <a:lstStyle/>
          <a:p>
            <a:pPr lvl="0" indent="-355600" algn="just">
              <a:lnSpc>
                <a:spcPct val="150000"/>
              </a:lnSpc>
              <a:buSzPts val="2000"/>
              <a:buChar char="❖"/>
            </a:pPr>
            <a:r>
              <a:rPr lang="en-US" sz="2000" dirty="0" smtClean="0"/>
              <a:t>Two </a:t>
            </a:r>
            <a:r>
              <a:rPr lang="en-US" sz="2000" dirty="0"/>
              <a:t>machine learning algorithms were tested, including Logistic Regression (LR) and Gradient Boosting Classifier (GBC).</a:t>
            </a:r>
          </a:p>
          <a:p>
            <a:pPr lvl="0" indent="-355600" algn="just">
              <a:lnSpc>
                <a:spcPct val="150000"/>
              </a:lnSpc>
              <a:buSzPts val="2000"/>
              <a:buChar char="❖"/>
            </a:pPr>
            <a:r>
              <a:rPr lang="en-US" sz="2000" dirty="0" smtClean="0"/>
              <a:t>Model </a:t>
            </a:r>
            <a:r>
              <a:rPr lang="en-US" sz="2000" dirty="0"/>
              <a:t>performance was evaluated on the test set using key metrics: accuracy, precision, recall, and F1 </a:t>
            </a:r>
            <a:r>
              <a:rPr lang="en-US" sz="2000" dirty="0" smtClean="0"/>
              <a:t>score</a:t>
            </a:r>
          </a:p>
          <a:p>
            <a:pPr lvl="0" indent="-355600" algn="just">
              <a:lnSpc>
                <a:spcPct val="150000"/>
              </a:lnSpc>
              <a:buSzPts val="2000"/>
              <a:buChar char="❖"/>
            </a:pPr>
            <a:r>
              <a:rPr lang="en-US" sz="2000" dirty="0" smtClean="0"/>
              <a:t>Hyperparameter </a:t>
            </a:r>
            <a:r>
              <a:rPr lang="en-US" sz="2000" dirty="0"/>
              <a:t>tuning was performed using “</a:t>
            </a:r>
            <a:r>
              <a:rPr lang="en-US" sz="2000" dirty="0" err="1"/>
              <a:t>GridSearchCV</a:t>
            </a:r>
            <a:r>
              <a:rPr lang="en-US" sz="2000" dirty="0"/>
              <a:t>” for both Logistic Regression and Gradient Boosting, optimizing for “F1 score” to balance precision and recall.</a:t>
            </a:r>
          </a:p>
          <a:p>
            <a:pPr marL="457200" lvl="0" indent="-355600" algn="l" rtl="0">
              <a:spcBef>
                <a:spcPts val="0"/>
              </a:spcBef>
              <a:spcAft>
                <a:spcPts val="0"/>
              </a:spcAft>
              <a:buSzPts val="2000"/>
              <a:buChar char="❖"/>
            </a:pPr>
            <a:endParaRPr sz="2000" dirty="0"/>
          </a:p>
        </p:txBody>
      </p:sp>
      <p:sp>
        <p:nvSpPr>
          <p:cNvPr id="8" name="Google Shape;69;p14"/>
          <p:cNvSpPr txBox="1">
            <a:spLocks noGrp="1"/>
          </p:cNvSpPr>
          <p:nvPr>
            <p:ph type="title"/>
          </p:nvPr>
        </p:nvSpPr>
        <p:spPr>
          <a:xfrm>
            <a:off x="225569" y="524485"/>
            <a:ext cx="8222100" cy="90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Modelling and Hyperparameter Tuning</a:t>
            </a:r>
            <a:endParaRPr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1"/>
          <p:cNvSpPr txBox="1">
            <a:spLocks noGrp="1"/>
          </p:cNvSpPr>
          <p:nvPr>
            <p:ph type="title"/>
          </p:nvPr>
        </p:nvSpPr>
        <p:spPr>
          <a:prstGeom prst="rect">
            <a:avLst/>
          </a:prstGeom>
        </p:spPr>
        <p:txBody>
          <a:bodyPr spcFirstLastPara="1" wrap="square" lIns="91425" tIns="91425" rIns="91425" bIns="91425" anchor="b" anchorCtr="0">
            <a:noAutofit/>
          </a:bodyPr>
          <a:lstStyle/>
          <a:p>
            <a:pPr lvl="0"/>
            <a:r>
              <a:rPr lang="en-US" dirty="0"/>
              <a:t>Model Performance Comparison</a:t>
            </a:r>
            <a:endParaRPr dirty="0"/>
          </a:p>
        </p:txBody>
      </p:sp>
      <p:graphicFrame>
        <p:nvGraphicFramePr>
          <p:cNvPr id="2" name="Table 1"/>
          <p:cNvGraphicFramePr>
            <a:graphicFrameLocks noGrp="1"/>
          </p:cNvGraphicFramePr>
          <p:nvPr>
            <p:extLst>
              <p:ext uri="{D42A27DB-BD31-4B8C-83A1-F6EECF244321}">
                <p14:modId xmlns:p14="http://schemas.microsoft.com/office/powerpoint/2010/main" val="3001919438"/>
              </p:ext>
            </p:extLst>
          </p:nvPr>
        </p:nvGraphicFramePr>
        <p:xfrm>
          <a:off x="290945" y="1715929"/>
          <a:ext cx="4139740" cy="2368022"/>
        </p:xfrm>
        <a:graphic>
          <a:graphicData uri="http://schemas.openxmlformats.org/drawingml/2006/table">
            <a:tbl>
              <a:tblPr firstRow="1" firstCol="1" bandRow="1">
                <a:tableStyleId>{5C22544A-7EE6-4342-B048-85BDC9FD1C3A}</a:tableStyleId>
              </a:tblPr>
              <a:tblGrid>
                <a:gridCol w="385973">
                  <a:extLst>
                    <a:ext uri="{9D8B030D-6E8A-4147-A177-3AD203B41FA5}">
                      <a16:colId xmlns:a16="http://schemas.microsoft.com/office/drawing/2014/main" val="3412199174"/>
                    </a:ext>
                  </a:extLst>
                </a:gridCol>
                <a:gridCol w="851038">
                  <a:extLst>
                    <a:ext uri="{9D8B030D-6E8A-4147-A177-3AD203B41FA5}">
                      <a16:colId xmlns:a16="http://schemas.microsoft.com/office/drawing/2014/main" val="4246648289"/>
                    </a:ext>
                  </a:extLst>
                </a:gridCol>
                <a:gridCol w="784894">
                  <a:extLst>
                    <a:ext uri="{9D8B030D-6E8A-4147-A177-3AD203B41FA5}">
                      <a16:colId xmlns:a16="http://schemas.microsoft.com/office/drawing/2014/main" val="1090416089"/>
                    </a:ext>
                  </a:extLst>
                </a:gridCol>
                <a:gridCol w="537033">
                  <a:extLst>
                    <a:ext uri="{9D8B030D-6E8A-4147-A177-3AD203B41FA5}">
                      <a16:colId xmlns:a16="http://schemas.microsoft.com/office/drawing/2014/main" val="2656385060"/>
                    </a:ext>
                  </a:extLst>
                </a:gridCol>
                <a:gridCol w="826203">
                  <a:extLst>
                    <a:ext uri="{9D8B030D-6E8A-4147-A177-3AD203B41FA5}">
                      <a16:colId xmlns:a16="http://schemas.microsoft.com/office/drawing/2014/main" val="3355002287"/>
                    </a:ext>
                  </a:extLst>
                </a:gridCol>
                <a:gridCol w="754599">
                  <a:extLst>
                    <a:ext uri="{9D8B030D-6E8A-4147-A177-3AD203B41FA5}">
                      <a16:colId xmlns:a16="http://schemas.microsoft.com/office/drawing/2014/main" val="1892395935"/>
                    </a:ext>
                  </a:extLst>
                </a:gridCol>
              </a:tblGrid>
              <a:tr h="583092">
                <a:tc>
                  <a:txBody>
                    <a:bodyPr/>
                    <a:lstStyle/>
                    <a:p>
                      <a:pPr marL="0" marR="0" algn="l">
                        <a:lnSpc>
                          <a:spcPct val="150000"/>
                        </a:lnSpc>
                        <a:spcBef>
                          <a:spcPts val="0"/>
                        </a:spcBef>
                        <a:spcAft>
                          <a:spcPts val="0"/>
                        </a:spcAft>
                      </a:pPr>
                      <a:r>
                        <a:rPr lang="en-US" sz="1100">
                          <a:effectLst/>
                        </a:rPr>
                        <a:t>S/N</a:t>
                      </a:r>
                      <a:endParaRPr lang="en-US" sz="1200">
                        <a:effectLst/>
                        <a:latin typeface="Times New Roman" panose="02020603050405020304" pitchFamily="18" charset="0"/>
                        <a:ea typeface="Malgun Gothic" panose="020B0503020000020004" pitchFamily="34" charset="-127"/>
                      </a:endParaRPr>
                    </a:p>
                  </a:txBody>
                  <a:tcPr marL="68580" marR="68580" marT="0" marB="0" anchor="ctr"/>
                </a:tc>
                <a:tc>
                  <a:txBody>
                    <a:bodyPr/>
                    <a:lstStyle/>
                    <a:p>
                      <a:pPr marL="0" marR="0" algn="l">
                        <a:lnSpc>
                          <a:spcPct val="150000"/>
                        </a:lnSpc>
                        <a:spcBef>
                          <a:spcPts val="0"/>
                        </a:spcBef>
                        <a:spcAft>
                          <a:spcPts val="0"/>
                        </a:spcAft>
                      </a:pPr>
                      <a:r>
                        <a:rPr lang="en-US" sz="1100">
                          <a:effectLst/>
                        </a:rPr>
                        <a:t>Model Name</a:t>
                      </a:r>
                      <a:endParaRPr lang="en-US" sz="1200">
                        <a:effectLst/>
                        <a:latin typeface="Times New Roman" panose="02020603050405020304" pitchFamily="18" charset="0"/>
                        <a:ea typeface="Malgun Gothic" panose="020B0503020000020004" pitchFamily="34" charset="-127"/>
                      </a:endParaRPr>
                    </a:p>
                  </a:txBody>
                  <a:tcPr marL="68580" marR="68580" marT="0" marB="0" anchor="ctr"/>
                </a:tc>
                <a:tc>
                  <a:txBody>
                    <a:bodyPr/>
                    <a:lstStyle/>
                    <a:p>
                      <a:pPr marL="0" marR="0" algn="l">
                        <a:lnSpc>
                          <a:spcPct val="150000"/>
                        </a:lnSpc>
                        <a:spcBef>
                          <a:spcPts val="0"/>
                        </a:spcBef>
                        <a:spcAft>
                          <a:spcPts val="0"/>
                        </a:spcAft>
                      </a:pPr>
                      <a:r>
                        <a:rPr lang="en-US" sz="1100">
                          <a:effectLst/>
                        </a:rPr>
                        <a:t>Accuracy Score</a:t>
                      </a:r>
                      <a:endParaRPr lang="en-US" sz="1200">
                        <a:effectLst/>
                        <a:latin typeface="Times New Roman" panose="02020603050405020304" pitchFamily="18" charset="0"/>
                        <a:ea typeface="Malgun Gothic" panose="020B0503020000020004" pitchFamily="34" charset="-127"/>
                      </a:endParaRPr>
                    </a:p>
                  </a:txBody>
                  <a:tcPr marL="68580" marR="68580" marT="0" marB="0" anchor="ctr"/>
                </a:tc>
                <a:tc>
                  <a:txBody>
                    <a:bodyPr/>
                    <a:lstStyle/>
                    <a:p>
                      <a:pPr marL="0" marR="0" algn="l">
                        <a:lnSpc>
                          <a:spcPct val="150000"/>
                        </a:lnSpc>
                        <a:spcBef>
                          <a:spcPts val="0"/>
                        </a:spcBef>
                        <a:spcAft>
                          <a:spcPts val="0"/>
                        </a:spcAft>
                      </a:pPr>
                      <a:r>
                        <a:rPr lang="en-US" sz="1100">
                          <a:effectLst/>
                        </a:rPr>
                        <a:t>F1 Score</a:t>
                      </a:r>
                      <a:endParaRPr lang="en-US" sz="1200">
                        <a:effectLst/>
                        <a:latin typeface="Times New Roman" panose="02020603050405020304" pitchFamily="18" charset="0"/>
                        <a:ea typeface="Malgun Gothic" panose="020B0503020000020004" pitchFamily="34" charset="-127"/>
                      </a:endParaRPr>
                    </a:p>
                  </a:txBody>
                  <a:tcPr marL="68580" marR="68580" marT="0" marB="0" anchor="ctr"/>
                </a:tc>
                <a:tc>
                  <a:txBody>
                    <a:bodyPr/>
                    <a:lstStyle/>
                    <a:p>
                      <a:pPr marL="0" marR="0" algn="l">
                        <a:lnSpc>
                          <a:spcPct val="150000"/>
                        </a:lnSpc>
                        <a:spcBef>
                          <a:spcPts val="0"/>
                        </a:spcBef>
                        <a:spcAft>
                          <a:spcPts val="0"/>
                        </a:spcAft>
                      </a:pPr>
                      <a:r>
                        <a:rPr lang="en-US" sz="1100">
                          <a:effectLst/>
                        </a:rPr>
                        <a:t>Precision Score</a:t>
                      </a:r>
                      <a:endParaRPr lang="en-US" sz="1200">
                        <a:effectLst/>
                        <a:latin typeface="Times New Roman" panose="02020603050405020304" pitchFamily="18" charset="0"/>
                        <a:ea typeface="Malgun Gothic" panose="020B0503020000020004" pitchFamily="34" charset="-127"/>
                      </a:endParaRPr>
                    </a:p>
                  </a:txBody>
                  <a:tcPr marL="68580" marR="68580" marT="0" marB="0" anchor="ctr"/>
                </a:tc>
                <a:tc>
                  <a:txBody>
                    <a:bodyPr/>
                    <a:lstStyle/>
                    <a:p>
                      <a:pPr marL="0" marR="0" algn="l">
                        <a:lnSpc>
                          <a:spcPct val="150000"/>
                        </a:lnSpc>
                        <a:spcBef>
                          <a:spcPts val="0"/>
                        </a:spcBef>
                        <a:spcAft>
                          <a:spcPts val="0"/>
                        </a:spcAft>
                      </a:pPr>
                      <a:r>
                        <a:rPr lang="en-US" sz="1100">
                          <a:effectLst/>
                        </a:rPr>
                        <a:t>Recall Score</a:t>
                      </a:r>
                      <a:endParaRPr lang="en-US" sz="1200">
                        <a:effectLst/>
                        <a:latin typeface="Times New Roman" panose="02020603050405020304" pitchFamily="18" charset="0"/>
                        <a:ea typeface="Malgun Gothic" panose="020B0503020000020004" pitchFamily="34" charset="-127"/>
                      </a:endParaRPr>
                    </a:p>
                  </a:txBody>
                  <a:tcPr marL="68580" marR="68580" marT="0" marB="0"/>
                </a:tc>
                <a:extLst>
                  <a:ext uri="{0D108BD9-81ED-4DB2-BD59-A6C34878D82A}">
                    <a16:rowId xmlns:a16="http://schemas.microsoft.com/office/drawing/2014/main" val="839312676"/>
                  </a:ext>
                </a:extLst>
              </a:tr>
              <a:tr h="291546">
                <a:tc>
                  <a:txBody>
                    <a:bodyPr/>
                    <a:lstStyle/>
                    <a:p>
                      <a:pPr marL="0" marR="0" algn="l">
                        <a:lnSpc>
                          <a:spcPct val="150000"/>
                        </a:lnSpc>
                        <a:spcBef>
                          <a:spcPts val="0"/>
                        </a:spcBef>
                        <a:spcAft>
                          <a:spcPts val="0"/>
                        </a:spcAft>
                      </a:pPr>
                      <a:r>
                        <a:rPr lang="en-US" sz="1100">
                          <a:effectLst/>
                        </a:rPr>
                        <a:t>1</a:t>
                      </a:r>
                      <a:endParaRPr lang="en-US" sz="1200">
                        <a:effectLst/>
                        <a:latin typeface="Times New Roman" panose="02020603050405020304" pitchFamily="18" charset="0"/>
                        <a:ea typeface="Malgun Gothic" panose="020B0503020000020004" pitchFamily="34" charset="-127"/>
                      </a:endParaRPr>
                    </a:p>
                  </a:txBody>
                  <a:tcPr marL="68580" marR="68580" marT="0" marB="0" anchor="ctr"/>
                </a:tc>
                <a:tc>
                  <a:txBody>
                    <a:bodyPr/>
                    <a:lstStyle/>
                    <a:p>
                      <a:pPr marL="0" marR="0" algn="l">
                        <a:lnSpc>
                          <a:spcPct val="150000"/>
                        </a:lnSpc>
                        <a:spcBef>
                          <a:spcPts val="0"/>
                        </a:spcBef>
                        <a:spcAft>
                          <a:spcPts val="0"/>
                        </a:spcAft>
                      </a:pPr>
                      <a:r>
                        <a:rPr lang="en-US" sz="1100">
                          <a:effectLst/>
                        </a:rPr>
                        <a:t>LR Model</a:t>
                      </a:r>
                      <a:endParaRPr lang="en-US" sz="1200">
                        <a:effectLst/>
                        <a:latin typeface="Times New Roman" panose="02020603050405020304" pitchFamily="18" charset="0"/>
                        <a:ea typeface="Malgun Gothic" panose="020B0503020000020004" pitchFamily="34" charset="-127"/>
                      </a:endParaRPr>
                    </a:p>
                  </a:txBody>
                  <a:tcPr marL="68580" marR="68580" marT="0" marB="0" anchor="ctr"/>
                </a:tc>
                <a:tc>
                  <a:txBody>
                    <a:bodyPr/>
                    <a:lstStyle/>
                    <a:p>
                      <a:pPr marL="0" marR="0" algn="l">
                        <a:lnSpc>
                          <a:spcPct val="150000"/>
                        </a:lnSpc>
                        <a:spcBef>
                          <a:spcPts val="0"/>
                        </a:spcBef>
                        <a:spcAft>
                          <a:spcPts val="0"/>
                        </a:spcAft>
                      </a:pPr>
                      <a:r>
                        <a:rPr lang="en-US" sz="1100">
                          <a:effectLst/>
                        </a:rPr>
                        <a:t>0.901</a:t>
                      </a:r>
                      <a:endParaRPr lang="en-US" sz="1200">
                        <a:effectLst/>
                        <a:latin typeface="Times New Roman" panose="02020603050405020304" pitchFamily="18" charset="0"/>
                        <a:ea typeface="Malgun Gothic" panose="020B0503020000020004" pitchFamily="34" charset="-127"/>
                      </a:endParaRPr>
                    </a:p>
                  </a:txBody>
                  <a:tcPr marL="68580" marR="68580" marT="0" marB="0" anchor="ctr"/>
                </a:tc>
                <a:tc>
                  <a:txBody>
                    <a:bodyPr/>
                    <a:lstStyle/>
                    <a:p>
                      <a:pPr marL="0" marR="0" algn="l">
                        <a:lnSpc>
                          <a:spcPct val="150000"/>
                        </a:lnSpc>
                        <a:spcBef>
                          <a:spcPts val="0"/>
                        </a:spcBef>
                        <a:spcAft>
                          <a:spcPts val="0"/>
                        </a:spcAft>
                      </a:pPr>
                      <a:r>
                        <a:rPr lang="en-US" sz="1100">
                          <a:effectLst/>
                        </a:rPr>
                        <a:t>0.459</a:t>
                      </a:r>
                      <a:endParaRPr lang="en-US" sz="1200">
                        <a:effectLst/>
                        <a:latin typeface="Times New Roman" panose="02020603050405020304" pitchFamily="18" charset="0"/>
                        <a:ea typeface="Malgun Gothic" panose="020B0503020000020004" pitchFamily="34" charset="-127"/>
                      </a:endParaRPr>
                    </a:p>
                  </a:txBody>
                  <a:tcPr marL="68580" marR="68580" marT="0" marB="0" anchor="ctr"/>
                </a:tc>
                <a:tc>
                  <a:txBody>
                    <a:bodyPr/>
                    <a:lstStyle/>
                    <a:p>
                      <a:pPr marL="0" marR="0" algn="l">
                        <a:lnSpc>
                          <a:spcPct val="150000"/>
                        </a:lnSpc>
                        <a:spcBef>
                          <a:spcPts val="0"/>
                        </a:spcBef>
                        <a:spcAft>
                          <a:spcPts val="0"/>
                        </a:spcAft>
                      </a:pPr>
                      <a:r>
                        <a:rPr lang="en-US" sz="1100">
                          <a:effectLst/>
                        </a:rPr>
                        <a:t>0.633</a:t>
                      </a:r>
                      <a:endParaRPr lang="en-US" sz="1200">
                        <a:effectLst/>
                        <a:latin typeface="Times New Roman" panose="02020603050405020304" pitchFamily="18" charset="0"/>
                        <a:ea typeface="Malgun Gothic" panose="020B0503020000020004" pitchFamily="34" charset="-127"/>
                      </a:endParaRPr>
                    </a:p>
                  </a:txBody>
                  <a:tcPr marL="68580" marR="68580" marT="0" marB="0" anchor="ctr"/>
                </a:tc>
                <a:tc>
                  <a:txBody>
                    <a:bodyPr/>
                    <a:lstStyle/>
                    <a:p>
                      <a:pPr marL="0" marR="0" algn="l">
                        <a:lnSpc>
                          <a:spcPct val="150000"/>
                        </a:lnSpc>
                        <a:spcBef>
                          <a:spcPts val="0"/>
                        </a:spcBef>
                        <a:spcAft>
                          <a:spcPts val="0"/>
                        </a:spcAft>
                      </a:pPr>
                      <a:r>
                        <a:rPr lang="en-US" sz="1100">
                          <a:effectLst/>
                        </a:rPr>
                        <a:t>0.360</a:t>
                      </a:r>
                      <a:endParaRPr lang="en-US" sz="1200">
                        <a:effectLst/>
                        <a:latin typeface="Times New Roman" panose="02020603050405020304" pitchFamily="18" charset="0"/>
                        <a:ea typeface="Malgun Gothic" panose="020B0503020000020004" pitchFamily="34" charset="-127"/>
                      </a:endParaRPr>
                    </a:p>
                  </a:txBody>
                  <a:tcPr marL="68580" marR="68580" marT="0" marB="0"/>
                </a:tc>
                <a:extLst>
                  <a:ext uri="{0D108BD9-81ED-4DB2-BD59-A6C34878D82A}">
                    <a16:rowId xmlns:a16="http://schemas.microsoft.com/office/drawing/2014/main" val="3760065474"/>
                  </a:ext>
                </a:extLst>
              </a:tr>
              <a:tr h="327200">
                <a:tc>
                  <a:txBody>
                    <a:bodyPr/>
                    <a:lstStyle/>
                    <a:p>
                      <a:pPr marL="0" marR="0" algn="l">
                        <a:lnSpc>
                          <a:spcPct val="150000"/>
                        </a:lnSpc>
                        <a:spcBef>
                          <a:spcPts val="0"/>
                        </a:spcBef>
                        <a:spcAft>
                          <a:spcPts val="0"/>
                        </a:spcAft>
                      </a:pPr>
                      <a:r>
                        <a:rPr lang="en-US" sz="1100">
                          <a:effectLst/>
                        </a:rPr>
                        <a:t>2</a:t>
                      </a:r>
                      <a:endParaRPr lang="en-US" sz="1200">
                        <a:effectLst/>
                        <a:latin typeface="Times New Roman" panose="02020603050405020304" pitchFamily="18" charset="0"/>
                        <a:ea typeface="Malgun Gothic" panose="020B0503020000020004" pitchFamily="34" charset="-127"/>
                      </a:endParaRPr>
                    </a:p>
                  </a:txBody>
                  <a:tcPr marL="68580" marR="68580" marT="0" marB="0" anchor="ctr"/>
                </a:tc>
                <a:tc>
                  <a:txBody>
                    <a:bodyPr/>
                    <a:lstStyle/>
                    <a:p>
                      <a:pPr marL="0" marR="0" algn="l">
                        <a:lnSpc>
                          <a:spcPct val="150000"/>
                        </a:lnSpc>
                        <a:spcBef>
                          <a:spcPts val="0"/>
                        </a:spcBef>
                        <a:spcAft>
                          <a:spcPts val="0"/>
                        </a:spcAft>
                      </a:pPr>
                      <a:r>
                        <a:rPr lang="en-US" sz="1100">
                          <a:effectLst/>
                        </a:rPr>
                        <a:t>GBC Model</a:t>
                      </a:r>
                      <a:endParaRPr lang="en-US" sz="1200">
                        <a:effectLst/>
                        <a:latin typeface="Times New Roman" panose="02020603050405020304" pitchFamily="18" charset="0"/>
                        <a:ea typeface="Malgun Gothic" panose="020B0503020000020004" pitchFamily="34" charset="-127"/>
                      </a:endParaRPr>
                    </a:p>
                  </a:txBody>
                  <a:tcPr marL="68580" marR="68580" marT="0" marB="0" anchor="ctr"/>
                </a:tc>
                <a:tc>
                  <a:txBody>
                    <a:bodyPr/>
                    <a:lstStyle/>
                    <a:p>
                      <a:pPr marL="0" marR="0" algn="l">
                        <a:lnSpc>
                          <a:spcPct val="150000"/>
                        </a:lnSpc>
                        <a:spcBef>
                          <a:spcPts val="0"/>
                        </a:spcBef>
                        <a:spcAft>
                          <a:spcPts val="0"/>
                        </a:spcAft>
                      </a:pPr>
                      <a:r>
                        <a:rPr lang="en-US" sz="1100">
                          <a:effectLst/>
                        </a:rPr>
                        <a:t>0.904</a:t>
                      </a:r>
                      <a:endParaRPr lang="en-US" sz="1200">
                        <a:effectLst/>
                        <a:latin typeface="Times New Roman" panose="02020603050405020304" pitchFamily="18" charset="0"/>
                        <a:ea typeface="Malgun Gothic" panose="020B0503020000020004" pitchFamily="34" charset="-127"/>
                      </a:endParaRPr>
                    </a:p>
                  </a:txBody>
                  <a:tcPr marL="68580" marR="68580" marT="0" marB="0" anchor="ctr"/>
                </a:tc>
                <a:tc>
                  <a:txBody>
                    <a:bodyPr/>
                    <a:lstStyle/>
                    <a:p>
                      <a:pPr marL="0" marR="0" algn="l">
                        <a:lnSpc>
                          <a:spcPct val="150000"/>
                        </a:lnSpc>
                        <a:spcBef>
                          <a:spcPts val="0"/>
                        </a:spcBef>
                        <a:spcAft>
                          <a:spcPts val="0"/>
                        </a:spcAft>
                      </a:pPr>
                      <a:r>
                        <a:rPr lang="en-US" sz="1100">
                          <a:effectLst/>
                        </a:rPr>
                        <a:t>0.487</a:t>
                      </a:r>
                      <a:endParaRPr lang="en-US" sz="1200">
                        <a:effectLst/>
                        <a:latin typeface="Times New Roman" panose="02020603050405020304" pitchFamily="18" charset="0"/>
                        <a:ea typeface="Malgun Gothic" panose="020B0503020000020004" pitchFamily="34" charset="-127"/>
                      </a:endParaRPr>
                    </a:p>
                  </a:txBody>
                  <a:tcPr marL="68580" marR="68580" marT="0" marB="0" anchor="ctr"/>
                </a:tc>
                <a:tc>
                  <a:txBody>
                    <a:bodyPr/>
                    <a:lstStyle/>
                    <a:p>
                      <a:pPr marL="0" marR="0" algn="l">
                        <a:lnSpc>
                          <a:spcPct val="150000"/>
                        </a:lnSpc>
                        <a:spcBef>
                          <a:spcPts val="0"/>
                        </a:spcBef>
                        <a:spcAft>
                          <a:spcPts val="0"/>
                        </a:spcAft>
                      </a:pPr>
                      <a:r>
                        <a:rPr lang="en-US" sz="1100">
                          <a:effectLst/>
                        </a:rPr>
                        <a:t>0.645</a:t>
                      </a:r>
                      <a:endParaRPr lang="en-US" sz="1200">
                        <a:effectLst/>
                        <a:latin typeface="Times New Roman" panose="02020603050405020304" pitchFamily="18" charset="0"/>
                        <a:ea typeface="Malgun Gothic" panose="020B0503020000020004" pitchFamily="34" charset="-127"/>
                      </a:endParaRPr>
                    </a:p>
                  </a:txBody>
                  <a:tcPr marL="68580" marR="68580" marT="0" marB="0" anchor="ctr"/>
                </a:tc>
                <a:tc>
                  <a:txBody>
                    <a:bodyPr/>
                    <a:lstStyle/>
                    <a:p>
                      <a:pPr marL="0" marR="0" algn="l">
                        <a:lnSpc>
                          <a:spcPct val="150000"/>
                        </a:lnSpc>
                        <a:spcBef>
                          <a:spcPts val="0"/>
                        </a:spcBef>
                        <a:spcAft>
                          <a:spcPts val="0"/>
                        </a:spcAft>
                      </a:pPr>
                      <a:r>
                        <a:rPr lang="en-US" sz="1100">
                          <a:effectLst/>
                        </a:rPr>
                        <a:t>0.390</a:t>
                      </a:r>
                      <a:endParaRPr lang="en-US" sz="1200">
                        <a:effectLst/>
                        <a:latin typeface="Times New Roman" panose="02020603050405020304" pitchFamily="18" charset="0"/>
                        <a:ea typeface="Malgun Gothic" panose="020B0503020000020004" pitchFamily="34" charset="-127"/>
                      </a:endParaRPr>
                    </a:p>
                  </a:txBody>
                  <a:tcPr marL="68580" marR="68580" marT="0" marB="0"/>
                </a:tc>
                <a:extLst>
                  <a:ext uri="{0D108BD9-81ED-4DB2-BD59-A6C34878D82A}">
                    <a16:rowId xmlns:a16="http://schemas.microsoft.com/office/drawing/2014/main" val="2343432605"/>
                  </a:ext>
                </a:extLst>
              </a:tr>
              <a:tr h="583092">
                <a:tc>
                  <a:txBody>
                    <a:bodyPr/>
                    <a:lstStyle/>
                    <a:p>
                      <a:pPr marL="0" marR="0" algn="l">
                        <a:lnSpc>
                          <a:spcPct val="150000"/>
                        </a:lnSpc>
                        <a:spcBef>
                          <a:spcPts val="0"/>
                        </a:spcBef>
                        <a:spcAft>
                          <a:spcPts val="0"/>
                        </a:spcAft>
                      </a:pPr>
                      <a:r>
                        <a:rPr lang="en-US" sz="1100">
                          <a:effectLst/>
                        </a:rPr>
                        <a:t>3</a:t>
                      </a:r>
                      <a:endParaRPr lang="en-US" sz="1200">
                        <a:effectLst/>
                        <a:latin typeface="Times New Roman" panose="02020603050405020304" pitchFamily="18" charset="0"/>
                        <a:ea typeface="Malgun Gothic" panose="020B0503020000020004" pitchFamily="34" charset="-127"/>
                      </a:endParaRPr>
                    </a:p>
                  </a:txBody>
                  <a:tcPr marL="68580" marR="68580" marT="0" marB="0" anchor="ctr"/>
                </a:tc>
                <a:tc>
                  <a:txBody>
                    <a:bodyPr/>
                    <a:lstStyle/>
                    <a:p>
                      <a:pPr marL="0" marR="0" algn="l">
                        <a:lnSpc>
                          <a:spcPct val="150000"/>
                        </a:lnSpc>
                        <a:spcBef>
                          <a:spcPts val="0"/>
                        </a:spcBef>
                        <a:spcAft>
                          <a:spcPts val="0"/>
                        </a:spcAft>
                      </a:pPr>
                      <a:r>
                        <a:rPr lang="en-US" sz="1100">
                          <a:effectLst/>
                        </a:rPr>
                        <a:t>Tuned LR Model</a:t>
                      </a:r>
                      <a:endParaRPr lang="en-US" sz="1200">
                        <a:effectLst/>
                        <a:latin typeface="Times New Roman" panose="02020603050405020304" pitchFamily="18" charset="0"/>
                        <a:ea typeface="Malgun Gothic" panose="020B0503020000020004" pitchFamily="34" charset="-127"/>
                      </a:endParaRPr>
                    </a:p>
                  </a:txBody>
                  <a:tcPr marL="68580" marR="68580" marT="0" marB="0" anchor="ctr"/>
                </a:tc>
                <a:tc>
                  <a:txBody>
                    <a:bodyPr/>
                    <a:lstStyle/>
                    <a:p>
                      <a:pPr marL="0" marR="0" algn="l">
                        <a:lnSpc>
                          <a:spcPct val="150000"/>
                        </a:lnSpc>
                        <a:spcBef>
                          <a:spcPts val="0"/>
                        </a:spcBef>
                        <a:spcAft>
                          <a:spcPts val="0"/>
                        </a:spcAft>
                      </a:pPr>
                      <a:r>
                        <a:rPr lang="en-US" sz="1100">
                          <a:effectLst/>
                        </a:rPr>
                        <a:t>0.901</a:t>
                      </a:r>
                      <a:endParaRPr lang="en-US" sz="1200">
                        <a:effectLst/>
                        <a:latin typeface="Times New Roman" panose="02020603050405020304" pitchFamily="18" charset="0"/>
                        <a:ea typeface="Malgun Gothic" panose="020B0503020000020004" pitchFamily="34" charset="-127"/>
                      </a:endParaRPr>
                    </a:p>
                  </a:txBody>
                  <a:tcPr marL="68580" marR="68580" marT="0" marB="0" anchor="ctr"/>
                </a:tc>
                <a:tc>
                  <a:txBody>
                    <a:bodyPr/>
                    <a:lstStyle/>
                    <a:p>
                      <a:pPr marL="0" marR="0" algn="l">
                        <a:lnSpc>
                          <a:spcPct val="150000"/>
                        </a:lnSpc>
                        <a:spcBef>
                          <a:spcPts val="0"/>
                        </a:spcBef>
                        <a:spcAft>
                          <a:spcPts val="0"/>
                        </a:spcAft>
                      </a:pPr>
                      <a:r>
                        <a:rPr lang="en-US" sz="1100">
                          <a:effectLst/>
                        </a:rPr>
                        <a:t>0.461</a:t>
                      </a:r>
                      <a:endParaRPr lang="en-US" sz="1200">
                        <a:effectLst/>
                        <a:latin typeface="Times New Roman" panose="02020603050405020304" pitchFamily="18" charset="0"/>
                        <a:ea typeface="Malgun Gothic" panose="020B0503020000020004" pitchFamily="34" charset="-127"/>
                      </a:endParaRPr>
                    </a:p>
                  </a:txBody>
                  <a:tcPr marL="68580" marR="68580" marT="0" marB="0" anchor="ctr"/>
                </a:tc>
                <a:tc>
                  <a:txBody>
                    <a:bodyPr/>
                    <a:lstStyle/>
                    <a:p>
                      <a:pPr marL="0" marR="0" algn="l">
                        <a:lnSpc>
                          <a:spcPct val="150000"/>
                        </a:lnSpc>
                        <a:spcBef>
                          <a:spcPts val="0"/>
                        </a:spcBef>
                        <a:spcAft>
                          <a:spcPts val="0"/>
                        </a:spcAft>
                      </a:pPr>
                      <a:r>
                        <a:rPr lang="en-US" sz="1100">
                          <a:effectLst/>
                        </a:rPr>
                        <a:t>0.635</a:t>
                      </a:r>
                      <a:endParaRPr lang="en-US" sz="1200">
                        <a:effectLst/>
                        <a:latin typeface="Times New Roman" panose="02020603050405020304" pitchFamily="18" charset="0"/>
                        <a:ea typeface="Malgun Gothic" panose="020B0503020000020004" pitchFamily="34" charset="-127"/>
                      </a:endParaRPr>
                    </a:p>
                  </a:txBody>
                  <a:tcPr marL="68580" marR="68580" marT="0" marB="0" anchor="ctr"/>
                </a:tc>
                <a:tc>
                  <a:txBody>
                    <a:bodyPr/>
                    <a:lstStyle/>
                    <a:p>
                      <a:pPr marL="0" marR="0" algn="l">
                        <a:lnSpc>
                          <a:spcPct val="150000"/>
                        </a:lnSpc>
                        <a:spcBef>
                          <a:spcPts val="0"/>
                        </a:spcBef>
                        <a:spcAft>
                          <a:spcPts val="0"/>
                        </a:spcAft>
                      </a:pPr>
                      <a:r>
                        <a:rPr lang="en-US" sz="1100">
                          <a:effectLst/>
                        </a:rPr>
                        <a:t>0.362</a:t>
                      </a:r>
                      <a:endParaRPr lang="en-US" sz="1200">
                        <a:effectLst/>
                        <a:latin typeface="Times New Roman" panose="02020603050405020304" pitchFamily="18" charset="0"/>
                        <a:ea typeface="Malgun Gothic" panose="020B0503020000020004" pitchFamily="34" charset="-127"/>
                      </a:endParaRPr>
                    </a:p>
                  </a:txBody>
                  <a:tcPr marL="68580" marR="68580" marT="0" marB="0"/>
                </a:tc>
                <a:extLst>
                  <a:ext uri="{0D108BD9-81ED-4DB2-BD59-A6C34878D82A}">
                    <a16:rowId xmlns:a16="http://schemas.microsoft.com/office/drawing/2014/main" val="2440353385"/>
                  </a:ext>
                </a:extLst>
              </a:tr>
              <a:tr h="583092">
                <a:tc>
                  <a:txBody>
                    <a:bodyPr/>
                    <a:lstStyle/>
                    <a:p>
                      <a:pPr marL="0" marR="0" algn="l">
                        <a:lnSpc>
                          <a:spcPct val="150000"/>
                        </a:lnSpc>
                        <a:spcBef>
                          <a:spcPts val="0"/>
                        </a:spcBef>
                        <a:spcAft>
                          <a:spcPts val="0"/>
                        </a:spcAft>
                      </a:pPr>
                      <a:r>
                        <a:rPr lang="en-US" sz="1100">
                          <a:effectLst/>
                        </a:rPr>
                        <a:t>4</a:t>
                      </a:r>
                      <a:endParaRPr lang="en-US" sz="1200">
                        <a:effectLst/>
                        <a:latin typeface="Times New Roman" panose="02020603050405020304" pitchFamily="18" charset="0"/>
                        <a:ea typeface="Malgun Gothic" panose="020B0503020000020004" pitchFamily="34" charset="-127"/>
                      </a:endParaRPr>
                    </a:p>
                  </a:txBody>
                  <a:tcPr marL="68580" marR="68580" marT="0" marB="0" anchor="ctr"/>
                </a:tc>
                <a:tc>
                  <a:txBody>
                    <a:bodyPr/>
                    <a:lstStyle/>
                    <a:p>
                      <a:pPr marL="0" marR="0" algn="l">
                        <a:lnSpc>
                          <a:spcPct val="150000"/>
                        </a:lnSpc>
                        <a:spcBef>
                          <a:spcPts val="0"/>
                        </a:spcBef>
                        <a:spcAft>
                          <a:spcPts val="0"/>
                        </a:spcAft>
                      </a:pPr>
                      <a:r>
                        <a:rPr lang="en-US" sz="1100">
                          <a:effectLst/>
                        </a:rPr>
                        <a:t>Tuned GBC Model</a:t>
                      </a:r>
                      <a:endParaRPr lang="en-US" sz="1200">
                        <a:effectLst/>
                        <a:latin typeface="Times New Roman" panose="02020603050405020304" pitchFamily="18" charset="0"/>
                        <a:ea typeface="Malgun Gothic" panose="020B0503020000020004" pitchFamily="34" charset="-127"/>
                      </a:endParaRPr>
                    </a:p>
                  </a:txBody>
                  <a:tcPr marL="68580" marR="68580" marT="0" marB="0" anchor="ctr"/>
                </a:tc>
                <a:tc>
                  <a:txBody>
                    <a:bodyPr/>
                    <a:lstStyle/>
                    <a:p>
                      <a:pPr marL="0" marR="0" algn="l">
                        <a:lnSpc>
                          <a:spcPct val="150000"/>
                        </a:lnSpc>
                        <a:spcBef>
                          <a:spcPts val="0"/>
                        </a:spcBef>
                        <a:spcAft>
                          <a:spcPts val="0"/>
                        </a:spcAft>
                      </a:pPr>
                      <a:r>
                        <a:rPr lang="en-US" sz="1100">
                          <a:effectLst/>
                        </a:rPr>
                        <a:t>0.901</a:t>
                      </a:r>
                      <a:endParaRPr lang="en-US" sz="1200">
                        <a:effectLst/>
                        <a:latin typeface="Times New Roman" panose="02020603050405020304" pitchFamily="18" charset="0"/>
                        <a:ea typeface="Malgun Gothic" panose="020B0503020000020004" pitchFamily="34" charset="-127"/>
                      </a:endParaRPr>
                    </a:p>
                  </a:txBody>
                  <a:tcPr marL="68580" marR="68580" marT="0" marB="0" anchor="ctr"/>
                </a:tc>
                <a:tc>
                  <a:txBody>
                    <a:bodyPr/>
                    <a:lstStyle/>
                    <a:p>
                      <a:pPr marL="0" marR="0" algn="l">
                        <a:lnSpc>
                          <a:spcPct val="150000"/>
                        </a:lnSpc>
                        <a:spcBef>
                          <a:spcPts val="0"/>
                        </a:spcBef>
                        <a:spcAft>
                          <a:spcPts val="0"/>
                        </a:spcAft>
                      </a:pPr>
                      <a:r>
                        <a:rPr lang="en-US" sz="1100">
                          <a:effectLst/>
                        </a:rPr>
                        <a:t>0.476</a:t>
                      </a:r>
                      <a:endParaRPr lang="en-US" sz="1200">
                        <a:effectLst/>
                        <a:latin typeface="Times New Roman" panose="02020603050405020304" pitchFamily="18" charset="0"/>
                        <a:ea typeface="Malgun Gothic" panose="020B0503020000020004" pitchFamily="34" charset="-127"/>
                      </a:endParaRPr>
                    </a:p>
                  </a:txBody>
                  <a:tcPr marL="68580" marR="68580" marT="0" marB="0" anchor="ctr"/>
                </a:tc>
                <a:tc>
                  <a:txBody>
                    <a:bodyPr/>
                    <a:lstStyle/>
                    <a:p>
                      <a:pPr marL="0" marR="0" algn="l">
                        <a:lnSpc>
                          <a:spcPct val="150000"/>
                        </a:lnSpc>
                        <a:spcBef>
                          <a:spcPts val="0"/>
                        </a:spcBef>
                        <a:spcAft>
                          <a:spcPts val="0"/>
                        </a:spcAft>
                      </a:pPr>
                      <a:r>
                        <a:rPr lang="en-US" sz="1100">
                          <a:effectLst/>
                        </a:rPr>
                        <a:t>0.623</a:t>
                      </a:r>
                      <a:endParaRPr lang="en-US" sz="1200">
                        <a:effectLst/>
                        <a:latin typeface="Times New Roman" panose="02020603050405020304" pitchFamily="18" charset="0"/>
                        <a:ea typeface="Malgun Gothic" panose="020B0503020000020004" pitchFamily="34" charset="-127"/>
                      </a:endParaRPr>
                    </a:p>
                  </a:txBody>
                  <a:tcPr marL="68580" marR="68580" marT="0" marB="0" anchor="ctr"/>
                </a:tc>
                <a:tc>
                  <a:txBody>
                    <a:bodyPr/>
                    <a:lstStyle/>
                    <a:p>
                      <a:pPr marL="0" marR="0" algn="l">
                        <a:lnSpc>
                          <a:spcPct val="150000"/>
                        </a:lnSpc>
                        <a:spcBef>
                          <a:spcPts val="0"/>
                        </a:spcBef>
                        <a:spcAft>
                          <a:spcPts val="0"/>
                        </a:spcAft>
                      </a:pPr>
                      <a:r>
                        <a:rPr lang="en-US" sz="1100" dirty="0">
                          <a:effectLst/>
                        </a:rPr>
                        <a:t>0.386</a:t>
                      </a:r>
                      <a:endParaRPr lang="en-US" sz="1200" dirty="0">
                        <a:effectLst/>
                        <a:latin typeface="Times New Roman" panose="02020603050405020304" pitchFamily="18" charset="0"/>
                        <a:ea typeface="Malgun Gothic" panose="020B0503020000020004" pitchFamily="34" charset="-127"/>
                      </a:endParaRPr>
                    </a:p>
                  </a:txBody>
                  <a:tcPr marL="68580" marR="68580" marT="0" marB="0"/>
                </a:tc>
                <a:extLst>
                  <a:ext uri="{0D108BD9-81ED-4DB2-BD59-A6C34878D82A}">
                    <a16:rowId xmlns:a16="http://schemas.microsoft.com/office/drawing/2014/main" val="3731901729"/>
                  </a:ext>
                </a:extLst>
              </a:tr>
            </a:tbl>
          </a:graphicData>
        </a:graphic>
      </p:graphicFrame>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4430685" y="1715929"/>
            <a:ext cx="4088679" cy="2394181"/>
          </a:xfrm>
          <a:prstGeom prst="rect">
            <a:avLst/>
          </a:prstGeom>
        </p:spPr>
      </p:pic>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78</TotalTime>
  <Words>1068</Words>
  <Application>Microsoft Office PowerPoint</Application>
  <PresentationFormat>On-screen Show (16:9)</PresentationFormat>
  <Paragraphs>111</Paragraphs>
  <Slides>14</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Times New Roman</vt:lpstr>
      <vt:lpstr>Roboto</vt:lpstr>
      <vt:lpstr>Roboto Slab</vt:lpstr>
      <vt:lpstr>Malgun Gothic</vt:lpstr>
      <vt:lpstr>Calibri</vt:lpstr>
      <vt:lpstr>Calibri Light</vt:lpstr>
      <vt:lpstr>Arial</vt:lpstr>
      <vt:lpstr>Retrospect</vt:lpstr>
      <vt:lpstr>Predictive Modeling for Bank Marketing Campaign Success</vt:lpstr>
      <vt:lpstr>The Problem:</vt:lpstr>
      <vt:lpstr>The Solution:</vt:lpstr>
      <vt:lpstr>The Data</vt:lpstr>
      <vt:lpstr>Data Wrangling</vt:lpstr>
      <vt:lpstr>PowerPoint Presentation</vt:lpstr>
      <vt:lpstr>Data Preprocessing</vt:lpstr>
      <vt:lpstr>Modelling and Hyperparameter Tuning</vt:lpstr>
      <vt:lpstr>Model Performance Comparison</vt:lpstr>
      <vt:lpstr>Feature Importance</vt:lpstr>
      <vt:lpstr>Takeaways</vt:lpstr>
      <vt:lpstr>Future Research</vt:lpstr>
      <vt:lpstr>Thank You!</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York City Water Quality</dc:title>
  <cp:lastModifiedBy>DeleLinus</cp:lastModifiedBy>
  <cp:revision>17</cp:revision>
  <dcterms:modified xsi:type="dcterms:W3CDTF">2024-09-09T01:01:04Z</dcterms:modified>
</cp:coreProperties>
</file>