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 Medium" panose="00000600000000000000" pitchFamily="2" charset="0"/>
      <p:regular r:id="rId28"/>
      <p:bold r:id="rId29"/>
      <p:italic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  <p:embeddedFont>
      <p:font typeface="Montserrat Light" panose="00000400000000000000" pitchFamily="2" charset="0"/>
      <p:regular r:id="rId36"/>
      <p:bold r:id="rId37"/>
      <p:italic r:id="rId38"/>
      <p:boldItalic r:id="rId39"/>
    </p:embeddedFont>
    <p:embeddedFont>
      <p:font typeface="Montserrat SemiBold" panose="000007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9b9c1a4ed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39b9c1a4ed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9b9c1a4ed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39b9c1a4ed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9b9c1a4ed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9b9c1a4ed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Building ffmpeg binaries for android and creating a dynamic library wrapping of ffmpeg functionality using Android NDK.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Build TensorFlow interface by building the tensorflow native call using Bazel and Android NDK.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9b9c1a4ed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9b9c1a4e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9b9c1a4e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39b9c1a4e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9b9c1a4e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9b9c1a4e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39b9c1a4e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9b9c1a4ed_0_6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9b9c1a4ed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9b9c1a4ed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39b9c1a4ed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9b9c1a4ed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39b9c1a4ed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9b9c1a4ed_0_6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39b9c1a4ed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9b9c1a4ed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9b9c1a4e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9b9c1a4e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9b9c1a4e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b9c1a4ed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39b9c1a4ed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185" y="43891"/>
            <a:ext cx="4446123" cy="681410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638503" y="3470564"/>
            <a:ext cx="7553400" cy="15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LAHGA</a:t>
            </a:r>
            <a:endParaRPr sz="50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 Arabic Language</a:t>
            </a:r>
            <a:br>
              <a:rPr lang="en-US" sz="20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-US" sz="20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Dialect Identification System</a:t>
            </a:r>
            <a:endParaRPr sz="20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0808" y="164570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ctrTitle"/>
          </p:nvPr>
        </p:nvSpPr>
        <p:spPr>
          <a:xfrm>
            <a:off x="-448723" y="475887"/>
            <a:ext cx="64227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>
                <a:latin typeface="Montserrat Medium"/>
                <a:ea typeface="Montserrat Medium"/>
                <a:cs typeface="Montserrat Medium"/>
                <a:sym typeface="Montserrat Medium"/>
              </a:rPr>
              <a:t>Spectrogram 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600" y="6187975"/>
            <a:ext cx="516975" cy="5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4911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What is a Spectrogram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Why Spectrograms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086" y="2390675"/>
            <a:ext cx="3221075" cy="32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ctrTitle"/>
          </p:nvPr>
        </p:nvSpPr>
        <p:spPr>
          <a:xfrm>
            <a:off x="-143923" y="475887"/>
            <a:ext cx="64227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>
                <a:latin typeface="Montserrat Medium"/>
                <a:ea typeface="Montserrat Medium"/>
                <a:cs typeface="Montserrat Medium"/>
                <a:sym typeface="Montserrat Medium"/>
              </a:rPr>
              <a:t>Neural Network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600" y="6187975"/>
            <a:ext cx="516975" cy="5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4911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51088"/>
            <a:ext cx="12192002" cy="3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305150" y="2264575"/>
            <a:ext cx="11886900" cy="75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</a:t>
            </a:r>
            <a:r>
              <a:rPr lang="en-US" sz="2000">
                <a:latin typeface="Montserrat SemiBold"/>
                <a:ea typeface="Montserrat SemiBold"/>
                <a:cs typeface="Montserrat SemiBold"/>
                <a:sym typeface="Montserrat SemiBold"/>
              </a:rPr>
              <a:t>Spectrogram    Time Segment	   Feature Extraction	            Classification	       Prediction</a:t>
            </a:r>
            <a:endParaRPr sz="2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ctrTitle"/>
          </p:nvPr>
        </p:nvSpPr>
        <p:spPr>
          <a:xfrm>
            <a:off x="-753523" y="475887"/>
            <a:ext cx="64227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>
                <a:latin typeface="Montserrat Medium"/>
                <a:ea typeface="Montserrat Medium"/>
                <a:cs typeface="Montserrat Medium"/>
                <a:sym typeface="Montserrat Medium"/>
              </a:rPr>
              <a:t>Integration</a:t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600" y="6187975"/>
            <a:ext cx="516975" cy="5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10548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Neural Network Model optimization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Building ffmpeg binaries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Build TensorFlow interface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CPU architectures supported: </a:t>
            </a:r>
            <a:r>
              <a:rPr lang="en-US" sz="2600">
                <a:latin typeface="Montserrat Light"/>
                <a:ea typeface="Montserrat Light"/>
                <a:cs typeface="Montserrat Light"/>
                <a:sym typeface="Montserrat Light"/>
              </a:rPr>
              <a:t>ARMV7 &amp; ARM64-V8A &amp; X86</a:t>
            </a:r>
            <a:endParaRPr sz="2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Supported API levels: 24+ (Nougat 7.0)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ctrTitle"/>
          </p:nvPr>
        </p:nvSpPr>
        <p:spPr>
          <a:xfrm>
            <a:off x="415056" y="507953"/>
            <a:ext cx="55971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>
                <a:latin typeface="Montserrat Medium"/>
                <a:ea typeface="Montserrat Medium"/>
                <a:cs typeface="Montserrat Medium"/>
                <a:sym typeface="Montserrat Medium"/>
              </a:rPr>
              <a:t>System Overview</a:t>
            </a:r>
            <a:endParaRPr sz="44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6240" y="1896486"/>
            <a:ext cx="7854321" cy="494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ctrTitle"/>
          </p:nvPr>
        </p:nvSpPr>
        <p:spPr>
          <a:xfrm>
            <a:off x="-982123" y="475887"/>
            <a:ext cx="64227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>
                <a:latin typeface="Montserrat Medium"/>
                <a:ea typeface="Montserrat Medium"/>
                <a:cs typeface="Montserrat Medium"/>
                <a:sym typeface="Montserrat Medium"/>
              </a:rPr>
              <a:t>Features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600" y="6187975"/>
            <a:ext cx="516975" cy="5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4911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Supported Dialects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History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Stand-alone application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Light"/>
              <a:buChar char="▪"/>
            </a:pPr>
            <a:r>
              <a:rPr lang="en-US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Noise Suppression</a:t>
            </a:r>
            <a:endParaRPr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Light"/>
              <a:buChar char="▪"/>
            </a:pPr>
            <a:r>
              <a:rPr lang="en-US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Prediction Average</a:t>
            </a:r>
            <a:endParaRPr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ctrTitle"/>
          </p:nvPr>
        </p:nvSpPr>
        <p:spPr>
          <a:xfrm>
            <a:off x="-319975" y="547175"/>
            <a:ext cx="80028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>
                <a:latin typeface="Montserrat Medium"/>
                <a:ea typeface="Montserrat Medium"/>
                <a:cs typeface="Montserrat Medium"/>
                <a:sym typeface="Montserrat Medium"/>
              </a:rPr>
              <a:t>Prediction Process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6450"/>
            <a:ext cx="11887196" cy="3405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9600" y="6187975"/>
            <a:ext cx="516975" cy="5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Platforms</a:t>
            </a:r>
            <a:endParaRPr sz="44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945636" y="5184416"/>
            <a:ext cx="401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Android Phone</a:t>
            </a:r>
            <a:endParaRPr sz="2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6100101" y="5184420"/>
            <a:ext cx="499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Android Wear</a:t>
            </a:r>
            <a:endParaRPr sz="2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 sz="2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600" y="6187975"/>
            <a:ext cx="516975" cy="5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432" y="1682201"/>
            <a:ext cx="1921280" cy="34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3650" y="1834600"/>
            <a:ext cx="3188791" cy="3188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ctrTitle"/>
          </p:nvPr>
        </p:nvSpPr>
        <p:spPr>
          <a:xfrm>
            <a:off x="-599476" y="963475"/>
            <a:ext cx="64455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>
                <a:latin typeface="Montserrat Medium"/>
                <a:ea typeface="Montserrat Medium"/>
                <a:cs typeface="Montserrat Medium"/>
                <a:sym typeface="Montserrat Medium"/>
              </a:rPr>
              <a:t>Applications &amp; Challenges</a:t>
            </a:r>
            <a:endParaRPr sz="44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6240" y="1896486"/>
            <a:ext cx="7854321" cy="494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ctrTitle"/>
          </p:nvPr>
        </p:nvSpPr>
        <p:spPr>
          <a:xfrm>
            <a:off x="-982123" y="475887"/>
            <a:ext cx="64227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>
                <a:latin typeface="Montserrat Medium"/>
                <a:ea typeface="Montserrat Medium"/>
                <a:cs typeface="Montserrat Medium"/>
                <a:sym typeface="Montserrat Medium"/>
              </a:rPr>
              <a:t>Applications</a:t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600" y="6187975"/>
            <a:ext cx="516975" cy="5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7256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Speech Recognition and Translation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 Light"/>
              <a:buChar char="•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Voice Communication Applications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Region-based Advertisements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Movie and music suggestion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ctrTitle"/>
          </p:nvPr>
        </p:nvSpPr>
        <p:spPr>
          <a:xfrm>
            <a:off x="-982123" y="475887"/>
            <a:ext cx="64227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>
                <a:latin typeface="Montserrat Medium"/>
                <a:ea typeface="Montserrat Medium"/>
                <a:cs typeface="Montserrat Medium"/>
                <a:sym typeface="Montserrat Medium"/>
              </a:rPr>
              <a:t>Challenges</a:t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600" y="6187975"/>
            <a:ext cx="516975" cy="5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7256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Data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 Light"/>
              <a:buChar char="•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Multiple Variables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 Light"/>
              <a:buChar char="•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Common Arabic phonetics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Small Audio Segment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Integration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Group Information</a:t>
            </a:r>
            <a:endParaRPr sz="44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8200" y="2806526"/>
            <a:ext cx="4174375" cy="106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Mohamed Hamza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Nesma Badr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553201" y="2806526"/>
            <a:ext cx="4174375" cy="106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Karim Atwa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Ziad Abdel Ghany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38200" y="1940868"/>
            <a:ext cx="30673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Members:</a:t>
            </a:r>
            <a:endParaRPr sz="2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838200" y="4517044"/>
            <a:ext cx="483939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Supervised by: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Dr. Mohamed Moustafa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600" y="6187975"/>
            <a:ext cx="516975" cy="5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ctrTitle"/>
          </p:nvPr>
        </p:nvSpPr>
        <p:spPr>
          <a:xfrm>
            <a:off x="-727944" y="507953"/>
            <a:ext cx="55971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>
                <a:latin typeface="Montserrat Medium"/>
                <a:ea typeface="Montserrat Medium"/>
                <a:cs typeface="Montserrat Medium"/>
                <a:sym typeface="Montserrat Medium"/>
              </a:rPr>
              <a:t>Demo</a:t>
            </a:r>
            <a:endParaRPr sz="44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6240" y="1896486"/>
            <a:ext cx="7854321" cy="494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4" descr="5f2e1c33378d9ecdb3c1b2f1b4c954e9.jpg"/>
          <p:cNvPicPr preferRelativeResize="0"/>
          <p:nvPr/>
        </p:nvPicPr>
        <p:blipFill rotWithShape="1">
          <a:blip r:embed="rId3">
            <a:alphaModFix/>
          </a:blip>
          <a:srcRect b="7347"/>
          <a:stretch/>
        </p:blipFill>
        <p:spPr>
          <a:xfrm>
            <a:off x="2856808" y="773080"/>
            <a:ext cx="6079744" cy="500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Outline</a:t>
            </a:r>
            <a:endParaRPr sz="44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11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Introduction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Approach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System Overview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442553" y="1825625"/>
            <a:ext cx="4911247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Applications</a:t>
            </a:r>
            <a:endParaRPr sz="2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Challenges</a:t>
            </a:r>
            <a:endParaRPr sz="2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Demo</a:t>
            </a:r>
            <a:endParaRPr sz="2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600" y="6187975"/>
            <a:ext cx="516975" cy="5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ctrTitle"/>
          </p:nvPr>
        </p:nvSpPr>
        <p:spPr>
          <a:xfrm>
            <a:off x="-74644" y="431753"/>
            <a:ext cx="5597235" cy="93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Introduction</a:t>
            </a:r>
            <a:endParaRPr sz="44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6240" y="1896486"/>
            <a:ext cx="7854322" cy="4943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Motivation</a:t>
            </a:r>
            <a:endParaRPr sz="44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4074" y="2600867"/>
            <a:ext cx="1806000" cy="16845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chemeClr val="lt1">
                <a:alpha val="21960"/>
              </a:schemeClr>
            </a:outerShdw>
          </a:effectLst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12862" y="2600867"/>
            <a:ext cx="1770427" cy="168463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chemeClr val="lt1">
                <a:alpha val="21960"/>
              </a:schemeClr>
            </a:outerShdw>
          </a:effectLst>
        </p:spPr>
      </p:pic>
      <p:sp>
        <p:nvSpPr>
          <p:cNvPr id="122" name="Google Shape;122;p17"/>
          <p:cNvSpPr txBox="1"/>
          <p:nvPr/>
        </p:nvSpPr>
        <p:spPr>
          <a:xfrm>
            <a:off x="1162343" y="4991691"/>
            <a:ext cx="354953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Arab to Arab Communication</a:t>
            </a:r>
            <a:endParaRPr sz="2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100101" y="4991691"/>
            <a:ext cx="499594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Speech Recognition &amp; Translation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9600" y="6187975"/>
            <a:ext cx="516975" cy="5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ctrTitle"/>
          </p:nvPr>
        </p:nvSpPr>
        <p:spPr>
          <a:xfrm>
            <a:off x="160877" y="475887"/>
            <a:ext cx="64227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Thesis Statement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1"/>
          </p:nvPr>
        </p:nvSpPr>
        <p:spPr>
          <a:xfrm>
            <a:off x="908427" y="1952550"/>
            <a:ext cx="9719400" cy="2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Our</a:t>
            </a:r>
            <a:r>
              <a:rPr lang="en-US" sz="1800" b="0" i="0" u="none" strike="noStrike" cap="non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goal</a:t>
            </a:r>
            <a:r>
              <a:rPr lang="en-US" sz="1800" b="0" i="0" u="none" strike="noStrike" cap="non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is to develop a </a:t>
            </a:r>
            <a:r>
              <a:rPr lang="en-US"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neural network </a:t>
            </a:r>
            <a:r>
              <a:rPr lang="en-US" sz="2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that would classify different spoken Arabic dialects using deep learning.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600" y="6187975"/>
            <a:ext cx="516975" cy="5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ctrTitle"/>
          </p:nvPr>
        </p:nvSpPr>
        <p:spPr>
          <a:xfrm>
            <a:off x="-499344" y="507953"/>
            <a:ext cx="55971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>
                <a:latin typeface="Montserrat Medium"/>
                <a:ea typeface="Montserrat Medium"/>
                <a:cs typeface="Montserrat Medium"/>
                <a:sym typeface="Montserrat Medium"/>
              </a:rPr>
              <a:t>Approach</a:t>
            </a:r>
            <a:endParaRPr sz="44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6240" y="1896486"/>
            <a:ext cx="7854321" cy="494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ctrTitle"/>
          </p:nvPr>
        </p:nvSpPr>
        <p:spPr>
          <a:xfrm>
            <a:off x="-753523" y="475887"/>
            <a:ext cx="64227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>
                <a:latin typeface="Montserrat Medium"/>
                <a:ea typeface="Montserrat Medium"/>
                <a:cs typeface="Montserrat Medium"/>
                <a:sym typeface="Montserrat Medium"/>
              </a:rPr>
              <a:t>Approach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600" y="6187975"/>
            <a:ext cx="516975" cy="5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152400" y="2882013"/>
            <a:ext cx="3635400" cy="891900"/>
          </a:xfrm>
          <a:prstGeom prst="homePlate">
            <a:avLst>
              <a:gd name="adj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3170225" y="2881727"/>
            <a:ext cx="3388200" cy="891900"/>
          </a:xfrm>
          <a:prstGeom prst="chevron">
            <a:avLst>
              <a:gd name="adj" fmla="val 50000"/>
            </a:avLst>
          </a:prstGeom>
          <a:solidFill>
            <a:srgbClr val="3D3D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Spectrogram Conversion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5925554" y="2881727"/>
            <a:ext cx="3388200" cy="891900"/>
          </a:xfrm>
          <a:prstGeom prst="chevron">
            <a:avLst>
              <a:gd name="adj" fmla="val 50000"/>
            </a:avLst>
          </a:prstGeom>
          <a:solidFill>
            <a:srgbClr val="4141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Neural Network 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8681172" y="2881727"/>
            <a:ext cx="3388200" cy="891900"/>
          </a:xfrm>
          <a:prstGeom prst="chevron">
            <a:avLst>
              <a:gd name="adj" fmla="val 50000"/>
            </a:avLst>
          </a:prstGeom>
          <a:solidFill>
            <a:srgbClr val="46464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 Integration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ctrTitle"/>
          </p:nvPr>
        </p:nvSpPr>
        <p:spPr>
          <a:xfrm>
            <a:off x="-143923" y="475887"/>
            <a:ext cx="64227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n-US" sz="4400">
                <a:latin typeface="Montserrat Medium"/>
                <a:ea typeface="Montserrat Medium"/>
                <a:cs typeface="Montserrat Medium"/>
                <a:sym typeface="Montserrat Medium"/>
              </a:rPr>
              <a:t>Data Collection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600" y="6187975"/>
            <a:ext cx="516975" cy="5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4911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Sources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 Light"/>
              <a:buChar char="•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Youtube Videos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 Light"/>
              <a:buChar char="•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Recorded Speech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 Light"/>
              <a:buChar char="•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Other datasets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Audio Processing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Char char="▪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Audio Segmentation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78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Montserrat Medium</vt:lpstr>
      <vt:lpstr>Roboto</vt:lpstr>
      <vt:lpstr>Noto Sans Symbols</vt:lpstr>
      <vt:lpstr>Montserrat Light</vt:lpstr>
      <vt:lpstr>Montserrat SemiBold</vt:lpstr>
      <vt:lpstr>Office Theme</vt:lpstr>
      <vt:lpstr>PowerPoint Presentation</vt:lpstr>
      <vt:lpstr>Group Information</vt:lpstr>
      <vt:lpstr>Outline</vt:lpstr>
      <vt:lpstr>Introduction</vt:lpstr>
      <vt:lpstr>Motivation</vt:lpstr>
      <vt:lpstr>Thesis Statement</vt:lpstr>
      <vt:lpstr>Approach</vt:lpstr>
      <vt:lpstr>Approach</vt:lpstr>
      <vt:lpstr>Data Collection</vt:lpstr>
      <vt:lpstr>Spectrogram </vt:lpstr>
      <vt:lpstr>Neural Network</vt:lpstr>
      <vt:lpstr>Integration</vt:lpstr>
      <vt:lpstr>System Overview</vt:lpstr>
      <vt:lpstr>Features</vt:lpstr>
      <vt:lpstr>Prediction Process</vt:lpstr>
      <vt:lpstr>Platforms</vt:lpstr>
      <vt:lpstr>Applications &amp; Challenges</vt:lpstr>
      <vt:lpstr>Applications</vt:lpstr>
      <vt:lpstr>Challenges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Karim Atwa</cp:lastModifiedBy>
  <cp:revision>1</cp:revision>
  <dcterms:modified xsi:type="dcterms:W3CDTF">2019-12-16T15:18:21Z</dcterms:modified>
</cp:coreProperties>
</file>