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5" r:id="rId5"/>
    <p:sldId id="259" r:id="rId6"/>
    <p:sldId id="260" r:id="rId7"/>
    <p:sldId id="266" r:id="rId8"/>
    <p:sldId id="263" r:id="rId9"/>
    <p:sldId id="264" r:id="rId10"/>
    <p:sldId id="269" r:id="rId11"/>
    <p:sldId id="262" r:id="rId12"/>
    <p:sldId id="267" r:id="rId13"/>
    <p:sldId id="261"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68"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3781AC-DD2F-4E76-BC30-2398D8F3FC8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94227A4-49C0-4F6B-86E4-658E31D9CF0D}">
      <dgm:prSet custT="1"/>
      <dgm:spPr/>
      <dgm:t>
        <a:bodyPr/>
        <a:lstStyle/>
        <a:p>
          <a:pPr>
            <a:lnSpc>
              <a:spcPct val="100000"/>
            </a:lnSpc>
            <a:defRPr cap="all"/>
          </a:pPr>
          <a:r>
            <a:rPr lang="en-US" sz="1400" dirty="0"/>
            <a:t>Training dataset: contains the attributes of almost 14,395 songs, with 18 columns including the target column, which classifies the Genre of each song</a:t>
          </a:r>
        </a:p>
      </dgm:t>
    </dgm:pt>
    <dgm:pt modelId="{77D6858B-8668-43EF-9AD7-C9203265F7C2}" type="parTrans" cxnId="{68711947-2E91-413D-A569-6150794D76C2}">
      <dgm:prSet/>
      <dgm:spPr/>
      <dgm:t>
        <a:bodyPr/>
        <a:lstStyle/>
        <a:p>
          <a:endParaRPr lang="en-US"/>
        </a:p>
      </dgm:t>
    </dgm:pt>
    <dgm:pt modelId="{EC1FC049-8163-4369-B8B9-FBC683C32688}" type="sibTrans" cxnId="{68711947-2E91-413D-A569-6150794D76C2}">
      <dgm:prSet/>
      <dgm:spPr/>
      <dgm:t>
        <a:bodyPr/>
        <a:lstStyle/>
        <a:p>
          <a:endParaRPr lang="en-US"/>
        </a:p>
      </dgm:t>
    </dgm:pt>
    <dgm:pt modelId="{557F3D87-7340-4BD4-BA0B-2833C08DC6C6}">
      <dgm:prSet/>
      <dgm:spPr/>
      <dgm:t>
        <a:bodyPr/>
        <a:lstStyle/>
        <a:p>
          <a:pPr>
            <a:lnSpc>
              <a:spcPct val="100000"/>
            </a:lnSpc>
            <a:defRPr cap="all"/>
          </a:pPr>
          <a:r>
            <a:rPr lang="en-US" dirty="0"/>
            <a:t>Testing dataset: contains 3600 observations.</a:t>
          </a:r>
        </a:p>
      </dgm:t>
    </dgm:pt>
    <dgm:pt modelId="{38C3A22A-6AEE-4165-856C-B052317931EC}" type="parTrans" cxnId="{CAF1F7E6-2779-47ED-A320-A0CBCECEA404}">
      <dgm:prSet/>
      <dgm:spPr/>
      <dgm:t>
        <a:bodyPr/>
        <a:lstStyle/>
        <a:p>
          <a:endParaRPr lang="en-US"/>
        </a:p>
      </dgm:t>
    </dgm:pt>
    <dgm:pt modelId="{030D6D39-3ECB-4766-8E28-B03AE02F05AF}" type="sibTrans" cxnId="{CAF1F7E6-2779-47ED-A320-A0CBCECEA404}">
      <dgm:prSet/>
      <dgm:spPr/>
      <dgm:t>
        <a:bodyPr/>
        <a:lstStyle/>
        <a:p>
          <a:endParaRPr lang="en-US"/>
        </a:p>
      </dgm:t>
    </dgm:pt>
    <dgm:pt modelId="{4805BDF9-5CF4-4053-9C65-45035C56AF27}">
      <dgm:prSet/>
      <dgm:spPr/>
      <dgm:t>
        <a:bodyPr/>
        <a:lstStyle/>
        <a:p>
          <a:pPr>
            <a:lnSpc>
              <a:spcPct val="100000"/>
            </a:lnSpc>
            <a:defRPr cap="all"/>
          </a:pPr>
          <a:r>
            <a:rPr lang="en-US"/>
            <a:t>Missing Values: The training and test datasets contained missing values in the 'Popularity', 'key', and 'Instrumentalness' columns.</a:t>
          </a:r>
        </a:p>
      </dgm:t>
    </dgm:pt>
    <dgm:pt modelId="{8C52060C-A881-4553-9FAF-46558345BFF6}" type="parTrans" cxnId="{5BAA2D58-AD4E-4A06-8696-85744EF38457}">
      <dgm:prSet/>
      <dgm:spPr/>
      <dgm:t>
        <a:bodyPr/>
        <a:lstStyle/>
        <a:p>
          <a:endParaRPr lang="en-US"/>
        </a:p>
      </dgm:t>
    </dgm:pt>
    <dgm:pt modelId="{0524AAE6-B4D3-4574-BD74-574BD7C29A5F}" type="sibTrans" cxnId="{5BAA2D58-AD4E-4A06-8696-85744EF38457}">
      <dgm:prSet/>
      <dgm:spPr/>
      <dgm:t>
        <a:bodyPr/>
        <a:lstStyle/>
        <a:p>
          <a:endParaRPr lang="en-US"/>
        </a:p>
      </dgm:t>
    </dgm:pt>
    <dgm:pt modelId="{1241AA42-9641-4D34-AD6A-D4F4CE7050C9}" type="pres">
      <dgm:prSet presAssocID="{753781AC-DD2F-4E76-BC30-2398D8F3FC8A}" presName="root" presStyleCnt="0">
        <dgm:presLayoutVars>
          <dgm:dir/>
          <dgm:resizeHandles val="exact"/>
        </dgm:presLayoutVars>
      </dgm:prSet>
      <dgm:spPr/>
    </dgm:pt>
    <dgm:pt modelId="{D0AFF183-A0A3-4157-9F8B-272CF54E3C96}" type="pres">
      <dgm:prSet presAssocID="{F94227A4-49C0-4F6B-86E4-658E31D9CF0D}" presName="compNode" presStyleCnt="0"/>
      <dgm:spPr/>
    </dgm:pt>
    <dgm:pt modelId="{1BD39880-F987-47DB-831E-3207A4A0E2A0}" type="pres">
      <dgm:prSet presAssocID="{F94227A4-49C0-4F6B-86E4-658E31D9CF0D}" presName="iconBgRect" presStyleLbl="bgShp" presStyleIdx="0" presStyleCnt="3"/>
      <dgm:spPr/>
    </dgm:pt>
    <dgm:pt modelId="{5F8C0EDB-8E33-43AC-96A5-5C7F60A8E55E}" type="pres">
      <dgm:prSet presAssocID="{F94227A4-49C0-4F6B-86E4-658E31D9CF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eble clef"/>
        </a:ext>
      </dgm:extLst>
    </dgm:pt>
    <dgm:pt modelId="{47E02D22-940F-4FA3-BDBC-FD5BC5519212}" type="pres">
      <dgm:prSet presAssocID="{F94227A4-49C0-4F6B-86E4-658E31D9CF0D}" presName="spaceRect" presStyleCnt="0"/>
      <dgm:spPr/>
    </dgm:pt>
    <dgm:pt modelId="{57F7BFB9-C29B-4249-A6A8-8963CABB2CD3}" type="pres">
      <dgm:prSet presAssocID="{F94227A4-49C0-4F6B-86E4-658E31D9CF0D}" presName="textRect" presStyleLbl="revTx" presStyleIdx="0" presStyleCnt="3">
        <dgm:presLayoutVars>
          <dgm:chMax val="1"/>
          <dgm:chPref val="1"/>
        </dgm:presLayoutVars>
      </dgm:prSet>
      <dgm:spPr/>
    </dgm:pt>
    <dgm:pt modelId="{4272EAA4-96DC-47E1-8E79-B270FB4CAD86}" type="pres">
      <dgm:prSet presAssocID="{EC1FC049-8163-4369-B8B9-FBC683C32688}" presName="sibTrans" presStyleCnt="0"/>
      <dgm:spPr/>
    </dgm:pt>
    <dgm:pt modelId="{E05F3894-7323-4175-BC8F-03180B216B6B}" type="pres">
      <dgm:prSet presAssocID="{557F3D87-7340-4BD4-BA0B-2833C08DC6C6}" presName="compNode" presStyleCnt="0"/>
      <dgm:spPr/>
    </dgm:pt>
    <dgm:pt modelId="{6FD44D3F-B260-4963-BF4A-B0242934ACF1}" type="pres">
      <dgm:prSet presAssocID="{557F3D87-7340-4BD4-BA0B-2833C08DC6C6}" presName="iconBgRect" presStyleLbl="bgShp" presStyleIdx="1" presStyleCnt="3"/>
      <dgm:spPr/>
    </dgm:pt>
    <dgm:pt modelId="{BF1DBEC2-7D8C-4D20-98C0-47D494EC87C5}" type="pres">
      <dgm:prSet presAssocID="{557F3D87-7340-4BD4-BA0B-2833C08DC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4ABDDEC-632C-4A35-809A-37F71072BFC3}" type="pres">
      <dgm:prSet presAssocID="{557F3D87-7340-4BD4-BA0B-2833C08DC6C6}" presName="spaceRect" presStyleCnt="0"/>
      <dgm:spPr/>
    </dgm:pt>
    <dgm:pt modelId="{562E11A1-5ABB-4538-80BE-A7CAE7EB93CE}" type="pres">
      <dgm:prSet presAssocID="{557F3D87-7340-4BD4-BA0B-2833C08DC6C6}" presName="textRect" presStyleLbl="revTx" presStyleIdx="1" presStyleCnt="3">
        <dgm:presLayoutVars>
          <dgm:chMax val="1"/>
          <dgm:chPref val="1"/>
        </dgm:presLayoutVars>
      </dgm:prSet>
      <dgm:spPr/>
    </dgm:pt>
    <dgm:pt modelId="{EFD24A8E-AFD5-4DB1-AE85-D269AE2EA2EE}" type="pres">
      <dgm:prSet presAssocID="{030D6D39-3ECB-4766-8E28-B03AE02F05AF}" presName="sibTrans" presStyleCnt="0"/>
      <dgm:spPr/>
    </dgm:pt>
    <dgm:pt modelId="{02118727-95F4-4192-A759-E31CACF97942}" type="pres">
      <dgm:prSet presAssocID="{4805BDF9-5CF4-4053-9C65-45035C56AF27}" presName="compNode" presStyleCnt="0"/>
      <dgm:spPr/>
    </dgm:pt>
    <dgm:pt modelId="{58D65779-F509-4452-BA46-D626423CE983}" type="pres">
      <dgm:prSet presAssocID="{4805BDF9-5CF4-4053-9C65-45035C56AF27}" presName="iconBgRect" presStyleLbl="bgShp" presStyleIdx="2" presStyleCnt="3"/>
      <dgm:spPr/>
    </dgm:pt>
    <dgm:pt modelId="{4F04F1F9-A0A9-4B8F-969C-90ADB1685EAA}" type="pres">
      <dgm:prSet presAssocID="{4805BDF9-5CF4-4053-9C65-45035C56AF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4CBEB9EE-3A3D-4D71-AAB2-7C409C6F0744}" type="pres">
      <dgm:prSet presAssocID="{4805BDF9-5CF4-4053-9C65-45035C56AF27}" presName="spaceRect" presStyleCnt="0"/>
      <dgm:spPr/>
    </dgm:pt>
    <dgm:pt modelId="{AC69372E-C713-4223-AE8B-0B0A64E42DFD}" type="pres">
      <dgm:prSet presAssocID="{4805BDF9-5CF4-4053-9C65-45035C56AF27}" presName="textRect" presStyleLbl="revTx" presStyleIdx="2" presStyleCnt="3">
        <dgm:presLayoutVars>
          <dgm:chMax val="1"/>
          <dgm:chPref val="1"/>
        </dgm:presLayoutVars>
      </dgm:prSet>
      <dgm:spPr/>
    </dgm:pt>
  </dgm:ptLst>
  <dgm:cxnLst>
    <dgm:cxn modelId="{9E7B732D-4D74-4CB8-84E2-313B03EA7DE6}" type="presOf" srcId="{4805BDF9-5CF4-4053-9C65-45035C56AF27}" destId="{AC69372E-C713-4223-AE8B-0B0A64E42DFD}" srcOrd="0" destOrd="0" presId="urn:microsoft.com/office/officeart/2018/5/layout/IconCircleLabelList"/>
    <dgm:cxn modelId="{68711947-2E91-413D-A569-6150794D76C2}" srcId="{753781AC-DD2F-4E76-BC30-2398D8F3FC8A}" destId="{F94227A4-49C0-4F6B-86E4-658E31D9CF0D}" srcOrd="0" destOrd="0" parTransId="{77D6858B-8668-43EF-9AD7-C9203265F7C2}" sibTransId="{EC1FC049-8163-4369-B8B9-FBC683C32688}"/>
    <dgm:cxn modelId="{34082C4B-D20D-4D95-80D2-FCB1BC64DCCF}" type="presOf" srcId="{753781AC-DD2F-4E76-BC30-2398D8F3FC8A}" destId="{1241AA42-9641-4D34-AD6A-D4F4CE7050C9}" srcOrd="0" destOrd="0" presId="urn:microsoft.com/office/officeart/2018/5/layout/IconCircleLabelList"/>
    <dgm:cxn modelId="{5BAA2D58-AD4E-4A06-8696-85744EF38457}" srcId="{753781AC-DD2F-4E76-BC30-2398D8F3FC8A}" destId="{4805BDF9-5CF4-4053-9C65-45035C56AF27}" srcOrd="2" destOrd="0" parTransId="{8C52060C-A881-4553-9FAF-46558345BFF6}" sibTransId="{0524AAE6-B4D3-4574-BD74-574BD7C29A5F}"/>
    <dgm:cxn modelId="{B87E9CDC-2673-4E80-BC9C-79961AECDD4C}" type="presOf" srcId="{F94227A4-49C0-4F6B-86E4-658E31D9CF0D}" destId="{57F7BFB9-C29B-4249-A6A8-8963CABB2CD3}" srcOrd="0" destOrd="0" presId="urn:microsoft.com/office/officeart/2018/5/layout/IconCircleLabelList"/>
    <dgm:cxn modelId="{CAF1F7E6-2779-47ED-A320-A0CBCECEA404}" srcId="{753781AC-DD2F-4E76-BC30-2398D8F3FC8A}" destId="{557F3D87-7340-4BD4-BA0B-2833C08DC6C6}" srcOrd="1" destOrd="0" parTransId="{38C3A22A-6AEE-4165-856C-B052317931EC}" sibTransId="{030D6D39-3ECB-4766-8E28-B03AE02F05AF}"/>
    <dgm:cxn modelId="{A15567F8-E74E-4B09-A1F4-AC208AE20273}" type="presOf" srcId="{557F3D87-7340-4BD4-BA0B-2833C08DC6C6}" destId="{562E11A1-5ABB-4538-80BE-A7CAE7EB93CE}" srcOrd="0" destOrd="0" presId="urn:microsoft.com/office/officeart/2018/5/layout/IconCircleLabelList"/>
    <dgm:cxn modelId="{B3450900-27EE-4164-88E1-CF827290FF3E}" type="presParOf" srcId="{1241AA42-9641-4D34-AD6A-D4F4CE7050C9}" destId="{D0AFF183-A0A3-4157-9F8B-272CF54E3C96}" srcOrd="0" destOrd="0" presId="urn:microsoft.com/office/officeart/2018/5/layout/IconCircleLabelList"/>
    <dgm:cxn modelId="{543CAC18-DA44-41B3-A967-664431563EB8}" type="presParOf" srcId="{D0AFF183-A0A3-4157-9F8B-272CF54E3C96}" destId="{1BD39880-F987-47DB-831E-3207A4A0E2A0}" srcOrd="0" destOrd="0" presId="urn:microsoft.com/office/officeart/2018/5/layout/IconCircleLabelList"/>
    <dgm:cxn modelId="{22355E94-0A59-433E-A430-77DFEDB0D416}" type="presParOf" srcId="{D0AFF183-A0A3-4157-9F8B-272CF54E3C96}" destId="{5F8C0EDB-8E33-43AC-96A5-5C7F60A8E55E}" srcOrd="1" destOrd="0" presId="urn:microsoft.com/office/officeart/2018/5/layout/IconCircleLabelList"/>
    <dgm:cxn modelId="{10B54B18-3080-4DD5-95BA-2272797B97DD}" type="presParOf" srcId="{D0AFF183-A0A3-4157-9F8B-272CF54E3C96}" destId="{47E02D22-940F-4FA3-BDBC-FD5BC5519212}" srcOrd="2" destOrd="0" presId="urn:microsoft.com/office/officeart/2018/5/layout/IconCircleLabelList"/>
    <dgm:cxn modelId="{78DCA4F1-7F56-4555-9FC2-2488830E0510}" type="presParOf" srcId="{D0AFF183-A0A3-4157-9F8B-272CF54E3C96}" destId="{57F7BFB9-C29B-4249-A6A8-8963CABB2CD3}" srcOrd="3" destOrd="0" presId="urn:microsoft.com/office/officeart/2018/5/layout/IconCircleLabelList"/>
    <dgm:cxn modelId="{D315D197-BD48-4CA4-A209-AC91CB9EBD8C}" type="presParOf" srcId="{1241AA42-9641-4D34-AD6A-D4F4CE7050C9}" destId="{4272EAA4-96DC-47E1-8E79-B270FB4CAD86}" srcOrd="1" destOrd="0" presId="urn:microsoft.com/office/officeart/2018/5/layout/IconCircleLabelList"/>
    <dgm:cxn modelId="{2BE5E534-68F3-46A9-8F55-88A8F7A16844}" type="presParOf" srcId="{1241AA42-9641-4D34-AD6A-D4F4CE7050C9}" destId="{E05F3894-7323-4175-BC8F-03180B216B6B}" srcOrd="2" destOrd="0" presId="urn:microsoft.com/office/officeart/2018/5/layout/IconCircleLabelList"/>
    <dgm:cxn modelId="{A92E9C39-33A8-413F-B3A3-07977E7C5B2F}" type="presParOf" srcId="{E05F3894-7323-4175-BC8F-03180B216B6B}" destId="{6FD44D3F-B260-4963-BF4A-B0242934ACF1}" srcOrd="0" destOrd="0" presId="urn:microsoft.com/office/officeart/2018/5/layout/IconCircleLabelList"/>
    <dgm:cxn modelId="{EBA0DBB2-8D93-4697-9AD5-827146264E2B}" type="presParOf" srcId="{E05F3894-7323-4175-BC8F-03180B216B6B}" destId="{BF1DBEC2-7D8C-4D20-98C0-47D494EC87C5}" srcOrd="1" destOrd="0" presId="urn:microsoft.com/office/officeart/2018/5/layout/IconCircleLabelList"/>
    <dgm:cxn modelId="{F50E402E-CA4B-4AFE-9D1F-279A655CFD0D}" type="presParOf" srcId="{E05F3894-7323-4175-BC8F-03180B216B6B}" destId="{B4ABDDEC-632C-4A35-809A-37F71072BFC3}" srcOrd="2" destOrd="0" presId="urn:microsoft.com/office/officeart/2018/5/layout/IconCircleLabelList"/>
    <dgm:cxn modelId="{2FEA2044-549D-4DCB-B9CE-093E6E7AEF10}" type="presParOf" srcId="{E05F3894-7323-4175-BC8F-03180B216B6B}" destId="{562E11A1-5ABB-4538-80BE-A7CAE7EB93CE}" srcOrd="3" destOrd="0" presId="urn:microsoft.com/office/officeart/2018/5/layout/IconCircleLabelList"/>
    <dgm:cxn modelId="{D5249AC1-F93E-44B2-AC22-7C914750BA98}" type="presParOf" srcId="{1241AA42-9641-4D34-AD6A-D4F4CE7050C9}" destId="{EFD24A8E-AFD5-4DB1-AE85-D269AE2EA2EE}" srcOrd="3" destOrd="0" presId="urn:microsoft.com/office/officeart/2018/5/layout/IconCircleLabelList"/>
    <dgm:cxn modelId="{BB355912-D766-4457-8E0C-22DA585EAB04}" type="presParOf" srcId="{1241AA42-9641-4D34-AD6A-D4F4CE7050C9}" destId="{02118727-95F4-4192-A759-E31CACF97942}" srcOrd="4" destOrd="0" presId="urn:microsoft.com/office/officeart/2018/5/layout/IconCircleLabelList"/>
    <dgm:cxn modelId="{0168ED0F-7FF1-41E9-9B1E-FF914456198D}" type="presParOf" srcId="{02118727-95F4-4192-A759-E31CACF97942}" destId="{58D65779-F509-4452-BA46-D626423CE983}" srcOrd="0" destOrd="0" presId="urn:microsoft.com/office/officeart/2018/5/layout/IconCircleLabelList"/>
    <dgm:cxn modelId="{AD83D0A6-5D92-4E3A-96DC-4475058C01B4}" type="presParOf" srcId="{02118727-95F4-4192-A759-E31CACF97942}" destId="{4F04F1F9-A0A9-4B8F-969C-90ADB1685EAA}" srcOrd="1" destOrd="0" presId="urn:microsoft.com/office/officeart/2018/5/layout/IconCircleLabelList"/>
    <dgm:cxn modelId="{C4840154-6DC4-4445-8065-D19821703052}" type="presParOf" srcId="{02118727-95F4-4192-A759-E31CACF97942}" destId="{4CBEB9EE-3A3D-4D71-AAB2-7C409C6F0744}" srcOrd="2" destOrd="0" presId="urn:microsoft.com/office/officeart/2018/5/layout/IconCircleLabelList"/>
    <dgm:cxn modelId="{C8CF988A-788E-4CE8-B886-52F2BAD18450}" type="presParOf" srcId="{02118727-95F4-4192-A759-E31CACF97942}" destId="{AC69372E-C713-4223-AE8B-0B0A64E42DF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1DC329-E4A9-4301-8D34-9E7340D27367}"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C0A61ED8-4DB2-419A-8E06-F902FD8F53F9}">
      <dgm:prSet custT="1"/>
      <dgm:spPr/>
      <dgm:t>
        <a:bodyPr/>
        <a:lstStyle/>
        <a:p>
          <a:pPr>
            <a:buFont typeface="Arial" panose="020B0604020202020204" pitchFamily="34" charset="0"/>
            <a:buChar char="•"/>
          </a:pPr>
          <a:r>
            <a:rPr lang="en-US" sz="2300" dirty="0"/>
            <a:t>During the EDA phase, we examined the dataset to gain insights into the distribution of key features and their relationships. </a:t>
          </a:r>
        </a:p>
        <a:p>
          <a:pPr>
            <a:buFont typeface="Arial" panose="020B0604020202020204" pitchFamily="34" charset="0"/>
            <a:buChar char="•"/>
          </a:pPr>
          <a:r>
            <a:rPr lang="en-US" sz="2000" b="1" dirty="0"/>
            <a:t>Histograms:</a:t>
          </a:r>
          <a:r>
            <a:rPr lang="en-US" sz="2000" dirty="0"/>
            <a:t> To visualize the distribution of individual features.</a:t>
          </a:r>
        </a:p>
        <a:p>
          <a:pPr>
            <a:buFont typeface="Arial" panose="020B0604020202020204" pitchFamily="34" charset="0"/>
            <a:buChar char="•"/>
          </a:pPr>
          <a:r>
            <a:rPr lang="en-US" sz="2000" b="1" dirty="0"/>
            <a:t>Boxplots:</a:t>
          </a:r>
          <a:r>
            <a:rPr lang="en-US" sz="2000" dirty="0"/>
            <a:t> To identify outliers and understand the spread of the data.</a:t>
          </a:r>
        </a:p>
        <a:p>
          <a:pPr>
            <a:buFont typeface="Arial" panose="020B0604020202020204" pitchFamily="34" charset="0"/>
            <a:buChar char="•"/>
          </a:pPr>
          <a:r>
            <a:rPr lang="en-US" sz="2000" b="1" dirty="0"/>
            <a:t>Correlation Heatmaps:</a:t>
          </a:r>
          <a:r>
            <a:rPr lang="en-US" sz="2000" dirty="0"/>
            <a:t> To explore relationships between features and identify potential multicollinearity.</a:t>
          </a:r>
        </a:p>
      </dgm:t>
    </dgm:pt>
    <dgm:pt modelId="{7116EEF9-2484-45C7-9240-FCFB8B87CED5}" type="parTrans" cxnId="{1626D3BF-9EC6-4FD0-B800-6D9EA0E555A6}">
      <dgm:prSet/>
      <dgm:spPr/>
      <dgm:t>
        <a:bodyPr/>
        <a:lstStyle/>
        <a:p>
          <a:endParaRPr lang="en-US"/>
        </a:p>
      </dgm:t>
    </dgm:pt>
    <dgm:pt modelId="{667DECB9-602E-4ABD-895B-ABF4D9062C64}" type="sibTrans" cxnId="{1626D3BF-9EC6-4FD0-B800-6D9EA0E555A6}">
      <dgm:prSet/>
      <dgm:spPr/>
      <dgm:t>
        <a:bodyPr/>
        <a:lstStyle/>
        <a:p>
          <a:endParaRPr lang="en-US"/>
        </a:p>
      </dgm:t>
    </dgm:pt>
    <dgm:pt modelId="{EE40D83B-7064-4653-BE5D-F17F97E07342}">
      <dgm:prSet/>
      <dgm:spPr/>
      <dgm:t>
        <a:bodyPr/>
        <a:lstStyle/>
        <a:p>
          <a:pPr>
            <a:buNone/>
          </a:pPr>
          <a:endParaRPr lang="en-US" dirty="0"/>
        </a:p>
      </dgm:t>
    </dgm:pt>
    <dgm:pt modelId="{1BE6EF5F-155C-449B-A603-378B5C48D64F}" type="parTrans" cxnId="{57CED05A-FD3B-4187-97D5-7B262417B2D4}">
      <dgm:prSet/>
      <dgm:spPr/>
      <dgm:t>
        <a:bodyPr/>
        <a:lstStyle/>
        <a:p>
          <a:endParaRPr lang="en-AE"/>
        </a:p>
      </dgm:t>
    </dgm:pt>
    <dgm:pt modelId="{026FC16A-B463-45F5-8A49-BF7AE4219AEF}" type="sibTrans" cxnId="{57CED05A-FD3B-4187-97D5-7B262417B2D4}">
      <dgm:prSet/>
      <dgm:spPr/>
      <dgm:t>
        <a:bodyPr/>
        <a:lstStyle/>
        <a:p>
          <a:endParaRPr lang="en-AE"/>
        </a:p>
      </dgm:t>
    </dgm:pt>
    <dgm:pt modelId="{45AEAE69-A2D5-4EA1-91B3-D3EEC1C2D7AD}" type="pres">
      <dgm:prSet presAssocID="{5B1DC329-E4A9-4301-8D34-9E7340D27367}" presName="linear" presStyleCnt="0">
        <dgm:presLayoutVars>
          <dgm:animLvl val="lvl"/>
          <dgm:resizeHandles val="exact"/>
        </dgm:presLayoutVars>
      </dgm:prSet>
      <dgm:spPr/>
    </dgm:pt>
    <dgm:pt modelId="{540291E6-B066-49C7-937F-9C31DC8CDC0D}" type="pres">
      <dgm:prSet presAssocID="{C0A61ED8-4DB2-419A-8E06-F902FD8F53F9}" presName="parentText" presStyleLbl="node1" presStyleIdx="0" presStyleCnt="1" custLinFactNeighborX="-88" custLinFactNeighborY="76337">
        <dgm:presLayoutVars>
          <dgm:chMax val="0"/>
          <dgm:bulletEnabled val="1"/>
        </dgm:presLayoutVars>
      </dgm:prSet>
      <dgm:spPr/>
    </dgm:pt>
    <dgm:pt modelId="{7AE8ED54-0371-41DA-8846-E92BDD37C5BA}" type="pres">
      <dgm:prSet presAssocID="{C0A61ED8-4DB2-419A-8E06-F902FD8F53F9}" presName="childText" presStyleLbl="revTx" presStyleIdx="0" presStyleCnt="1" custLinFactNeighborX="-88" custLinFactNeighborY="0">
        <dgm:presLayoutVars>
          <dgm:bulletEnabled val="1"/>
        </dgm:presLayoutVars>
      </dgm:prSet>
      <dgm:spPr/>
    </dgm:pt>
  </dgm:ptLst>
  <dgm:cxnLst>
    <dgm:cxn modelId="{50351817-36D7-41C0-AB66-42757BB5CDEB}" type="presOf" srcId="{C0A61ED8-4DB2-419A-8E06-F902FD8F53F9}" destId="{540291E6-B066-49C7-937F-9C31DC8CDC0D}" srcOrd="0" destOrd="0" presId="urn:microsoft.com/office/officeart/2005/8/layout/vList2"/>
    <dgm:cxn modelId="{57CED05A-FD3B-4187-97D5-7B262417B2D4}" srcId="{C0A61ED8-4DB2-419A-8E06-F902FD8F53F9}" destId="{EE40D83B-7064-4653-BE5D-F17F97E07342}" srcOrd="0" destOrd="0" parTransId="{1BE6EF5F-155C-449B-A603-378B5C48D64F}" sibTransId="{026FC16A-B463-45F5-8A49-BF7AE4219AEF}"/>
    <dgm:cxn modelId="{72037FAD-C2A4-45ED-94A5-B8A3D2A4F3E3}" type="presOf" srcId="{5B1DC329-E4A9-4301-8D34-9E7340D27367}" destId="{45AEAE69-A2D5-4EA1-91B3-D3EEC1C2D7AD}" srcOrd="0" destOrd="0" presId="urn:microsoft.com/office/officeart/2005/8/layout/vList2"/>
    <dgm:cxn modelId="{1626D3BF-9EC6-4FD0-B800-6D9EA0E555A6}" srcId="{5B1DC329-E4A9-4301-8D34-9E7340D27367}" destId="{C0A61ED8-4DB2-419A-8E06-F902FD8F53F9}" srcOrd="0" destOrd="0" parTransId="{7116EEF9-2484-45C7-9240-FCFB8B87CED5}" sibTransId="{667DECB9-602E-4ABD-895B-ABF4D9062C64}"/>
    <dgm:cxn modelId="{ED2DC4C3-0D9D-4AFB-90C8-B2A8BD8CA348}" type="presOf" srcId="{EE40D83B-7064-4653-BE5D-F17F97E07342}" destId="{7AE8ED54-0371-41DA-8846-E92BDD37C5BA}" srcOrd="0" destOrd="0" presId="urn:microsoft.com/office/officeart/2005/8/layout/vList2"/>
    <dgm:cxn modelId="{197C108B-C067-426A-AF5E-B70BDDBB35F6}" type="presParOf" srcId="{45AEAE69-A2D5-4EA1-91B3-D3EEC1C2D7AD}" destId="{540291E6-B066-49C7-937F-9C31DC8CDC0D}" srcOrd="0" destOrd="0" presId="urn:microsoft.com/office/officeart/2005/8/layout/vList2"/>
    <dgm:cxn modelId="{577BB1FE-EE5D-4D32-A233-64870A831545}" type="presParOf" srcId="{45AEAE69-A2D5-4EA1-91B3-D3EEC1C2D7AD}" destId="{7AE8ED54-0371-41DA-8846-E92BDD37C5B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2599B7-D3D3-4578-AB7C-C7DB5240FAF2}" type="doc">
      <dgm:prSet loTypeId="urn:microsoft.com/office/officeart/2005/8/layout/matrix3" loCatId="matrix" qsTypeId="urn:microsoft.com/office/officeart/2005/8/quickstyle/simple4" qsCatId="simple" csTypeId="urn:microsoft.com/office/officeart/2005/8/colors/colorful1" csCatId="colorful" phldr="1"/>
      <dgm:spPr/>
      <dgm:t>
        <a:bodyPr/>
        <a:lstStyle/>
        <a:p>
          <a:endParaRPr lang="en-US"/>
        </a:p>
      </dgm:t>
    </dgm:pt>
    <dgm:pt modelId="{16221D7D-EB61-4A10-8B52-CA2CED15C785}">
      <dgm:prSet custT="1"/>
      <dgm:spPr/>
      <dgm:t>
        <a:bodyPr/>
        <a:lstStyle/>
        <a:p>
          <a:r>
            <a:rPr lang="en-US" sz="2000" dirty="0" err="1"/>
            <a:t>CatBoost</a:t>
          </a:r>
          <a:endParaRPr lang="en-US" sz="2000" dirty="0"/>
        </a:p>
        <a:p>
          <a:r>
            <a:rPr lang="en-US" sz="2000" dirty="0"/>
            <a:t>Classifier</a:t>
          </a:r>
        </a:p>
        <a:p>
          <a:r>
            <a:rPr lang="en-AE" sz="2000" b="0" i="0" dirty="0"/>
            <a:t>F1 : </a:t>
          </a:r>
          <a:r>
            <a:rPr lang="en-AE" sz="2000" b="1" i="0" dirty="0"/>
            <a:t>0.6672</a:t>
          </a:r>
          <a:r>
            <a:rPr lang="en-US" sz="2000" dirty="0"/>
            <a:t> </a:t>
          </a:r>
        </a:p>
      </dgm:t>
    </dgm:pt>
    <dgm:pt modelId="{16A246A8-76AF-49B3-B8A5-078B65FD4B99}" type="parTrans" cxnId="{604A357A-02A6-4477-A401-82745406505A}">
      <dgm:prSet/>
      <dgm:spPr/>
      <dgm:t>
        <a:bodyPr/>
        <a:lstStyle/>
        <a:p>
          <a:endParaRPr lang="en-US"/>
        </a:p>
      </dgm:t>
    </dgm:pt>
    <dgm:pt modelId="{68090FA2-B732-41A7-829B-5CD62CAA36A5}" type="sibTrans" cxnId="{604A357A-02A6-4477-A401-82745406505A}">
      <dgm:prSet/>
      <dgm:spPr/>
      <dgm:t>
        <a:bodyPr/>
        <a:lstStyle/>
        <a:p>
          <a:endParaRPr lang="en-US"/>
        </a:p>
      </dgm:t>
    </dgm:pt>
    <dgm:pt modelId="{90D6C022-634C-4BF4-83E1-F03C7FCCDBD0}">
      <dgm:prSet/>
      <dgm:spPr/>
      <dgm:t>
        <a:bodyPr/>
        <a:lstStyle/>
        <a:p>
          <a:r>
            <a:rPr lang="en-US" dirty="0"/>
            <a:t>Logistic</a:t>
          </a:r>
        </a:p>
        <a:p>
          <a:r>
            <a:rPr lang="en-US" dirty="0"/>
            <a:t> Regression</a:t>
          </a:r>
        </a:p>
        <a:p>
          <a:r>
            <a:rPr lang="en-AE" b="0" i="0" dirty="0"/>
            <a:t>F1 : 0.5478</a:t>
          </a:r>
          <a:endParaRPr lang="en-US" dirty="0"/>
        </a:p>
      </dgm:t>
    </dgm:pt>
    <dgm:pt modelId="{A524F98B-65DF-4443-B4E7-2A235EF22DF7}" type="parTrans" cxnId="{EA0FC606-3EC6-4BD1-8DD5-C0E47F2D9481}">
      <dgm:prSet/>
      <dgm:spPr/>
      <dgm:t>
        <a:bodyPr/>
        <a:lstStyle/>
        <a:p>
          <a:endParaRPr lang="en-US"/>
        </a:p>
      </dgm:t>
    </dgm:pt>
    <dgm:pt modelId="{A3ED6335-E5C9-48A4-801A-E11E8545732E}" type="sibTrans" cxnId="{EA0FC606-3EC6-4BD1-8DD5-C0E47F2D9481}">
      <dgm:prSet/>
      <dgm:spPr/>
      <dgm:t>
        <a:bodyPr/>
        <a:lstStyle/>
        <a:p>
          <a:endParaRPr lang="en-US"/>
        </a:p>
      </dgm:t>
    </dgm:pt>
    <dgm:pt modelId="{A6C74443-CDFC-48F7-9D1E-402E75A800D4}">
      <dgm:prSet/>
      <dgm:spPr/>
      <dgm:t>
        <a:bodyPr/>
        <a:lstStyle/>
        <a:p>
          <a:r>
            <a:rPr lang="en-US" dirty="0"/>
            <a:t>Decision Tree</a:t>
          </a:r>
        </a:p>
        <a:p>
          <a:r>
            <a:rPr lang="en-US" dirty="0"/>
            <a:t>Classifier</a:t>
          </a:r>
        </a:p>
        <a:p>
          <a:r>
            <a:rPr lang="en-AE" b="0" i="0" dirty="0"/>
            <a:t>F1 : 0. 4781</a:t>
          </a:r>
          <a:endParaRPr lang="en-AE" dirty="0"/>
        </a:p>
      </dgm:t>
    </dgm:pt>
    <dgm:pt modelId="{932B4759-15F9-4137-A68C-137673127923}" type="parTrans" cxnId="{82044F2C-5DAF-4D87-A275-EAAEEBECCCF5}">
      <dgm:prSet/>
      <dgm:spPr/>
      <dgm:t>
        <a:bodyPr/>
        <a:lstStyle/>
        <a:p>
          <a:endParaRPr lang="en-AE"/>
        </a:p>
      </dgm:t>
    </dgm:pt>
    <dgm:pt modelId="{F9F8ED53-5A6B-4F76-B6F2-B1EE48E59EE0}" type="sibTrans" cxnId="{82044F2C-5DAF-4D87-A275-EAAEEBECCCF5}">
      <dgm:prSet/>
      <dgm:spPr/>
      <dgm:t>
        <a:bodyPr/>
        <a:lstStyle/>
        <a:p>
          <a:endParaRPr lang="en-AE"/>
        </a:p>
      </dgm:t>
    </dgm:pt>
    <dgm:pt modelId="{F295B728-C7D8-42A2-8C7F-ACE41151D1AF}">
      <dgm:prSet/>
      <dgm:spPr/>
      <dgm:t>
        <a:bodyPr/>
        <a:lstStyle/>
        <a:p>
          <a:r>
            <a:rPr lang="en-US" dirty="0"/>
            <a:t>Random </a:t>
          </a:r>
        </a:p>
        <a:p>
          <a:r>
            <a:rPr lang="en-US" dirty="0"/>
            <a:t>Forest</a:t>
          </a:r>
        </a:p>
        <a:p>
          <a:r>
            <a:rPr lang="en-US" dirty="0"/>
            <a:t>Classifier</a:t>
          </a:r>
        </a:p>
        <a:p>
          <a:r>
            <a:rPr lang="en-AE" b="0" i="0" dirty="0"/>
            <a:t>F1 : 0. 5935</a:t>
          </a:r>
          <a:endParaRPr lang="en-AE" dirty="0"/>
        </a:p>
      </dgm:t>
    </dgm:pt>
    <dgm:pt modelId="{65A69CB5-6B00-40C1-A5C0-65B6357732DB}" type="parTrans" cxnId="{4D64C92C-1B10-47AF-959E-F6ED5D3B2E36}">
      <dgm:prSet/>
      <dgm:spPr/>
      <dgm:t>
        <a:bodyPr/>
        <a:lstStyle/>
        <a:p>
          <a:endParaRPr lang="en-AE"/>
        </a:p>
      </dgm:t>
    </dgm:pt>
    <dgm:pt modelId="{92B239BA-D8A4-439C-8376-A760A547FBAE}" type="sibTrans" cxnId="{4D64C92C-1B10-47AF-959E-F6ED5D3B2E36}">
      <dgm:prSet/>
      <dgm:spPr/>
      <dgm:t>
        <a:bodyPr/>
        <a:lstStyle/>
        <a:p>
          <a:endParaRPr lang="en-AE"/>
        </a:p>
      </dgm:t>
    </dgm:pt>
    <dgm:pt modelId="{A21EE519-7B22-4214-A1AC-2492498F64B0}" type="pres">
      <dgm:prSet presAssocID="{302599B7-D3D3-4578-AB7C-C7DB5240FAF2}" presName="matrix" presStyleCnt="0">
        <dgm:presLayoutVars>
          <dgm:chMax val="1"/>
          <dgm:dir/>
          <dgm:resizeHandles val="exact"/>
        </dgm:presLayoutVars>
      </dgm:prSet>
      <dgm:spPr/>
    </dgm:pt>
    <dgm:pt modelId="{0233040B-7B7F-4368-B279-D517A095C618}" type="pres">
      <dgm:prSet presAssocID="{302599B7-D3D3-4578-AB7C-C7DB5240FAF2}" presName="diamond" presStyleLbl="bgShp" presStyleIdx="0" presStyleCnt="1"/>
      <dgm:spPr/>
    </dgm:pt>
    <dgm:pt modelId="{F7FFB39B-8C30-4817-B497-B25E1DA067FF}" type="pres">
      <dgm:prSet presAssocID="{302599B7-D3D3-4578-AB7C-C7DB5240FAF2}" presName="quad1" presStyleLbl="node1" presStyleIdx="0" presStyleCnt="4">
        <dgm:presLayoutVars>
          <dgm:chMax val="0"/>
          <dgm:chPref val="0"/>
          <dgm:bulletEnabled val="1"/>
        </dgm:presLayoutVars>
      </dgm:prSet>
      <dgm:spPr/>
    </dgm:pt>
    <dgm:pt modelId="{A6ADBBEA-A8FF-45EE-A67B-E7DC63FA0776}" type="pres">
      <dgm:prSet presAssocID="{302599B7-D3D3-4578-AB7C-C7DB5240FAF2}" presName="quad2" presStyleLbl="node1" presStyleIdx="1" presStyleCnt="4">
        <dgm:presLayoutVars>
          <dgm:chMax val="0"/>
          <dgm:chPref val="0"/>
          <dgm:bulletEnabled val="1"/>
        </dgm:presLayoutVars>
      </dgm:prSet>
      <dgm:spPr/>
    </dgm:pt>
    <dgm:pt modelId="{DDD10555-3B00-483A-844F-4091FDEB378D}" type="pres">
      <dgm:prSet presAssocID="{302599B7-D3D3-4578-AB7C-C7DB5240FAF2}" presName="quad3" presStyleLbl="node1" presStyleIdx="2" presStyleCnt="4">
        <dgm:presLayoutVars>
          <dgm:chMax val="0"/>
          <dgm:chPref val="0"/>
          <dgm:bulletEnabled val="1"/>
        </dgm:presLayoutVars>
      </dgm:prSet>
      <dgm:spPr/>
    </dgm:pt>
    <dgm:pt modelId="{1CD4E0DD-B77C-485D-8178-5A7D058D030F}" type="pres">
      <dgm:prSet presAssocID="{302599B7-D3D3-4578-AB7C-C7DB5240FAF2}" presName="quad4" presStyleLbl="node1" presStyleIdx="3" presStyleCnt="4">
        <dgm:presLayoutVars>
          <dgm:chMax val="0"/>
          <dgm:chPref val="0"/>
          <dgm:bulletEnabled val="1"/>
        </dgm:presLayoutVars>
      </dgm:prSet>
      <dgm:spPr/>
    </dgm:pt>
  </dgm:ptLst>
  <dgm:cxnLst>
    <dgm:cxn modelId="{EA0FC606-3EC6-4BD1-8DD5-C0E47F2D9481}" srcId="{302599B7-D3D3-4578-AB7C-C7DB5240FAF2}" destId="{90D6C022-634C-4BF4-83E1-F03C7FCCDBD0}" srcOrd="1" destOrd="0" parTransId="{A524F98B-65DF-4443-B4E7-2A235EF22DF7}" sibTransId="{A3ED6335-E5C9-48A4-801A-E11E8545732E}"/>
    <dgm:cxn modelId="{AA634D09-D9A0-44FF-AB21-BBC5E833A721}" type="presOf" srcId="{302599B7-D3D3-4578-AB7C-C7DB5240FAF2}" destId="{A21EE519-7B22-4214-A1AC-2492498F64B0}" srcOrd="0" destOrd="0" presId="urn:microsoft.com/office/officeart/2005/8/layout/matrix3"/>
    <dgm:cxn modelId="{82044F2C-5DAF-4D87-A275-EAAEEBECCCF5}" srcId="{302599B7-D3D3-4578-AB7C-C7DB5240FAF2}" destId="{A6C74443-CDFC-48F7-9D1E-402E75A800D4}" srcOrd="2" destOrd="0" parTransId="{932B4759-15F9-4137-A68C-137673127923}" sibTransId="{F9F8ED53-5A6B-4F76-B6F2-B1EE48E59EE0}"/>
    <dgm:cxn modelId="{4D64C92C-1B10-47AF-959E-F6ED5D3B2E36}" srcId="{302599B7-D3D3-4578-AB7C-C7DB5240FAF2}" destId="{F295B728-C7D8-42A2-8C7F-ACE41151D1AF}" srcOrd="3" destOrd="0" parTransId="{65A69CB5-6B00-40C1-A5C0-65B6357732DB}" sibTransId="{92B239BA-D8A4-439C-8376-A760A547FBAE}"/>
    <dgm:cxn modelId="{99D08766-E82A-4917-8A83-95809E8D4B27}" type="presOf" srcId="{90D6C022-634C-4BF4-83E1-F03C7FCCDBD0}" destId="{A6ADBBEA-A8FF-45EE-A67B-E7DC63FA0776}" srcOrd="0" destOrd="0" presId="urn:microsoft.com/office/officeart/2005/8/layout/matrix3"/>
    <dgm:cxn modelId="{6386DA71-805C-4107-9EC6-EBC2B0B7F2E4}" type="presOf" srcId="{16221D7D-EB61-4A10-8B52-CA2CED15C785}" destId="{F7FFB39B-8C30-4817-B497-B25E1DA067FF}" srcOrd="0" destOrd="0" presId="urn:microsoft.com/office/officeart/2005/8/layout/matrix3"/>
    <dgm:cxn modelId="{8A060B55-EF39-4727-82C0-1318A37C91DD}" type="presOf" srcId="{F295B728-C7D8-42A2-8C7F-ACE41151D1AF}" destId="{1CD4E0DD-B77C-485D-8178-5A7D058D030F}" srcOrd="0" destOrd="0" presId="urn:microsoft.com/office/officeart/2005/8/layout/matrix3"/>
    <dgm:cxn modelId="{604A357A-02A6-4477-A401-82745406505A}" srcId="{302599B7-D3D3-4578-AB7C-C7DB5240FAF2}" destId="{16221D7D-EB61-4A10-8B52-CA2CED15C785}" srcOrd="0" destOrd="0" parTransId="{16A246A8-76AF-49B3-B8A5-078B65FD4B99}" sibTransId="{68090FA2-B732-41A7-829B-5CD62CAA36A5}"/>
    <dgm:cxn modelId="{DAEFE2AA-15B9-483A-B14B-0676CB4D366B}" type="presOf" srcId="{A6C74443-CDFC-48F7-9D1E-402E75A800D4}" destId="{DDD10555-3B00-483A-844F-4091FDEB378D}" srcOrd="0" destOrd="0" presId="urn:microsoft.com/office/officeart/2005/8/layout/matrix3"/>
    <dgm:cxn modelId="{229D2DA4-D6C7-4474-8DE5-488DB11F799E}" type="presParOf" srcId="{A21EE519-7B22-4214-A1AC-2492498F64B0}" destId="{0233040B-7B7F-4368-B279-D517A095C618}" srcOrd="0" destOrd="0" presId="urn:microsoft.com/office/officeart/2005/8/layout/matrix3"/>
    <dgm:cxn modelId="{9047FDDD-CADB-4EE2-BFE7-4ED63C94039C}" type="presParOf" srcId="{A21EE519-7B22-4214-A1AC-2492498F64B0}" destId="{F7FFB39B-8C30-4817-B497-B25E1DA067FF}" srcOrd="1" destOrd="0" presId="urn:microsoft.com/office/officeart/2005/8/layout/matrix3"/>
    <dgm:cxn modelId="{7908F68F-CBB1-476C-842F-54A324B0A108}" type="presParOf" srcId="{A21EE519-7B22-4214-A1AC-2492498F64B0}" destId="{A6ADBBEA-A8FF-45EE-A67B-E7DC63FA0776}" srcOrd="2" destOrd="0" presId="urn:microsoft.com/office/officeart/2005/8/layout/matrix3"/>
    <dgm:cxn modelId="{C8ACC043-4363-4013-B082-619BB1340B81}" type="presParOf" srcId="{A21EE519-7B22-4214-A1AC-2492498F64B0}" destId="{DDD10555-3B00-483A-844F-4091FDEB378D}" srcOrd="3" destOrd="0" presId="urn:microsoft.com/office/officeart/2005/8/layout/matrix3"/>
    <dgm:cxn modelId="{F84B9539-8676-4875-A786-1168D31DB654}" type="presParOf" srcId="{A21EE519-7B22-4214-A1AC-2492498F64B0}" destId="{1CD4E0DD-B77C-485D-8178-5A7D058D030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B45F5-2081-4D6D-8330-01A740561E14}"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A72276B4-DB6C-4299-BB4E-C62B3F609B7F}">
      <dgm:prSet custT="1"/>
      <dgm:spPr/>
      <dgm:t>
        <a:bodyPr/>
        <a:lstStyle/>
        <a:p>
          <a:r>
            <a:rPr lang="en-US" sz="2000" dirty="0" err="1"/>
            <a:t>CatBoost</a:t>
          </a:r>
          <a:r>
            <a:rPr lang="en-US" sz="2000" dirty="0"/>
            <a:t>, a gradient boosting algorithm, handles categorical features directly and achieved the highest F1-score using simple one-hot encoding.</a:t>
          </a:r>
        </a:p>
      </dgm:t>
    </dgm:pt>
    <dgm:pt modelId="{97FFE9AA-297B-4FE4-BF31-76E9603A9207}" type="parTrans" cxnId="{618F336D-9C8F-47FB-B6EF-394BF6BEA4E9}">
      <dgm:prSet/>
      <dgm:spPr/>
      <dgm:t>
        <a:bodyPr/>
        <a:lstStyle/>
        <a:p>
          <a:endParaRPr lang="en-US"/>
        </a:p>
      </dgm:t>
    </dgm:pt>
    <dgm:pt modelId="{32205FD4-837C-40B1-B549-ECDAC2146586}" type="sibTrans" cxnId="{618F336D-9C8F-47FB-B6EF-394BF6BEA4E9}">
      <dgm:prSet/>
      <dgm:spPr/>
      <dgm:t>
        <a:bodyPr/>
        <a:lstStyle/>
        <a:p>
          <a:endParaRPr lang="en-US"/>
        </a:p>
      </dgm:t>
    </dgm:pt>
    <dgm:pt modelId="{FE568FB0-0D7B-4D0A-8E4B-7393E2710F98}">
      <dgm:prSet custT="1"/>
      <dgm:spPr/>
      <dgm:t>
        <a:bodyPr/>
        <a:lstStyle/>
        <a:p>
          <a:r>
            <a:rPr lang="en-US" sz="2000" dirty="0"/>
            <a:t>Other models needed more complex frequency encoding for best results, adding a level of computation complexity.</a:t>
          </a:r>
        </a:p>
      </dgm:t>
    </dgm:pt>
    <dgm:pt modelId="{B6811B58-6003-4F64-8EFB-C8288B9775CB}" type="parTrans" cxnId="{381F1B31-A491-43EC-8A42-FDEBD7009210}">
      <dgm:prSet/>
      <dgm:spPr/>
      <dgm:t>
        <a:bodyPr/>
        <a:lstStyle/>
        <a:p>
          <a:endParaRPr lang="en-US"/>
        </a:p>
      </dgm:t>
    </dgm:pt>
    <dgm:pt modelId="{64764AB0-823E-45B7-A7F2-E84FB2E6E8E2}" type="sibTrans" cxnId="{381F1B31-A491-43EC-8A42-FDEBD7009210}">
      <dgm:prSet/>
      <dgm:spPr/>
      <dgm:t>
        <a:bodyPr/>
        <a:lstStyle/>
        <a:p>
          <a:endParaRPr lang="en-US"/>
        </a:p>
      </dgm:t>
    </dgm:pt>
    <dgm:pt modelId="{D02A5953-584B-4C50-A014-AB38A7E10776}" type="pres">
      <dgm:prSet presAssocID="{C04B45F5-2081-4D6D-8330-01A740561E14}" presName="Name0" presStyleCnt="0">
        <dgm:presLayoutVars>
          <dgm:dir/>
          <dgm:animLvl val="lvl"/>
          <dgm:resizeHandles val="exact"/>
        </dgm:presLayoutVars>
      </dgm:prSet>
      <dgm:spPr/>
    </dgm:pt>
    <dgm:pt modelId="{51A3D098-BB6A-46E0-850E-EB79C5AE6EA5}" type="pres">
      <dgm:prSet presAssocID="{A72276B4-DB6C-4299-BB4E-C62B3F609B7F}" presName="boxAndChildren" presStyleCnt="0"/>
      <dgm:spPr/>
    </dgm:pt>
    <dgm:pt modelId="{74D56BFB-973B-4AB4-97FC-3EF68BE24E69}" type="pres">
      <dgm:prSet presAssocID="{A72276B4-DB6C-4299-BB4E-C62B3F609B7F}" presName="parentTextBox" presStyleLbl="node1" presStyleIdx="0" presStyleCnt="1"/>
      <dgm:spPr/>
    </dgm:pt>
    <dgm:pt modelId="{11D55171-A049-4333-B6AC-F70CC16972AA}" type="pres">
      <dgm:prSet presAssocID="{A72276B4-DB6C-4299-BB4E-C62B3F609B7F}" presName="entireBox" presStyleLbl="node1" presStyleIdx="0" presStyleCnt="1"/>
      <dgm:spPr/>
    </dgm:pt>
    <dgm:pt modelId="{0E6809C5-526A-40EA-9505-F351CE3C0131}" type="pres">
      <dgm:prSet presAssocID="{A72276B4-DB6C-4299-BB4E-C62B3F609B7F}" presName="descendantBox" presStyleCnt="0"/>
      <dgm:spPr/>
    </dgm:pt>
    <dgm:pt modelId="{57E0D469-0883-4303-98AC-F32A3AC2359D}" type="pres">
      <dgm:prSet presAssocID="{FE568FB0-0D7B-4D0A-8E4B-7393E2710F98}" presName="childTextBox" presStyleLbl="fgAccFollowNode1" presStyleIdx="0" presStyleCnt="1">
        <dgm:presLayoutVars>
          <dgm:bulletEnabled val="1"/>
        </dgm:presLayoutVars>
      </dgm:prSet>
      <dgm:spPr/>
    </dgm:pt>
  </dgm:ptLst>
  <dgm:cxnLst>
    <dgm:cxn modelId="{3749E708-70C7-4034-A2D5-FC0267293A9B}" type="presOf" srcId="{C04B45F5-2081-4D6D-8330-01A740561E14}" destId="{D02A5953-584B-4C50-A014-AB38A7E10776}" srcOrd="0" destOrd="0" presId="urn:microsoft.com/office/officeart/2005/8/layout/process4"/>
    <dgm:cxn modelId="{28DC4E30-742A-40C4-B524-5492C632DBEE}" type="presOf" srcId="{A72276B4-DB6C-4299-BB4E-C62B3F609B7F}" destId="{74D56BFB-973B-4AB4-97FC-3EF68BE24E69}" srcOrd="0" destOrd="0" presId="urn:microsoft.com/office/officeart/2005/8/layout/process4"/>
    <dgm:cxn modelId="{381F1B31-A491-43EC-8A42-FDEBD7009210}" srcId="{A72276B4-DB6C-4299-BB4E-C62B3F609B7F}" destId="{FE568FB0-0D7B-4D0A-8E4B-7393E2710F98}" srcOrd="0" destOrd="0" parTransId="{B6811B58-6003-4F64-8EFB-C8288B9775CB}" sibTransId="{64764AB0-823E-45B7-A7F2-E84FB2E6E8E2}"/>
    <dgm:cxn modelId="{618F336D-9C8F-47FB-B6EF-394BF6BEA4E9}" srcId="{C04B45F5-2081-4D6D-8330-01A740561E14}" destId="{A72276B4-DB6C-4299-BB4E-C62B3F609B7F}" srcOrd="0" destOrd="0" parTransId="{97FFE9AA-297B-4FE4-BF31-76E9603A9207}" sibTransId="{32205FD4-837C-40B1-B549-ECDAC2146586}"/>
    <dgm:cxn modelId="{1C0B3391-CBC9-473F-8694-48CFD5D8CE78}" type="presOf" srcId="{FE568FB0-0D7B-4D0A-8E4B-7393E2710F98}" destId="{57E0D469-0883-4303-98AC-F32A3AC2359D}" srcOrd="0" destOrd="0" presId="urn:microsoft.com/office/officeart/2005/8/layout/process4"/>
    <dgm:cxn modelId="{75C2D2B0-B6CC-49B1-BF77-D6E1CCA644B4}" type="presOf" srcId="{A72276B4-DB6C-4299-BB4E-C62B3F609B7F}" destId="{11D55171-A049-4333-B6AC-F70CC16972AA}" srcOrd="1" destOrd="0" presId="urn:microsoft.com/office/officeart/2005/8/layout/process4"/>
    <dgm:cxn modelId="{A6FCF0C2-B618-4980-BDF1-4400D2ED71B2}" type="presParOf" srcId="{D02A5953-584B-4C50-A014-AB38A7E10776}" destId="{51A3D098-BB6A-46E0-850E-EB79C5AE6EA5}" srcOrd="0" destOrd="0" presId="urn:microsoft.com/office/officeart/2005/8/layout/process4"/>
    <dgm:cxn modelId="{9D2AEB8F-90E6-48BF-98EB-4AA4FB97379E}" type="presParOf" srcId="{51A3D098-BB6A-46E0-850E-EB79C5AE6EA5}" destId="{74D56BFB-973B-4AB4-97FC-3EF68BE24E69}" srcOrd="0" destOrd="0" presId="urn:microsoft.com/office/officeart/2005/8/layout/process4"/>
    <dgm:cxn modelId="{E501E93E-CC38-4EB7-A1B4-6A422C05831A}" type="presParOf" srcId="{51A3D098-BB6A-46E0-850E-EB79C5AE6EA5}" destId="{11D55171-A049-4333-B6AC-F70CC16972AA}" srcOrd="1" destOrd="0" presId="urn:microsoft.com/office/officeart/2005/8/layout/process4"/>
    <dgm:cxn modelId="{7BE6052E-E488-4488-A95A-763F9C4D9411}" type="presParOf" srcId="{51A3D098-BB6A-46E0-850E-EB79C5AE6EA5}" destId="{0E6809C5-526A-40EA-9505-F351CE3C0131}" srcOrd="2" destOrd="0" presId="urn:microsoft.com/office/officeart/2005/8/layout/process4"/>
    <dgm:cxn modelId="{204A4AC8-BF0E-447E-B2D7-542115B1ED9C}" type="presParOf" srcId="{0E6809C5-526A-40EA-9505-F351CE3C0131}" destId="{57E0D469-0883-4303-98AC-F32A3AC2359D}"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CC3C8F-947A-4415-B563-0DD8055697B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469276-6A73-4BDE-A31F-4E42F2A6BEF9}">
      <dgm:prSet/>
      <dgm:spPr/>
      <dgm:t>
        <a:bodyPr/>
        <a:lstStyle/>
        <a:p>
          <a:r>
            <a:rPr lang="en-US"/>
            <a:t>Successfully classified music genres using machine learning.</a:t>
          </a:r>
        </a:p>
      </dgm:t>
    </dgm:pt>
    <dgm:pt modelId="{57938BA3-C2AB-4C39-A17A-F3FC0D3DC9D9}" type="parTrans" cxnId="{20B5C861-DFE0-4379-9892-1E1694D46F14}">
      <dgm:prSet/>
      <dgm:spPr/>
      <dgm:t>
        <a:bodyPr/>
        <a:lstStyle/>
        <a:p>
          <a:endParaRPr lang="en-US"/>
        </a:p>
      </dgm:t>
    </dgm:pt>
    <dgm:pt modelId="{1908BE6B-7473-4732-95A0-51F3FEC5B00B}" type="sibTrans" cxnId="{20B5C861-DFE0-4379-9892-1E1694D46F14}">
      <dgm:prSet/>
      <dgm:spPr/>
      <dgm:t>
        <a:bodyPr/>
        <a:lstStyle/>
        <a:p>
          <a:endParaRPr lang="en-US"/>
        </a:p>
      </dgm:t>
    </dgm:pt>
    <dgm:pt modelId="{7A618826-7E72-4D96-B58F-671E25E7A7C5}">
      <dgm:prSet/>
      <dgm:spPr/>
      <dgm:t>
        <a:bodyPr/>
        <a:lstStyle/>
        <a:p>
          <a:r>
            <a:rPr lang="en-US"/>
            <a:t>Future work: Address class imbalance and explore advanced features.</a:t>
          </a:r>
        </a:p>
      </dgm:t>
    </dgm:pt>
    <dgm:pt modelId="{B1D8D97E-6F1C-4E20-9661-8A0552FE5EAA}" type="parTrans" cxnId="{8E17B9E7-85A8-4421-8CC1-D6984D543FC2}">
      <dgm:prSet/>
      <dgm:spPr/>
      <dgm:t>
        <a:bodyPr/>
        <a:lstStyle/>
        <a:p>
          <a:endParaRPr lang="en-US"/>
        </a:p>
      </dgm:t>
    </dgm:pt>
    <dgm:pt modelId="{3615F691-B1AD-4666-951C-7BD1E0B4FF43}" type="sibTrans" cxnId="{8E17B9E7-85A8-4421-8CC1-D6984D543FC2}">
      <dgm:prSet/>
      <dgm:spPr/>
      <dgm:t>
        <a:bodyPr/>
        <a:lstStyle/>
        <a:p>
          <a:endParaRPr lang="en-US"/>
        </a:p>
      </dgm:t>
    </dgm:pt>
    <dgm:pt modelId="{104597B2-C6A0-4F70-B263-8187E4BE4353}" type="pres">
      <dgm:prSet presAssocID="{96CC3C8F-947A-4415-B563-0DD8055697B1}" presName="root" presStyleCnt="0">
        <dgm:presLayoutVars>
          <dgm:dir/>
          <dgm:resizeHandles val="exact"/>
        </dgm:presLayoutVars>
      </dgm:prSet>
      <dgm:spPr/>
    </dgm:pt>
    <dgm:pt modelId="{F3F1160C-3081-41B8-9C8A-480690BDC5A1}" type="pres">
      <dgm:prSet presAssocID="{DE469276-6A73-4BDE-A31F-4E42F2A6BEF9}" presName="compNode" presStyleCnt="0"/>
      <dgm:spPr/>
    </dgm:pt>
    <dgm:pt modelId="{A3F2D323-2247-4FE2-A262-214764D9B009}" type="pres">
      <dgm:prSet presAssocID="{DE469276-6A73-4BDE-A31F-4E42F2A6BEF9}" presName="bgRect" presStyleLbl="bgShp" presStyleIdx="0" presStyleCnt="2"/>
      <dgm:spPr/>
    </dgm:pt>
    <dgm:pt modelId="{ED7A573F-C952-41D5-95CC-F5CFD21DAEC0}" type="pres">
      <dgm:prSet presAssocID="{DE469276-6A73-4BDE-A31F-4E42F2A6BE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31CCD05B-6A59-41A0-9E56-2A5682908608}" type="pres">
      <dgm:prSet presAssocID="{DE469276-6A73-4BDE-A31F-4E42F2A6BEF9}" presName="spaceRect" presStyleCnt="0"/>
      <dgm:spPr/>
    </dgm:pt>
    <dgm:pt modelId="{EAC705DF-748F-495D-974F-01D810C80143}" type="pres">
      <dgm:prSet presAssocID="{DE469276-6A73-4BDE-A31F-4E42F2A6BEF9}" presName="parTx" presStyleLbl="revTx" presStyleIdx="0" presStyleCnt="2">
        <dgm:presLayoutVars>
          <dgm:chMax val="0"/>
          <dgm:chPref val="0"/>
        </dgm:presLayoutVars>
      </dgm:prSet>
      <dgm:spPr/>
    </dgm:pt>
    <dgm:pt modelId="{AC9B7649-7197-42DA-BA65-743CEDC40937}" type="pres">
      <dgm:prSet presAssocID="{1908BE6B-7473-4732-95A0-51F3FEC5B00B}" presName="sibTrans" presStyleCnt="0"/>
      <dgm:spPr/>
    </dgm:pt>
    <dgm:pt modelId="{1D442B5E-A298-45DF-9DED-E291DFAF706E}" type="pres">
      <dgm:prSet presAssocID="{7A618826-7E72-4D96-B58F-671E25E7A7C5}" presName="compNode" presStyleCnt="0"/>
      <dgm:spPr/>
    </dgm:pt>
    <dgm:pt modelId="{10369E33-FEF2-4539-BDA9-7F18135E84EB}" type="pres">
      <dgm:prSet presAssocID="{7A618826-7E72-4D96-B58F-671E25E7A7C5}" presName="bgRect" presStyleLbl="bgShp" presStyleIdx="1" presStyleCnt="2"/>
      <dgm:spPr/>
    </dgm:pt>
    <dgm:pt modelId="{039D63F6-2EBC-494C-BBDC-41427C1080A7}" type="pres">
      <dgm:prSet presAssocID="{7A618826-7E72-4D96-B58F-671E25E7A7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6B822856-9D60-4E36-993F-83EBC0C91561}" type="pres">
      <dgm:prSet presAssocID="{7A618826-7E72-4D96-B58F-671E25E7A7C5}" presName="spaceRect" presStyleCnt="0"/>
      <dgm:spPr/>
    </dgm:pt>
    <dgm:pt modelId="{2AB31065-4C69-4204-AB1E-9E5DAF507100}" type="pres">
      <dgm:prSet presAssocID="{7A618826-7E72-4D96-B58F-671E25E7A7C5}" presName="parTx" presStyleLbl="revTx" presStyleIdx="1" presStyleCnt="2">
        <dgm:presLayoutVars>
          <dgm:chMax val="0"/>
          <dgm:chPref val="0"/>
        </dgm:presLayoutVars>
      </dgm:prSet>
      <dgm:spPr/>
    </dgm:pt>
  </dgm:ptLst>
  <dgm:cxnLst>
    <dgm:cxn modelId="{98AA9113-815D-497C-A7A4-B045690553E2}" type="presOf" srcId="{7A618826-7E72-4D96-B58F-671E25E7A7C5}" destId="{2AB31065-4C69-4204-AB1E-9E5DAF507100}" srcOrd="0" destOrd="0" presId="urn:microsoft.com/office/officeart/2018/2/layout/IconVerticalSolidList"/>
    <dgm:cxn modelId="{E43E7A3F-1943-4B33-8056-3B8A13662916}" type="presOf" srcId="{96CC3C8F-947A-4415-B563-0DD8055697B1}" destId="{104597B2-C6A0-4F70-B263-8187E4BE4353}" srcOrd="0" destOrd="0" presId="urn:microsoft.com/office/officeart/2018/2/layout/IconVerticalSolidList"/>
    <dgm:cxn modelId="{20B5C861-DFE0-4379-9892-1E1694D46F14}" srcId="{96CC3C8F-947A-4415-B563-0DD8055697B1}" destId="{DE469276-6A73-4BDE-A31F-4E42F2A6BEF9}" srcOrd="0" destOrd="0" parTransId="{57938BA3-C2AB-4C39-A17A-F3FC0D3DC9D9}" sibTransId="{1908BE6B-7473-4732-95A0-51F3FEC5B00B}"/>
    <dgm:cxn modelId="{8F5E2D44-0FC9-4FBD-B01C-BB4CB72B5723}" type="presOf" srcId="{DE469276-6A73-4BDE-A31F-4E42F2A6BEF9}" destId="{EAC705DF-748F-495D-974F-01D810C80143}" srcOrd="0" destOrd="0" presId="urn:microsoft.com/office/officeart/2018/2/layout/IconVerticalSolidList"/>
    <dgm:cxn modelId="{8E17B9E7-85A8-4421-8CC1-D6984D543FC2}" srcId="{96CC3C8F-947A-4415-B563-0DD8055697B1}" destId="{7A618826-7E72-4D96-B58F-671E25E7A7C5}" srcOrd="1" destOrd="0" parTransId="{B1D8D97E-6F1C-4E20-9661-8A0552FE5EAA}" sibTransId="{3615F691-B1AD-4666-951C-7BD1E0B4FF43}"/>
    <dgm:cxn modelId="{AFD4A6C6-2282-4EA6-8BFB-DFC82B62EF98}" type="presParOf" srcId="{104597B2-C6A0-4F70-B263-8187E4BE4353}" destId="{F3F1160C-3081-41B8-9C8A-480690BDC5A1}" srcOrd="0" destOrd="0" presId="urn:microsoft.com/office/officeart/2018/2/layout/IconVerticalSolidList"/>
    <dgm:cxn modelId="{0D89C6C1-B17A-47F8-B6FF-C91312F6C7AA}" type="presParOf" srcId="{F3F1160C-3081-41B8-9C8A-480690BDC5A1}" destId="{A3F2D323-2247-4FE2-A262-214764D9B009}" srcOrd="0" destOrd="0" presId="urn:microsoft.com/office/officeart/2018/2/layout/IconVerticalSolidList"/>
    <dgm:cxn modelId="{F3942CCF-ACC8-460B-AE65-F99327AF7B47}" type="presParOf" srcId="{F3F1160C-3081-41B8-9C8A-480690BDC5A1}" destId="{ED7A573F-C952-41D5-95CC-F5CFD21DAEC0}" srcOrd="1" destOrd="0" presId="urn:microsoft.com/office/officeart/2018/2/layout/IconVerticalSolidList"/>
    <dgm:cxn modelId="{9B76F8F8-B645-4D76-BE2A-4CABD11185AC}" type="presParOf" srcId="{F3F1160C-3081-41B8-9C8A-480690BDC5A1}" destId="{31CCD05B-6A59-41A0-9E56-2A5682908608}" srcOrd="2" destOrd="0" presId="urn:microsoft.com/office/officeart/2018/2/layout/IconVerticalSolidList"/>
    <dgm:cxn modelId="{9F657380-577A-4740-AA8D-7455EBD0145F}" type="presParOf" srcId="{F3F1160C-3081-41B8-9C8A-480690BDC5A1}" destId="{EAC705DF-748F-495D-974F-01D810C80143}" srcOrd="3" destOrd="0" presId="urn:microsoft.com/office/officeart/2018/2/layout/IconVerticalSolidList"/>
    <dgm:cxn modelId="{AE02C84C-19B7-4597-86C6-F767DD0395D1}" type="presParOf" srcId="{104597B2-C6A0-4F70-B263-8187E4BE4353}" destId="{AC9B7649-7197-42DA-BA65-743CEDC40937}" srcOrd="1" destOrd="0" presId="urn:microsoft.com/office/officeart/2018/2/layout/IconVerticalSolidList"/>
    <dgm:cxn modelId="{F1A22079-3D07-448C-B820-889B8C5EA11B}" type="presParOf" srcId="{104597B2-C6A0-4F70-B263-8187E4BE4353}" destId="{1D442B5E-A298-45DF-9DED-E291DFAF706E}" srcOrd="2" destOrd="0" presId="urn:microsoft.com/office/officeart/2018/2/layout/IconVerticalSolidList"/>
    <dgm:cxn modelId="{96165E6C-B3E0-488A-BC34-2312835D67BF}" type="presParOf" srcId="{1D442B5E-A298-45DF-9DED-E291DFAF706E}" destId="{10369E33-FEF2-4539-BDA9-7F18135E84EB}" srcOrd="0" destOrd="0" presId="urn:microsoft.com/office/officeart/2018/2/layout/IconVerticalSolidList"/>
    <dgm:cxn modelId="{77E54410-3BE3-4B65-BA14-4D624660C66B}" type="presParOf" srcId="{1D442B5E-A298-45DF-9DED-E291DFAF706E}" destId="{039D63F6-2EBC-494C-BBDC-41427C1080A7}" srcOrd="1" destOrd="0" presId="urn:microsoft.com/office/officeart/2018/2/layout/IconVerticalSolidList"/>
    <dgm:cxn modelId="{685ACC12-4198-4AD6-B8DD-F3556D21F70D}" type="presParOf" srcId="{1D442B5E-A298-45DF-9DED-E291DFAF706E}" destId="{6B822856-9D60-4E36-993F-83EBC0C91561}" srcOrd="2" destOrd="0" presId="urn:microsoft.com/office/officeart/2018/2/layout/IconVerticalSolidList"/>
    <dgm:cxn modelId="{D92197E0-E61C-4BFD-9D5E-6262E1902A79}" type="presParOf" srcId="{1D442B5E-A298-45DF-9DED-E291DFAF706E}" destId="{2AB31065-4C69-4204-AB1E-9E5DAF50710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39880-F987-47DB-831E-3207A4A0E2A0}">
      <dsp:nvSpPr>
        <dsp:cNvPr id="0" name=""/>
        <dsp:cNvSpPr/>
      </dsp:nvSpPr>
      <dsp:spPr>
        <a:xfrm>
          <a:off x="623999" y="153212"/>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C0EDB-8E33-43AC-96A5-5C7F60A8E55E}">
      <dsp:nvSpPr>
        <dsp:cNvPr id="0" name=""/>
        <dsp:cNvSpPr/>
      </dsp:nvSpPr>
      <dsp:spPr>
        <a:xfrm>
          <a:off x="1033499" y="562712"/>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F7BFB9-C29B-4249-A6A8-8963CABB2CD3}">
      <dsp:nvSpPr>
        <dsp:cNvPr id="0" name=""/>
        <dsp:cNvSpPr/>
      </dsp:nvSpPr>
      <dsp:spPr>
        <a:xfrm>
          <a:off x="9749" y="2673212"/>
          <a:ext cx="3150000" cy="130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Training dataset: contains the attributes of almost 14,395 songs, with 18 columns including the target column, which classifies the Genre of each song</a:t>
          </a:r>
        </a:p>
      </dsp:txBody>
      <dsp:txXfrm>
        <a:off x="9749" y="2673212"/>
        <a:ext cx="3150000" cy="1309218"/>
      </dsp:txXfrm>
    </dsp:sp>
    <dsp:sp modelId="{6FD44D3F-B260-4963-BF4A-B0242934ACF1}">
      <dsp:nvSpPr>
        <dsp:cNvPr id="0" name=""/>
        <dsp:cNvSpPr/>
      </dsp:nvSpPr>
      <dsp:spPr>
        <a:xfrm>
          <a:off x="4325249" y="153212"/>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DBEC2-7D8C-4D20-98C0-47D494EC87C5}">
      <dsp:nvSpPr>
        <dsp:cNvPr id="0" name=""/>
        <dsp:cNvSpPr/>
      </dsp:nvSpPr>
      <dsp:spPr>
        <a:xfrm>
          <a:off x="4734749" y="562712"/>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2E11A1-5ABB-4538-80BE-A7CAE7EB93CE}">
      <dsp:nvSpPr>
        <dsp:cNvPr id="0" name=""/>
        <dsp:cNvSpPr/>
      </dsp:nvSpPr>
      <dsp:spPr>
        <a:xfrm>
          <a:off x="3710999" y="2673212"/>
          <a:ext cx="3150000" cy="130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Testing dataset: contains 3600 observations.</a:t>
          </a:r>
        </a:p>
      </dsp:txBody>
      <dsp:txXfrm>
        <a:off x="3710999" y="2673212"/>
        <a:ext cx="3150000" cy="1309218"/>
      </dsp:txXfrm>
    </dsp:sp>
    <dsp:sp modelId="{58D65779-F509-4452-BA46-D626423CE983}">
      <dsp:nvSpPr>
        <dsp:cNvPr id="0" name=""/>
        <dsp:cNvSpPr/>
      </dsp:nvSpPr>
      <dsp:spPr>
        <a:xfrm>
          <a:off x="8026499" y="153212"/>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4F1F9-A0A9-4B8F-969C-90ADB1685EAA}">
      <dsp:nvSpPr>
        <dsp:cNvPr id="0" name=""/>
        <dsp:cNvSpPr/>
      </dsp:nvSpPr>
      <dsp:spPr>
        <a:xfrm>
          <a:off x="8435999" y="562712"/>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9372E-C713-4223-AE8B-0B0A64E42DFD}">
      <dsp:nvSpPr>
        <dsp:cNvPr id="0" name=""/>
        <dsp:cNvSpPr/>
      </dsp:nvSpPr>
      <dsp:spPr>
        <a:xfrm>
          <a:off x="7412249" y="2673212"/>
          <a:ext cx="3150000" cy="130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Missing Values: The training and test datasets contained missing values in the 'Popularity', 'key', and 'Instrumentalness' columns.</a:t>
          </a:r>
        </a:p>
      </dsp:txBody>
      <dsp:txXfrm>
        <a:off x="7412249" y="2673212"/>
        <a:ext cx="3150000" cy="1309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291E6-B066-49C7-937F-9C31DC8CDC0D}">
      <dsp:nvSpPr>
        <dsp:cNvPr id="0" name=""/>
        <dsp:cNvSpPr/>
      </dsp:nvSpPr>
      <dsp:spPr>
        <a:xfrm>
          <a:off x="0" y="1358827"/>
          <a:ext cx="5906327" cy="418275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US" sz="2300" kern="1200" dirty="0"/>
            <a:t>During the EDA phase, we examined the dataset to gain insights into the distribution of key features and their relationships. </a:t>
          </a:r>
        </a:p>
        <a:p>
          <a:pPr marL="0" lvl="0" indent="0" algn="l" defTabSz="1022350">
            <a:lnSpc>
              <a:spcPct val="90000"/>
            </a:lnSpc>
            <a:spcBef>
              <a:spcPct val="0"/>
            </a:spcBef>
            <a:spcAft>
              <a:spcPct val="35000"/>
            </a:spcAft>
            <a:buFont typeface="Arial" panose="020B0604020202020204" pitchFamily="34" charset="0"/>
            <a:buNone/>
          </a:pPr>
          <a:r>
            <a:rPr lang="en-US" sz="2000" b="1" kern="1200" dirty="0"/>
            <a:t>Histograms:</a:t>
          </a:r>
          <a:r>
            <a:rPr lang="en-US" sz="2000" kern="1200" dirty="0"/>
            <a:t> To visualize the distribution of individual features.</a:t>
          </a:r>
        </a:p>
        <a:p>
          <a:pPr marL="0" lvl="0" indent="0" algn="l" defTabSz="1022350">
            <a:lnSpc>
              <a:spcPct val="90000"/>
            </a:lnSpc>
            <a:spcBef>
              <a:spcPct val="0"/>
            </a:spcBef>
            <a:spcAft>
              <a:spcPct val="35000"/>
            </a:spcAft>
            <a:buFont typeface="Arial" panose="020B0604020202020204" pitchFamily="34" charset="0"/>
            <a:buNone/>
          </a:pPr>
          <a:r>
            <a:rPr lang="en-US" sz="2000" b="1" kern="1200" dirty="0"/>
            <a:t>Boxplots:</a:t>
          </a:r>
          <a:r>
            <a:rPr lang="en-US" sz="2000" kern="1200" dirty="0"/>
            <a:t> To identify outliers and understand the spread of the data.</a:t>
          </a:r>
        </a:p>
        <a:p>
          <a:pPr marL="0" lvl="0" indent="0" algn="l" defTabSz="1022350">
            <a:lnSpc>
              <a:spcPct val="90000"/>
            </a:lnSpc>
            <a:spcBef>
              <a:spcPct val="0"/>
            </a:spcBef>
            <a:spcAft>
              <a:spcPct val="35000"/>
            </a:spcAft>
            <a:buFont typeface="Arial" panose="020B0604020202020204" pitchFamily="34" charset="0"/>
            <a:buNone/>
          </a:pPr>
          <a:r>
            <a:rPr lang="en-US" sz="2000" b="1" kern="1200" dirty="0"/>
            <a:t>Correlation Heatmaps:</a:t>
          </a:r>
          <a:r>
            <a:rPr lang="en-US" sz="2000" kern="1200" dirty="0"/>
            <a:t> To explore relationships between features and identify potential multicollinearity.</a:t>
          </a:r>
        </a:p>
      </dsp:txBody>
      <dsp:txXfrm>
        <a:off x="204185" y="1563012"/>
        <a:ext cx="5497957" cy="3774380"/>
      </dsp:txXfrm>
    </dsp:sp>
    <dsp:sp modelId="{7AE8ED54-0371-41DA-8846-E92BDD37C5BA}">
      <dsp:nvSpPr>
        <dsp:cNvPr id="0" name=""/>
        <dsp:cNvSpPr/>
      </dsp:nvSpPr>
      <dsp:spPr>
        <a:xfrm>
          <a:off x="0" y="4719886"/>
          <a:ext cx="590632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6" tIns="82550" rIns="462280" bIns="82550" numCol="1" spcCol="1270" anchor="t" anchorCtr="0">
          <a:noAutofit/>
        </a:bodyPr>
        <a:lstStyle/>
        <a:p>
          <a:pPr marL="285750" lvl="1" indent="-285750" algn="l" defTabSz="2266950">
            <a:lnSpc>
              <a:spcPct val="90000"/>
            </a:lnSpc>
            <a:spcBef>
              <a:spcPct val="0"/>
            </a:spcBef>
            <a:spcAft>
              <a:spcPct val="20000"/>
            </a:spcAft>
            <a:buNone/>
          </a:pPr>
          <a:endParaRPr lang="en-US" sz="5100" kern="1200" dirty="0"/>
        </a:p>
      </dsp:txBody>
      <dsp:txXfrm>
        <a:off x="0" y="4719886"/>
        <a:ext cx="5906327"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3040B-7B7F-4368-B279-D517A095C618}">
      <dsp:nvSpPr>
        <dsp:cNvPr id="0" name=""/>
        <dsp:cNvSpPr/>
      </dsp:nvSpPr>
      <dsp:spPr>
        <a:xfrm>
          <a:off x="744537" y="0"/>
          <a:ext cx="4327525" cy="432752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7FFB39B-8C30-4817-B497-B25E1DA067FF}">
      <dsp:nvSpPr>
        <dsp:cNvPr id="0" name=""/>
        <dsp:cNvSpPr/>
      </dsp:nvSpPr>
      <dsp:spPr>
        <a:xfrm>
          <a:off x="1155652" y="411114"/>
          <a:ext cx="1687734" cy="1687734"/>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CatBoost</a:t>
          </a:r>
          <a:endParaRPr lang="en-US" sz="2000" kern="1200" dirty="0"/>
        </a:p>
        <a:p>
          <a:pPr marL="0" lvl="0" indent="0" algn="ctr" defTabSz="889000">
            <a:lnSpc>
              <a:spcPct val="90000"/>
            </a:lnSpc>
            <a:spcBef>
              <a:spcPct val="0"/>
            </a:spcBef>
            <a:spcAft>
              <a:spcPct val="35000"/>
            </a:spcAft>
            <a:buNone/>
          </a:pPr>
          <a:r>
            <a:rPr lang="en-US" sz="2000" kern="1200" dirty="0"/>
            <a:t>Classifier</a:t>
          </a:r>
        </a:p>
        <a:p>
          <a:pPr marL="0" lvl="0" indent="0" algn="ctr" defTabSz="889000">
            <a:lnSpc>
              <a:spcPct val="90000"/>
            </a:lnSpc>
            <a:spcBef>
              <a:spcPct val="0"/>
            </a:spcBef>
            <a:spcAft>
              <a:spcPct val="35000"/>
            </a:spcAft>
            <a:buNone/>
          </a:pPr>
          <a:r>
            <a:rPr lang="en-AE" sz="2000" b="0" i="0" kern="1200" dirty="0"/>
            <a:t>F1 : </a:t>
          </a:r>
          <a:r>
            <a:rPr lang="en-AE" sz="2000" b="1" i="0" kern="1200" dirty="0"/>
            <a:t>0.6672</a:t>
          </a:r>
          <a:r>
            <a:rPr lang="en-US" sz="2000" kern="1200" dirty="0"/>
            <a:t> </a:t>
          </a:r>
        </a:p>
      </dsp:txBody>
      <dsp:txXfrm>
        <a:off x="1238040" y="493502"/>
        <a:ext cx="1522958" cy="1522958"/>
      </dsp:txXfrm>
    </dsp:sp>
    <dsp:sp modelId="{A6ADBBEA-A8FF-45EE-A67B-E7DC63FA0776}">
      <dsp:nvSpPr>
        <dsp:cNvPr id="0" name=""/>
        <dsp:cNvSpPr/>
      </dsp:nvSpPr>
      <dsp:spPr>
        <a:xfrm>
          <a:off x="2973212" y="411114"/>
          <a:ext cx="1687734" cy="1687734"/>
        </a:xfrm>
        <a:prstGeom prst="round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Logistic</a:t>
          </a:r>
        </a:p>
        <a:p>
          <a:pPr marL="0" lvl="0" indent="0" algn="ctr" defTabSz="844550">
            <a:lnSpc>
              <a:spcPct val="90000"/>
            </a:lnSpc>
            <a:spcBef>
              <a:spcPct val="0"/>
            </a:spcBef>
            <a:spcAft>
              <a:spcPct val="35000"/>
            </a:spcAft>
            <a:buNone/>
          </a:pPr>
          <a:r>
            <a:rPr lang="en-US" sz="1900" kern="1200" dirty="0"/>
            <a:t> Regression</a:t>
          </a:r>
        </a:p>
        <a:p>
          <a:pPr marL="0" lvl="0" indent="0" algn="ctr" defTabSz="844550">
            <a:lnSpc>
              <a:spcPct val="90000"/>
            </a:lnSpc>
            <a:spcBef>
              <a:spcPct val="0"/>
            </a:spcBef>
            <a:spcAft>
              <a:spcPct val="35000"/>
            </a:spcAft>
            <a:buNone/>
          </a:pPr>
          <a:r>
            <a:rPr lang="en-AE" sz="1900" b="0" i="0" kern="1200" dirty="0"/>
            <a:t>F1 : 0.5478</a:t>
          </a:r>
          <a:endParaRPr lang="en-US" sz="1900" kern="1200" dirty="0"/>
        </a:p>
      </dsp:txBody>
      <dsp:txXfrm>
        <a:off x="3055600" y="493502"/>
        <a:ext cx="1522958" cy="1522958"/>
      </dsp:txXfrm>
    </dsp:sp>
    <dsp:sp modelId="{DDD10555-3B00-483A-844F-4091FDEB378D}">
      <dsp:nvSpPr>
        <dsp:cNvPr id="0" name=""/>
        <dsp:cNvSpPr/>
      </dsp:nvSpPr>
      <dsp:spPr>
        <a:xfrm>
          <a:off x="1155652" y="2228675"/>
          <a:ext cx="1687734" cy="1687734"/>
        </a:xfrm>
        <a:prstGeom prst="roundRect">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Decision Tree</a:t>
          </a:r>
        </a:p>
        <a:p>
          <a:pPr marL="0" lvl="0" indent="0" algn="ctr" defTabSz="844550">
            <a:lnSpc>
              <a:spcPct val="90000"/>
            </a:lnSpc>
            <a:spcBef>
              <a:spcPct val="0"/>
            </a:spcBef>
            <a:spcAft>
              <a:spcPct val="35000"/>
            </a:spcAft>
            <a:buNone/>
          </a:pPr>
          <a:r>
            <a:rPr lang="en-US" sz="1900" kern="1200" dirty="0"/>
            <a:t>Classifier</a:t>
          </a:r>
        </a:p>
        <a:p>
          <a:pPr marL="0" lvl="0" indent="0" algn="ctr" defTabSz="844550">
            <a:lnSpc>
              <a:spcPct val="90000"/>
            </a:lnSpc>
            <a:spcBef>
              <a:spcPct val="0"/>
            </a:spcBef>
            <a:spcAft>
              <a:spcPct val="35000"/>
            </a:spcAft>
            <a:buNone/>
          </a:pPr>
          <a:r>
            <a:rPr lang="en-AE" sz="1900" b="0" i="0" kern="1200" dirty="0"/>
            <a:t>F1 : 0. 4781</a:t>
          </a:r>
          <a:endParaRPr lang="en-AE" sz="1900" kern="1200" dirty="0"/>
        </a:p>
      </dsp:txBody>
      <dsp:txXfrm>
        <a:off x="1238040" y="2311063"/>
        <a:ext cx="1522958" cy="1522958"/>
      </dsp:txXfrm>
    </dsp:sp>
    <dsp:sp modelId="{1CD4E0DD-B77C-485D-8178-5A7D058D030F}">
      <dsp:nvSpPr>
        <dsp:cNvPr id="0" name=""/>
        <dsp:cNvSpPr/>
      </dsp:nvSpPr>
      <dsp:spPr>
        <a:xfrm>
          <a:off x="2973212" y="2228675"/>
          <a:ext cx="1687734" cy="1687734"/>
        </a:xfrm>
        <a:prstGeom prst="round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Random </a:t>
          </a:r>
        </a:p>
        <a:p>
          <a:pPr marL="0" lvl="0" indent="0" algn="ctr" defTabSz="844550">
            <a:lnSpc>
              <a:spcPct val="90000"/>
            </a:lnSpc>
            <a:spcBef>
              <a:spcPct val="0"/>
            </a:spcBef>
            <a:spcAft>
              <a:spcPct val="35000"/>
            </a:spcAft>
            <a:buNone/>
          </a:pPr>
          <a:r>
            <a:rPr lang="en-US" sz="1900" kern="1200" dirty="0"/>
            <a:t>Forest</a:t>
          </a:r>
        </a:p>
        <a:p>
          <a:pPr marL="0" lvl="0" indent="0" algn="ctr" defTabSz="844550">
            <a:lnSpc>
              <a:spcPct val="90000"/>
            </a:lnSpc>
            <a:spcBef>
              <a:spcPct val="0"/>
            </a:spcBef>
            <a:spcAft>
              <a:spcPct val="35000"/>
            </a:spcAft>
            <a:buNone/>
          </a:pPr>
          <a:r>
            <a:rPr lang="en-US" sz="1900" kern="1200" dirty="0"/>
            <a:t>Classifier</a:t>
          </a:r>
        </a:p>
        <a:p>
          <a:pPr marL="0" lvl="0" indent="0" algn="ctr" defTabSz="844550">
            <a:lnSpc>
              <a:spcPct val="90000"/>
            </a:lnSpc>
            <a:spcBef>
              <a:spcPct val="0"/>
            </a:spcBef>
            <a:spcAft>
              <a:spcPct val="35000"/>
            </a:spcAft>
            <a:buNone/>
          </a:pPr>
          <a:r>
            <a:rPr lang="en-AE" sz="1900" b="0" i="0" kern="1200" dirty="0"/>
            <a:t>F1 : 0. 5935</a:t>
          </a:r>
          <a:endParaRPr lang="en-AE" sz="1900" kern="1200" dirty="0"/>
        </a:p>
      </dsp:txBody>
      <dsp:txXfrm>
        <a:off x="3055600" y="2311063"/>
        <a:ext cx="1522958" cy="15229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55171-A049-4333-B6AC-F70CC16972AA}">
      <dsp:nvSpPr>
        <dsp:cNvPr id="0" name=""/>
        <dsp:cNvSpPr/>
      </dsp:nvSpPr>
      <dsp:spPr>
        <a:xfrm>
          <a:off x="0" y="0"/>
          <a:ext cx="5906327" cy="4686645"/>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err="1"/>
            <a:t>CatBoost</a:t>
          </a:r>
          <a:r>
            <a:rPr lang="en-US" sz="2000" kern="1200" dirty="0"/>
            <a:t>, a gradient boosting algorithm, handles categorical features directly and achieved the highest F1-score using simple one-hot encoding.</a:t>
          </a:r>
        </a:p>
      </dsp:txBody>
      <dsp:txXfrm>
        <a:off x="0" y="0"/>
        <a:ext cx="5906327" cy="2530788"/>
      </dsp:txXfrm>
    </dsp:sp>
    <dsp:sp modelId="{57E0D469-0883-4303-98AC-F32A3AC2359D}">
      <dsp:nvSpPr>
        <dsp:cNvPr id="0" name=""/>
        <dsp:cNvSpPr/>
      </dsp:nvSpPr>
      <dsp:spPr>
        <a:xfrm>
          <a:off x="0" y="2437055"/>
          <a:ext cx="5906327" cy="2155856"/>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Other models needed more complex frequency encoding for best results, adding a level of computation complexity.</a:t>
          </a:r>
        </a:p>
      </dsp:txBody>
      <dsp:txXfrm>
        <a:off x="0" y="2437055"/>
        <a:ext cx="5906327" cy="21558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2D323-2247-4FE2-A262-214764D9B009}">
      <dsp:nvSpPr>
        <dsp:cNvPr id="0" name=""/>
        <dsp:cNvSpPr/>
      </dsp:nvSpPr>
      <dsp:spPr>
        <a:xfrm>
          <a:off x="0" y="761579"/>
          <a:ext cx="5906327" cy="1405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A573F-C952-41D5-95CC-F5CFD21DAEC0}">
      <dsp:nvSpPr>
        <dsp:cNvPr id="0" name=""/>
        <dsp:cNvSpPr/>
      </dsp:nvSpPr>
      <dsp:spPr>
        <a:xfrm>
          <a:off x="425313" y="1077928"/>
          <a:ext cx="773296" cy="773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C705DF-748F-495D-974F-01D810C80143}">
      <dsp:nvSpPr>
        <dsp:cNvPr id="0" name=""/>
        <dsp:cNvSpPr/>
      </dsp:nvSpPr>
      <dsp:spPr>
        <a:xfrm>
          <a:off x="1623922" y="761579"/>
          <a:ext cx="4282405" cy="140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01" tIns="148801" rIns="148801" bIns="148801" numCol="1" spcCol="1270" anchor="ctr" anchorCtr="0">
          <a:noAutofit/>
        </a:bodyPr>
        <a:lstStyle/>
        <a:p>
          <a:pPr marL="0" lvl="0" indent="0" algn="l" defTabSz="1111250">
            <a:lnSpc>
              <a:spcPct val="90000"/>
            </a:lnSpc>
            <a:spcBef>
              <a:spcPct val="0"/>
            </a:spcBef>
            <a:spcAft>
              <a:spcPct val="35000"/>
            </a:spcAft>
            <a:buNone/>
          </a:pPr>
          <a:r>
            <a:rPr lang="en-US" sz="2500" kern="1200"/>
            <a:t>Successfully classified music genres using machine learning.</a:t>
          </a:r>
        </a:p>
      </dsp:txBody>
      <dsp:txXfrm>
        <a:off x="1623922" y="761579"/>
        <a:ext cx="4282405" cy="1405993"/>
      </dsp:txXfrm>
    </dsp:sp>
    <dsp:sp modelId="{10369E33-FEF2-4539-BDA9-7F18135E84EB}">
      <dsp:nvSpPr>
        <dsp:cNvPr id="0" name=""/>
        <dsp:cNvSpPr/>
      </dsp:nvSpPr>
      <dsp:spPr>
        <a:xfrm>
          <a:off x="0" y="2519071"/>
          <a:ext cx="5906327" cy="1405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9D63F6-2EBC-494C-BBDC-41427C1080A7}">
      <dsp:nvSpPr>
        <dsp:cNvPr id="0" name=""/>
        <dsp:cNvSpPr/>
      </dsp:nvSpPr>
      <dsp:spPr>
        <a:xfrm>
          <a:off x="425313" y="2835420"/>
          <a:ext cx="773296" cy="773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B31065-4C69-4204-AB1E-9E5DAF507100}">
      <dsp:nvSpPr>
        <dsp:cNvPr id="0" name=""/>
        <dsp:cNvSpPr/>
      </dsp:nvSpPr>
      <dsp:spPr>
        <a:xfrm>
          <a:off x="1623922" y="2519071"/>
          <a:ext cx="4282405" cy="140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01" tIns="148801" rIns="148801" bIns="148801" numCol="1" spcCol="1270" anchor="ctr" anchorCtr="0">
          <a:noAutofit/>
        </a:bodyPr>
        <a:lstStyle/>
        <a:p>
          <a:pPr marL="0" lvl="0" indent="0" algn="l" defTabSz="1111250">
            <a:lnSpc>
              <a:spcPct val="90000"/>
            </a:lnSpc>
            <a:spcBef>
              <a:spcPct val="0"/>
            </a:spcBef>
            <a:spcAft>
              <a:spcPct val="35000"/>
            </a:spcAft>
            <a:buNone/>
          </a:pPr>
          <a:r>
            <a:rPr lang="en-US" sz="2500" kern="1200"/>
            <a:t>Future work: Address class imbalance and explore advanced features.</a:t>
          </a:r>
        </a:p>
      </dsp:txBody>
      <dsp:txXfrm>
        <a:off x="1623922" y="2519071"/>
        <a:ext cx="4282405" cy="14059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3FD6E-040D-49D5-B90E-8EDFC91E78EF}" type="datetimeFigureOut">
              <a:rPr lang="en-AE" smtClean="0"/>
              <a:t>26/08/2024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E2DFA-BA5D-48BF-8134-1F2DD674BEE1}" type="slidenum">
              <a:rPr lang="en-AE" smtClean="0"/>
              <a:t>‹#›</a:t>
            </a:fld>
            <a:endParaRPr lang="en-AE"/>
          </a:p>
        </p:txBody>
      </p:sp>
    </p:spTree>
    <p:extLst>
      <p:ext uri="{BB962C8B-B14F-4D97-AF65-F5344CB8AC3E}">
        <p14:creationId xmlns:p14="http://schemas.microsoft.com/office/powerpoint/2010/main" val="279577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048E2DFA-BA5D-48BF-8134-1F2DD674BEE1}" type="slidenum">
              <a:rPr lang="en-AE" smtClean="0"/>
              <a:t>5</a:t>
            </a:fld>
            <a:endParaRPr lang="en-AE"/>
          </a:p>
        </p:txBody>
      </p:sp>
    </p:spTree>
    <p:extLst>
      <p:ext uri="{BB962C8B-B14F-4D97-AF65-F5344CB8AC3E}">
        <p14:creationId xmlns:p14="http://schemas.microsoft.com/office/powerpoint/2010/main" val="134058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048E2DFA-BA5D-48BF-8134-1F2DD674BEE1}" type="slidenum">
              <a:rPr lang="en-AE" smtClean="0"/>
              <a:t>11</a:t>
            </a:fld>
            <a:endParaRPr lang="en-AE"/>
          </a:p>
        </p:txBody>
      </p:sp>
    </p:spTree>
    <p:extLst>
      <p:ext uri="{BB962C8B-B14F-4D97-AF65-F5344CB8AC3E}">
        <p14:creationId xmlns:p14="http://schemas.microsoft.com/office/powerpoint/2010/main" val="35478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048E2DFA-BA5D-48BF-8134-1F2DD674BEE1}" type="slidenum">
              <a:rPr lang="en-AE" smtClean="0"/>
              <a:t>12</a:t>
            </a:fld>
            <a:endParaRPr lang="en-AE"/>
          </a:p>
        </p:txBody>
      </p:sp>
    </p:spTree>
    <p:extLst>
      <p:ext uri="{BB962C8B-B14F-4D97-AF65-F5344CB8AC3E}">
        <p14:creationId xmlns:p14="http://schemas.microsoft.com/office/powerpoint/2010/main" val="20680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8525BA-CCCA-4795-B9D9-2419BDA5E21A}"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1017000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525BA-CCCA-4795-B9D9-2419BDA5E21A}"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301871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98525BA-CCCA-4795-B9D9-2419BDA5E21A}"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824392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98525BA-CCCA-4795-B9D9-2419BDA5E21A}"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3234723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525BA-CCCA-4795-B9D9-2419BDA5E21A}"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2649750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525BA-CCCA-4795-B9D9-2419BDA5E21A}"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162813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525BA-CCCA-4795-B9D9-2419BDA5E21A}"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429039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525BA-CCCA-4795-B9D9-2419BDA5E21A}"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142045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525BA-CCCA-4795-B9D9-2419BDA5E21A}"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4841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525BA-CCCA-4795-B9D9-2419BDA5E21A}"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182522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525BA-CCCA-4795-B9D9-2419BDA5E21A}"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182419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525BA-CCCA-4795-B9D9-2419BDA5E21A}"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77628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8525BA-CCCA-4795-B9D9-2419BDA5E21A}"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159023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98525BA-CCCA-4795-B9D9-2419BDA5E21A}" type="datetimeFigureOut">
              <a:rPr lang="en-US" smtClean="0"/>
              <a:t>8/26/2024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00CAB31-2903-4795-81DC-0B2148BEAD5B}" type="slidenum">
              <a:rPr lang="en-US" smtClean="0"/>
              <a:t>‹#›</a:t>
            </a:fld>
            <a:endParaRPr lang="en-US"/>
          </a:p>
        </p:txBody>
      </p:sp>
    </p:spTree>
    <p:extLst>
      <p:ext uri="{BB962C8B-B14F-4D97-AF65-F5344CB8AC3E}">
        <p14:creationId xmlns:p14="http://schemas.microsoft.com/office/powerpoint/2010/main" val="63483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98525BA-CCCA-4795-B9D9-2419BDA5E21A}" type="datetimeFigureOut">
              <a:rPr lang="en-US" smtClean="0"/>
              <a:t>8/26/2024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00CAB31-2903-4795-81DC-0B2148BEAD5B}" type="slidenum">
              <a:rPr lang="en-US" smtClean="0"/>
              <a:t>‹#›</a:t>
            </a:fld>
            <a:endParaRPr lang="en-US"/>
          </a:p>
        </p:txBody>
      </p:sp>
    </p:spTree>
    <p:extLst>
      <p:ext uri="{BB962C8B-B14F-4D97-AF65-F5344CB8AC3E}">
        <p14:creationId xmlns:p14="http://schemas.microsoft.com/office/powerpoint/2010/main" val="20791573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9DB93F-21BD-C19E-9B02-A01830E38B6B}"/>
              </a:ext>
            </a:extLst>
          </p:cNvPr>
          <p:cNvSpPr>
            <a:spLocks noGrp="1"/>
          </p:cNvSpPr>
          <p:nvPr>
            <p:ph type="subTitle" idx="1"/>
          </p:nvPr>
        </p:nvSpPr>
        <p:spPr>
          <a:xfrm>
            <a:off x="-548529" y="5673675"/>
            <a:ext cx="8089871" cy="785656"/>
          </a:xfrm>
        </p:spPr>
        <p:txBody>
          <a:bodyPr>
            <a:noAutofit/>
          </a:bodyPr>
          <a:lstStyle/>
          <a:p>
            <a:pPr marL="0" indent="0" rtl="0" eaLnBrk="1" latinLnBrk="0" hangingPunct="1">
              <a:lnSpc>
                <a:spcPct val="90000"/>
              </a:lnSpc>
              <a:spcBef>
                <a:spcPts val="216"/>
              </a:spcBef>
              <a:spcAft>
                <a:spcPts val="0"/>
              </a:spcAft>
            </a:pPr>
            <a:endParaRPr lang="en-US" sz="2400" kern="1200" dirty="0">
              <a:effectLst/>
              <a:latin typeface="Calibri" panose="020F0502020204030204" pitchFamily="34" charset="0"/>
              <a:ea typeface="+mn-ea"/>
              <a:cs typeface="+mn-cs"/>
            </a:endParaRPr>
          </a:p>
          <a:p>
            <a:pPr algn="ctr" rtl="0" eaLnBrk="1" latinLnBrk="0" hangingPunct="1">
              <a:lnSpc>
                <a:spcPct val="90000"/>
              </a:lnSpc>
              <a:spcBef>
                <a:spcPts val="216"/>
              </a:spcBef>
              <a:spcAft>
                <a:spcPts val="0"/>
              </a:spcAft>
            </a:pPr>
            <a:r>
              <a:rPr lang="en-US" sz="2400" kern="1200" dirty="0">
                <a:effectLst/>
                <a:latin typeface="Calibri" panose="020F0502020204030204" pitchFamily="34" charset="0"/>
                <a:ea typeface="+mn-ea"/>
                <a:cs typeface="+mn-cs"/>
              </a:rPr>
              <a:t>Nesma </a:t>
            </a:r>
            <a:r>
              <a:rPr lang="en-US" sz="2400" kern="1200" dirty="0" err="1">
                <a:effectLst/>
                <a:latin typeface="Calibri" panose="020F0502020204030204" pitchFamily="34" charset="0"/>
                <a:ea typeface="+mn-ea"/>
                <a:cs typeface="+mn-cs"/>
              </a:rPr>
              <a:t>Silman</a:t>
            </a:r>
            <a:r>
              <a:rPr lang="en-US" sz="2400" kern="1200" dirty="0">
                <a:effectLst/>
                <a:latin typeface="Calibri" panose="020F0502020204030204" pitchFamily="34" charset="0"/>
                <a:ea typeface="+mn-ea"/>
                <a:cs typeface="+mn-cs"/>
              </a:rPr>
              <a:t>    Yaser </a:t>
            </a:r>
            <a:r>
              <a:rPr lang="en-US" sz="2400" kern="1200" dirty="0" err="1">
                <a:effectLst/>
                <a:latin typeface="Calibri" panose="020F0502020204030204" pitchFamily="34" charset="0"/>
                <a:ea typeface="+mn-ea"/>
                <a:cs typeface="+mn-cs"/>
              </a:rPr>
              <a:t>Alshuaybat</a:t>
            </a:r>
            <a:r>
              <a:rPr lang="en-US" sz="2400" kern="1200" dirty="0">
                <a:effectLst/>
                <a:latin typeface="Calibri" panose="020F0502020204030204" pitchFamily="34" charset="0"/>
                <a:ea typeface="+mn-ea"/>
                <a:cs typeface="+mn-cs"/>
              </a:rPr>
              <a:t>    Reem </a:t>
            </a:r>
            <a:r>
              <a:rPr lang="en-US" sz="2400" kern="1200" dirty="0" err="1">
                <a:effectLst/>
                <a:latin typeface="Calibri" panose="020F0502020204030204" pitchFamily="34" charset="0"/>
                <a:ea typeface="+mn-ea"/>
                <a:cs typeface="+mn-cs"/>
              </a:rPr>
              <a:t>Alshaarany</a:t>
            </a:r>
            <a:endParaRPr lang="en-US" sz="2400" dirty="0">
              <a:effectLst/>
            </a:endParaRPr>
          </a:p>
          <a:p>
            <a:pPr>
              <a:lnSpc>
                <a:spcPct val="90000"/>
              </a:lnSpc>
            </a:pPr>
            <a:endParaRPr lang="en-US" sz="2400" dirty="0"/>
          </a:p>
        </p:txBody>
      </p:sp>
      <p:pic>
        <p:nvPicPr>
          <p:cNvPr id="11" name="Picture 10" descr="Close-up of sheet music">
            <a:extLst>
              <a:ext uri="{FF2B5EF4-FFF2-40B4-BE49-F238E27FC236}">
                <a16:creationId xmlns:a16="http://schemas.microsoft.com/office/drawing/2014/main" id="{1EDCC82A-487C-3F0C-3863-85FAA1406949}"/>
              </a:ext>
            </a:extLst>
          </p:cNvPr>
          <p:cNvPicPr>
            <a:picLocks noChangeAspect="1"/>
          </p:cNvPicPr>
          <p:nvPr/>
        </p:nvPicPr>
        <p:blipFill>
          <a:blip r:embed="rId2"/>
          <a:srcRect l="30649" r="24085" b="-1"/>
          <a:stretch/>
        </p:blipFill>
        <p:spPr>
          <a:xfrm>
            <a:off x="7541342" y="10"/>
            <a:ext cx="4650658" cy="6857990"/>
          </a:xfrm>
          <a:prstGeom prst="rect">
            <a:avLst/>
          </a:prstGeom>
        </p:spPr>
      </p:pic>
      <p:sp>
        <p:nvSpPr>
          <p:cNvPr id="6" name="Title 5">
            <a:extLst>
              <a:ext uri="{FF2B5EF4-FFF2-40B4-BE49-F238E27FC236}">
                <a16:creationId xmlns:a16="http://schemas.microsoft.com/office/drawing/2014/main" id="{4BA94421-490A-EB35-B19F-3749B8D5F7AD}"/>
              </a:ext>
            </a:extLst>
          </p:cNvPr>
          <p:cNvSpPr>
            <a:spLocks noGrp="1"/>
          </p:cNvSpPr>
          <p:nvPr>
            <p:ph type="ctrTitle"/>
          </p:nvPr>
        </p:nvSpPr>
        <p:spPr>
          <a:xfrm>
            <a:off x="160296" y="791497"/>
            <a:ext cx="7256206" cy="2971051"/>
          </a:xfrm>
        </p:spPr>
        <p:txBody>
          <a:bodyPr/>
          <a:lstStyle/>
          <a:p>
            <a:r>
              <a:rPr lang="en-US" sz="4000" dirty="0"/>
              <a:t>Music Genre Classification Kaggle Competition</a:t>
            </a:r>
            <a:endParaRPr lang="en-AE" sz="4000" dirty="0"/>
          </a:p>
        </p:txBody>
      </p:sp>
      <p:sp>
        <p:nvSpPr>
          <p:cNvPr id="13" name="TextBox 12">
            <a:extLst>
              <a:ext uri="{FF2B5EF4-FFF2-40B4-BE49-F238E27FC236}">
                <a16:creationId xmlns:a16="http://schemas.microsoft.com/office/drawing/2014/main" id="{99D3B97C-7EA8-663E-E5B3-F9A03E376519}"/>
              </a:ext>
            </a:extLst>
          </p:cNvPr>
          <p:cNvSpPr txBox="1"/>
          <p:nvPr/>
        </p:nvSpPr>
        <p:spPr>
          <a:xfrm>
            <a:off x="-718887" y="5352370"/>
            <a:ext cx="6406816" cy="424732"/>
          </a:xfrm>
          <a:prstGeom prst="rect">
            <a:avLst/>
          </a:prstGeom>
          <a:noFill/>
        </p:spPr>
        <p:txBody>
          <a:bodyPr wrap="square">
            <a:spAutoFit/>
          </a:bodyPr>
          <a:lstStyle/>
          <a:p>
            <a:pPr marL="0" indent="0" algn="ctr" rtl="0" eaLnBrk="1" latinLnBrk="0" hangingPunct="1">
              <a:lnSpc>
                <a:spcPct val="90000"/>
              </a:lnSpc>
              <a:spcBef>
                <a:spcPts val="216"/>
              </a:spcBef>
              <a:spcAft>
                <a:spcPts val="0"/>
              </a:spcAft>
            </a:pPr>
            <a:r>
              <a:rPr lang="en-US" sz="2400" b="1" kern="1200" dirty="0">
                <a:effectLst/>
                <a:latin typeface="Calibri" panose="020F0502020204030204" pitchFamily="34" charset="0"/>
                <a:ea typeface="+mn-ea"/>
                <a:cs typeface="+mn-cs"/>
              </a:rPr>
              <a:t>Team</a:t>
            </a:r>
            <a:r>
              <a:rPr lang="en-US" sz="2400" b="1" dirty="0">
                <a:latin typeface="Calibri" panose="020F0502020204030204" pitchFamily="34" charset="0"/>
              </a:rPr>
              <a:t>-</a:t>
            </a:r>
            <a:r>
              <a:rPr lang="en-US" sz="2400" b="1" kern="1200" dirty="0">
                <a:effectLst/>
                <a:latin typeface="Calibri" panose="020F0502020204030204" pitchFamily="34" charset="0"/>
                <a:ea typeface="+mn-ea"/>
                <a:cs typeface="+mn-cs"/>
              </a:rPr>
              <a:t>D Members: </a:t>
            </a:r>
          </a:p>
        </p:txBody>
      </p:sp>
    </p:spTree>
    <p:extLst>
      <p:ext uri="{BB962C8B-B14F-4D97-AF65-F5344CB8AC3E}">
        <p14:creationId xmlns:p14="http://schemas.microsoft.com/office/powerpoint/2010/main" val="922733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3"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2075" name="Rectangle 2074">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Freeform: Shape 2076">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451515" y="1734857"/>
            <a:ext cx="3765483" cy="3388287"/>
          </a:xfrm>
        </p:spPr>
        <p:txBody>
          <a:bodyPr vert="horz" lIns="91440" tIns="45720" rIns="91440" bIns="45720" rtlCol="0" anchor="ctr">
            <a:normAutofit/>
          </a:bodyPr>
          <a:lstStyle/>
          <a:p>
            <a:pPr lvl="0"/>
            <a:r>
              <a:rPr lang="en-US" sz="4400" dirty="0"/>
              <a:t>Key takeaways:</a:t>
            </a:r>
            <a:br>
              <a:rPr lang="en-US" sz="4400" dirty="0"/>
            </a:br>
            <a:endParaRPr lang="en-US" sz="4400" dirty="0"/>
          </a:p>
        </p:txBody>
      </p:sp>
      <p:sp>
        <p:nvSpPr>
          <p:cNvPr id="4" name="TextBox 3">
            <a:extLst>
              <a:ext uri="{FF2B5EF4-FFF2-40B4-BE49-F238E27FC236}">
                <a16:creationId xmlns:a16="http://schemas.microsoft.com/office/drawing/2014/main" id="{775F6734-25F3-23FE-BA89-1B116DD42BB5}"/>
              </a:ext>
            </a:extLst>
          </p:cNvPr>
          <p:cNvSpPr txBox="1"/>
          <p:nvPr/>
        </p:nvSpPr>
        <p:spPr>
          <a:xfrm>
            <a:off x="5815562" y="186767"/>
            <a:ext cx="5365218" cy="4900014"/>
          </a:xfrm>
          <a:prstGeom prst="rect">
            <a:avLst/>
          </a:prstGeom>
          <a:effectLst/>
        </p:spPr>
        <p:txBody>
          <a:bodyPr vert="horz" lIns="91440" tIns="45720" rIns="91440" bIns="45720" rtlCol="0" anchor="ctr">
            <a:normAutofit/>
          </a:bodyPr>
          <a:lstStyle/>
          <a:p>
            <a:pPr>
              <a:spcBef>
                <a:spcPct val="20000"/>
              </a:spcBef>
              <a:spcAft>
                <a:spcPts val="600"/>
              </a:spcAft>
              <a:buClr>
                <a:schemeClr val="accent1"/>
              </a:buClr>
            </a:pPr>
            <a:r>
              <a:rPr lang="en-US" sz="2000" b="1" dirty="0"/>
              <a:t>Feature Distributions</a:t>
            </a:r>
            <a:r>
              <a:rPr lang="en-US" sz="2000" dirty="0"/>
              <a:t>: Features such as ' </a:t>
            </a:r>
            <a:r>
              <a:rPr lang="en-US" sz="2000" b="1" dirty="0" err="1"/>
              <a:t>Speechiness</a:t>
            </a:r>
            <a:r>
              <a:rPr lang="en-US" sz="2000" dirty="0"/>
              <a:t>’, </a:t>
            </a:r>
            <a:r>
              <a:rPr lang="en-US" sz="2000" b="1" dirty="0"/>
              <a:t>'</a:t>
            </a:r>
            <a:r>
              <a:rPr lang="en-US" sz="2000" b="1" dirty="0" err="1"/>
              <a:t>Acousticness</a:t>
            </a:r>
            <a:r>
              <a:rPr lang="en-US" sz="2000" dirty="0"/>
              <a:t>', and 'Loudness' showed skewness. </a:t>
            </a:r>
            <a:br>
              <a:rPr lang="en-US" sz="2000" dirty="0"/>
            </a:br>
            <a:br>
              <a:rPr lang="en-US" sz="2000" dirty="0"/>
            </a:br>
            <a:r>
              <a:rPr lang="en-US" sz="2000" b="1" dirty="0"/>
              <a:t>Boxplots</a:t>
            </a:r>
            <a:r>
              <a:rPr lang="en-US" sz="2000" dirty="0"/>
              <a:t>: Many outliers were noticed in the ‘</a:t>
            </a:r>
            <a:r>
              <a:rPr lang="en-US" sz="2000" b="1" dirty="0" err="1"/>
              <a:t>Duration_in_milliseconds</a:t>
            </a:r>
            <a:r>
              <a:rPr lang="en-US" sz="2000" b="1" dirty="0"/>
              <a:t>’ </a:t>
            </a:r>
            <a:r>
              <a:rPr lang="en-US" sz="2000" dirty="0"/>
              <a:t>feature.</a:t>
            </a:r>
            <a:br>
              <a:rPr lang="en-US" sz="2000" dirty="0"/>
            </a:br>
            <a:br>
              <a:rPr lang="en-US" sz="2000" dirty="0"/>
            </a:br>
            <a:r>
              <a:rPr lang="en-US" sz="2000" b="1" dirty="0"/>
              <a:t>Correlations</a:t>
            </a:r>
            <a:r>
              <a:rPr lang="en-US" sz="2000" dirty="0"/>
              <a:t>: A hint of multicollinearity was noticed in features with high correlation.</a:t>
            </a:r>
          </a:p>
        </p:txBody>
      </p:sp>
      <p:grpSp>
        <p:nvGrpSpPr>
          <p:cNvPr id="5" name="Group 4">
            <a:extLst>
              <a:ext uri="{FF2B5EF4-FFF2-40B4-BE49-F238E27FC236}">
                <a16:creationId xmlns:a16="http://schemas.microsoft.com/office/drawing/2014/main" id="{918456AD-F8D6-DA9C-6584-2303FF81AC89}"/>
              </a:ext>
            </a:extLst>
          </p:cNvPr>
          <p:cNvGrpSpPr/>
          <p:nvPr/>
        </p:nvGrpSpPr>
        <p:grpSpPr>
          <a:xfrm>
            <a:off x="5296995" y="4303717"/>
            <a:ext cx="6402351" cy="2185988"/>
            <a:chOff x="0" y="4312825"/>
            <a:chExt cx="5906327" cy="1771219"/>
          </a:xfrm>
        </p:grpSpPr>
        <p:sp>
          <p:nvSpPr>
            <p:cNvPr id="6" name="Rectangle: Rounded Corners 5">
              <a:extLst>
                <a:ext uri="{FF2B5EF4-FFF2-40B4-BE49-F238E27FC236}">
                  <a16:creationId xmlns:a16="http://schemas.microsoft.com/office/drawing/2014/main" id="{CA565EBB-1778-B741-D415-7A5E5AB0F7A5}"/>
                </a:ext>
              </a:extLst>
            </p:cNvPr>
            <p:cNvSpPr/>
            <p:nvPr/>
          </p:nvSpPr>
          <p:spPr>
            <a:xfrm>
              <a:off x="0" y="4312825"/>
              <a:ext cx="5906327" cy="1771219"/>
            </a:xfrm>
            <a:prstGeom prst="roundRect">
              <a:avLst/>
            </a:prstGeom>
          </p:spPr>
          <p:style>
            <a:lnRef idx="3">
              <a:schemeClr val="lt1">
                <a:hueOff val="0"/>
                <a:satOff val="0"/>
                <a:lumOff val="0"/>
                <a:alphaOff val="0"/>
              </a:schemeClr>
            </a:lnRef>
            <a:fillRef idx="1">
              <a:schemeClr val="accent2">
                <a:hueOff val="6443614"/>
                <a:satOff val="-18493"/>
                <a:lumOff val="-29609"/>
                <a:alphaOff val="0"/>
              </a:schemeClr>
            </a:fillRef>
            <a:effectRef idx="1">
              <a:schemeClr val="accent2">
                <a:hueOff val="6443614"/>
                <a:satOff val="-18493"/>
                <a:lumOff val="-29609"/>
                <a:alphaOff val="0"/>
              </a:schemeClr>
            </a:effectRef>
            <a:fontRef idx="minor">
              <a:schemeClr val="lt1"/>
            </a:fontRef>
          </p:style>
          <p:txBody>
            <a:bodyPr/>
            <a:lstStyle/>
            <a:p>
              <a:endParaRPr lang="en-AE" dirty="0"/>
            </a:p>
          </p:txBody>
        </p:sp>
        <p:sp>
          <p:nvSpPr>
            <p:cNvPr id="7" name="Rectangle: Rounded Corners 4">
              <a:extLst>
                <a:ext uri="{FF2B5EF4-FFF2-40B4-BE49-F238E27FC236}">
                  <a16:creationId xmlns:a16="http://schemas.microsoft.com/office/drawing/2014/main" id="{737BA77F-CB8F-3F4E-7783-E67CC3C6ED57}"/>
                </a:ext>
              </a:extLst>
            </p:cNvPr>
            <p:cNvSpPr txBox="1"/>
            <p:nvPr/>
          </p:nvSpPr>
          <p:spPr>
            <a:xfrm>
              <a:off x="86464" y="4399289"/>
              <a:ext cx="5733399" cy="15982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Given these takeaways and constraints, it was important to utilize a model that is not significantly affected by outliers and skewness.</a:t>
              </a:r>
            </a:p>
          </p:txBody>
        </p:sp>
      </p:grpSp>
    </p:spTree>
    <p:extLst>
      <p:ext uri="{BB962C8B-B14F-4D97-AF65-F5344CB8AC3E}">
        <p14:creationId xmlns:p14="http://schemas.microsoft.com/office/powerpoint/2010/main" val="154055358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3" name="Rectangle 12">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641754" y="1918252"/>
            <a:ext cx="3365439" cy="3997635"/>
          </a:xfrm>
        </p:spPr>
        <p:txBody>
          <a:bodyPr vert="horz" lIns="91440" tIns="45720" rIns="91440" bIns="45720" rtlCol="0" anchor="t">
            <a:normAutofit/>
          </a:bodyPr>
          <a:lstStyle/>
          <a:p>
            <a:pPr marL="0" marR="0">
              <a:spcAft>
                <a:spcPts val="0"/>
              </a:spcAft>
            </a:pPr>
            <a:r>
              <a:rPr lang="en-US" sz="4400" dirty="0">
                <a:effectLst/>
              </a:rPr>
              <a:t>Model Selection and Evaluation</a:t>
            </a:r>
          </a:p>
        </p:txBody>
      </p:sp>
      <p:graphicFrame>
        <p:nvGraphicFramePr>
          <p:cNvPr id="7" name="TextBox 4">
            <a:extLst>
              <a:ext uri="{FF2B5EF4-FFF2-40B4-BE49-F238E27FC236}">
                <a16:creationId xmlns:a16="http://schemas.microsoft.com/office/drawing/2014/main" id="{A2C20B86-B615-FD54-2508-FD0204D31803}"/>
              </a:ext>
            </a:extLst>
          </p:cNvPr>
          <p:cNvGraphicFramePr/>
          <p:nvPr>
            <p:extLst>
              <p:ext uri="{D42A27DB-BD31-4B8C-83A1-F6EECF244321}">
                <p14:modId xmlns:p14="http://schemas.microsoft.com/office/powerpoint/2010/main" val="1800331560"/>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Graphic 9" descr="Priorities outline">
            <a:extLst>
              <a:ext uri="{FF2B5EF4-FFF2-40B4-BE49-F238E27FC236}">
                <a16:creationId xmlns:a16="http://schemas.microsoft.com/office/drawing/2014/main" id="{AF7AA6FE-3F0B-8886-C838-C0D4DBB6DA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2411" y="1092994"/>
            <a:ext cx="914400" cy="914400"/>
          </a:xfrm>
          <a:prstGeom prst="rect">
            <a:avLst/>
          </a:prstGeom>
        </p:spPr>
      </p:pic>
    </p:spTree>
    <p:extLst>
      <p:ext uri="{BB962C8B-B14F-4D97-AF65-F5344CB8AC3E}">
        <p14:creationId xmlns:p14="http://schemas.microsoft.com/office/powerpoint/2010/main" val="61885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3" name="Rectangle 1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556591" y="1741714"/>
            <a:ext cx="3518452" cy="4117749"/>
          </a:xfrm>
        </p:spPr>
        <p:txBody>
          <a:bodyPr vert="horz" lIns="91440" tIns="45720" rIns="91440" bIns="45720" rtlCol="0" anchor="t">
            <a:normAutofit fontScale="90000"/>
          </a:bodyPr>
          <a:lstStyle/>
          <a:p>
            <a:r>
              <a:rPr lang="en-US" dirty="0">
                <a:effectLst/>
              </a:rPr>
              <a:t>Model Selection and Evaluation</a:t>
            </a:r>
            <a:br>
              <a:rPr lang="en-US" dirty="0">
                <a:effectLst/>
              </a:rPr>
            </a:br>
            <a:br>
              <a:rPr lang="en-US" dirty="0">
                <a:effectLst/>
              </a:rPr>
            </a:br>
            <a:br>
              <a:rPr lang="en-US" dirty="0"/>
            </a:br>
            <a:endParaRPr lang="en-US" dirty="0">
              <a:effectLst/>
            </a:endParaRPr>
          </a:p>
        </p:txBody>
      </p:sp>
      <p:graphicFrame>
        <p:nvGraphicFramePr>
          <p:cNvPr id="7" name="TextBox 4">
            <a:extLst>
              <a:ext uri="{FF2B5EF4-FFF2-40B4-BE49-F238E27FC236}">
                <a16:creationId xmlns:a16="http://schemas.microsoft.com/office/drawing/2014/main" id="{ABB6697E-C63C-8BC8-1C75-BF0A041D7DB8}"/>
              </a:ext>
            </a:extLst>
          </p:cNvPr>
          <p:cNvGraphicFramePr/>
          <p:nvPr>
            <p:extLst>
              <p:ext uri="{D42A27DB-BD31-4B8C-83A1-F6EECF244321}">
                <p14:modId xmlns:p14="http://schemas.microsoft.com/office/powerpoint/2010/main" val="2106745027"/>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D509F010-FB0A-39CB-9D76-C8B1D73BF669}"/>
              </a:ext>
            </a:extLst>
          </p:cNvPr>
          <p:cNvSpPr txBox="1"/>
          <p:nvPr/>
        </p:nvSpPr>
        <p:spPr>
          <a:xfrm>
            <a:off x="4637005" y="217077"/>
            <a:ext cx="6100010" cy="523220"/>
          </a:xfrm>
          <a:prstGeom prst="rect">
            <a:avLst/>
          </a:prstGeom>
          <a:noFill/>
        </p:spPr>
        <p:txBody>
          <a:bodyPr wrap="square">
            <a:spAutoFit/>
          </a:bodyPr>
          <a:lstStyle/>
          <a:p>
            <a:r>
              <a:rPr lang="en-US" sz="2800" u="sng" dirty="0"/>
              <a:t>Key takeaways:</a:t>
            </a:r>
            <a:endParaRPr lang="en-AE" sz="2800" dirty="0"/>
          </a:p>
        </p:txBody>
      </p:sp>
    </p:spTree>
    <p:extLst>
      <p:ext uri="{BB962C8B-B14F-4D97-AF65-F5344CB8AC3E}">
        <p14:creationId xmlns:p14="http://schemas.microsoft.com/office/powerpoint/2010/main" val="26109296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p:txBody>
          <a:bodyPr/>
          <a:lstStyle/>
          <a:p>
            <a:pPr marL="0" marR="0">
              <a:lnSpc>
                <a:spcPct val="115000"/>
              </a:lnSpc>
              <a:spcBef>
                <a:spcPts val="1000"/>
              </a:spcBef>
              <a:spcAft>
                <a:spcPts val="0"/>
              </a:spcAft>
            </a:pPr>
            <a:r>
              <a:rPr lang="en-US" b="1"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Final Prediction and Submission</a:t>
            </a:r>
          </a:p>
        </p:txBody>
      </p:sp>
      <p:pic>
        <p:nvPicPr>
          <p:cNvPr id="1026" name="Picture 2">
            <a:extLst>
              <a:ext uri="{FF2B5EF4-FFF2-40B4-BE49-F238E27FC236}">
                <a16:creationId xmlns:a16="http://schemas.microsoft.com/office/drawing/2014/main" id="{9E540DD2-BB5B-6743-A7F5-72DECB1C6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85" y="296173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79CAD5-8790-1CAF-5F3F-A3DB67F184A4}"/>
              </a:ext>
            </a:extLst>
          </p:cNvPr>
          <p:cNvSpPr txBox="1"/>
          <p:nvPr/>
        </p:nvSpPr>
        <p:spPr>
          <a:xfrm>
            <a:off x="2105399" y="3244334"/>
            <a:ext cx="6785937" cy="461665"/>
          </a:xfrm>
          <a:prstGeom prst="rect">
            <a:avLst/>
          </a:prstGeom>
          <a:noFill/>
        </p:spPr>
        <p:txBody>
          <a:bodyPr wrap="square">
            <a:spAutoFit/>
          </a:bodyPr>
          <a:lstStyle/>
          <a:p>
            <a:pPr>
              <a:buFont typeface="Arial" panose="020B0604020202020204" pitchFamily="34" charset="0"/>
              <a:buChar char="•"/>
            </a:pPr>
            <a:r>
              <a:rPr lang="en-US" sz="2400" dirty="0"/>
              <a:t>Best model achieved an F1-score of 66.7%.</a:t>
            </a:r>
          </a:p>
        </p:txBody>
      </p:sp>
      <p:sp>
        <p:nvSpPr>
          <p:cNvPr id="9" name="TextBox 8">
            <a:extLst>
              <a:ext uri="{FF2B5EF4-FFF2-40B4-BE49-F238E27FC236}">
                <a16:creationId xmlns:a16="http://schemas.microsoft.com/office/drawing/2014/main" id="{A2BC2407-F9F6-0720-A9C3-E69E98AC0537}"/>
              </a:ext>
            </a:extLst>
          </p:cNvPr>
          <p:cNvSpPr txBox="1"/>
          <p:nvPr/>
        </p:nvSpPr>
        <p:spPr>
          <a:xfrm>
            <a:off x="2105399" y="4867283"/>
            <a:ext cx="7231105" cy="461665"/>
          </a:xfrm>
          <a:prstGeom prst="rect">
            <a:avLst/>
          </a:prstGeom>
          <a:noFill/>
        </p:spPr>
        <p:txBody>
          <a:bodyPr wrap="square">
            <a:spAutoFit/>
          </a:bodyPr>
          <a:lstStyle/>
          <a:p>
            <a:pPr>
              <a:buFont typeface="Arial" panose="020B0604020202020204" pitchFamily="34" charset="0"/>
              <a:buChar char="•"/>
            </a:pPr>
            <a:r>
              <a:rPr lang="en-US" sz="2400" dirty="0"/>
              <a:t>Predictions saved in CSV format for submission.</a:t>
            </a:r>
          </a:p>
        </p:txBody>
      </p:sp>
      <p:pic>
        <p:nvPicPr>
          <p:cNvPr id="1028" name="Picture 4" descr="Csv Generic Flat icon | Freepik">
            <a:extLst>
              <a:ext uri="{FF2B5EF4-FFF2-40B4-BE49-F238E27FC236}">
                <a16:creationId xmlns:a16="http://schemas.microsoft.com/office/drawing/2014/main" id="{7EC6DDB8-763F-C2A9-9A86-993F1A089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48" y="4548901"/>
            <a:ext cx="1295399" cy="129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0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3" name="Rectangle 1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556591" y="1741714"/>
            <a:ext cx="3518452" cy="4117749"/>
          </a:xfrm>
        </p:spPr>
        <p:txBody>
          <a:bodyPr vert="horz" lIns="91440" tIns="45720" rIns="91440" bIns="45720" rtlCol="0" anchor="t">
            <a:normAutofit/>
          </a:bodyPr>
          <a:lstStyle/>
          <a:p>
            <a:pPr marL="0">
              <a:spcAft>
                <a:spcPts val="0"/>
              </a:spcAft>
            </a:pPr>
            <a:r>
              <a:rPr lang="en-US" sz="4400" dirty="0">
                <a:effectLst/>
              </a:rPr>
              <a:t>Conclusion</a:t>
            </a:r>
          </a:p>
        </p:txBody>
      </p:sp>
      <p:graphicFrame>
        <p:nvGraphicFramePr>
          <p:cNvPr id="7" name="TextBox 4">
            <a:extLst>
              <a:ext uri="{FF2B5EF4-FFF2-40B4-BE49-F238E27FC236}">
                <a16:creationId xmlns:a16="http://schemas.microsoft.com/office/drawing/2014/main" id="{32AECC79-C0B1-3D04-91AB-B9B8728E12B7}"/>
              </a:ext>
            </a:extLst>
          </p:cNvPr>
          <p:cNvGraphicFramePr/>
          <p:nvPr>
            <p:extLst>
              <p:ext uri="{D42A27DB-BD31-4B8C-83A1-F6EECF244321}">
                <p14:modId xmlns:p14="http://schemas.microsoft.com/office/powerpoint/2010/main" val="146990798"/>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31376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and blue symbols">
            <a:extLst>
              <a:ext uri="{FF2B5EF4-FFF2-40B4-BE49-F238E27FC236}">
                <a16:creationId xmlns:a16="http://schemas.microsoft.com/office/drawing/2014/main" id="{984BAF79-594E-8886-524C-F8CD67C2B357}"/>
              </a:ext>
            </a:extLst>
          </p:cNvPr>
          <p:cNvPicPr>
            <a:picLocks noChangeAspect="1"/>
          </p:cNvPicPr>
          <p:nvPr/>
        </p:nvPicPr>
        <p:blipFill>
          <a:blip r:embed="rId2">
            <a:alphaModFix amt="40000"/>
          </a:blip>
          <a:srcRect t="12909" b="13562"/>
          <a:stretch/>
        </p:blipFill>
        <p:spPr>
          <a:xfrm>
            <a:off x="20" y="10"/>
            <a:ext cx="12191980" cy="6857990"/>
          </a:xfrm>
          <a:prstGeom prst="rect">
            <a:avLst/>
          </a:prstGeom>
        </p:spPr>
      </p:pic>
      <p:sp>
        <p:nvSpPr>
          <p:cNvPr id="2" name="Title 1">
            <a:extLst>
              <a:ext uri="{FF2B5EF4-FFF2-40B4-BE49-F238E27FC236}">
                <a16:creationId xmlns:a16="http://schemas.microsoft.com/office/drawing/2014/main" id="{AF315366-89FC-A8C6-012D-A42CA4E1D77D}"/>
              </a:ext>
            </a:extLst>
          </p:cNvPr>
          <p:cNvSpPr>
            <a:spLocks noGrp="1"/>
          </p:cNvSpPr>
          <p:nvPr>
            <p:ph type="title"/>
          </p:nvPr>
        </p:nvSpPr>
        <p:spPr>
          <a:xfrm>
            <a:off x="0" y="-2605496"/>
            <a:ext cx="10572000" cy="3732453"/>
          </a:xfrm>
        </p:spPr>
        <p:txBody>
          <a:bodyPr vert="horz" lIns="91440" tIns="45720" rIns="91440" bIns="45720" rtlCol="0" anchor="b">
            <a:normAutofit/>
          </a:bodyPr>
          <a:lstStyle/>
          <a:p>
            <a:r>
              <a:rPr lang="en-US" sz="5400" dirty="0"/>
              <a:t>Thank you </a:t>
            </a:r>
          </a:p>
        </p:txBody>
      </p:sp>
      <p:sp>
        <p:nvSpPr>
          <p:cNvPr id="3" name="Content Placeholder 2">
            <a:extLst>
              <a:ext uri="{FF2B5EF4-FFF2-40B4-BE49-F238E27FC236}">
                <a16:creationId xmlns:a16="http://schemas.microsoft.com/office/drawing/2014/main" id="{A692C50D-269F-F254-8A27-961BB573D555}"/>
              </a:ext>
            </a:extLst>
          </p:cNvPr>
          <p:cNvSpPr>
            <a:spLocks noGrp="1"/>
          </p:cNvSpPr>
          <p:nvPr>
            <p:ph sz="half" idx="1"/>
          </p:nvPr>
        </p:nvSpPr>
        <p:spPr>
          <a:xfrm>
            <a:off x="810000" y="1126957"/>
            <a:ext cx="10572000" cy="434974"/>
          </a:xfrm>
        </p:spPr>
        <p:txBody>
          <a:bodyPr vert="horz" lIns="91440" tIns="45720" rIns="91440" bIns="45720" rtlCol="0" anchor="t">
            <a:noAutofit/>
          </a:bodyPr>
          <a:lstStyle/>
          <a:p>
            <a:pPr marL="0" indent="0">
              <a:buNone/>
            </a:pPr>
            <a:r>
              <a:rPr lang="en-US" sz="3200" dirty="0"/>
              <a:t>Any Questions ? </a:t>
            </a:r>
          </a:p>
        </p:txBody>
      </p:sp>
    </p:spTree>
    <p:extLst>
      <p:ext uri="{BB962C8B-B14F-4D97-AF65-F5344CB8AC3E}">
        <p14:creationId xmlns:p14="http://schemas.microsoft.com/office/powerpoint/2010/main" val="3673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p:txBody>
          <a:bodyPr/>
          <a:lstStyle/>
          <a:p>
            <a:r>
              <a:rPr lang="en-US" dirty="0"/>
              <a:t>Introduction</a:t>
            </a:r>
          </a:p>
        </p:txBody>
      </p:sp>
      <p:sp>
        <p:nvSpPr>
          <p:cNvPr id="5" name="TextBox 4">
            <a:extLst>
              <a:ext uri="{FF2B5EF4-FFF2-40B4-BE49-F238E27FC236}">
                <a16:creationId xmlns:a16="http://schemas.microsoft.com/office/drawing/2014/main" id="{3AF5C633-348B-653A-B14A-ABC2B5FEC087}"/>
              </a:ext>
            </a:extLst>
          </p:cNvPr>
          <p:cNvSpPr txBox="1"/>
          <p:nvPr/>
        </p:nvSpPr>
        <p:spPr>
          <a:xfrm>
            <a:off x="80211" y="2269165"/>
            <a:ext cx="12079705" cy="3292183"/>
          </a:xfrm>
          <a:prstGeom prst="rect">
            <a:avLst/>
          </a:prstGeom>
          <a:noFill/>
        </p:spPr>
        <p:txBody>
          <a:bodyPr wrap="square" rtlCol="0">
            <a:spAutoFit/>
          </a:bodyPr>
          <a:lstStyle/>
          <a:p>
            <a:pPr marL="0" marR="0">
              <a:lnSpc>
                <a:spcPct val="115000"/>
              </a:lnSpc>
              <a:spcBef>
                <a:spcPts val="0"/>
              </a:spcBef>
              <a:spcAft>
                <a:spcPts val="1200"/>
              </a:spcAft>
            </a:pPr>
            <a:r>
              <a:rPr lang="en-US" sz="2400" dirty="0">
                <a:effectLst/>
                <a:latin typeface="Cambria" panose="02040503050406030204" pitchFamily="18" charset="0"/>
                <a:ea typeface="MS Mincho" panose="02020609040205080304" pitchFamily="49" charset="-128"/>
                <a:cs typeface="Arial" panose="020B0604020202020204" pitchFamily="34" charset="0"/>
              </a:rPr>
              <a:t>As part of the Shai for AI machine learning engineering internship, we participated in a Kaggle competition aimed at classifying music genre based on various features. This project highlighted the importance of simplicity and a proper understanding of the process.</a:t>
            </a:r>
          </a:p>
          <a:p>
            <a:pPr marL="0" marR="0">
              <a:lnSpc>
                <a:spcPct val="115000"/>
              </a:lnSpc>
              <a:spcBef>
                <a:spcPts val="1000"/>
              </a:spcBef>
              <a:spcAft>
                <a:spcPts val="0"/>
              </a:spcAft>
            </a:pPr>
            <a:r>
              <a:rPr lang="en-US" sz="2400" b="0" dirty="0">
                <a:effectLst/>
                <a:latin typeface="Cambria" panose="02040503050406030204" pitchFamily="18" charset="0"/>
                <a:ea typeface="MS Mincho" panose="02020609040205080304" pitchFamily="49" charset="-128"/>
                <a:cs typeface="Arial" panose="020B0604020202020204" pitchFamily="34" charset="0"/>
              </a:rPr>
              <a:t>Team D's approach involved each member independently developing the project from start to finish. Throughout the process, members shared information on their initial actions, dataset insights, interesting discoveries, and challenges encountered.</a:t>
            </a:r>
            <a:endParaRPr lang="en-US" sz="2400" b="1" dirty="0">
              <a:effectLst/>
              <a:latin typeface="Calibri" panose="020F0502020204030204" pitchFamily="34" charset="0"/>
              <a:ea typeface="MS Gothic" panose="020B0609070205080204" pitchFamily="49" charset="-128"/>
              <a:cs typeface="Times New Roman" panose="02020603050405020304" pitchFamily="18" charset="0"/>
            </a:endParaRPr>
          </a:p>
          <a:p>
            <a:endParaRPr lang="en-US" sz="2400" dirty="0"/>
          </a:p>
        </p:txBody>
      </p:sp>
    </p:spTree>
    <p:extLst>
      <p:ext uri="{BB962C8B-B14F-4D97-AF65-F5344CB8AC3E}">
        <p14:creationId xmlns:p14="http://schemas.microsoft.com/office/powerpoint/2010/main" val="341745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p:txBody>
          <a:bodyPr/>
          <a:lstStyle/>
          <a:p>
            <a:r>
              <a:rPr lang="en-US" b="1"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Dataset Overview</a:t>
            </a:r>
            <a:endParaRPr lang="en-US" dirty="0">
              <a:solidFill>
                <a:schemeClr val="tx1"/>
              </a:solidFill>
            </a:endParaRPr>
          </a:p>
        </p:txBody>
      </p:sp>
      <p:graphicFrame>
        <p:nvGraphicFramePr>
          <p:cNvPr id="7" name="TextBox 4">
            <a:extLst>
              <a:ext uri="{FF2B5EF4-FFF2-40B4-BE49-F238E27FC236}">
                <a16:creationId xmlns:a16="http://schemas.microsoft.com/office/drawing/2014/main" id="{41ABF2D2-4F4B-73FC-E801-2C499E2C9762}"/>
              </a:ext>
            </a:extLst>
          </p:cNvPr>
          <p:cNvGraphicFramePr/>
          <p:nvPr>
            <p:extLst>
              <p:ext uri="{D42A27DB-BD31-4B8C-83A1-F6EECF244321}">
                <p14:modId xmlns:p14="http://schemas.microsoft.com/office/powerpoint/2010/main" val="2330402935"/>
              </p:ext>
            </p:extLst>
          </p:nvPr>
        </p:nvGraphicFramePr>
        <p:xfrm>
          <a:off x="810000" y="2275168"/>
          <a:ext cx="10571999" cy="4135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1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effectLst/>
              </a:rPr>
              <a:t>Evaluation Metric</a:t>
            </a:r>
          </a:p>
        </p:txBody>
      </p:sp>
      <p:sp>
        <p:nvSpPr>
          <p:cNvPr id="4" name="TextBox 3">
            <a:extLst>
              <a:ext uri="{FF2B5EF4-FFF2-40B4-BE49-F238E27FC236}">
                <a16:creationId xmlns:a16="http://schemas.microsoft.com/office/drawing/2014/main" id="{C8D2F31F-A5E0-144C-B08C-C3CA184BD43F}"/>
              </a:ext>
            </a:extLst>
          </p:cNvPr>
          <p:cNvSpPr txBox="1"/>
          <p:nvPr/>
        </p:nvSpPr>
        <p:spPr>
          <a:xfrm>
            <a:off x="6008068" y="978993"/>
            <a:ext cx="5365218" cy="4900014"/>
          </a:xfrm>
          <a:prstGeom prst="rect">
            <a:avLst/>
          </a:prstGeom>
          <a:effectLst/>
        </p:spPr>
        <p:txBody>
          <a:bodyPr vert="horz" lIns="91440" tIns="45720" rIns="91440" bIns="45720" rtlCol="0" anchor="ctr">
            <a:normAutofit/>
          </a:bodyPr>
          <a:lstStyle/>
          <a:p>
            <a:pPr marL="0" marR="0">
              <a:spcBef>
                <a:spcPct val="20000"/>
              </a:spcBef>
              <a:spcAft>
                <a:spcPts val="600"/>
              </a:spcAft>
              <a:buClr>
                <a:schemeClr val="accent1"/>
              </a:buClr>
              <a:buFont typeface="Wingdings 2" charset="2"/>
              <a:buChar char=""/>
            </a:pPr>
            <a:r>
              <a:rPr lang="en-US" sz="2000" dirty="0">
                <a:effectLst/>
              </a:rPr>
              <a:t>The </a:t>
            </a:r>
            <a:r>
              <a:rPr lang="en-US" sz="2000" b="1" dirty="0">
                <a:effectLst/>
              </a:rPr>
              <a:t>F1 score </a:t>
            </a:r>
            <a:r>
              <a:rPr lang="en-US" sz="2000" dirty="0">
                <a:effectLst/>
              </a:rPr>
              <a:t>was used as the evaluation metric for this classification task. The F1 score is the harmonic mean of precision and recall. </a:t>
            </a:r>
          </a:p>
          <a:p>
            <a:pPr marL="0" marR="0" algn="ctr">
              <a:spcBef>
                <a:spcPct val="20000"/>
              </a:spcBef>
              <a:spcAft>
                <a:spcPts val="600"/>
              </a:spcAft>
              <a:buClr>
                <a:schemeClr val="accent1"/>
              </a:buClr>
            </a:pPr>
            <a:r>
              <a:rPr lang="en-US" sz="2000" dirty="0">
                <a:effectLst/>
              </a:rPr>
              <a:t>0 (</a:t>
            </a:r>
            <a:r>
              <a:rPr lang="en-US" sz="2000" b="1" dirty="0">
                <a:effectLst/>
              </a:rPr>
              <a:t>Worst</a:t>
            </a:r>
            <a:r>
              <a:rPr lang="en-US" sz="2000" dirty="0">
                <a:effectLst/>
              </a:rPr>
              <a:t>) to 1 (</a:t>
            </a:r>
            <a:r>
              <a:rPr lang="en-US" sz="2000" b="1" dirty="0">
                <a:effectLst/>
              </a:rPr>
              <a:t>Best</a:t>
            </a:r>
            <a:r>
              <a:rPr lang="en-US" sz="2000" dirty="0">
                <a:effectLst/>
              </a:rPr>
              <a:t>) </a:t>
            </a:r>
          </a:p>
          <a:p>
            <a:pPr marL="0" marR="0">
              <a:spcBef>
                <a:spcPct val="20000"/>
              </a:spcBef>
              <a:spcAft>
                <a:spcPts val="600"/>
              </a:spcAft>
              <a:buClr>
                <a:schemeClr val="accent1"/>
              </a:buClr>
              <a:buFont typeface="Wingdings 2" charset="2"/>
              <a:buChar char=""/>
            </a:pPr>
            <a:endParaRPr lang="en-US" sz="2000" dirty="0"/>
          </a:p>
          <a:p>
            <a:pPr marL="0" marR="0">
              <a:spcBef>
                <a:spcPct val="20000"/>
              </a:spcBef>
              <a:spcAft>
                <a:spcPts val="600"/>
              </a:spcAft>
              <a:buClr>
                <a:schemeClr val="accent1"/>
              </a:buClr>
              <a:buFont typeface="Wingdings 2" charset="2"/>
              <a:buChar char=""/>
            </a:pPr>
            <a:r>
              <a:rPr lang="en-US" sz="2000" dirty="0">
                <a:effectLst/>
              </a:rPr>
              <a:t>The formula for the F1 score is: </a:t>
            </a:r>
          </a:p>
          <a:p>
            <a:pPr marL="0" marR="0" algn="ctr">
              <a:spcBef>
                <a:spcPct val="20000"/>
              </a:spcBef>
              <a:spcAft>
                <a:spcPts val="600"/>
              </a:spcAft>
              <a:buClr>
                <a:schemeClr val="accent1"/>
              </a:buClr>
            </a:pPr>
            <a:r>
              <a:rPr lang="en-US" sz="2000" dirty="0">
                <a:effectLst/>
              </a:rPr>
              <a:t>𝐹 1 - Score = 2 × precision × recall / precision + recall​</a:t>
            </a:r>
          </a:p>
        </p:txBody>
      </p:sp>
    </p:spTree>
    <p:extLst>
      <p:ext uri="{BB962C8B-B14F-4D97-AF65-F5344CB8AC3E}">
        <p14:creationId xmlns:p14="http://schemas.microsoft.com/office/powerpoint/2010/main" val="8454452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2" name="Rectangle 11">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487610" y="978993"/>
            <a:ext cx="3765483" cy="3388287"/>
          </a:xfrm>
        </p:spPr>
        <p:txBody>
          <a:bodyPr vert="horz" lIns="91440" tIns="45720" rIns="91440" bIns="45720" rtlCol="0" anchor="ctr">
            <a:normAutofit/>
          </a:bodyPr>
          <a:lstStyle/>
          <a:p>
            <a:br>
              <a:rPr lang="en-US" dirty="0"/>
            </a:br>
            <a:br>
              <a:rPr lang="en-US" dirty="0"/>
            </a:br>
            <a:r>
              <a:rPr lang="en-US" dirty="0"/>
              <a:t>Data Cleaning and Preprocessing</a:t>
            </a:r>
          </a:p>
        </p:txBody>
      </p:sp>
      <p:sp>
        <p:nvSpPr>
          <p:cNvPr id="5" name="TextBox 4">
            <a:extLst>
              <a:ext uri="{FF2B5EF4-FFF2-40B4-BE49-F238E27FC236}">
                <a16:creationId xmlns:a16="http://schemas.microsoft.com/office/drawing/2014/main" id="{3AF5C633-348B-653A-B14A-ABC2B5FEC087}"/>
              </a:ext>
            </a:extLst>
          </p:cNvPr>
          <p:cNvSpPr txBox="1"/>
          <p:nvPr/>
        </p:nvSpPr>
        <p:spPr>
          <a:xfrm>
            <a:off x="6008068" y="978993"/>
            <a:ext cx="5365218" cy="4900014"/>
          </a:xfrm>
          <a:prstGeom prst="rect">
            <a:avLst/>
          </a:prstGeom>
          <a:effectLst/>
        </p:spPr>
        <p:txBody>
          <a:bodyPr vert="horz" lIns="91440" tIns="45720" rIns="91440" bIns="45720" rtlCol="0" anchor="ctr">
            <a:normAutofit/>
          </a:bodyPr>
          <a:lstStyle/>
          <a:p>
            <a:pPr marL="0" marR="0">
              <a:spcBef>
                <a:spcPct val="20000"/>
              </a:spcBef>
              <a:spcAft>
                <a:spcPts val="600"/>
              </a:spcAft>
              <a:buClr>
                <a:schemeClr val="accent1"/>
              </a:buClr>
              <a:buFont typeface="Wingdings 2" charset="2"/>
              <a:buChar char=""/>
            </a:pPr>
            <a:r>
              <a:rPr lang="en-US" sz="2000" dirty="0">
                <a:effectLst/>
              </a:rPr>
              <a:t>We conducted several steps to clean and pre-process the data, including handling missing values, dropping irrelevant columns, and che</a:t>
            </a:r>
            <a:r>
              <a:rPr lang="en-US" sz="2000" dirty="0"/>
              <a:t>c</a:t>
            </a:r>
            <a:r>
              <a:rPr lang="en-US" sz="2000" dirty="0">
                <a:effectLst/>
              </a:rPr>
              <a:t>king duplicate records.</a:t>
            </a:r>
            <a:br>
              <a:rPr lang="en-US" sz="2000" dirty="0">
                <a:effectLst/>
              </a:rPr>
            </a:br>
            <a:br>
              <a:rPr lang="en-US" sz="2000" dirty="0">
                <a:effectLst/>
              </a:rPr>
            </a:br>
            <a:r>
              <a:rPr lang="en-US" sz="2000" u="sng" dirty="0">
                <a:effectLst/>
              </a:rPr>
              <a:t>Key takeaways:</a:t>
            </a:r>
          </a:p>
          <a:p>
            <a:pPr marL="342900" marR="0" lvl="0" indent="-342900">
              <a:spcBef>
                <a:spcPct val="20000"/>
              </a:spcBef>
              <a:spcAft>
                <a:spcPts val="600"/>
              </a:spcAft>
              <a:buClr>
                <a:schemeClr val="accent1"/>
              </a:buClr>
              <a:buFont typeface="Wingdings 2" charset="2"/>
              <a:buChar char=""/>
            </a:pPr>
            <a:r>
              <a:rPr lang="en-US" sz="2000" dirty="0">
                <a:effectLst/>
              </a:rPr>
              <a:t>Irrelevant Features: The '</a:t>
            </a:r>
            <a:r>
              <a:rPr lang="en-US" sz="2000" b="1" dirty="0">
                <a:effectLst/>
              </a:rPr>
              <a:t>Track Name</a:t>
            </a:r>
            <a:r>
              <a:rPr lang="en-US" sz="2000" dirty="0">
                <a:effectLst/>
              </a:rPr>
              <a:t>’ due to having many repeated names.</a:t>
            </a:r>
          </a:p>
          <a:p>
            <a:pPr marL="342900" marR="0" lvl="0" indent="-342900">
              <a:spcBef>
                <a:spcPct val="20000"/>
              </a:spcBef>
              <a:spcAft>
                <a:spcPts val="600"/>
              </a:spcAft>
              <a:buClr>
                <a:schemeClr val="accent1"/>
              </a:buClr>
              <a:buFont typeface="Wingdings 2" charset="2"/>
              <a:buChar char=""/>
            </a:pPr>
            <a:r>
              <a:rPr lang="en-US" sz="2000" dirty="0">
                <a:effectLst/>
              </a:rPr>
              <a:t>Imputation: Missing values in the '</a:t>
            </a:r>
            <a:r>
              <a:rPr lang="en-US" sz="2000" b="1" dirty="0">
                <a:effectLst/>
              </a:rPr>
              <a:t>Popularity</a:t>
            </a:r>
            <a:r>
              <a:rPr lang="en-US" sz="2000" dirty="0">
                <a:effectLst/>
              </a:rPr>
              <a:t>', '</a:t>
            </a:r>
            <a:r>
              <a:rPr lang="en-US" sz="2000" b="1" dirty="0">
                <a:effectLst/>
              </a:rPr>
              <a:t>key</a:t>
            </a:r>
            <a:r>
              <a:rPr lang="en-US" sz="2000" dirty="0">
                <a:effectLst/>
              </a:rPr>
              <a:t>', and '</a:t>
            </a:r>
            <a:r>
              <a:rPr lang="en-US" sz="2000" b="1" dirty="0" err="1">
                <a:effectLst/>
              </a:rPr>
              <a:t>Instrumentalness</a:t>
            </a:r>
            <a:r>
              <a:rPr lang="en-US" sz="2000" dirty="0">
                <a:effectLst/>
              </a:rPr>
              <a:t>' columns were replaced with the respective column's median.</a:t>
            </a:r>
          </a:p>
          <a:p>
            <a:pPr marL="0" marR="0">
              <a:spcBef>
                <a:spcPct val="20000"/>
              </a:spcBef>
              <a:spcAft>
                <a:spcPts val="600"/>
              </a:spcAft>
              <a:buClr>
                <a:schemeClr val="accent1"/>
              </a:buClr>
              <a:buFont typeface="Wingdings 2" charset="2"/>
              <a:buChar char=""/>
            </a:pPr>
            <a:endParaRPr lang="en-US" sz="2000" dirty="0"/>
          </a:p>
        </p:txBody>
      </p:sp>
    </p:spTree>
    <p:extLst>
      <p:ext uri="{BB962C8B-B14F-4D97-AF65-F5344CB8AC3E}">
        <p14:creationId xmlns:p14="http://schemas.microsoft.com/office/powerpoint/2010/main" val="34307103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3" name="Rectangle 1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556591" y="1741714"/>
            <a:ext cx="3518452" cy="4117749"/>
          </a:xfrm>
        </p:spPr>
        <p:txBody>
          <a:bodyPr vert="horz" lIns="91440" tIns="45720" rIns="91440" bIns="45720" rtlCol="0" anchor="t">
            <a:normAutofit/>
          </a:bodyPr>
          <a:lstStyle/>
          <a:p>
            <a:br>
              <a:rPr lang="en-US"/>
            </a:br>
            <a:r>
              <a:rPr lang="en-US"/>
              <a:t>Exploratory Data Analysis (EDA)</a:t>
            </a:r>
          </a:p>
        </p:txBody>
      </p:sp>
      <p:graphicFrame>
        <p:nvGraphicFramePr>
          <p:cNvPr id="7" name="TextBox 4">
            <a:extLst>
              <a:ext uri="{FF2B5EF4-FFF2-40B4-BE49-F238E27FC236}">
                <a16:creationId xmlns:a16="http://schemas.microsoft.com/office/drawing/2014/main" id="{E14734A4-BCED-90CE-EB48-5983A527A815}"/>
              </a:ext>
            </a:extLst>
          </p:cNvPr>
          <p:cNvGraphicFramePr/>
          <p:nvPr>
            <p:extLst>
              <p:ext uri="{D42A27DB-BD31-4B8C-83A1-F6EECF244321}">
                <p14:modId xmlns:p14="http://schemas.microsoft.com/office/powerpoint/2010/main" val="2093612973"/>
              </p:ext>
            </p:extLst>
          </p:nvPr>
        </p:nvGraphicFramePr>
        <p:xfrm>
          <a:off x="5466523" y="182880"/>
          <a:ext cx="5906328" cy="6333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196562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03A609-A4AF-FD66-4B55-3E9CD6C9F651}"/>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What is the features’ spread?</a:t>
            </a:r>
          </a:p>
        </p:txBody>
      </p:sp>
      <p:pic>
        <p:nvPicPr>
          <p:cNvPr id="6" name="Picture 5" descr="A group of blue and white graphs&#10;&#10;Description automatically generated">
            <a:extLst>
              <a:ext uri="{FF2B5EF4-FFF2-40B4-BE49-F238E27FC236}">
                <a16:creationId xmlns:a16="http://schemas.microsoft.com/office/drawing/2014/main" id="{6DAD6921-C587-3EE3-238A-7B942BD611C5}"/>
              </a:ext>
            </a:extLst>
          </p:cNvPr>
          <p:cNvPicPr>
            <a:picLocks noChangeAspect="1"/>
          </p:cNvPicPr>
          <p:nvPr/>
        </p:nvPicPr>
        <p:blipFill>
          <a:blip r:embed="rId3"/>
          <a:stretch>
            <a:fillRect/>
          </a:stretch>
        </p:blipFill>
        <p:spPr>
          <a:xfrm>
            <a:off x="5581790" y="455082"/>
            <a:ext cx="5962742" cy="594783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527358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p:txBody>
          <a:bodyPr/>
          <a:lstStyle/>
          <a:p>
            <a:r>
              <a:rPr lang="en-US" dirty="0">
                <a:solidFill>
                  <a:schemeClr val="tx1"/>
                </a:solidFill>
              </a:rPr>
              <a:t>Hunting for Outliers</a:t>
            </a:r>
          </a:p>
        </p:txBody>
      </p:sp>
      <p:pic>
        <p:nvPicPr>
          <p:cNvPr id="1026" name="Picture 2">
            <a:extLst>
              <a:ext uri="{FF2B5EF4-FFF2-40B4-BE49-F238E27FC236}">
                <a16:creationId xmlns:a16="http://schemas.microsoft.com/office/drawing/2014/main" id="{DB6831EF-8471-6165-DD55-BAF4EE73E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03" y="2408353"/>
            <a:ext cx="3327126" cy="37085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3790F5-38FB-04AC-45CE-8A549B422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652" y="2408353"/>
            <a:ext cx="3458693" cy="37085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BFDF6C1-74A9-C184-649B-6AAF1813B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9272" y="2408353"/>
            <a:ext cx="3327125" cy="366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066" name="Rectangle 2065">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FB51EA-4117-FE5E-AA33-DCD150391701}"/>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3400"/>
              <a:t>Understanding Inner Relationships between numeric features</a:t>
            </a:r>
          </a:p>
        </p:txBody>
      </p:sp>
      <p:pic>
        <p:nvPicPr>
          <p:cNvPr id="2050" name="Picture 2" descr="A screenshot of a computer screen&#10;&#10;Description automatically generated">
            <a:extLst>
              <a:ext uri="{FF2B5EF4-FFF2-40B4-BE49-F238E27FC236}">
                <a16:creationId xmlns:a16="http://schemas.microsoft.com/office/drawing/2014/main" id="{2A6F5C91-294B-96DF-190E-614D3AAAB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 b="1040"/>
          <a:stretch/>
        </p:blipFill>
        <p:spPr bwMode="auto">
          <a:xfrm>
            <a:off x="5341183" y="118315"/>
            <a:ext cx="6651967" cy="6621370"/>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6090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Quotable</Template>
  <TotalTime>263</TotalTime>
  <Words>572</Words>
  <Application>Microsoft Office PowerPoint</Application>
  <PresentationFormat>Widescreen</PresentationFormat>
  <Paragraphs>61</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Cambria</vt:lpstr>
      <vt:lpstr>Century Gothic</vt:lpstr>
      <vt:lpstr>Wingdings 2</vt:lpstr>
      <vt:lpstr>Quotable</vt:lpstr>
      <vt:lpstr>Music Genre Classification Kaggle Competition</vt:lpstr>
      <vt:lpstr>Introduction</vt:lpstr>
      <vt:lpstr>Dataset Overview</vt:lpstr>
      <vt:lpstr>Evaluation Metric</vt:lpstr>
      <vt:lpstr>  Data Cleaning and Preprocessing</vt:lpstr>
      <vt:lpstr> Exploratory Data Analysis (EDA)</vt:lpstr>
      <vt:lpstr>What is the features’ spread?</vt:lpstr>
      <vt:lpstr>Hunting for Outliers</vt:lpstr>
      <vt:lpstr>Understanding Inner Relationships between numeric features</vt:lpstr>
      <vt:lpstr>Key takeaways: </vt:lpstr>
      <vt:lpstr>Model Selection and Evaluation</vt:lpstr>
      <vt:lpstr>Model Selection and Evaluation   </vt:lpstr>
      <vt:lpstr>Final Prediction and Submission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nesma silman</dc:creator>
  <cp:lastModifiedBy>YASER SUBHI</cp:lastModifiedBy>
  <cp:revision>32</cp:revision>
  <dcterms:created xsi:type="dcterms:W3CDTF">2024-08-23T10:22:58Z</dcterms:created>
  <dcterms:modified xsi:type="dcterms:W3CDTF">2024-08-26T11:30:21Z</dcterms:modified>
</cp:coreProperties>
</file>