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6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5.xml"/><Relationship Id="rId32" Type="http://schemas.openxmlformats.org/officeDocument/2006/relationships/font" Target="fonts/Economica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94a36cc22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94a36cc22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961d585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961d585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961d585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961d585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961d585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961d585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961d5854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961d5854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961d5854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961d5854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961d585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961d585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961d585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961d585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961d5854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961d5854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96e74ec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96e74ec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96e74ec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96e74ec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96e74ec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96e74ec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96e74ec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596e74ec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96e74ecf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96e74ec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D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3DEEE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rgbClr val="B4A7D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sobre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Web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74"/>
            <a:ext cx="3054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Nerea Espinosa Romero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2ASA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66665" l="0" r="54159" t="0"/>
          <a:stretch/>
        </p:blipFill>
        <p:spPr>
          <a:xfrm rot="-705743">
            <a:off x="560884" y="290398"/>
            <a:ext cx="1506110" cy="1549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69623" l="50542" r="9869" t="0"/>
          <a:stretch/>
        </p:blipFill>
        <p:spPr>
          <a:xfrm rot="1326267">
            <a:off x="6967830" y="1594371"/>
            <a:ext cx="1665450" cy="18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34997" l="0" r="46129" t="32976"/>
          <a:stretch/>
        </p:blipFill>
        <p:spPr>
          <a:xfrm rot="510410">
            <a:off x="739183" y="3051561"/>
            <a:ext cx="1692185" cy="142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1.3. Web 3.0</a:t>
            </a:r>
            <a:endParaRPr/>
          </a:p>
        </p:txBody>
      </p:sp>
      <p:sp>
        <p:nvSpPr>
          <p:cNvPr id="155" name="Google Shape;155;p22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/>
              <a:t>¿Qué son las </a:t>
            </a:r>
            <a:r>
              <a:rPr b="1" i="1" lang="es" sz="2000"/>
              <a:t>URI’</a:t>
            </a:r>
            <a:r>
              <a:rPr b="1" i="1" lang="es" sz="2000"/>
              <a:t>s?</a:t>
            </a:r>
            <a:endParaRPr b="1" i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Identificadores mediante el cual se le impone un </a:t>
            </a:r>
            <a:r>
              <a:rPr b="1" lang="es" sz="1700"/>
              <a:t>significado a un grupo de personas </a:t>
            </a:r>
            <a:r>
              <a:rPr lang="es" sz="1700"/>
              <a:t>para convertirlo en sujeto, objeto o predicado a RDF.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1172900" y="3658200"/>
            <a:ext cx="1093200" cy="400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054963" y="3258000"/>
            <a:ext cx="1093200" cy="400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Propiedad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6876625" y="3658200"/>
            <a:ext cx="1053300" cy="400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Valor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9" name="Google Shape;159;p22"/>
          <p:cNvCxnSpPr/>
          <p:nvPr/>
        </p:nvCxnSpPr>
        <p:spPr>
          <a:xfrm>
            <a:off x="2531725" y="3863075"/>
            <a:ext cx="4139700" cy="7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1.4. Web 4.0</a:t>
            </a:r>
            <a:endParaRPr/>
          </a:p>
        </p:txBody>
      </p:sp>
      <p:sp>
        <p:nvSpPr>
          <p:cNvPr id="165" name="Google Shape;165;p23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Servicio a necesidades cotidianas.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La Red</a:t>
            </a:r>
            <a:r>
              <a:rPr lang="es" sz="1700"/>
              <a:t> conoce nuestros gustos y nos lo muestra.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Puede llegar a producir batallas entre empresas.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Nos ofrece una gran ayuda, llegando a ayudarnos en nuestro día a día, ahorrándonos una gran cantidad de tiempo.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450" y="2971675"/>
            <a:ext cx="3493076" cy="16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2. ¿Qué es una aplicación Web?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900"/>
              <a:t>Aplicaciones de escritorio</a:t>
            </a:r>
            <a:endParaRPr b="1" i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Se trata de una serie de aplicaciones que se instalan en nuestro sistema operativo, dependiendo del hardware de nuestro equipo.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3" name="Google Shape;173;p24"/>
          <p:cNvSpPr txBox="1"/>
          <p:nvPr/>
        </p:nvSpPr>
        <p:spPr>
          <a:xfrm>
            <a:off x="516925" y="2821125"/>
            <a:ext cx="8016600" cy="1693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Open Sans"/>
                <a:ea typeface="Open Sans"/>
                <a:cs typeface="Open Sans"/>
                <a:sym typeface="Open Sans"/>
              </a:rPr>
              <a:t>Desventajas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i="1" lang="es">
                <a:latin typeface="Open Sans"/>
                <a:ea typeface="Open Sans"/>
                <a:cs typeface="Open Sans"/>
                <a:sym typeface="Open Sans"/>
              </a:rPr>
              <a:t>Incompatibilidad entre versiones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i="1" lang="es">
                <a:latin typeface="Open Sans"/>
                <a:ea typeface="Open Sans"/>
                <a:cs typeface="Open Sans"/>
                <a:sym typeface="Open Sans"/>
              </a:rPr>
              <a:t>Difícil instalación y actualización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i="1" lang="es">
                <a:latin typeface="Open Sans"/>
                <a:ea typeface="Open Sans"/>
                <a:cs typeface="Open Sans"/>
                <a:sym typeface="Open Sans"/>
              </a:rPr>
              <a:t>Coste elevado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i="1" lang="es">
                <a:latin typeface="Open Sans"/>
                <a:ea typeface="Open Sans"/>
                <a:cs typeface="Open Sans"/>
                <a:sym typeface="Open Sans"/>
              </a:rPr>
              <a:t>En una empresa, posibilidad de encontrarnos ante varios equipos con distintas versiones del programa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i="1" lang="es">
                <a:latin typeface="Open Sans"/>
                <a:ea typeface="Open Sans"/>
                <a:cs typeface="Open Sans"/>
                <a:sym typeface="Open Sans"/>
              </a:rPr>
              <a:t>Posible necesidad de </a:t>
            </a:r>
            <a:r>
              <a:rPr i="1" lang="es">
                <a:latin typeface="Open Sans"/>
                <a:ea typeface="Open Sans"/>
                <a:cs typeface="Open Sans"/>
                <a:sym typeface="Open Sans"/>
              </a:rPr>
              <a:t>portabilidad</a:t>
            </a:r>
            <a:r>
              <a:rPr i="1" lang="es">
                <a:latin typeface="Open Sans"/>
                <a:ea typeface="Open Sans"/>
                <a:cs typeface="Open Sans"/>
                <a:sym typeface="Open Sans"/>
              </a:rPr>
              <a:t> de nuestra </a:t>
            </a:r>
            <a:r>
              <a:rPr i="1" lang="es"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i="1" lang="es">
                <a:latin typeface="Open Sans"/>
                <a:ea typeface="Open Sans"/>
                <a:cs typeface="Open Sans"/>
                <a:sym typeface="Open Sans"/>
              </a:rPr>
              <a:t> a distintos sistemas operativos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2. ¿Qué es una aplicación Web?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900"/>
              <a:t>Aplicaciones de web</a:t>
            </a:r>
            <a:endParaRPr b="1" i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Se trata de una serie de aplicaciones que podemos utilizar desde un navegador.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0" name="Google Shape;180;p25"/>
          <p:cNvSpPr txBox="1"/>
          <p:nvPr/>
        </p:nvSpPr>
        <p:spPr>
          <a:xfrm>
            <a:off x="613800" y="2272175"/>
            <a:ext cx="3484800" cy="2339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Open Sans"/>
                <a:ea typeface="Open Sans"/>
                <a:cs typeface="Open Sans"/>
                <a:sym typeface="Open Sans"/>
              </a:rPr>
              <a:t>Ventajas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 actualizaciones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 instalación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Datos centralizados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Actualización constante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Movilidad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Gran compatibilidad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Mínimos requisitos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Fáciles de crear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Fáciles de utilizar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5226525" y="2272175"/>
            <a:ext cx="3398400" cy="1046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Open Sans"/>
                <a:ea typeface="Open Sans"/>
                <a:cs typeface="Open Sans"/>
                <a:sym typeface="Open Sans"/>
              </a:rPr>
              <a:t>Desventajas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Menos potencia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 aprovechar hardware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Necesario conectarse a Internet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6281" l="8944" r="9141" t="7548"/>
          <a:stretch/>
        </p:blipFill>
        <p:spPr>
          <a:xfrm>
            <a:off x="6350650" y="3603950"/>
            <a:ext cx="979725" cy="11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</a:t>
            </a:r>
            <a:r>
              <a:rPr b="1" lang="es"/>
              <a:t>. Funcionamiento de una aplicación Web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vamos a crear una aplicación web vamos a utilizar distintos lenguajes y tecnologías.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452575" y="2701200"/>
            <a:ext cx="3513600" cy="8004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Lenguajes y tecnologías en el lado del cliente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5178000" y="2701200"/>
            <a:ext cx="3418800" cy="8004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Lenguajes y tecnologías en el lado del servidor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315925"/>
            <a:ext cx="8520600" cy="11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3.1. Funcionamiento en el lado del cliente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(front-end)</a:t>
            </a:r>
            <a:endParaRPr b="1"/>
          </a:p>
        </p:txBody>
      </p:sp>
      <p:sp>
        <p:nvSpPr>
          <p:cNvPr id="196" name="Google Shape;196;p27"/>
          <p:cNvSpPr txBox="1"/>
          <p:nvPr>
            <p:ph idx="4294967295" type="body"/>
          </p:nvPr>
        </p:nvSpPr>
        <p:spPr>
          <a:xfrm>
            <a:off x="311700" y="1684800"/>
            <a:ext cx="85206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basa en elementos que se incorporan junto al código HTML de una aplicación web y </a:t>
            </a:r>
            <a:r>
              <a:rPr lang="es"/>
              <a:t>requieren ser</a:t>
            </a:r>
            <a:r>
              <a:rPr lang="es"/>
              <a:t> interpretados en el navegador por usuario.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2829600" y="2733100"/>
            <a:ext cx="3484800" cy="1585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latin typeface="Open Sans"/>
                <a:ea typeface="Open Sans"/>
                <a:cs typeface="Open Sans"/>
                <a:sym typeface="Open Sans"/>
              </a:rPr>
              <a:t>Principales tecnologías usadas</a:t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Flash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Silverlight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Applets de java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315925"/>
            <a:ext cx="8520600" cy="11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3.1. Funcionamiento en el lado del cliente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(front-end)</a:t>
            </a:r>
            <a:endParaRPr b="1"/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14301" l="5998" r="5654" t="15968"/>
          <a:stretch/>
        </p:blipFill>
        <p:spPr>
          <a:xfrm>
            <a:off x="1416350" y="1653275"/>
            <a:ext cx="6311299" cy="293912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315925"/>
            <a:ext cx="8520600" cy="11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3.2. Funcionamiento en el lado del servidor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(back-end)</a:t>
            </a:r>
            <a:endParaRPr b="1"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14612" l="5707" r="5244" t="15966"/>
          <a:stretch/>
        </p:blipFill>
        <p:spPr>
          <a:xfrm>
            <a:off x="1161063" y="1714475"/>
            <a:ext cx="6821875" cy="299165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4</a:t>
            </a:r>
            <a:r>
              <a:rPr b="1" lang="es"/>
              <a:t>. Creación de aplicaciones Web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4.1. Servidores Web (servidores http)</a:t>
            </a:r>
            <a:endParaRPr b="1"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Se trata de una máquina o software el cual interpreta peticiones web realizadas por el protocolo http y devolver el resultado de la petición.</a:t>
            </a:r>
            <a:endParaRPr sz="2000"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226" y="2919025"/>
            <a:ext cx="4443550" cy="17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4.2</a:t>
            </a:r>
            <a:r>
              <a:rPr b="1" lang="es"/>
              <a:t>. Servidores de aplicaciones Web</a:t>
            </a:r>
            <a:endParaRPr/>
          </a:p>
        </p:txBody>
      </p:sp>
      <p:sp>
        <p:nvSpPr>
          <p:cNvPr id="222" name="Google Shape;222;p31"/>
          <p:cNvSpPr txBox="1"/>
          <p:nvPr>
            <p:ph idx="4294967295" type="body"/>
          </p:nvPr>
        </p:nvSpPr>
        <p:spPr>
          <a:xfrm>
            <a:off x="311700" y="1225225"/>
            <a:ext cx="5304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37674" lvl="0" marL="457200" rtl="0" algn="just">
              <a:spcBef>
                <a:spcPts val="0"/>
              </a:spcBef>
              <a:spcAft>
                <a:spcPts val="0"/>
              </a:spcAft>
              <a:buSzPct val="93470"/>
              <a:buChar char="●"/>
            </a:pPr>
            <a:r>
              <a:rPr lang="es" sz="4594"/>
              <a:t>Interpretan sólo peticiones http.</a:t>
            </a:r>
            <a:endParaRPr sz="4594"/>
          </a:p>
          <a:p>
            <a:pPr indent="-345294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594"/>
              <a:t>Encargados de traducir </a:t>
            </a:r>
            <a:r>
              <a:rPr lang="es" sz="4594"/>
              <a:t>instrucciones</a:t>
            </a:r>
            <a:r>
              <a:rPr lang="es" sz="4594"/>
              <a:t> en lenguajes de servidor y mostrar el resultado en el servidor web que lo requiera.</a:t>
            </a:r>
            <a:endParaRPr sz="4594"/>
          </a:p>
          <a:p>
            <a:pPr indent="-345294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594"/>
              <a:t>Trabajan en conjunto con servidores web para que sea transparente para el usuario.</a:t>
            </a:r>
            <a:endParaRPr sz="4594"/>
          </a:p>
          <a:p>
            <a:pPr indent="-345294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594"/>
              <a:t>Se trata de módulos software que se añaden al servidor web.</a:t>
            </a:r>
            <a:endParaRPr sz="45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0" l="21183" r="23865" t="0"/>
          <a:stretch/>
        </p:blipFill>
        <p:spPr>
          <a:xfrm>
            <a:off x="5817600" y="1225225"/>
            <a:ext cx="3081600" cy="31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740325" y="3860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Índice</a:t>
            </a:r>
            <a:endParaRPr b="1"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740325" y="1217325"/>
            <a:ext cx="7816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00"/>
              <a:t>Evolución de la Web e Internet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600"/>
              <a:t>Internet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600"/>
              <a:t>Web 1.0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600"/>
              <a:t>Web 2.0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600"/>
              <a:t>Web 3.0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600"/>
              <a:t>Web 4.0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00"/>
              <a:t>¿Qué es una aplicación Web?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00"/>
              <a:t>Funcionamiento de una aplicación Web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600"/>
              <a:t>Funcionamiento en el lado del cliente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600"/>
              <a:t>Funcionamiento en el lado del servidor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00"/>
              <a:t>Creación de aplicaciones Web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600"/>
              <a:t>Servidores de aplicaciones Web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600"/>
              <a:t>Programación back-end y front-end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600"/>
              <a:t>Modo Full Stack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600"/>
              <a:t>Paradigma MVC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4.3. Arquitectura de tres niveles</a:t>
            </a:r>
            <a:endParaRPr/>
          </a:p>
        </p:txBody>
      </p:sp>
      <p:sp>
        <p:nvSpPr>
          <p:cNvPr id="229" name="Google Shape;229;p32"/>
          <p:cNvSpPr txBox="1"/>
          <p:nvPr>
            <p:ph idx="4294967295" type="body"/>
          </p:nvPr>
        </p:nvSpPr>
        <p:spPr>
          <a:xfrm>
            <a:off x="350650" y="1666475"/>
            <a:ext cx="459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07504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" sz="2615"/>
              <a:t>Capa de presentación</a:t>
            </a:r>
            <a:r>
              <a:rPr lang="es" sz="2615"/>
              <a:t>         Parte de la aplicación web       que ve el usuario (HTML, JavaScript…)</a:t>
            </a:r>
            <a:endParaRPr sz="2615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15"/>
          </a:p>
          <a:p>
            <a:pPr indent="-307504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i="1" lang="es" sz="2615"/>
              <a:t>Capa lógica</a:t>
            </a:r>
            <a:r>
              <a:rPr lang="es" sz="2615"/>
              <a:t>       Gestiona el funcionamiento de la aplicación (PHP, Python…)</a:t>
            </a:r>
            <a:endParaRPr sz="2615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15"/>
          </a:p>
          <a:p>
            <a:pPr indent="-307504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i="1" lang="es" sz="2615"/>
              <a:t>Capa de negocio</a:t>
            </a:r>
            <a:r>
              <a:rPr lang="es" sz="2615"/>
              <a:t>      Contiene información empresarial</a:t>
            </a:r>
            <a:endParaRPr sz="261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2"/>
          <p:cNvCxnSpPr/>
          <p:nvPr/>
        </p:nvCxnSpPr>
        <p:spPr>
          <a:xfrm flipH="1" rot="10800000">
            <a:off x="2568075" y="1824975"/>
            <a:ext cx="321300" cy="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2"/>
          <p:cNvCxnSpPr/>
          <p:nvPr/>
        </p:nvCxnSpPr>
        <p:spPr>
          <a:xfrm>
            <a:off x="1852750" y="2676350"/>
            <a:ext cx="415200" cy="4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2"/>
          <p:cNvCxnSpPr/>
          <p:nvPr/>
        </p:nvCxnSpPr>
        <p:spPr>
          <a:xfrm flipH="1" rot="10800000">
            <a:off x="2394825" y="3546025"/>
            <a:ext cx="667800" cy="15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800" y="1626475"/>
            <a:ext cx="3526344" cy="21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4.4. Programación back-end y front-end</a:t>
            </a:r>
            <a:endParaRPr/>
          </a:p>
        </p:txBody>
      </p:sp>
      <p:sp>
        <p:nvSpPr>
          <p:cNvPr id="239" name="Google Shape;239;p33"/>
          <p:cNvSpPr txBox="1"/>
          <p:nvPr>
            <p:ph idx="4294967295" type="body"/>
          </p:nvPr>
        </p:nvSpPr>
        <p:spPr>
          <a:xfrm>
            <a:off x="451450" y="1892025"/>
            <a:ext cx="459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32421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" sz="2615"/>
              <a:t>Front-end      </a:t>
            </a:r>
            <a:r>
              <a:rPr lang="es" sz="2615"/>
              <a:t>Produce la apariencia final de la aplicación que va a ver el usuario </a:t>
            </a:r>
            <a:endParaRPr sz="2615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15"/>
          </a:p>
          <a:p>
            <a:pPr indent="-332421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i="1" lang="es" sz="2615"/>
              <a:t>Back-end     </a:t>
            </a:r>
            <a:r>
              <a:rPr lang="es" sz="2615"/>
              <a:t>Se trata de la parte de la aplicación que no ve el usuario (lógica, funcionamiento de la aplicación)</a:t>
            </a:r>
            <a:endParaRPr sz="261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33"/>
          <p:cNvCxnSpPr/>
          <p:nvPr/>
        </p:nvCxnSpPr>
        <p:spPr>
          <a:xfrm flipH="1" rot="10800000">
            <a:off x="1990750" y="2104900"/>
            <a:ext cx="321300" cy="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3"/>
          <p:cNvCxnSpPr/>
          <p:nvPr/>
        </p:nvCxnSpPr>
        <p:spPr>
          <a:xfrm flipH="1" rot="10800000">
            <a:off x="1990750" y="3280750"/>
            <a:ext cx="321300" cy="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150" y="1410350"/>
            <a:ext cx="3638149" cy="3151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4.5. Modelo Full Stack</a:t>
            </a:r>
            <a:endParaRPr/>
          </a:p>
        </p:txBody>
      </p:sp>
      <p:sp>
        <p:nvSpPr>
          <p:cNvPr id="248" name="Google Shape;248;p34"/>
          <p:cNvSpPr txBox="1"/>
          <p:nvPr>
            <p:ph idx="4294967295" type="body"/>
          </p:nvPr>
        </p:nvSpPr>
        <p:spPr>
          <a:xfrm>
            <a:off x="311700" y="1287225"/>
            <a:ext cx="8260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15"/>
              <a:t>Reúne</a:t>
            </a:r>
            <a:r>
              <a:rPr lang="es" sz="2615"/>
              <a:t> los lenguajes necesarios en todas las capas en uno solo, concretamente:</a:t>
            </a:r>
            <a:endParaRPr sz="2615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15"/>
          </a:p>
          <a:p>
            <a:pPr indent="-357338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2615"/>
              <a:t>Node.js</a:t>
            </a:r>
            <a:endParaRPr sz="2615"/>
          </a:p>
          <a:p>
            <a:pPr indent="-35733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615"/>
              <a:t>NoSQL</a:t>
            </a:r>
            <a:endParaRPr sz="2615"/>
          </a:p>
          <a:p>
            <a:pPr indent="-35733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615"/>
              <a:t>JavaScript</a:t>
            </a:r>
            <a:endParaRPr sz="261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974" y="1860225"/>
            <a:ext cx="4470774" cy="29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4.6. Paradigma MVC</a:t>
            </a:r>
            <a:endParaRPr/>
          </a:p>
        </p:txBody>
      </p:sp>
      <p:sp>
        <p:nvSpPr>
          <p:cNvPr id="255" name="Google Shape;255;p35"/>
          <p:cNvSpPr txBox="1"/>
          <p:nvPr>
            <p:ph idx="4294967295" type="body"/>
          </p:nvPr>
        </p:nvSpPr>
        <p:spPr>
          <a:xfrm>
            <a:off x="350650" y="1666475"/>
            <a:ext cx="459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19963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" sz="2615"/>
              <a:t>Modelo</a:t>
            </a:r>
            <a:r>
              <a:rPr lang="es" sz="2615"/>
              <a:t>         Dispone del código destinado a traducir la información por lenguaje y tecnología usada en páginas web</a:t>
            </a:r>
            <a:endParaRPr sz="2615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15"/>
          </a:p>
          <a:p>
            <a:pPr indent="-319963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i="1" lang="es" sz="2615"/>
              <a:t>Vista</a:t>
            </a:r>
            <a:r>
              <a:rPr lang="es" sz="2615"/>
              <a:t>        Se encarga de realizar la imagen para el usuario</a:t>
            </a:r>
            <a:endParaRPr sz="2615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15"/>
          </a:p>
          <a:p>
            <a:pPr indent="-319963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i="1" lang="es" sz="2615"/>
              <a:t>Controlador</a:t>
            </a:r>
            <a:r>
              <a:rPr lang="es" sz="2615"/>
              <a:t>        Lleva a cabo las funciones del usuario</a:t>
            </a:r>
            <a:endParaRPr sz="26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35"/>
          <p:cNvCxnSpPr/>
          <p:nvPr/>
        </p:nvCxnSpPr>
        <p:spPr>
          <a:xfrm flipH="1" rot="10800000">
            <a:off x="1702075" y="1886225"/>
            <a:ext cx="321300" cy="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5"/>
          <p:cNvCxnSpPr/>
          <p:nvPr/>
        </p:nvCxnSpPr>
        <p:spPr>
          <a:xfrm flipH="1" rot="10800000">
            <a:off x="1511975" y="2991775"/>
            <a:ext cx="412500" cy="5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5"/>
          <p:cNvCxnSpPr/>
          <p:nvPr/>
        </p:nvCxnSpPr>
        <p:spPr>
          <a:xfrm flipH="1" rot="10800000">
            <a:off x="1980650" y="3931750"/>
            <a:ext cx="321300" cy="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9" name="Google Shape;259;p35"/>
          <p:cNvPicPr preferRelativeResize="0"/>
          <p:nvPr/>
        </p:nvPicPr>
        <p:blipFill rotWithShape="1">
          <a:blip r:embed="rId3">
            <a:alphaModFix/>
          </a:blip>
          <a:srcRect b="14354" l="0" r="0" t="0"/>
          <a:stretch/>
        </p:blipFill>
        <p:spPr>
          <a:xfrm>
            <a:off x="5304225" y="1299625"/>
            <a:ext cx="3528076" cy="302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/>
        </p:nvSpPr>
        <p:spPr>
          <a:xfrm>
            <a:off x="2560050" y="2110050"/>
            <a:ext cx="402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latin typeface="Open Sans"/>
                <a:ea typeface="Open Sans"/>
                <a:cs typeface="Open Sans"/>
                <a:sym typeface="Open Sans"/>
              </a:rPr>
              <a:t>FIN</a:t>
            </a:r>
            <a:endParaRPr b="1" sz="4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b="1" lang="es"/>
              <a:t>Evolución de la Web e Internet</a:t>
            </a:r>
            <a:endParaRPr b="1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333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709175" y="2789950"/>
            <a:ext cx="7629600" cy="156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723875" y="2573500"/>
            <a:ext cx="900" cy="473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462475" y="2173300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1957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619075" y="2173300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1967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599075" y="2173300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1969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028875" y="2173300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1990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11700" y="3126675"/>
            <a:ext cx="160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Agencia de Proyectos de Investigaciones Avanzadas (ARPA)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370475" y="3177775"/>
            <a:ext cx="160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Inicio de las comunicaciones globales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423675" y="3177775"/>
            <a:ext cx="124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Creación de ARPAnet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523900" y="3177775"/>
            <a:ext cx="14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MILNET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INTERNET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2910300" y="2580400"/>
            <a:ext cx="900" cy="473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5923675" y="2573500"/>
            <a:ext cx="900" cy="473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8353475" y="2560888"/>
            <a:ext cx="900" cy="473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1.1. Internet </a:t>
            </a:r>
            <a:endParaRPr b="1"/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257175" y="12720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trata de una red de computadoras formada por muchas redes independientes pudiendo: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Conectarse unas con otras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Intercambiar mensajes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Compartir información como archivos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02300" y="3407500"/>
            <a:ext cx="1861200" cy="400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Correo electrónico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106700" y="3446450"/>
            <a:ext cx="930600" cy="400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WWW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138700" y="3407500"/>
            <a:ext cx="650100" cy="400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FTP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627825" y="4165775"/>
            <a:ext cx="1609500" cy="400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Buscadores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945425" y="4165775"/>
            <a:ext cx="1002900" cy="400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Noticias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471450" y="4165775"/>
            <a:ext cx="2201100" cy="400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Conferencias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1.2. Web 1.0</a:t>
            </a:r>
            <a:endParaRPr b="1"/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Basado en hipertexto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Acceso más sencillo y comprensible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Enlazar páginas en la red sin importar ubicación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Poco productores y muchos lectores de contenidos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Páginas estáticas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No actualizaciones periódicas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Mínima interacción</a:t>
            </a:r>
            <a:endParaRPr sz="1600"/>
          </a:p>
        </p:txBody>
      </p:sp>
      <p:sp>
        <p:nvSpPr>
          <p:cNvPr id="110" name="Google Shape;110;p17"/>
          <p:cNvSpPr txBox="1"/>
          <p:nvPr/>
        </p:nvSpPr>
        <p:spPr>
          <a:xfrm>
            <a:off x="4910525" y="3226975"/>
            <a:ext cx="3310500" cy="1046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PROTOCOLOS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★"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★"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1.2. Web 2.0</a:t>
            </a:r>
            <a:endParaRPr b="1"/>
          </a:p>
        </p:txBody>
      </p:sp>
      <p:sp>
        <p:nvSpPr>
          <p:cNvPr id="116" name="Google Shape;116;p18"/>
          <p:cNvSpPr txBox="1"/>
          <p:nvPr/>
        </p:nvSpPr>
        <p:spPr>
          <a:xfrm>
            <a:off x="561350" y="1462450"/>
            <a:ext cx="806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Informativa, creada por expertos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Participa cualquier persona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Aplicaciones muy potentes y sencillas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35200" y="2718075"/>
            <a:ext cx="8021400" cy="15084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latin typeface="Open Sans"/>
                <a:ea typeface="Open Sans"/>
                <a:cs typeface="Open Sans"/>
                <a:sym typeface="Open Sans"/>
              </a:rPr>
              <a:t>¿Qué es un CMS?</a:t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Creación y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administración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de contenidos en páginas webs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Diseño                                                    Contenido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                               </a:t>
            </a: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independientes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2002850" y="3647175"/>
            <a:ext cx="1917000" cy="29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1.2. Web 2.0</a:t>
            </a:r>
            <a:endParaRPr/>
          </a:p>
        </p:txBody>
      </p:sp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257175" y="12720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/>
              <a:t>Tecnologías</a:t>
            </a:r>
            <a:endParaRPr b="1" i="1"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000"/>
              <a:t>								       </a:t>
            </a:r>
            <a:r>
              <a:rPr lang="es" sz="2000"/>
              <a:t>XHTML, CSS</a:t>
            </a:r>
            <a:endParaRPr b="1" i="1"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000"/>
              <a:t>								       </a:t>
            </a:r>
            <a:r>
              <a:rPr lang="es" sz="2000"/>
              <a:t>DOM</a:t>
            </a:r>
            <a:endParaRPr b="1" i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b="1" i="1" lang="es" sz="2000"/>
              <a:t>AJAX </a:t>
            </a:r>
            <a:r>
              <a:rPr lang="es" sz="2000"/>
              <a:t>(conjunto de tecnologías)        </a:t>
            </a:r>
            <a:r>
              <a:rPr lang="es" sz="2000"/>
              <a:t>XML, XSLT</a:t>
            </a:r>
            <a:r>
              <a:rPr lang="es" sz="2000"/>
              <a:t>                                   </a:t>
            </a:r>
            <a:endParaRPr sz="2000"/>
          </a:p>
          <a:p>
            <a:pPr indent="457200" lvl="0" marL="4114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XMLHttpRequest		</a:t>
            </a:r>
            <a:endParaRPr sz="2000"/>
          </a:p>
          <a:p>
            <a:pPr indent="457200" lvl="0" marL="4114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JavaScript</a:t>
            </a:r>
            <a:r>
              <a:rPr lang="es" sz="2000"/>
              <a:t>			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			</a:t>
            </a:r>
            <a:endParaRPr sz="2000"/>
          </a:p>
        </p:txBody>
      </p:sp>
      <p:sp>
        <p:nvSpPr>
          <p:cNvPr id="125" name="Google Shape;125;p19"/>
          <p:cNvSpPr/>
          <p:nvPr/>
        </p:nvSpPr>
        <p:spPr>
          <a:xfrm>
            <a:off x="4478550" y="1706700"/>
            <a:ext cx="186900" cy="2556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>
            <a:off x="4665450" y="2010650"/>
            <a:ext cx="2337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4665450" y="2459175"/>
            <a:ext cx="2337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4665450" y="2949000"/>
            <a:ext cx="2337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4665450" y="3418600"/>
            <a:ext cx="2337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4665450" y="3921725"/>
            <a:ext cx="2337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1.2. Web 2.0</a:t>
            </a:r>
            <a:endParaRPr/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257175" y="1272000"/>
            <a:ext cx="8778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/>
              <a:t>Tecnologías</a:t>
            </a:r>
            <a:endParaRPr b="1" i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2. </a:t>
            </a:r>
            <a:r>
              <a:rPr b="1" i="1" lang="es" sz="2000"/>
              <a:t>Blogs          </a:t>
            </a:r>
            <a:r>
              <a:rPr lang="es" sz="2000"/>
              <a:t>Usuarios escriben artículos y lectores los comentan, además, se actualizan   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 </a:t>
            </a:r>
            <a:endParaRPr sz="20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3. </a:t>
            </a:r>
            <a:r>
              <a:rPr b="1" i="1" lang="es" sz="2000"/>
              <a:t>Wiki </a:t>
            </a:r>
            <a:r>
              <a:rPr lang="es" sz="2000"/>
              <a:t>           Hipertexto, permitiendo ser modificadas por cualquier persona en cualquier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4. </a:t>
            </a:r>
            <a:r>
              <a:rPr b="1" i="1" lang="es" sz="2000"/>
              <a:t>RSS </a:t>
            </a:r>
            <a:r>
              <a:rPr lang="es" sz="2000"/>
              <a:t>            Permite la suscripción en varias webs para visualizarlas desde un único sitio</a:t>
            </a:r>
            <a:endParaRPr sz="2000"/>
          </a:p>
        </p:txBody>
      </p:sp>
      <p:sp>
        <p:nvSpPr>
          <p:cNvPr id="137" name="Google Shape;137;p20"/>
          <p:cNvSpPr txBox="1"/>
          <p:nvPr/>
        </p:nvSpPr>
        <p:spPr>
          <a:xfrm>
            <a:off x="1347225" y="3426575"/>
            <a:ext cx="6598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momento, sin necesitar ningún tipo de revisión.</a:t>
            </a:r>
            <a:endParaRPr sz="155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347225" y="2360100"/>
            <a:ext cx="2502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periódicamente.</a:t>
            </a:r>
            <a:endParaRPr sz="155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 flipH="1" rot="10800000">
            <a:off x="1025800" y="3232025"/>
            <a:ext cx="321300" cy="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 flipH="1" rot="10800000">
            <a:off x="1025800" y="2186925"/>
            <a:ext cx="321300" cy="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/>
          <p:nvPr/>
        </p:nvCxnSpPr>
        <p:spPr>
          <a:xfrm flipH="1" rot="10800000">
            <a:off x="995950" y="4277125"/>
            <a:ext cx="321300" cy="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1.3. Web 3.0</a:t>
            </a:r>
            <a:endParaRPr/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257175" y="1272000"/>
            <a:ext cx="3860400" cy="1933500"/>
          </a:xfrm>
          <a:prstGeom prst="rect">
            <a:avLst/>
          </a:prstGeom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Web sintáctica</a:t>
            </a:r>
            <a:endParaRPr b="1"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Forma grafo dirigido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Páginas no se enlazan del todo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Escasa precisión de datos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Gran sensibilidad en vocabulario usado</a:t>
            </a:r>
            <a:endParaRPr sz="1400"/>
          </a:p>
        </p:txBody>
      </p:sp>
      <p:sp>
        <p:nvSpPr>
          <p:cNvPr id="148" name="Google Shape;148;p21"/>
          <p:cNvSpPr txBox="1"/>
          <p:nvPr>
            <p:ph idx="4294967295" type="body"/>
          </p:nvPr>
        </p:nvSpPr>
        <p:spPr>
          <a:xfrm>
            <a:off x="4709150" y="1272000"/>
            <a:ext cx="4123200" cy="3354000"/>
          </a:xfrm>
          <a:prstGeom prst="rect">
            <a:avLst/>
          </a:prstGeom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Web semántica</a:t>
            </a:r>
            <a:endParaRPr b="1"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Mejora la sintáctica para acceder a información de un modo más exacto y completo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Cumple </a:t>
            </a:r>
            <a:r>
              <a:rPr i="1" lang="es" sz="1400"/>
              <a:t>principios de web actual:</a:t>
            </a:r>
            <a:endParaRPr i="1"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s" sz="1400"/>
              <a:t>Descentralización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s" sz="1400"/>
              <a:t>Compartición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s" sz="1400"/>
              <a:t>Compatibilidad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s" sz="1400"/>
              <a:t>Facilidad acceso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s" sz="1400"/>
              <a:t>Contribución</a:t>
            </a:r>
            <a:endParaRPr sz="1400"/>
          </a:p>
        </p:txBody>
      </p:sp>
      <p:sp>
        <p:nvSpPr>
          <p:cNvPr id="149" name="Google Shape;149;p21"/>
          <p:cNvSpPr txBox="1"/>
          <p:nvPr/>
        </p:nvSpPr>
        <p:spPr>
          <a:xfrm>
            <a:off x="414675" y="3589650"/>
            <a:ext cx="3545400" cy="12621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Open Sans"/>
                <a:ea typeface="Open Sans"/>
                <a:cs typeface="Open Sans"/>
                <a:sym typeface="Open Sans"/>
              </a:rPr>
              <a:t>METADATOS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Datos que identifican y direccionan la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dispersa y representan la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descripción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bibliográfica de recursos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