
<file path=[Content_Types].xml><?xml version="1.0" encoding="utf-8"?>
<Types xmlns="http://schemas.openxmlformats.org/package/2006/content-types">
  <Default Extension="jfif" ContentType="image/jpeg"/>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6"/>
  </p:notesMasterIdLst>
  <p:sldIdLst>
    <p:sldId id="258" r:id="rId2"/>
    <p:sldId id="256" r:id="rId3"/>
    <p:sldId id="309" r:id="rId4"/>
    <p:sldId id="313" r:id="rId5"/>
    <p:sldId id="336" r:id="rId6"/>
    <p:sldId id="316" r:id="rId7"/>
    <p:sldId id="310" r:id="rId8"/>
    <p:sldId id="340" r:id="rId9"/>
    <p:sldId id="330" r:id="rId10"/>
    <p:sldId id="269" r:id="rId11"/>
    <p:sldId id="333" r:id="rId12"/>
    <p:sldId id="334" r:id="rId13"/>
    <p:sldId id="272" r:id="rId14"/>
    <p:sldId id="331" r:id="rId15"/>
    <p:sldId id="332" r:id="rId16"/>
    <p:sldId id="323" r:id="rId17"/>
    <p:sldId id="286" r:id="rId18"/>
    <p:sldId id="287" r:id="rId19"/>
    <p:sldId id="338" r:id="rId20"/>
    <p:sldId id="273" r:id="rId21"/>
    <p:sldId id="337" r:id="rId22"/>
    <p:sldId id="275" r:id="rId23"/>
    <p:sldId id="321" r:id="rId24"/>
    <p:sldId id="276" r:id="rId25"/>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ussem" initials="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FF33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81149" autoAdjust="0"/>
  </p:normalViewPr>
  <p:slideViewPr>
    <p:cSldViewPr>
      <p:cViewPr varScale="1">
        <p:scale>
          <a:sx n="60" d="100"/>
          <a:sy n="60" d="100"/>
        </p:scale>
        <p:origin x="162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9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fr-FR" dirty="0"/>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fr-FR" dirty="0"/>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fr-FR"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81E1E40-9796-44D6-B9F7-0FC3573D6B7C}" type="slidenum">
              <a:rPr lang="fr-FR"/>
              <a:pPr/>
              <a:t>‹N°›</a:t>
            </a:fld>
            <a:endParaRPr lang="fr-FR" dirty="0"/>
          </a:p>
        </p:txBody>
      </p:sp>
    </p:spTree>
    <p:extLst>
      <p:ext uri="{BB962C8B-B14F-4D97-AF65-F5344CB8AC3E}">
        <p14:creationId xmlns:p14="http://schemas.microsoft.com/office/powerpoint/2010/main" val="28769556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effectLst/>
                <a:latin typeface="Arial" charset="0"/>
                <a:ea typeface="+mn-ea"/>
                <a:cs typeface="Arial" charset="0"/>
              </a:rPr>
              <a:t>Bonjour a TOUS </a:t>
            </a:r>
          </a:p>
          <a:p>
            <a:r>
              <a:rPr lang="fr-FR" sz="1200" b="0" i="0" kern="1200" dirty="0" smtClean="0">
                <a:solidFill>
                  <a:schemeClr val="tx1"/>
                </a:solidFill>
                <a:effectLst/>
                <a:latin typeface="Arial" charset="0"/>
                <a:ea typeface="+mn-ea"/>
                <a:cs typeface="Arial" charset="0"/>
              </a:rPr>
              <a:t>je suis heureux de vous présenter mon projet de fin d'études portant sur la conception et la réalisation d'une plateforme Web permettant l'attribution des points de récompenses entre collaborateurs. </a:t>
            </a:r>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1</a:t>
            </a:fld>
            <a:endParaRPr lang="fr-FR" dirty="0"/>
          </a:p>
        </p:txBody>
      </p:sp>
    </p:spTree>
    <p:extLst>
      <p:ext uri="{BB962C8B-B14F-4D97-AF65-F5344CB8AC3E}">
        <p14:creationId xmlns:p14="http://schemas.microsoft.com/office/powerpoint/2010/main" val="3049826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FR" sz="1200" i="1" kern="1200" baseline="0" dirty="0" smtClean="0">
                <a:solidFill>
                  <a:schemeClr val="tx1"/>
                </a:solidFill>
                <a:latin typeface="Arial" charset="0"/>
                <a:ea typeface="+mn-ea"/>
                <a:cs typeface="Arial" charset="0"/>
              </a:rPr>
              <a:t>les différentes fonctionnalités offertes pour l’employé et le responsable du sprint 1. </a:t>
            </a:r>
            <a:endParaRPr lang="fr-FR" dirty="0" smtClean="0"/>
          </a:p>
          <a:p>
            <a:endParaRPr lang="fr-FR" sz="1200" b="0" i="0" kern="1200" dirty="0" smtClean="0">
              <a:solidFill>
                <a:schemeClr val="tx1"/>
              </a:solidFill>
              <a:effectLst/>
              <a:latin typeface="Arial" charset="0"/>
              <a:ea typeface="+mn-ea"/>
              <a:cs typeface="Arial" charset="0"/>
            </a:endParaRPr>
          </a:p>
          <a:p>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10</a:t>
            </a:fld>
            <a:endParaRPr lang="fr-FR" dirty="0"/>
          </a:p>
        </p:txBody>
      </p:sp>
    </p:spTree>
    <p:extLst>
      <p:ext uri="{BB962C8B-B14F-4D97-AF65-F5344CB8AC3E}">
        <p14:creationId xmlns:p14="http://schemas.microsoft.com/office/powerpoint/2010/main" val="3298395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i="1" kern="1200" baseline="0" dirty="0" smtClean="0">
                <a:solidFill>
                  <a:schemeClr val="tx1"/>
                </a:solidFill>
                <a:latin typeface="Arial" charset="0"/>
                <a:ea typeface="+mn-ea"/>
                <a:cs typeface="Arial" charset="0"/>
              </a:rPr>
              <a:t>les différentes fonctionnalités offertes pour l’employé et le responsable du sprint 2. </a:t>
            </a:r>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11</a:t>
            </a:fld>
            <a:endParaRPr lang="fr-FR" dirty="0"/>
          </a:p>
        </p:txBody>
      </p:sp>
    </p:spTree>
    <p:extLst>
      <p:ext uri="{BB962C8B-B14F-4D97-AF65-F5344CB8AC3E}">
        <p14:creationId xmlns:p14="http://schemas.microsoft.com/office/powerpoint/2010/main" val="823160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i="1" kern="1200" baseline="0" dirty="0" smtClean="0">
                <a:solidFill>
                  <a:schemeClr val="tx1"/>
                </a:solidFill>
                <a:latin typeface="Arial" charset="0"/>
                <a:ea typeface="+mn-ea"/>
                <a:cs typeface="Arial" charset="0"/>
              </a:rPr>
              <a:t>les différentes fonctionnalités offertes pour l’employé et le responsable du sprint 3. </a:t>
            </a:r>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12</a:t>
            </a:fld>
            <a:endParaRPr lang="fr-FR" dirty="0"/>
          </a:p>
        </p:txBody>
      </p:sp>
    </p:spTree>
    <p:extLst>
      <p:ext uri="{BB962C8B-B14F-4D97-AF65-F5344CB8AC3E}">
        <p14:creationId xmlns:p14="http://schemas.microsoft.com/office/powerpoint/2010/main" val="3868797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FR" sz="1200" b="0" i="0" kern="1200" dirty="0" smtClean="0">
                <a:solidFill>
                  <a:schemeClr val="tx1"/>
                </a:solidFill>
                <a:effectLst/>
                <a:latin typeface="Arial" charset="0"/>
                <a:ea typeface="+mn-ea"/>
                <a:cs typeface="Arial" charset="0"/>
              </a:rPr>
              <a:t> passant maintenant a vous présenter </a:t>
            </a:r>
            <a:r>
              <a:rPr lang="fr-FR" sz="1200" b="1" dirty="0" smtClean="0">
                <a:solidFill>
                  <a:schemeClr val="tx2"/>
                </a:solidFill>
                <a:latin typeface="Cambria Math" pitchFamily="18" charset="0"/>
                <a:ea typeface="Cambria Math" pitchFamily="18" charset="0"/>
              </a:rPr>
              <a:t>Conception et architecture générale</a:t>
            </a:r>
          </a:p>
          <a:p>
            <a:r>
              <a:rPr lang="fr-FR" sz="1200" b="0" i="0" kern="1200" dirty="0" smtClean="0">
                <a:solidFill>
                  <a:schemeClr val="tx1"/>
                </a:solidFill>
                <a:effectLst/>
                <a:latin typeface="Arial" charset="0"/>
                <a:ea typeface="+mn-ea"/>
                <a:cs typeface="Arial" charset="0"/>
              </a:rPr>
              <a:t> voici</a:t>
            </a:r>
            <a:r>
              <a:rPr lang="fr-FR" sz="1200" b="0" i="0" kern="1200" baseline="0" dirty="0" smtClean="0">
                <a:solidFill>
                  <a:schemeClr val="tx1"/>
                </a:solidFill>
                <a:effectLst/>
                <a:latin typeface="Arial" charset="0"/>
                <a:ea typeface="+mn-ea"/>
                <a:cs typeface="Arial" charset="0"/>
              </a:rPr>
              <a:t> </a:t>
            </a:r>
            <a:r>
              <a:rPr lang="fr-FR" sz="1200" b="0" i="0" kern="1200" dirty="0" smtClean="0">
                <a:solidFill>
                  <a:schemeClr val="tx1"/>
                </a:solidFill>
                <a:effectLst/>
                <a:latin typeface="Arial" charset="0"/>
                <a:ea typeface="+mn-ea"/>
                <a:cs typeface="Arial" charset="0"/>
              </a:rPr>
              <a:t>l'architecture physique  de notre système d’information  qui décrit</a:t>
            </a:r>
            <a:r>
              <a:rPr lang="fr-FR" sz="1200" b="0" i="0" kern="1200" baseline="0" dirty="0" smtClean="0">
                <a:solidFill>
                  <a:schemeClr val="tx1"/>
                </a:solidFill>
                <a:effectLst/>
                <a:latin typeface="Arial" charset="0"/>
                <a:ea typeface="+mn-ea"/>
                <a:cs typeface="Arial" charset="0"/>
              </a:rPr>
              <a:t> </a:t>
            </a:r>
            <a:r>
              <a:rPr lang="fr-FR" sz="1200" b="0" i="0" kern="1200" dirty="0" smtClean="0">
                <a:solidFill>
                  <a:schemeClr val="tx1"/>
                </a:solidFill>
                <a:effectLst/>
                <a:latin typeface="Arial" charset="0"/>
                <a:ea typeface="+mn-ea"/>
                <a:cs typeface="Arial" charset="0"/>
              </a:rPr>
              <a:t>la manière de</a:t>
            </a:r>
            <a:r>
              <a:rPr lang="fr-FR" sz="1200" b="0" i="0" kern="1200" baseline="0" dirty="0" smtClean="0">
                <a:solidFill>
                  <a:schemeClr val="tx1"/>
                </a:solidFill>
                <a:effectLst/>
                <a:latin typeface="Arial" charset="0"/>
                <a:ea typeface="+mn-ea"/>
                <a:cs typeface="Arial" charset="0"/>
              </a:rPr>
              <a:t> communication </a:t>
            </a:r>
            <a:r>
              <a:rPr lang="fr-FR" sz="1200" b="0" i="0" kern="1200" dirty="0" smtClean="0">
                <a:solidFill>
                  <a:schemeClr val="tx1"/>
                </a:solidFill>
                <a:effectLst/>
                <a:latin typeface="Arial" charset="0"/>
                <a:ea typeface="+mn-ea"/>
                <a:cs typeface="Arial" charset="0"/>
              </a:rPr>
              <a:t> des différents composants de notre système informatique</a:t>
            </a:r>
          </a:p>
          <a:p>
            <a:r>
              <a:rPr lang="fr-FR" sz="1200" b="0" i="0" kern="1200" dirty="0" smtClean="0">
                <a:solidFill>
                  <a:schemeClr val="tx1"/>
                </a:solidFill>
                <a:effectLst/>
                <a:latin typeface="Arial" charset="0"/>
                <a:ea typeface="+mn-ea"/>
                <a:cs typeface="Arial" charset="0"/>
              </a:rPr>
              <a:t>En commençant la machine physique</a:t>
            </a:r>
            <a:r>
              <a:rPr lang="fr-FR" sz="1200" b="0" i="0" kern="1200" baseline="0" dirty="0" smtClean="0">
                <a:solidFill>
                  <a:schemeClr val="tx1"/>
                </a:solidFill>
                <a:effectLst/>
                <a:latin typeface="Arial" charset="0"/>
                <a:ea typeface="+mn-ea"/>
                <a:cs typeface="Arial" charset="0"/>
              </a:rPr>
              <a:t> </a:t>
            </a:r>
            <a:r>
              <a:rPr lang="fr-FR" sz="1200" b="0" i="0" kern="1200" dirty="0" smtClean="0">
                <a:solidFill>
                  <a:schemeClr val="tx1"/>
                </a:solidFill>
                <a:effectLst/>
                <a:latin typeface="Arial" charset="0"/>
                <a:ea typeface="+mn-ea"/>
                <a:cs typeface="Arial" charset="0"/>
              </a:rPr>
              <a:t>ordinateur </a:t>
            </a:r>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13</a:t>
            </a:fld>
            <a:endParaRPr lang="fr-FR" dirty="0"/>
          </a:p>
        </p:txBody>
      </p:sp>
    </p:spTree>
    <p:extLst>
      <p:ext uri="{BB962C8B-B14F-4D97-AF65-F5344CB8AC3E}">
        <p14:creationId xmlns:p14="http://schemas.microsoft.com/office/powerpoint/2010/main" val="2550037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14</a:t>
            </a:fld>
            <a:endParaRPr lang="fr-FR" dirty="0"/>
          </a:p>
        </p:txBody>
      </p:sp>
    </p:spTree>
    <p:extLst>
      <p:ext uri="{BB962C8B-B14F-4D97-AF65-F5344CB8AC3E}">
        <p14:creationId xmlns:p14="http://schemas.microsoft.com/office/powerpoint/2010/main" val="1051242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effectLst/>
                <a:latin typeface="Arial" charset="0"/>
                <a:ea typeface="+mn-ea"/>
                <a:cs typeface="Arial" charset="0"/>
              </a:rPr>
              <a:t>Un diagramme de déploiement est un digramme UML  qui représente et la relation entre les composants pour assurer le dépoilement de notre système </a:t>
            </a:r>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15</a:t>
            </a:fld>
            <a:endParaRPr lang="fr-FR" dirty="0"/>
          </a:p>
        </p:txBody>
      </p:sp>
    </p:spTree>
    <p:extLst>
      <p:ext uri="{BB962C8B-B14F-4D97-AF65-F5344CB8AC3E}">
        <p14:creationId xmlns:p14="http://schemas.microsoft.com/office/powerpoint/2010/main" val="3756967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16</a:t>
            </a:fld>
            <a:endParaRPr lang="fr-FR" dirty="0"/>
          </a:p>
        </p:txBody>
      </p:sp>
    </p:spTree>
    <p:extLst>
      <p:ext uri="{BB962C8B-B14F-4D97-AF65-F5344CB8AC3E}">
        <p14:creationId xmlns:p14="http://schemas.microsoft.com/office/powerpoint/2010/main" val="682764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17</a:t>
            </a:fld>
            <a:endParaRPr lang="fr-FR" dirty="0"/>
          </a:p>
        </p:txBody>
      </p:sp>
    </p:spTree>
    <p:extLst>
      <p:ext uri="{BB962C8B-B14F-4D97-AF65-F5344CB8AC3E}">
        <p14:creationId xmlns:p14="http://schemas.microsoft.com/office/powerpoint/2010/main" val="1532894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Arial" charset="0"/>
                <a:ea typeface="+mn-ea"/>
                <a:cs typeface="Arial" charset="0"/>
              </a:rPr>
              <a:t>Nous sommes fiers de présenter les résultats et les fonctionnalités clés de notre plateforme</a:t>
            </a:r>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20</a:t>
            </a:fld>
            <a:endParaRPr lang="fr-FR" dirty="0"/>
          </a:p>
        </p:txBody>
      </p:sp>
    </p:spTree>
    <p:extLst>
      <p:ext uri="{BB962C8B-B14F-4D97-AF65-F5344CB8AC3E}">
        <p14:creationId xmlns:p14="http://schemas.microsoft.com/office/powerpoint/2010/main" val="2806667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Arial" charset="0"/>
                <a:ea typeface="+mn-ea"/>
                <a:cs typeface="Arial" charset="0"/>
              </a:rPr>
              <a:t>Nous sommes fiers de présenter les résultats et les fonctionnalités clés de notre plateforme</a:t>
            </a:r>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21</a:t>
            </a:fld>
            <a:endParaRPr lang="fr-FR" dirty="0"/>
          </a:p>
        </p:txBody>
      </p:sp>
    </p:spTree>
    <p:extLst>
      <p:ext uri="{BB962C8B-B14F-4D97-AF65-F5344CB8AC3E}">
        <p14:creationId xmlns:p14="http://schemas.microsoft.com/office/powerpoint/2010/main" val="327735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39C799-7921-4C1A-8074-68790C245F44}" type="slidenum">
              <a:rPr lang="fr-FR"/>
              <a:pPr/>
              <a:t>2</a:t>
            </a:fld>
            <a:endParaRPr lang="fr-FR" dirty="0"/>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r>
              <a:rPr lang="fr-FR" dirty="0" smtClean="0"/>
              <a:t> la partie spécifications des besoins aura pour objectif  la présentation des différents cas d’utilisation et la description des acteurs de notre application.</a:t>
            </a:r>
          </a:p>
          <a:p>
            <a:r>
              <a:rPr lang="fr-FR" dirty="0" smtClean="0"/>
              <a:t>La</a:t>
            </a:r>
            <a:r>
              <a:rPr lang="fr-FR" baseline="0" dirty="0" smtClean="0"/>
              <a:t> partie conception et architecture va détailler les aspects conceptuels de notre application</a:t>
            </a:r>
          </a:p>
          <a:p>
            <a:r>
              <a:rPr lang="fr-FR" baseline="0" dirty="0" smtClean="0"/>
              <a:t>La partie réalisation va nous présenter l’environnement de  travail , les outils logiciels utilisés et elle illustre avec un </a:t>
            </a:r>
            <a:r>
              <a:rPr lang="fr-FR" baseline="0" dirty="0" err="1" smtClean="0"/>
              <a:t>demo</a:t>
            </a:r>
            <a:r>
              <a:rPr lang="fr-FR" baseline="0" dirty="0" smtClean="0"/>
              <a:t> </a:t>
            </a:r>
            <a:endParaRPr lang="fr-FR" dirty="0"/>
          </a:p>
        </p:txBody>
      </p:sp>
    </p:spTree>
    <p:extLst>
      <p:ext uri="{BB962C8B-B14F-4D97-AF65-F5344CB8AC3E}">
        <p14:creationId xmlns:p14="http://schemas.microsoft.com/office/powerpoint/2010/main" val="3394878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22</a:t>
            </a:fld>
            <a:endParaRPr lang="fr-FR" dirty="0"/>
          </a:p>
        </p:txBody>
      </p:sp>
    </p:spTree>
    <p:extLst>
      <p:ext uri="{BB962C8B-B14F-4D97-AF65-F5344CB8AC3E}">
        <p14:creationId xmlns:p14="http://schemas.microsoft.com/office/powerpoint/2010/main" val="2828331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indent="0">
              <a:buFontTx/>
              <a:buNone/>
            </a:pPr>
            <a:r>
              <a:rPr lang="fr-FR" sz="1200" kern="1200" dirty="0" smtClean="0">
                <a:solidFill>
                  <a:schemeClr val="tx1"/>
                </a:solidFill>
                <a:effectLst/>
                <a:latin typeface="Arial" charset="0"/>
                <a:ea typeface="+mn-ea"/>
                <a:cs typeface="Arial" charset="0"/>
              </a:rPr>
              <a:t>L'ajout d'un « chat » entre les employés et la prise en charge de diverses langues améliorerait la collaboration et la connectivité au sein de l'équipe, en favorisant un environnement de travail dynamique et inclusif.</a:t>
            </a:r>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23</a:t>
            </a:fld>
            <a:endParaRPr lang="fr-FR" dirty="0"/>
          </a:p>
        </p:txBody>
      </p:sp>
    </p:spTree>
    <p:extLst>
      <p:ext uri="{BB962C8B-B14F-4D97-AF65-F5344CB8AC3E}">
        <p14:creationId xmlns:p14="http://schemas.microsoft.com/office/powerpoint/2010/main" val="3763011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24</a:t>
            </a:fld>
            <a:endParaRPr lang="fr-FR" dirty="0"/>
          </a:p>
        </p:txBody>
      </p:sp>
    </p:spTree>
    <p:extLst>
      <p:ext uri="{BB962C8B-B14F-4D97-AF65-F5344CB8AC3E}">
        <p14:creationId xmlns:p14="http://schemas.microsoft.com/office/powerpoint/2010/main" val="4251275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304792-5C1C-4730-B249-9A8D045ECB55}" type="slidenum">
              <a:rPr lang="fr-FR"/>
              <a:pPr/>
              <a:t>3</a:t>
            </a:fld>
            <a:endParaRPr lang="fr-FR"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fr-FR" dirty="0"/>
          </a:p>
        </p:txBody>
      </p:sp>
    </p:spTree>
    <p:extLst>
      <p:ext uri="{BB962C8B-B14F-4D97-AF65-F5344CB8AC3E}">
        <p14:creationId xmlns:p14="http://schemas.microsoft.com/office/powerpoint/2010/main" val="3956259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effectLst/>
                <a:latin typeface="Arial" charset="0"/>
                <a:ea typeface="+mn-ea"/>
                <a:cs typeface="Arial" charset="0"/>
              </a:rPr>
              <a:t>Dans un monde professionnel de plus en plus compétitif, la motivation des employés est essentielle pour assurer la performance et la réussite des entreprises. La mise en place d'un système de récompenses adéquat peut jouer un rôle clé dans la création d'un environnement de travail motivant. Cependant, de nombreux défis se posent aux entreprises lorsqu'il s'agit de concevoir un système de récompenses qui répond à la fois aux attentes individuelles des employés et aux contraintes organisationnelles.</a:t>
            </a:r>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4</a:t>
            </a:fld>
            <a:endParaRPr lang="fr-FR" dirty="0"/>
          </a:p>
        </p:txBody>
      </p:sp>
    </p:spTree>
    <p:extLst>
      <p:ext uri="{BB962C8B-B14F-4D97-AF65-F5344CB8AC3E}">
        <p14:creationId xmlns:p14="http://schemas.microsoft.com/office/powerpoint/2010/main" val="1590481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5</a:t>
            </a:fld>
            <a:endParaRPr lang="fr-FR" dirty="0"/>
          </a:p>
        </p:txBody>
      </p:sp>
    </p:spTree>
    <p:extLst>
      <p:ext uri="{BB962C8B-B14F-4D97-AF65-F5344CB8AC3E}">
        <p14:creationId xmlns:p14="http://schemas.microsoft.com/office/powerpoint/2010/main" val="262777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FR" dirty="0" smtClean="0"/>
              <a:t/>
            </a:r>
            <a:br>
              <a:rPr lang="fr-FR" dirty="0" smtClean="0"/>
            </a:br>
            <a:r>
              <a:rPr lang="fr-FR" dirty="0" smtClean="0"/>
              <a:t>Pour répondre  a ces questions </a:t>
            </a:r>
            <a:r>
              <a:rPr lang="fr-FR" baseline="0" dirty="0" smtClean="0"/>
              <a:t>on a proposer  notre solution &lt;&lt;Aprecia&gt;&gt; qui représente </a:t>
            </a:r>
            <a:r>
              <a:rPr lang="fr-FR" dirty="0" smtClean="0"/>
              <a:t>une plateforme Web </a:t>
            </a:r>
            <a:r>
              <a:rPr lang="fr-FR" sz="1200" b="0" i="0" kern="1200" dirty="0" smtClean="0">
                <a:solidFill>
                  <a:schemeClr val="tx1"/>
                </a:solidFill>
                <a:effectLst/>
                <a:latin typeface="Arial" charset="0"/>
                <a:ea typeface="+mn-ea"/>
                <a:cs typeface="Arial" charset="0"/>
              </a:rPr>
              <a:t>permettant l'attribution des points de récompenses entre collaborateurs. </a:t>
            </a:r>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6</a:t>
            </a:fld>
            <a:endParaRPr lang="fr-FR" dirty="0"/>
          </a:p>
        </p:txBody>
      </p:sp>
    </p:spTree>
    <p:extLst>
      <p:ext uri="{BB962C8B-B14F-4D97-AF65-F5344CB8AC3E}">
        <p14:creationId xmlns:p14="http://schemas.microsoft.com/office/powerpoint/2010/main" val="1740459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effectLst/>
                <a:latin typeface="Arial" charset="0"/>
                <a:ea typeface="+mn-ea"/>
                <a:cs typeface="Arial" charset="0"/>
              </a:rPr>
              <a:t>Notre projet de fin d'études a des objectifs clairs. Nous cherchons à identifier les facteurs clés de motivation des employés, à analyser les différentes formes de récompenses disponibles, à évaluer l'impact de différentes stratégies de récompenses sur la satisfaction et la performance des employés,</a:t>
            </a:r>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7</a:t>
            </a:fld>
            <a:endParaRPr lang="fr-FR" dirty="0"/>
          </a:p>
        </p:txBody>
      </p:sp>
    </p:spTree>
    <p:extLst>
      <p:ext uri="{BB962C8B-B14F-4D97-AF65-F5344CB8AC3E}">
        <p14:creationId xmlns:p14="http://schemas.microsoft.com/office/powerpoint/2010/main" val="2044141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effectLst/>
                <a:latin typeface="Arial" charset="0"/>
                <a:ea typeface="+mn-ea"/>
                <a:cs typeface="Arial" charset="0"/>
              </a:rPr>
              <a:t>Scrum est une des méthodes de gestion de projet Agile</a:t>
            </a:r>
            <a:r>
              <a:rPr lang="fr-FR" sz="1200" b="0" i="0" kern="1200" baseline="0" dirty="0" smtClean="0">
                <a:solidFill>
                  <a:schemeClr val="tx1"/>
                </a:solidFill>
                <a:effectLst/>
                <a:latin typeface="Arial" charset="0"/>
                <a:ea typeface="+mn-ea"/>
                <a:cs typeface="Arial" charset="0"/>
              </a:rPr>
              <a:t> pour attendre des objectifs a cout </a:t>
            </a:r>
            <a:r>
              <a:rPr lang="fr-FR" sz="1200" b="0" i="0" kern="1200" baseline="0" dirty="0" err="1" smtClean="0">
                <a:solidFill>
                  <a:schemeClr val="tx1"/>
                </a:solidFill>
                <a:effectLst/>
                <a:latin typeface="Arial" charset="0"/>
                <a:ea typeface="+mn-ea"/>
                <a:cs typeface="Arial" charset="0"/>
              </a:rPr>
              <a:t>terms</a:t>
            </a:r>
            <a:r>
              <a:rPr lang="fr-FR" sz="1200" b="0" i="0" kern="1200" baseline="0" dirty="0" smtClean="0">
                <a:solidFill>
                  <a:schemeClr val="tx1"/>
                </a:solidFill>
                <a:effectLst/>
                <a:latin typeface="Arial" charset="0"/>
                <a:ea typeface="+mn-ea"/>
                <a:cs typeface="Arial" charset="0"/>
              </a:rPr>
              <a:t> </a:t>
            </a:r>
          </a:p>
          <a:p>
            <a:r>
              <a:rPr lang="fr-FR" sz="1200" b="0" i="0" kern="1200" baseline="0" dirty="0" smtClean="0">
                <a:solidFill>
                  <a:schemeClr val="tx1"/>
                </a:solidFill>
                <a:effectLst/>
                <a:latin typeface="Arial" charset="0"/>
                <a:ea typeface="+mn-ea"/>
                <a:cs typeface="Arial" charset="0"/>
              </a:rPr>
              <a:t>Le schéma suivante représente la méthode agile Scrum  qui est compose par des sprints de </a:t>
            </a:r>
            <a:r>
              <a:rPr lang="fr-FR" sz="1200" b="0" i="0" kern="1200" baseline="0" dirty="0" err="1" smtClean="0">
                <a:solidFill>
                  <a:schemeClr val="tx1"/>
                </a:solidFill>
                <a:effectLst/>
                <a:latin typeface="Arial" charset="0"/>
                <a:ea typeface="+mn-ea"/>
                <a:cs typeface="Arial" charset="0"/>
              </a:rPr>
              <a:t>duréé</a:t>
            </a:r>
            <a:r>
              <a:rPr lang="fr-FR" sz="1200" b="0" i="0" kern="1200" baseline="0" dirty="0" smtClean="0">
                <a:solidFill>
                  <a:schemeClr val="tx1"/>
                </a:solidFill>
                <a:effectLst/>
                <a:latin typeface="Arial" charset="0"/>
                <a:ea typeface="+mn-ea"/>
                <a:cs typeface="Arial" charset="0"/>
              </a:rPr>
              <a:t> entre  2 semaines et 1 mois </a:t>
            </a:r>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8</a:t>
            </a:fld>
            <a:endParaRPr lang="fr-FR" dirty="0"/>
          </a:p>
        </p:txBody>
      </p:sp>
    </p:spTree>
    <p:extLst>
      <p:ext uri="{BB962C8B-B14F-4D97-AF65-F5344CB8AC3E}">
        <p14:creationId xmlns:p14="http://schemas.microsoft.com/office/powerpoint/2010/main" val="1640408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effectLst/>
                <a:latin typeface="Arial" charset="0"/>
                <a:ea typeface="+mn-ea"/>
                <a:cs typeface="Arial" charset="0"/>
              </a:rPr>
              <a:t>Pour atteindre nos objectifs, nous avons suivi une méthodologie rigoureuse :</a:t>
            </a:r>
          </a:p>
          <a:p>
            <a:r>
              <a:rPr lang="fr-FR" sz="1200" b="0" i="0" kern="1200" dirty="0" smtClean="0">
                <a:solidFill>
                  <a:schemeClr val="tx1"/>
                </a:solidFill>
                <a:effectLst/>
                <a:latin typeface="Arial" charset="0"/>
                <a:ea typeface="+mn-ea"/>
                <a:cs typeface="Arial" charset="0"/>
              </a:rPr>
              <a:t>-Analyse approfondie des besoins des utilisateurs et des exigences fonctionnelles.</a:t>
            </a:r>
          </a:p>
          <a:p>
            <a:r>
              <a:rPr lang="fr-FR" sz="1200" b="0" i="0" kern="1200" dirty="0" smtClean="0">
                <a:solidFill>
                  <a:schemeClr val="tx1"/>
                </a:solidFill>
                <a:effectLst/>
                <a:latin typeface="Arial" charset="0"/>
                <a:ea typeface="+mn-ea"/>
                <a:cs typeface="Arial" charset="0"/>
              </a:rPr>
              <a:t>-Conception de l'architecture de la plateforme et des fonctionnalités clés.</a:t>
            </a:r>
          </a:p>
          <a:p>
            <a:r>
              <a:rPr lang="fr-FR" sz="1200" b="0" i="0" kern="1200" dirty="0" smtClean="0">
                <a:solidFill>
                  <a:schemeClr val="tx1"/>
                </a:solidFill>
                <a:effectLst/>
                <a:latin typeface="Arial" charset="0"/>
                <a:ea typeface="+mn-ea"/>
                <a:cs typeface="Arial" charset="0"/>
              </a:rPr>
              <a:t>-Développement du front-end et du back-end de la plateforme en utilisant les technologies appropriées.</a:t>
            </a:r>
          </a:p>
          <a:p>
            <a:endParaRPr lang="fr-FR" dirty="0"/>
          </a:p>
        </p:txBody>
      </p:sp>
      <p:sp>
        <p:nvSpPr>
          <p:cNvPr id="4" name="Espace réservé du numéro de diapositive 3"/>
          <p:cNvSpPr>
            <a:spLocks noGrp="1"/>
          </p:cNvSpPr>
          <p:nvPr>
            <p:ph type="sldNum" sz="quarter" idx="10"/>
          </p:nvPr>
        </p:nvSpPr>
        <p:spPr/>
        <p:txBody>
          <a:bodyPr/>
          <a:lstStyle/>
          <a:p>
            <a:fld id="{681E1E40-9796-44D6-B9F7-0FC3573D6B7C}" type="slidenum">
              <a:rPr lang="fr-FR" smtClean="0"/>
              <a:pPr/>
              <a:t>9</a:t>
            </a:fld>
            <a:endParaRPr lang="fr-FR" dirty="0"/>
          </a:p>
        </p:txBody>
      </p:sp>
    </p:spTree>
    <p:extLst>
      <p:ext uri="{BB962C8B-B14F-4D97-AF65-F5344CB8AC3E}">
        <p14:creationId xmlns:p14="http://schemas.microsoft.com/office/powerpoint/2010/main" val="1538768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endParaRPr lang="fr-FR" dirty="0"/>
          </a:p>
        </p:txBody>
      </p:sp>
      <p:sp>
        <p:nvSpPr>
          <p:cNvPr id="19" name="Espace réservé du pied de page 18"/>
          <p:cNvSpPr>
            <a:spLocks noGrp="1"/>
          </p:cNvSpPr>
          <p:nvPr>
            <p:ph type="ftr" sz="quarter" idx="11"/>
          </p:nvPr>
        </p:nvSpPr>
        <p:spPr/>
        <p:txBody>
          <a:bodyPr/>
          <a:lstStyle/>
          <a:p>
            <a:r>
              <a:rPr lang="fr-FR" dirty="0" smtClean="0"/>
              <a:t>YOUSSEF houssem</a:t>
            </a:r>
            <a:endParaRPr lang="fr-FR" dirty="0"/>
          </a:p>
        </p:txBody>
      </p:sp>
      <p:sp>
        <p:nvSpPr>
          <p:cNvPr id="27" name="Espace réservé du numéro de diapositive 26"/>
          <p:cNvSpPr>
            <a:spLocks noGrp="1"/>
          </p:cNvSpPr>
          <p:nvPr>
            <p:ph type="sldNum" sz="quarter" idx="12"/>
          </p:nvPr>
        </p:nvSpPr>
        <p:spPr/>
        <p:txBody>
          <a:bodyPr/>
          <a:lstStyle/>
          <a:p>
            <a:fld id="{2010623E-6265-4ED3-85BD-4ADC05C303F6}" type="slidenum">
              <a:rPr lang="fr-FR" smtClean="0"/>
              <a:pPr/>
              <a:t>‹N°›</a:t>
            </a:fld>
            <a:endParaRPr lang="fr-FR"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r>
              <a:rPr lang="fr-FR" dirty="0" smtClean="0"/>
              <a:t>YOUSSEF houssem</a:t>
            </a:r>
            <a:endParaRPr lang="fr-FR" dirty="0"/>
          </a:p>
        </p:txBody>
      </p:sp>
      <p:sp>
        <p:nvSpPr>
          <p:cNvPr id="6" name="Espace réservé du numéro de diapositive 5"/>
          <p:cNvSpPr>
            <a:spLocks noGrp="1"/>
          </p:cNvSpPr>
          <p:nvPr>
            <p:ph type="sldNum" sz="quarter" idx="12"/>
          </p:nvPr>
        </p:nvSpPr>
        <p:spPr/>
        <p:txBody>
          <a:bodyPr/>
          <a:lstStyle/>
          <a:p>
            <a:fld id="{5EBC944E-CACA-46E7-8CE2-540D7053B637}" type="slidenum">
              <a:rPr lang="fr-FR" smtClean="0"/>
              <a:pPr/>
              <a:t>‹N°›</a:t>
            </a:fld>
            <a:endParaRPr lang="fr-FR"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r>
              <a:rPr lang="fr-FR" dirty="0" smtClean="0"/>
              <a:t>YOUSSEF houssem</a:t>
            </a:r>
            <a:endParaRPr lang="fr-FR" dirty="0"/>
          </a:p>
        </p:txBody>
      </p:sp>
      <p:sp>
        <p:nvSpPr>
          <p:cNvPr id="6" name="Espace réservé du numéro de diapositive 5"/>
          <p:cNvSpPr>
            <a:spLocks noGrp="1"/>
          </p:cNvSpPr>
          <p:nvPr>
            <p:ph type="sldNum" sz="quarter" idx="12"/>
          </p:nvPr>
        </p:nvSpPr>
        <p:spPr/>
        <p:txBody>
          <a:bodyPr/>
          <a:lstStyle/>
          <a:p>
            <a:fld id="{48986EC3-2837-4757-8203-849A5F55A90B}" type="slidenum">
              <a:rPr lang="fr-FR" smtClean="0"/>
              <a:pPr/>
              <a:t>‹N°›</a:t>
            </a:fld>
            <a:endParaRPr lang="fr-FR"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r>
              <a:rPr lang="fr-FR" dirty="0" smtClean="0"/>
              <a:t>YOUSSEF houssem</a:t>
            </a:r>
            <a:endParaRPr lang="fr-FR" dirty="0"/>
          </a:p>
        </p:txBody>
      </p:sp>
      <p:sp>
        <p:nvSpPr>
          <p:cNvPr id="6" name="Espace réservé du numéro de diapositive 5"/>
          <p:cNvSpPr>
            <a:spLocks noGrp="1"/>
          </p:cNvSpPr>
          <p:nvPr>
            <p:ph type="sldNum" sz="quarter" idx="12"/>
          </p:nvPr>
        </p:nvSpPr>
        <p:spPr/>
        <p:txBody>
          <a:bodyPr/>
          <a:lstStyle/>
          <a:p>
            <a:fld id="{AB85AAB0-8689-4251-9B00-D7272D8175F1}" type="slidenum">
              <a:rPr lang="fr-FR" smtClean="0"/>
              <a:pPr/>
              <a:t>‹N°›</a:t>
            </a:fld>
            <a:endParaRPr lang="fr-FR"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endParaRPr lang="fr-FR" dirty="0"/>
          </a:p>
        </p:txBody>
      </p:sp>
      <p:sp>
        <p:nvSpPr>
          <p:cNvPr id="5" name="Espace réservé du pied de page 4"/>
          <p:cNvSpPr>
            <a:spLocks noGrp="1"/>
          </p:cNvSpPr>
          <p:nvPr>
            <p:ph type="ftr" sz="quarter" idx="11"/>
          </p:nvPr>
        </p:nvSpPr>
        <p:spPr/>
        <p:txBody>
          <a:bodyPr/>
          <a:lstStyle/>
          <a:p>
            <a:r>
              <a:rPr lang="fr-FR" dirty="0" smtClean="0"/>
              <a:t>YOUSSEF houssem</a:t>
            </a:r>
            <a:endParaRPr lang="fr-FR" dirty="0"/>
          </a:p>
        </p:txBody>
      </p:sp>
      <p:sp>
        <p:nvSpPr>
          <p:cNvPr id="6" name="Espace réservé du numéro de diapositive 5"/>
          <p:cNvSpPr>
            <a:spLocks noGrp="1"/>
          </p:cNvSpPr>
          <p:nvPr>
            <p:ph type="sldNum" sz="quarter" idx="12"/>
          </p:nvPr>
        </p:nvSpPr>
        <p:spPr/>
        <p:txBody>
          <a:bodyPr/>
          <a:lstStyle/>
          <a:p>
            <a:fld id="{3FEF86FF-35CB-446D-84B3-CEE7ACCC7505}" type="slidenum">
              <a:rPr lang="fr-FR" smtClean="0"/>
              <a:pPr/>
              <a:t>‹N°›</a:t>
            </a:fld>
            <a:endParaRPr lang="fr-FR"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r>
              <a:rPr lang="fr-FR" dirty="0" smtClean="0"/>
              <a:t>YOUSSEF houssem</a:t>
            </a:r>
            <a:endParaRPr lang="fr-FR" dirty="0"/>
          </a:p>
        </p:txBody>
      </p:sp>
      <p:sp>
        <p:nvSpPr>
          <p:cNvPr id="7" name="Espace réservé du numéro de diapositive 6"/>
          <p:cNvSpPr>
            <a:spLocks noGrp="1"/>
          </p:cNvSpPr>
          <p:nvPr>
            <p:ph type="sldNum" sz="quarter" idx="12"/>
          </p:nvPr>
        </p:nvSpPr>
        <p:spPr/>
        <p:txBody>
          <a:bodyPr/>
          <a:lstStyle/>
          <a:p>
            <a:fld id="{64DC251E-4F90-44E8-8D94-A8DC98E0344C}" type="slidenum">
              <a:rPr lang="fr-FR" smtClean="0"/>
              <a:pPr/>
              <a:t>‹N°›</a:t>
            </a:fld>
            <a:endParaRPr lang="fr-FR"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endParaRPr lang="fr-FR" dirty="0"/>
          </a:p>
        </p:txBody>
      </p:sp>
      <p:sp>
        <p:nvSpPr>
          <p:cNvPr id="8" name="Espace réservé du pied de page 7"/>
          <p:cNvSpPr>
            <a:spLocks noGrp="1"/>
          </p:cNvSpPr>
          <p:nvPr>
            <p:ph type="ftr" sz="quarter" idx="11"/>
          </p:nvPr>
        </p:nvSpPr>
        <p:spPr/>
        <p:txBody>
          <a:bodyPr/>
          <a:lstStyle/>
          <a:p>
            <a:r>
              <a:rPr lang="fr-FR" dirty="0" smtClean="0"/>
              <a:t>YOUSSEF houssem</a:t>
            </a:r>
            <a:endParaRPr lang="fr-FR" dirty="0"/>
          </a:p>
        </p:txBody>
      </p:sp>
      <p:sp>
        <p:nvSpPr>
          <p:cNvPr id="9" name="Espace réservé du numéro de diapositive 8"/>
          <p:cNvSpPr>
            <a:spLocks noGrp="1"/>
          </p:cNvSpPr>
          <p:nvPr>
            <p:ph type="sldNum" sz="quarter" idx="12"/>
          </p:nvPr>
        </p:nvSpPr>
        <p:spPr/>
        <p:txBody>
          <a:bodyPr/>
          <a:lstStyle/>
          <a:p>
            <a:fld id="{9E880DAB-CE0E-4DC1-ADD2-A325A6B2100E}" type="slidenum">
              <a:rPr lang="fr-FR" smtClean="0"/>
              <a:pPr/>
              <a:t>‹N°›</a:t>
            </a:fld>
            <a:endParaRPr lang="fr-FR"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endParaRPr lang="fr-FR" dirty="0"/>
          </a:p>
        </p:txBody>
      </p:sp>
      <p:sp>
        <p:nvSpPr>
          <p:cNvPr id="4" name="Espace réservé du pied de page 3"/>
          <p:cNvSpPr>
            <a:spLocks noGrp="1"/>
          </p:cNvSpPr>
          <p:nvPr>
            <p:ph type="ftr" sz="quarter" idx="11"/>
          </p:nvPr>
        </p:nvSpPr>
        <p:spPr/>
        <p:txBody>
          <a:bodyPr/>
          <a:lstStyle/>
          <a:p>
            <a:r>
              <a:rPr lang="fr-FR" dirty="0" smtClean="0"/>
              <a:t>YOUSSEF houssem</a:t>
            </a:r>
            <a:endParaRPr lang="fr-FR" dirty="0"/>
          </a:p>
        </p:txBody>
      </p:sp>
      <p:sp>
        <p:nvSpPr>
          <p:cNvPr id="5" name="Espace réservé du numéro de diapositive 4"/>
          <p:cNvSpPr>
            <a:spLocks noGrp="1"/>
          </p:cNvSpPr>
          <p:nvPr>
            <p:ph type="sldNum" sz="quarter" idx="12"/>
          </p:nvPr>
        </p:nvSpPr>
        <p:spPr/>
        <p:txBody>
          <a:bodyPr/>
          <a:lstStyle/>
          <a:p>
            <a:fld id="{0C4D8594-71AE-4934-A515-F734AC2A8874}" type="slidenum">
              <a:rPr lang="fr-FR" smtClean="0"/>
              <a:pPr/>
              <a:t>‹N°›</a:t>
            </a:fld>
            <a:endParaRPr lang="fr-FR"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fr-FR" dirty="0"/>
          </a:p>
        </p:txBody>
      </p:sp>
      <p:sp>
        <p:nvSpPr>
          <p:cNvPr id="3" name="Espace réservé du pied de page 2"/>
          <p:cNvSpPr>
            <a:spLocks noGrp="1"/>
          </p:cNvSpPr>
          <p:nvPr>
            <p:ph type="ftr" sz="quarter" idx="11"/>
          </p:nvPr>
        </p:nvSpPr>
        <p:spPr/>
        <p:txBody>
          <a:bodyPr/>
          <a:lstStyle/>
          <a:p>
            <a:r>
              <a:rPr lang="fr-FR" dirty="0" smtClean="0"/>
              <a:t>YOUSSEF houssem</a:t>
            </a:r>
            <a:endParaRPr lang="fr-FR" dirty="0"/>
          </a:p>
        </p:txBody>
      </p:sp>
      <p:sp>
        <p:nvSpPr>
          <p:cNvPr id="4" name="Espace réservé du numéro de diapositive 3"/>
          <p:cNvSpPr>
            <a:spLocks noGrp="1"/>
          </p:cNvSpPr>
          <p:nvPr>
            <p:ph type="sldNum" sz="quarter" idx="12"/>
          </p:nvPr>
        </p:nvSpPr>
        <p:spPr/>
        <p:txBody>
          <a:bodyPr/>
          <a:lstStyle/>
          <a:p>
            <a:fld id="{DE6116FA-97E4-4DBA-A664-28F4BB4318D9}" type="slidenum">
              <a:rPr lang="fr-FR" smtClean="0"/>
              <a:pPr/>
              <a:t>‹N°›</a:t>
            </a:fld>
            <a:endParaRPr lang="fr-FR"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r>
              <a:rPr lang="fr-FR" dirty="0" smtClean="0"/>
              <a:t>YOUSSEF houssem</a:t>
            </a:r>
            <a:endParaRPr lang="fr-FR" dirty="0"/>
          </a:p>
        </p:txBody>
      </p:sp>
      <p:sp>
        <p:nvSpPr>
          <p:cNvPr id="7" name="Espace réservé du numéro de diapositive 6"/>
          <p:cNvSpPr>
            <a:spLocks noGrp="1"/>
          </p:cNvSpPr>
          <p:nvPr>
            <p:ph type="sldNum" sz="quarter" idx="12"/>
          </p:nvPr>
        </p:nvSpPr>
        <p:spPr/>
        <p:txBody>
          <a:bodyPr/>
          <a:lstStyle/>
          <a:p>
            <a:fld id="{DD4AF446-F548-4970-BEB1-569D138A6ACA}" type="slidenum">
              <a:rPr lang="fr-FR" smtClean="0"/>
              <a:pPr/>
              <a:t>‹N°›</a:t>
            </a:fld>
            <a:endParaRPr lang="fr-FR"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endParaRPr lang="fr-FR" dirty="0"/>
          </a:p>
        </p:txBody>
      </p:sp>
      <p:sp>
        <p:nvSpPr>
          <p:cNvPr id="6" name="Espace réservé du pied de page 5"/>
          <p:cNvSpPr>
            <a:spLocks noGrp="1"/>
          </p:cNvSpPr>
          <p:nvPr>
            <p:ph type="ftr" sz="quarter" idx="11"/>
          </p:nvPr>
        </p:nvSpPr>
        <p:spPr/>
        <p:txBody>
          <a:bodyPr/>
          <a:lstStyle/>
          <a:p>
            <a:r>
              <a:rPr lang="fr-FR" dirty="0" smtClean="0"/>
              <a:t>YOUSSEF houssem</a:t>
            </a:r>
            <a:endParaRPr lang="fr-FR" dirty="0"/>
          </a:p>
        </p:txBody>
      </p:sp>
      <p:sp>
        <p:nvSpPr>
          <p:cNvPr id="7" name="Espace réservé du numéro de diapositive 6"/>
          <p:cNvSpPr>
            <a:spLocks noGrp="1"/>
          </p:cNvSpPr>
          <p:nvPr>
            <p:ph type="sldNum" sz="quarter" idx="12"/>
          </p:nvPr>
        </p:nvSpPr>
        <p:spPr>
          <a:xfrm>
            <a:off x="8077200" y="6356350"/>
            <a:ext cx="609600" cy="365125"/>
          </a:xfrm>
        </p:spPr>
        <p:txBody>
          <a:bodyPr/>
          <a:lstStyle/>
          <a:p>
            <a:fld id="{ECCD2DF0-53FB-4F64-8BA0-C1054839CBF5}" type="slidenum">
              <a:rPr lang="fr-FR" smtClean="0"/>
              <a:pPr/>
              <a:t>‹N°›</a:t>
            </a:fld>
            <a:endParaRPr lang="fr-FR" dirty="0"/>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dirty="0"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fr-FR" dirty="0" smtClean="0"/>
              <a:t>YOUSSEF houssem</a:t>
            </a:r>
            <a:endParaRPr lang="fr-FR" dirty="0"/>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27ADA13-4DDB-4D22-B7DF-7CF252067F2A}" type="slidenum">
              <a:rPr lang="fr-FR" smtClean="0"/>
              <a:pPr/>
              <a:t>‹N°›</a:t>
            </a:fld>
            <a:endParaRPr lang="fr-FR" dirty="0"/>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fif"/></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emf"/><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jpe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numéro de diapositive 1"/>
          <p:cNvSpPr>
            <a:spLocks noGrp="1"/>
          </p:cNvSpPr>
          <p:nvPr>
            <p:ph type="sldNum" sz="quarter" idx="12"/>
          </p:nvPr>
        </p:nvSpPr>
        <p:spPr>
          <a:xfrm>
            <a:off x="7924800" y="6356350"/>
            <a:ext cx="762000" cy="365125"/>
          </a:xfrm>
        </p:spPr>
        <p:txBody>
          <a:bodyPr/>
          <a:lstStyle/>
          <a:p>
            <a:r>
              <a:rPr lang="fr-FR" dirty="0" smtClean="0"/>
              <a:t>1</a:t>
            </a:r>
            <a:endParaRPr lang="fr-FR" dirty="0"/>
          </a:p>
        </p:txBody>
      </p:sp>
      <p:sp>
        <p:nvSpPr>
          <p:cNvPr id="18" name="ZoneTexte 17"/>
          <p:cNvSpPr txBox="1"/>
          <p:nvPr/>
        </p:nvSpPr>
        <p:spPr>
          <a:xfrm>
            <a:off x="0" y="1524000"/>
            <a:ext cx="1600200" cy="369332"/>
          </a:xfrm>
          <a:prstGeom prst="rect">
            <a:avLst/>
          </a:prstGeom>
          <a:noFill/>
        </p:spPr>
        <p:txBody>
          <a:bodyPr wrap="square" rtlCol="0">
            <a:spAutoFit/>
          </a:bodyPr>
          <a:lstStyle/>
          <a:p>
            <a:endParaRPr lang="fr-FR" dirty="0"/>
          </a:p>
        </p:txBody>
      </p:sp>
      <p:sp>
        <p:nvSpPr>
          <p:cNvPr id="19" name="ZoneTexte 18"/>
          <p:cNvSpPr txBox="1"/>
          <p:nvPr/>
        </p:nvSpPr>
        <p:spPr>
          <a:xfrm>
            <a:off x="1752600" y="2590800"/>
            <a:ext cx="5486400" cy="461665"/>
          </a:xfrm>
          <a:prstGeom prst="rect">
            <a:avLst/>
          </a:prstGeom>
          <a:noFill/>
        </p:spPr>
        <p:txBody>
          <a:bodyPr wrap="square" rtlCol="0">
            <a:spAutoFit/>
          </a:bodyPr>
          <a:lstStyle/>
          <a:p>
            <a:pPr algn="ctr"/>
            <a:r>
              <a:rPr lang="fr-FR" sz="2400" dirty="0" smtClean="0">
                <a:latin typeface="Cambria Math" pitchFamily="18" charset="0"/>
                <a:ea typeface="Cambria Math" pitchFamily="18" charset="0"/>
              </a:rPr>
              <a:t>Présentation du projet de Fin d’études</a:t>
            </a:r>
            <a:endParaRPr lang="fr-FR" sz="2400" dirty="0">
              <a:latin typeface="Cambria Math" pitchFamily="18" charset="0"/>
              <a:ea typeface="Cambria Math" pitchFamily="18" charset="0"/>
            </a:endParaRPr>
          </a:p>
        </p:txBody>
      </p:sp>
      <p:sp>
        <p:nvSpPr>
          <p:cNvPr id="20" name="ZoneTexte 19"/>
          <p:cNvSpPr txBox="1"/>
          <p:nvPr/>
        </p:nvSpPr>
        <p:spPr>
          <a:xfrm>
            <a:off x="1219200" y="3276600"/>
            <a:ext cx="6477000" cy="1938992"/>
          </a:xfrm>
          <a:prstGeom prst="rect">
            <a:avLst/>
          </a:prstGeom>
          <a:noFill/>
        </p:spPr>
        <p:txBody>
          <a:bodyPr wrap="square" rtlCol="0">
            <a:spAutoFit/>
          </a:bodyPr>
          <a:lstStyle/>
          <a:p>
            <a:pPr algn="ctr"/>
            <a:r>
              <a:rPr lang="fr-FR" sz="2400" b="1" dirty="0" smtClean="0">
                <a:solidFill>
                  <a:srgbClr val="993366"/>
                </a:solidFill>
                <a:latin typeface="Cambria Math" pitchFamily="18" charset="0"/>
                <a:ea typeface="Cambria Math" pitchFamily="18" charset="0"/>
              </a:rPr>
              <a:t>Conception et  Réalisation d’une plateforme </a:t>
            </a:r>
            <a:r>
              <a:rPr lang="fr-FR" sz="2400" b="1" dirty="0" smtClean="0">
                <a:solidFill>
                  <a:srgbClr val="993366"/>
                </a:solidFill>
                <a:latin typeface="Cambria Math" pitchFamily="18" charset="0"/>
                <a:ea typeface="Cambria Math" pitchFamily="18" charset="0"/>
              </a:rPr>
              <a:t>Web</a:t>
            </a:r>
          </a:p>
          <a:p>
            <a:pPr algn="ctr"/>
            <a:r>
              <a:rPr lang="fr-FR" sz="2400" b="1" dirty="0" smtClean="0">
                <a:solidFill>
                  <a:srgbClr val="993366"/>
                </a:solidFill>
                <a:latin typeface="Cambria Math" pitchFamily="18" charset="0"/>
                <a:ea typeface="Cambria Math" pitchFamily="18" charset="0"/>
              </a:rPr>
              <a:t>de récompenses et de reconnaissance des employés</a:t>
            </a:r>
            <a:endParaRPr lang="fr-FR" sz="2400" dirty="0"/>
          </a:p>
          <a:p>
            <a:pPr algn="ctr"/>
            <a:endParaRPr lang="fr-FR" sz="2400" b="1" dirty="0" smtClean="0">
              <a:solidFill>
                <a:srgbClr val="993366"/>
              </a:solidFill>
              <a:latin typeface="Cambria Math" pitchFamily="18" charset="0"/>
              <a:ea typeface="Cambria Math" pitchFamily="18" charset="0"/>
            </a:endParaRPr>
          </a:p>
          <a:p>
            <a:pPr algn="ctr"/>
            <a:endParaRPr lang="fr-FR" sz="2400" b="1" dirty="0" smtClean="0">
              <a:solidFill>
                <a:srgbClr val="993366"/>
              </a:solidFill>
              <a:latin typeface="Cambria Math" pitchFamily="18" charset="0"/>
              <a:ea typeface="Cambria Math" pitchFamily="18" charset="0"/>
            </a:endParaRPr>
          </a:p>
        </p:txBody>
      </p:sp>
      <p:sp>
        <p:nvSpPr>
          <p:cNvPr id="25" name="ZoneTexte 24"/>
          <p:cNvSpPr txBox="1"/>
          <p:nvPr/>
        </p:nvSpPr>
        <p:spPr>
          <a:xfrm>
            <a:off x="2971800" y="6248400"/>
            <a:ext cx="3048000" cy="369332"/>
          </a:xfrm>
          <a:prstGeom prst="rect">
            <a:avLst/>
          </a:prstGeom>
          <a:noFill/>
        </p:spPr>
        <p:txBody>
          <a:bodyPr wrap="square" rtlCol="0">
            <a:spAutoFit/>
          </a:bodyPr>
          <a:lstStyle/>
          <a:p>
            <a:pPr algn="ctr"/>
            <a:r>
              <a:rPr lang="fr-FR" dirty="0" smtClean="0">
                <a:latin typeface="Cambria Math" pitchFamily="18" charset="0"/>
                <a:ea typeface="Cambria Math" pitchFamily="18" charset="0"/>
              </a:rPr>
              <a:t>2022-2023</a:t>
            </a:r>
            <a:endParaRPr lang="fr-FR" dirty="0">
              <a:latin typeface="Cambria Math" pitchFamily="18" charset="0"/>
              <a:ea typeface="Cambria Math" pitchFamily="18" charset="0"/>
            </a:endParaRPr>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139" y="969740"/>
            <a:ext cx="1621061" cy="1341240"/>
          </a:xfrm>
          <a:prstGeom prst="rect">
            <a:avLst/>
          </a:prstGeom>
        </p:spPr>
      </p:pic>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354" y="969739"/>
            <a:ext cx="1295400" cy="1341240"/>
          </a:xfrm>
          <a:prstGeom prst="rect">
            <a:avLst/>
          </a:prstGeom>
        </p:spPr>
      </p:pic>
      <p:sp>
        <p:nvSpPr>
          <p:cNvPr id="3" name="Rectangle 2"/>
          <p:cNvSpPr/>
          <p:nvPr/>
        </p:nvSpPr>
        <p:spPr>
          <a:xfrm>
            <a:off x="2416227" y="877669"/>
            <a:ext cx="4572000" cy="1477328"/>
          </a:xfrm>
          <a:prstGeom prst="rect">
            <a:avLst/>
          </a:prstGeom>
        </p:spPr>
        <p:txBody>
          <a:bodyPr>
            <a:spAutoFit/>
          </a:bodyPr>
          <a:lstStyle/>
          <a:p>
            <a:pPr algn="ctr"/>
            <a:r>
              <a:rPr lang="fr-FR" cap="small" dirty="0">
                <a:latin typeface="Times New Roman" panose="02020603050405020304" pitchFamily="18" charset="0"/>
                <a:ea typeface="Times New Roman" panose="02020603050405020304" pitchFamily="18" charset="0"/>
                <a:cs typeface="Times New Roman" panose="02020603050405020304" pitchFamily="18" charset="0"/>
              </a:rPr>
              <a:t>Ministère de l'Enseignement Supérieur et de la Recherche </a:t>
            </a:r>
            <a:endParaRPr lang="fr-FR" cap="small"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fr-FR" cap="small" dirty="0">
                <a:latin typeface="Times New Roman" panose="02020603050405020304" pitchFamily="18" charset="0"/>
                <a:cs typeface="Times New Roman" panose="02020603050405020304" pitchFamily="18" charset="0"/>
              </a:rPr>
              <a:t>Département d’informatique et des Communications</a:t>
            </a:r>
            <a:endParaRPr lang="fr-FR" dirty="0">
              <a:latin typeface="Times New Roman" panose="02020603050405020304" pitchFamily="18" charset="0"/>
              <a:cs typeface="Times New Roman" panose="02020603050405020304" pitchFamily="18" charset="0"/>
            </a:endParaRPr>
          </a:p>
          <a:p>
            <a:pPr algn="ctr"/>
            <a:endParaRPr lang="fr-FR" dirty="0"/>
          </a:p>
        </p:txBody>
      </p:sp>
      <p:sp>
        <p:nvSpPr>
          <p:cNvPr id="4" name="Rectangle 3"/>
          <p:cNvSpPr/>
          <p:nvPr/>
        </p:nvSpPr>
        <p:spPr>
          <a:xfrm>
            <a:off x="6019800" y="5289199"/>
            <a:ext cx="4572000" cy="646331"/>
          </a:xfrm>
          <a:prstGeom prst="rect">
            <a:avLst/>
          </a:prstGeom>
        </p:spPr>
        <p:txBody>
          <a:bodyPr>
            <a:spAutoFit/>
          </a:bodyPr>
          <a:lstStyle/>
          <a:p>
            <a:r>
              <a:rPr lang="fr-FR" dirty="0" smtClean="0">
                <a:latin typeface="Cambria Math" pitchFamily="18" charset="0"/>
                <a:ea typeface="Cambria Math" pitchFamily="18" charset="0"/>
              </a:rPr>
              <a:t>Encadré </a:t>
            </a:r>
            <a:r>
              <a:rPr lang="fr-FR" dirty="0">
                <a:latin typeface="Cambria Math" pitchFamily="18" charset="0"/>
                <a:ea typeface="Cambria Math" pitchFamily="18" charset="0"/>
              </a:rPr>
              <a:t>par :</a:t>
            </a:r>
          </a:p>
          <a:p>
            <a:r>
              <a:rPr lang="fr-FR" dirty="0"/>
              <a:t>      M. Atef Boujelben</a:t>
            </a:r>
          </a:p>
        </p:txBody>
      </p:sp>
      <p:sp>
        <p:nvSpPr>
          <p:cNvPr id="5" name="Rectangle 4"/>
          <p:cNvSpPr/>
          <p:nvPr/>
        </p:nvSpPr>
        <p:spPr>
          <a:xfrm>
            <a:off x="-533400" y="5283367"/>
            <a:ext cx="4572000" cy="646331"/>
          </a:xfrm>
          <a:prstGeom prst="rect">
            <a:avLst/>
          </a:prstGeom>
        </p:spPr>
        <p:txBody>
          <a:bodyPr>
            <a:spAutoFit/>
          </a:bodyPr>
          <a:lstStyle/>
          <a:p>
            <a:r>
              <a:rPr lang="fr-FR" dirty="0" smtClean="0">
                <a:latin typeface="Cambria Math" pitchFamily="18" charset="0"/>
                <a:ea typeface="Cambria Math" pitchFamily="18" charset="0"/>
              </a:rPr>
              <a:t>                 Réalisé </a:t>
            </a:r>
            <a:r>
              <a:rPr lang="fr-FR" dirty="0">
                <a:latin typeface="Cambria Math" pitchFamily="18" charset="0"/>
                <a:ea typeface="Cambria Math" pitchFamily="18" charset="0"/>
              </a:rPr>
              <a:t>par:</a:t>
            </a:r>
          </a:p>
          <a:p>
            <a:pPr algn="ctr"/>
            <a:r>
              <a:rPr lang="fr-FR" dirty="0" smtClean="0">
                <a:latin typeface="Cambria Math" pitchFamily="18" charset="0"/>
                <a:ea typeface="Cambria Math" pitchFamily="18" charset="0"/>
              </a:rPr>
              <a:t>Nesrine </a:t>
            </a:r>
            <a:r>
              <a:rPr lang="fr-FR" dirty="0">
                <a:latin typeface="Cambria Math" pitchFamily="18" charset="0"/>
                <a:ea typeface="Cambria Math" pitchFamily="18" charset="0"/>
              </a:rPr>
              <a:t>Ben Romdhane</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E6116FA-97E4-4DBA-A664-28F4BB4318D9}" type="slidenum">
              <a:rPr lang="fr-FR" smtClean="0"/>
              <a:pPr/>
              <a:t>10</a:t>
            </a:fld>
            <a:endParaRPr lang="fr-FR" dirty="0"/>
          </a:p>
        </p:txBody>
      </p:sp>
      <p:sp>
        <p:nvSpPr>
          <p:cNvPr id="3"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4"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B85AAB0-8689-4251-9B00-D7272D8175F1}"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8"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9"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Conception</a:t>
            </a:r>
            <a:r>
              <a:rPr lang="en-US" sz="1100" b="1" dirty="0">
                <a:solidFill>
                  <a:schemeClr val="bg1">
                    <a:lumMod val="65000"/>
                  </a:schemeClr>
                </a:solidFill>
                <a:latin typeface="Cambria Math" pitchFamily="18" charset="0"/>
                <a:ea typeface="Cambria Math" pitchFamily="18" charset="0"/>
              </a:rPr>
              <a:t> et </a:t>
            </a:r>
          </a:p>
          <a:p>
            <a:pPr eaLnBrk="0" hangingPunct="0"/>
            <a:r>
              <a:rPr lang="fr-FR" sz="1100" b="1" dirty="0">
                <a:solidFill>
                  <a:schemeClr val="bg1">
                    <a:lumMod val="65000"/>
                  </a:schemeClr>
                </a:solidFill>
                <a:latin typeface="Cambria Math" pitchFamily="18" charset="0"/>
                <a:ea typeface="Cambria Math" pitchFamily="18" charset="0"/>
              </a:rPr>
              <a:t>Architecture</a:t>
            </a:r>
            <a:r>
              <a:rPr lang="en-US" sz="1100" b="1" dirty="0">
                <a:solidFill>
                  <a:schemeClr val="bg1">
                    <a:lumMod val="65000"/>
                  </a:schemeClr>
                </a:solidFill>
                <a:latin typeface="Cambria Math" pitchFamily="18" charset="0"/>
                <a:ea typeface="Cambria Math" pitchFamily="18" charset="0"/>
              </a:rPr>
              <a:t> </a:t>
            </a:r>
            <a:r>
              <a:rPr lang="fr-FR" sz="1100" b="1" dirty="0">
                <a:solidFill>
                  <a:schemeClr val="bg1">
                    <a:lumMod val="65000"/>
                  </a:schemeClr>
                </a:solidFill>
                <a:latin typeface="Cambria Math" pitchFamily="18" charset="0"/>
                <a:ea typeface="Cambria Math" pitchFamily="18" charset="0"/>
              </a:rPr>
              <a:t>générale</a:t>
            </a:r>
          </a:p>
        </p:txBody>
      </p:sp>
      <p:sp>
        <p:nvSpPr>
          <p:cNvPr id="12"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a:solidFill>
                  <a:srgbClr val="00B0F0"/>
                </a:solidFill>
              </a:rPr>
              <a:t>Spécification </a:t>
            </a:r>
          </a:p>
          <a:p>
            <a:pPr eaLnBrk="0" hangingPunct="0"/>
            <a:r>
              <a:rPr lang="fr-FR" sz="1400" b="1" dirty="0">
                <a:solidFill>
                  <a:srgbClr val="00B0F0"/>
                </a:solidFill>
              </a:rPr>
              <a:t>des besoins</a:t>
            </a:r>
          </a:p>
        </p:txBody>
      </p:sp>
      <p:sp>
        <p:nvSpPr>
          <p:cNvPr id="13"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Solution adoptée</a:t>
            </a:r>
          </a:p>
        </p:txBody>
      </p:sp>
      <p:sp>
        <p:nvSpPr>
          <p:cNvPr id="14"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Problématique</a:t>
            </a:r>
            <a:endParaRPr lang="fr-FR" sz="1100" b="1" dirty="0">
              <a:solidFill>
                <a:schemeClr val="bg1">
                  <a:lumMod val="75000"/>
                </a:schemeClr>
              </a:solidFill>
              <a:latin typeface="Cambria Math" pitchFamily="18" charset="0"/>
              <a:ea typeface="Cambria Math" pitchFamily="18" charset="0"/>
            </a:endParaRPr>
          </a:p>
        </p:txBody>
      </p:sp>
      <p:sp>
        <p:nvSpPr>
          <p:cNvPr id="15"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Réalisation</a:t>
            </a:r>
          </a:p>
        </p:txBody>
      </p:sp>
      <p:sp>
        <p:nvSpPr>
          <p:cNvPr id="24"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Conclusion et</a:t>
            </a:r>
          </a:p>
          <a:p>
            <a:pPr eaLnBrk="0" hangingPunct="0"/>
            <a:r>
              <a:rPr lang="fr-FR" sz="1100" b="1" dirty="0">
                <a:solidFill>
                  <a:schemeClr val="bg1">
                    <a:lumMod val="65000"/>
                  </a:schemeClr>
                </a:solidFill>
                <a:latin typeface="Cambria Math" pitchFamily="18" charset="0"/>
                <a:ea typeface="Cambria Math" pitchFamily="18" charset="0"/>
              </a:rPr>
              <a:t> </a:t>
            </a:r>
            <a:r>
              <a:rPr lang="fr-FR" sz="1100" b="1" dirty="0" smtClean="0">
                <a:solidFill>
                  <a:schemeClr val="bg1">
                    <a:lumMod val="65000"/>
                  </a:schemeClr>
                </a:solidFill>
                <a:latin typeface="Cambria Math" pitchFamily="18" charset="0"/>
                <a:ea typeface="Cambria Math" pitchFamily="18" charset="0"/>
              </a:rPr>
              <a:t>Perspectives</a:t>
            </a:r>
            <a:endParaRPr lang="fr-FR" sz="1100" b="1" dirty="0">
              <a:solidFill>
                <a:schemeClr val="bg1">
                  <a:lumMod val="65000"/>
                </a:schemeClr>
              </a:solidFill>
              <a:latin typeface="Cambria Math" pitchFamily="18" charset="0"/>
              <a:ea typeface="Cambria Math" pitchFamily="18" charset="0"/>
            </a:endParaRPr>
          </a:p>
        </p:txBody>
      </p:sp>
      <p:grpSp>
        <p:nvGrpSpPr>
          <p:cNvPr id="25" name="Group 32"/>
          <p:cNvGrpSpPr>
            <a:grpSpLocks/>
          </p:cNvGrpSpPr>
          <p:nvPr/>
        </p:nvGrpSpPr>
        <p:grpSpPr bwMode="auto">
          <a:xfrm>
            <a:off x="0" y="18288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24384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40386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6" name="Group 32"/>
          <p:cNvGrpSpPr>
            <a:grpSpLocks/>
          </p:cNvGrpSpPr>
          <p:nvPr/>
        </p:nvGrpSpPr>
        <p:grpSpPr bwMode="auto">
          <a:xfrm>
            <a:off x="0" y="4572000"/>
            <a:ext cx="381000" cy="381000"/>
            <a:chOff x="2078" y="1680"/>
            <a:chExt cx="1615" cy="1615"/>
          </a:xfrm>
        </p:grpSpPr>
        <p:sp>
          <p:nvSpPr>
            <p:cNvPr id="4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3" name="Group 32"/>
          <p:cNvGrpSpPr>
            <a:grpSpLocks/>
          </p:cNvGrpSpPr>
          <p:nvPr/>
        </p:nvGrpSpPr>
        <p:grpSpPr bwMode="auto">
          <a:xfrm>
            <a:off x="0" y="51054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63" name="Espace réservé du contenu 2"/>
          <p:cNvSpPr txBox="1">
            <a:spLocks/>
          </p:cNvSpPr>
          <p:nvPr/>
        </p:nvSpPr>
        <p:spPr>
          <a:xfrm>
            <a:off x="2286000" y="1600200"/>
            <a:ext cx="68580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79" name="Group 32"/>
          <p:cNvGrpSpPr>
            <a:grpSpLocks/>
          </p:cNvGrpSpPr>
          <p:nvPr/>
        </p:nvGrpSpPr>
        <p:grpSpPr bwMode="auto">
          <a:xfrm>
            <a:off x="2362200" y="685800"/>
            <a:ext cx="381000" cy="381000"/>
            <a:chOff x="2078" y="1680"/>
            <a:chExt cx="1615" cy="1615"/>
          </a:xfrm>
        </p:grpSpPr>
        <p:sp>
          <p:nvSpPr>
            <p:cNvPr id="8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9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7" name="Oval 3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98" name="Group 32"/>
          <p:cNvGrpSpPr>
            <a:grpSpLocks/>
          </p:cNvGrpSpPr>
          <p:nvPr/>
        </p:nvGrpSpPr>
        <p:grpSpPr bwMode="auto">
          <a:xfrm>
            <a:off x="0" y="3505200"/>
            <a:ext cx="381000" cy="381000"/>
            <a:chOff x="2078" y="1680"/>
            <a:chExt cx="1615" cy="1615"/>
          </a:xfrm>
        </p:grpSpPr>
        <p:sp>
          <p:nvSpPr>
            <p:cNvPr id="9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0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4" name="Oval 3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38914" name="Picture 2"/>
          <p:cNvPicPr>
            <a:picLocks noChangeAspect="1" noChangeArrowheads="1"/>
          </p:cNvPicPr>
          <p:nvPr/>
        </p:nvPicPr>
        <p:blipFill>
          <a:blip r:embed="rId3"/>
          <a:srcRect/>
          <a:stretch>
            <a:fillRect/>
          </a:stretch>
        </p:blipFill>
        <p:spPr bwMode="auto">
          <a:xfrm>
            <a:off x="7239000" y="687387"/>
            <a:ext cx="533400" cy="455613"/>
          </a:xfrm>
          <a:prstGeom prst="rect">
            <a:avLst/>
          </a:prstGeom>
          <a:noFill/>
          <a:ln w="9525">
            <a:noFill/>
            <a:miter lim="800000"/>
            <a:headEnd/>
            <a:tailEnd/>
          </a:ln>
          <a:effectLst/>
        </p:spPr>
      </p:pic>
      <p:pic>
        <p:nvPicPr>
          <p:cNvPr id="87" name="Image 86" descr="C:\Users\lenovo\Desktop\sprint 1 v3.png"/>
          <p:cNvPicPr/>
          <p:nvPr/>
        </p:nvPicPr>
        <p:blipFill>
          <a:blip r:embed="rId4">
            <a:extLst>
              <a:ext uri="{28A0092B-C50C-407E-A947-70E740481C1C}">
                <a14:useLocalDpi xmlns:a14="http://schemas.microsoft.com/office/drawing/2010/main" val="0"/>
              </a:ext>
            </a:extLst>
          </a:blip>
          <a:srcRect/>
          <a:stretch>
            <a:fillRect/>
          </a:stretch>
        </p:blipFill>
        <p:spPr bwMode="auto">
          <a:xfrm>
            <a:off x="2161398" y="1798637"/>
            <a:ext cx="6906402" cy="4678363"/>
          </a:xfrm>
          <a:prstGeom prst="rect">
            <a:avLst/>
          </a:prstGeom>
          <a:noFill/>
          <a:ln>
            <a:noFill/>
          </a:ln>
        </p:spPr>
      </p:pic>
      <p:sp>
        <p:nvSpPr>
          <p:cNvPr id="6" name="Rectangle 5"/>
          <p:cNvSpPr/>
          <p:nvPr/>
        </p:nvSpPr>
        <p:spPr>
          <a:xfrm>
            <a:off x="2861401" y="685800"/>
            <a:ext cx="3845925"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Spécification des besoins </a:t>
            </a:r>
            <a:r>
              <a:rPr lang="fr-FR" sz="2400" b="1" dirty="0" smtClean="0">
                <a:solidFill>
                  <a:schemeClr val="tx2"/>
                </a:solidFill>
                <a:latin typeface="Cambria Math" pitchFamily="18" charset="0"/>
                <a:ea typeface="Cambria Math" pitchFamily="18" charset="0"/>
              </a:rPr>
              <a:t>[3]</a:t>
            </a:r>
            <a:endParaRPr lang="fr-FR" sz="2400" b="1" dirty="0">
              <a:solidFill>
                <a:schemeClr val="tx2"/>
              </a:solidFill>
              <a:latin typeface="Cambria Math" pitchFamily="18" charset="0"/>
              <a:ea typeface="Cambria Math" pitchFamily="18" charset="0"/>
            </a:endParaRPr>
          </a:p>
        </p:txBody>
      </p:sp>
      <p:sp>
        <p:nvSpPr>
          <p:cNvPr id="65" name="Rectangle 64"/>
          <p:cNvSpPr/>
          <p:nvPr/>
        </p:nvSpPr>
        <p:spPr>
          <a:xfrm>
            <a:off x="2417384" y="1339334"/>
            <a:ext cx="4320413" cy="369332"/>
          </a:xfrm>
          <a:prstGeom prst="rect">
            <a:avLst/>
          </a:prstGeom>
        </p:spPr>
        <p:txBody>
          <a:bodyPr wrap="none">
            <a:spAutoFit/>
          </a:bodyPr>
          <a:lstStyle/>
          <a:p>
            <a:r>
              <a:rPr lang="fr-FR" b="1" u="sng" dirty="0">
                <a:solidFill>
                  <a:schemeClr val="accent1"/>
                </a:solidFill>
                <a:latin typeface="Times New Roman" panose="02020603050405020304" pitchFamily="18" charset="0"/>
                <a:cs typeface="Times New Roman" panose="02020603050405020304" pitchFamily="18" charset="0"/>
              </a:rPr>
              <a:t>Diagrammes de cas d’utilisation </a:t>
            </a:r>
            <a:r>
              <a:rPr lang="fr-FR" b="1" u="sng" dirty="0" smtClean="0">
                <a:solidFill>
                  <a:schemeClr val="accent1"/>
                </a:solidFill>
                <a:latin typeface="Times New Roman" panose="02020603050405020304" pitchFamily="18" charset="0"/>
                <a:cs typeface="Times New Roman" panose="02020603050405020304" pitchFamily="18" charset="0"/>
              </a:rPr>
              <a:t>Sprint 1  </a:t>
            </a:r>
            <a:endParaRPr lang="fr-FR" dirty="0">
              <a:latin typeface="Times New Roman" panose="02020603050405020304" pitchFamily="18" charset="0"/>
              <a:cs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down)">
                                      <p:cBhvr>
                                        <p:cTn id="7" dur="290">
                                          <p:stCondLst>
                                            <p:cond delay="0"/>
                                          </p:stCondLst>
                                        </p:cTn>
                                        <p:tgtEl>
                                          <p:spTgt spid="79"/>
                                        </p:tgtEl>
                                      </p:cBhvr>
                                    </p:animEffect>
                                    <p:anim calcmode="lin" valueType="num">
                                      <p:cBhvr>
                                        <p:cTn id="8" dur="911" tmFilter="0,0; 0.14,0.36; 0.43,0.73; 0.71,0.91; 1.0,1.0">
                                          <p:stCondLst>
                                            <p:cond delay="0"/>
                                          </p:stCondLst>
                                        </p:cTn>
                                        <p:tgtEl>
                                          <p:spTgt spid="79"/>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9"/>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9"/>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9"/>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9"/>
                                        </p:tgtEl>
                                        <p:attrNameLst>
                                          <p:attrName>ppt_y</p:attrName>
                                        </p:attrNameLst>
                                      </p:cBhvr>
                                      <p:tavLst>
                                        <p:tav tm="0" fmla="#ppt_y-sin(pi*$)/81">
                                          <p:val>
                                            <p:fltVal val="0"/>
                                          </p:val>
                                        </p:tav>
                                        <p:tav tm="100000">
                                          <p:val>
                                            <p:fltVal val="1"/>
                                          </p:val>
                                        </p:tav>
                                      </p:tavLst>
                                    </p:anim>
                                    <p:animScale>
                                      <p:cBhvr>
                                        <p:cTn id="13" dur="13">
                                          <p:stCondLst>
                                            <p:cond delay="325"/>
                                          </p:stCondLst>
                                        </p:cTn>
                                        <p:tgtEl>
                                          <p:spTgt spid="79"/>
                                        </p:tgtEl>
                                      </p:cBhvr>
                                      <p:to x="100000" y="60000"/>
                                    </p:animScale>
                                    <p:animScale>
                                      <p:cBhvr>
                                        <p:cTn id="14" dur="83" decel="50000">
                                          <p:stCondLst>
                                            <p:cond delay="338"/>
                                          </p:stCondLst>
                                        </p:cTn>
                                        <p:tgtEl>
                                          <p:spTgt spid="79"/>
                                        </p:tgtEl>
                                      </p:cBhvr>
                                      <p:to x="100000" y="100000"/>
                                    </p:animScale>
                                    <p:animScale>
                                      <p:cBhvr>
                                        <p:cTn id="15" dur="13">
                                          <p:stCondLst>
                                            <p:cond delay="656"/>
                                          </p:stCondLst>
                                        </p:cTn>
                                        <p:tgtEl>
                                          <p:spTgt spid="79"/>
                                        </p:tgtEl>
                                      </p:cBhvr>
                                      <p:to x="100000" y="80000"/>
                                    </p:animScale>
                                    <p:animScale>
                                      <p:cBhvr>
                                        <p:cTn id="16" dur="83" decel="50000">
                                          <p:stCondLst>
                                            <p:cond delay="669"/>
                                          </p:stCondLst>
                                        </p:cTn>
                                        <p:tgtEl>
                                          <p:spTgt spid="79"/>
                                        </p:tgtEl>
                                      </p:cBhvr>
                                      <p:to x="100000" y="100000"/>
                                    </p:animScale>
                                    <p:animScale>
                                      <p:cBhvr>
                                        <p:cTn id="17" dur="13">
                                          <p:stCondLst>
                                            <p:cond delay="821"/>
                                          </p:stCondLst>
                                        </p:cTn>
                                        <p:tgtEl>
                                          <p:spTgt spid="79"/>
                                        </p:tgtEl>
                                      </p:cBhvr>
                                      <p:to x="100000" y="90000"/>
                                    </p:animScale>
                                    <p:animScale>
                                      <p:cBhvr>
                                        <p:cTn id="18" dur="83" decel="50000">
                                          <p:stCondLst>
                                            <p:cond delay="834"/>
                                          </p:stCondLst>
                                        </p:cTn>
                                        <p:tgtEl>
                                          <p:spTgt spid="79"/>
                                        </p:tgtEl>
                                      </p:cBhvr>
                                      <p:to x="100000" y="100000"/>
                                    </p:animScale>
                                    <p:animScale>
                                      <p:cBhvr>
                                        <p:cTn id="19" dur="13">
                                          <p:stCondLst>
                                            <p:cond delay="904"/>
                                          </p:stCondLst>
                                        </p:cTn>
                                        <p:tgtEl>
                                          <p:spTgt spid="79"/>
                                        </p:tgtEl>
                                      </p:cBhvr>
                                      <p:to x="100000" y="95000"/>
                                    </p:animScale>
                                    <p:animScale>
                                      <p:cBhvr>
                                        <p:cTn id="20" dur="83" decel="50000">
                                          <p:stCondLst>
                                            <p:cond delay="917"/>
                                          </p:stCondLst>
                                        </p:cTn>
                                        <p:tgtEl>
                                          <p:spTgt spid="79"/>
                                        </p:tgtEl>
                                      </p:cBhvr>
                                      <p:to x="100000" y="100000"/>
                                    </p:animScale>
                                  </p:childTnLst>
                                </p:cTn>
                              </p:par>
                            </p:childTnLst>
                          </p:cTn>
                        </p:par>
                        <p:par>
                          <p:cTn id="21" fill="hold">
                            <p:stCondLst>
                              <p:cond delay="1000"/>
                            </p:stCondLst>
                            <p:childTnLst>
                              <p:par>
                                <p:cTn id="22" presetID="26" presetClass="emph" presetSubtype="0" fill="hold" nodeType="afterEffect">
                                  <p:stCondLst>
                                    <p:cond delay="2000"/>
                                  </p:stCondLst>
                                  <p:childTnLst>
                                    <p:animEffect transition="out" filter="fade">
                                      <p:cBhvr>
                                        <p:cTn id="23" dur="500" tmFilter="0, 0; .2, .5; .8, .5; 1, 0"/>
                                        <p:tgtEl>
                                          <p:spTgt spid="79"/>
                                        </p:tgtEl>
                                      </p:cBhvr>
                                    </p:animEffect>
                                    <p:animScale>
                                      <p:cBhvr>
                                        <p:cTn id="24" dur="250" autoRev="1" fill="hold"/>
                                        <p:tgtEl>
                                          <p:spTgt spid="7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E6116FA-97E4-4DBA-A664-28F4BB4318D9}" type="slidenum">
              <a:rPr lang="fr-FR" smtClean="0"/>
              <a:pPr/>
              <a:t>11</a:t>
            </a:fld>
            <a:endParaRPr lang="fr-FR" dirty="0"/>
          </a:p>
        </p:txBody>
      </p:sp>
      <p:sp>
        <p:nvSpPr>
          <p:cNvPr id="3"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4"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B85AAB0-8689-4251-9B00-D7272D8175F1}"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8"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9"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Conception</a:t>
            </a:r>
            <a:r>
              <a:rPr lang="en-US" sz="1100" b="1" dirty="0">
                <a:solidFill>
                  <a:schemeClr val="bg1">
                    <a:lumMod val="65000"/>
                  </a:schemeClr>
                </a:solidFill>
                <a:latin typeface="Cambria Math" pitchFamily="18" charset="0"/>
                <a:ea typeface="Cambria Math" pitchFamily="18" charset="0"/>
              </a:rPr>
              <a:t> et </a:t>
            </a:r>
          </a:p>
          <a:p>
            <a:pPr eaLnBrk="0" hangingPunct="0"/>
            <a:r>
              <a:rPr lang="fr-FR" sz="1100" b="1" dirty="0">
                <a:solidFill>
                  <a:schemeClr val="bg1">
                    <a:lumMod val="65000"/>
                  </a:schemeClr>
                </a:solidFill>
                <a:latin typeface="Cambria Math" pitchFamily="18" charset="0"/>
                <a:ea typeface="Cambria Math" pitchFamily="18" charset="0"/>
              </a:rPr>
              <a:t>Architecture</a:t>
            </a:r>
            <a:r>
              <a:rPr lang="en-US" sz="1100" b="1" dirty="0">
                <a:solidFill>
                  <a:schemeClr val="bg1">
                    <a:lumMod val="65000"/>
                  </a:schemeClr>
                </a:solidFill>
                <a:latin typeface="Cambria Math" pitchFamily="18" charset="0"/>
                <a:ea typeface="Cambria Math" pitchFamily="18" charset="0"/>
              </a:rPr>
              <a:t> </a:t>
            </a:r>
            <a:r>
              <a:rPr lang="fr-FR" sz="1100" b="1" dirty="0">
                <a:solidFill>
                  <a:schemeClr val="bg1">
                    <a:lumMod val="65000"/>
                  </a:schemeClr>
                </a:solidFill>
                <a:latin typeface="Cambria Math" pitchFamily="18" charset="0"/>
                <a:ea typeface="Cambria Math" pitchFamily="18" charset="0"/>
              </a:rPr>
              <a:t>générale</a:t>
            </a:r>
          </a:p>
        </p:txBody>
      </p:sp>
      <p:sp>
        <p:nvSpPr>
          <p:cNvPr id="12"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a:solidFill>
                  <a:srgbClr val="00B0F0"/>
                </a:solidFill>
              </a:rPr>
              <a:t>Spécification </a:t>
            </a:r>
          </a:p>
          <a:p>
            <a:pPr eaLnBrk="0" hangingPunct="0"/>
            <a:r>
              <a:rPr lang="fr-FR" sz="1400" b="1" dirty="0">
                <a:solidFill>
                  <a:srgbClr val="00B0F0"/>
                </a:solidFill>
              </a:rPr>
              <a:t>des besoins</a:t>
            </a:r>
          </a:p>
        </p:txBody>
      </p:sp>
      <p:sp>
        <p:nvSpPr>
          <p:cNvPr id="13"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Solution adoptée</a:t>
            </a:r>
          </a:p>
        </p:txBody>
      </p:sp>
      <p:sp>
        <p:nvSpPr>
          <p:cNvPr id="14"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Problématique</a:t>
            </a:r>
            <a:endParaRPr lang="fr-FR" sz="1100" b="1" dirty="0">
              <a:solidFill>
                <a:schemeClr val="bg1">
                  <a:lumMod val="75000"/>
                </a:schemeClr>
              </a:solidFill>
              <a:latin typeface="Cambria Math" pitchFamily="18" charset="0"/>
              <a:ea typeface="Cambria Math" pitchFamily="18" charset="0"/>
            </a:endParaRPr>
          </a:p>
        </p:txBody>
      </p:sp>
      <p:sp>
        <p:nvSpPr>
          <p:cNvPr id="15"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Réalisation</a:t>
            </a:r>
          </a:p>
        </p:txBody>
      </p:sp>
      <p:sp>
        <p:nvSpPr>
          <p:cNvPr id="24"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Conclusion et</a:t>
            </a:r>
          </a:p>
          <a:p>
            <a:pPr eaLnBrk="0" hangingPunct="0"/>
            <a:r>
              <a:rPr lang="fr-FR" sz="1100" b="1" dirty="0">
                <a:solidFill>
                  <a:schemeClr val="bg1">
                    <a:lumMod val="65000"/>
                  </a:schemeClr>
                </a:solidFill>
                <a:latin typeface="Cambria Math" pitchFamily="18" charset="0"/>
                <a:ea typeface="Cambria Math" pitchFamily="18" charset="0"/>
              </a:rPr>
              <a:t> </a:t>
            </a:r>
            <a:r>
              <a:rPr lang="fr-FR" sz="1100" b="1" dirty="0" smtClean="0">
                <a:solidFill>
                  <a:schemeClr val="bg1">
                    <a:lumMod val="65000"/>
                  </a:schemeClr>
                </a:solidFill>
                <a:latin typeface="Cambria Math" pitchFamily="18" charset="0"/>
                <a:ea typeface="Cambria Math" pitchFamily="18" charset="0"/>
              </a:rPr>
              <a:t>Perspectives</a:t>
            </a:r>
            <a:endParaRPr lang="fr-FR" sz="1100" b="1" dirty="0">
              <a:solidFill>
                <a:schemeClr val="bg1">
                  <a:lumMod val="65000"/>
                </a:schemeClr>
              </a:solidFill>
              <a:latin typeface="Cambria Math" pitchFamily="18" charset="0"/>
              <a:ea typeface="Cambria Math" pitchFamily="18" charset="0"/>
            </a:endParaRPr>
          </a:p>
        </p:txBody>
      </p:sp>
      <p:grpSp>
        <p:nvGrpSpPr>
          <p:cNvPr id="25" name="Group 32"/>
          <p:cNvGrpSpPr>
            <a:grpSpLocks/>
          </p:cNvGrpSpPr>
          <p:nvPr/>
        </p:nvGrpSpPr>
        <p:grpSpPr bwMode="auto">
          <a:xfrm>
            <a:off x="0" y="18288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24384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40386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6" name="Group 32"/>
          <p:cNvGrpSpPr>
            <a:grpSpLocks/>
          </p:cNvGrpSpPr>
          <p:nvPr/>
        </p:nvGrpSpPr>
        <p:grpSpPr bwMode="auto">
          <a:xfrm>
            <a:off x="0" y="4572000"/>
            <a:ext cx="381000" cy="381000"/>
            <a:chOff x="2078" y="1680"/>
            <a:chExt cx="1615" cy="1615"/>
          </a:xfrm>
        </p:grpSpPr>
        <p:sp>
          <p:nvSpPr>
            <p:cNvPr id="4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3" name="Group 32"/>
          <p:cNvGrpSpPr>
            <a:grpSpLocks/>
          </p:cNvGrpSpPr>
          <p:nvPr/>
        </p:nvGrpSpPr>
        <p:grpSpPr bwMode="auto">
          <a:xfrm>
            <a:off x="0" y="51054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63" name="Espace réservé du contenu 2"/>
          <p:cNvSpPr txBox="1">
            <a:spLocks/>
          </p:cNvSpPr>
          <p:nvPr/>
        </p:nvSpPr>
        <p:spPr>
          <a:xfrm>
            <a:off x="2286000" y="1600200"/>
            <a:ext cx="68580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79" name="Group 32"/>
          <p:cNvGrpSpPr>
            <a:grpSpLocks/>
          </p:cNvGrpSpPr>
          <p:nvPr/>
        </p:nvGrpSpPr>
        <p:grpSpPr bwMode="auto">
          <a:xfrm>
            <a:off x="2362200" y="685800"/>
            <a:ext cx="381000" cy="381000"/>
            <a:chOff x="2078" y="1680"/>
            <a:chExt cx="1615" cy="1615"/>
          </a:xfrm>
        </p:grpSpPr>
        <p:sp>
          <p:nvSpPr>
            <p:cNvPr id="8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9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7" name="Oval 3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98" name="Group 32"/>
          <p:cNvGrpSpPr>
            <a:grpSpLocks/>
          </p:cNvGrpSpPr>
          <p:nvPr/>
        </p:nvGrpSpPr>
        <p:grpSpPr bwMode="auto">
          <a:xfrm>
            <a:off x="0" y="3505200"/>
            <a:ext cx="381000" cy="381000"/>
            <a:chOff x="2078" y="1680"/>
            <a:chExt cx="1615" cy="1615"/>
          </a:xfrm>
        </p:grpSpPr>
        <p:sp>
          <p:nvSpPr>
            <p:cNvPr id="9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0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4" name="Oval 3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38914" name="Picture 2"/>
          <p:cNvPicPr>
            <a:picLocks noChangeAspect="1" noChangeArrowheads="1"/>
          </p:cNvPicPr>
          <p:nvPr/>
        </p:nvPicPr>
        <p:blipFill>
          <a:blip r:embed="rId3"/>
          <a:srcRect/>
          <a:stretch>
            <a:fillRect/>
          </a:stretch>
        </p:blipFill>
        <p:spPr bwMode="auto">
          <a:xfrm>
            <a:off x="7239000" y="687387"/>
            <a:ext cx="533400" cy="455613"/>
          </a:xfrm>
          <a:prstGeom prst="rect">
            <a:avLst/>
          </a:prstGeom>
          <a:noFill/>
          <a:ln w="9525">
            <a:noFill/>
            <a:miter lim="800000"/>
            <a:headEnd/>
            <a:tailEnd/>
          </a:ln>
          <a:effectLst/>
        </p:spPr>
      </p:pic>
      <p:sp>
        <p:nvSpPr>
          <p:cNvPr id="6" name="Rectangle 5"/>
          <p:cNvSpPr/>
          <p:nvPr/>
        </p:nvSpPr>
        <p:spPr>
          <a:xfrm>
            <a:off x="2861401" y="685800"/>
            <a:ext cx="3845925"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Spécification des besoins </a:t>
            </a:r>
            <a:r>
              <a:rPr lang="fr-FR" sz="2400" b="1" dirty="0" smtClean="0">
                <a:solidFill>
                  <a:schemeClr val="tx2"/>
                </a:solidFill>
                <a:latin typeface="Cambria Math" pitchFamily="18" charset="0"/>
                <a:ea typeface="Cambria Math" pitchFamily="18" charset="0"/>
              </a:rPr>
              <a:t>[4]</a:t>
            </a:r>
            <a:endParaRPr lang="fr-FR" sz="2400" b="1" dirty="0">
              <a:solidFill>
                <a:schemeClr val="tx2"/>
              </a:solidFill>
              <a:latin typeface="Cambria Math" pitchFamily="18" charset="0"/>
              <a:ea typeface="Cambria Math" pitchFamily="18" charset="0"/>
            </a:endParaRPr>
          </a:p>
        </p:txBody>
      </p:sp>
      <p:sp>
        <p:nvSpPr>
          <p:cNvPr id="65" name="Rectangle 64"/>
          <p:cNvSpPr/>
          <p:nvPr/>
        </p:nvSpPr>
        <p:spPr>
          <a:xfrm>
            <a:off x="2417384" y="1339334"/>
            <a:ext cx="4320413" cy="369332"/>
          </a:xfrm>
          <a:prstGeom prst="rect">
            <a:avLst/>
          </a:prstGeom>
        </p:spPr>
        <p:txBody>
          <a:bodyPr wrap="none">
            <a:spAutoFit/>
          </a:bodyPr>
          <a:lstStyle/>
          <a:p>
            <a:r>
              <a:rPr lang="fr-FR" b="1" u="sng" dirty="0">
                <a:solidFill>
                  <a:schemeClr val="accent1"/>
                </a:solidFill>
                <a:latin typeface="Times New Roman" panose="02020603050405020304" pitchFamily="18" charset="0"/>
                <a:cs typeface="Times New Roman" panose="02020603050405020304" pitchFamily="18" charset="0"/>
              </a:rPr>
              <a:t>Diagrammes de cas d’utilisation </a:t>
            </a:r>
            <a:r>
              <a:rPr lang="fr-FR" b="1" u="sng" dirty="0" smtClean="0">
                <a:solidFill>
                  <a:schemeClr val="accent1"/>
                </a:solidFill>
                <a:latin typeface="Times New Roman" panose="02020603050405020304" pitchFamily="18" charset="0"/>
                <a:cs typeface="Times New Roman" panose="02020603050405020304" pitchFamily="18" charset="0"/>
              </a:rPr>
              <a:t>Sprint 2  </a:t>
            </a:r>
            <a:endParaRPr lang="fr-FR" b="1" dirty="0">
              <a:latin typeface="Times New Roman" panose="02020603050405020304" pitchFamily="18" charset="0"/>
              <a:cs typeface="Times New Roman" panose="02020603050405020304" pitchFamily="18" charset="0"/>
            </a:endParaRPr>
          </a:p>
        </p:txBody>
      </p:sp>
      <p:pic>
        <p:nvPicPr>
          <p:cNvPr id="81" name="Image 80" descr="C:\Users\lenovo\Desktop\UseCasSprint2 v finale.png"/>
          <p:cNvPicPr/>
          <p:nvPr/>
        </p:nvPicPr>
        <p:blipFill>
          <a:blip r:embed="rId4">
            <a:extLst>
              <a:ext uri="{28A0092B-C50C-407E-A947-70E740481C1C}">
                <a14:useLocalDpi xmlns:a14="http://schemas.microsoft.com/office/drawing/2010/main" val="0"/>
              </a:ext>
            </a:extLst>
          </a:blip>
          <a:srcRect/>
          <a:stretch>
            <a:fillRect/>
          </a:stretch>
        </p:blipFill>
        <p:spPr bwMode="auto">
          <a:xfrm>
            <a:off x="2057401" y="1757680"/>
            <a:ext cx="7010399" cy="4719320"/>
          </a:xfrm>
          <a:prstGeom prst="rect">
            <a:avLst/>
          </a:prstGeom>
          <a:noFill/>
          <a:ln>
            <a:noFill/>
          </a:ln>
        </p:spPr>
      </p:pic>
    </p:spTree>
    <p:extLst>
      <p:ext uri="{BB962C8B-B14F-4D97-AF65-F5344CB8AC3E}">
        <p14:creationId xmlns:p14="http://schemas.microsoft.com/office/powerpoint/2010/main" val="34322611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down)">
                                      <p:cBhvr>
                                        <p:cTn id="7" dur="290">
                                          <p:stCondLst>
                                            <p:cond delay="0"/>
                                          </p:stCondLst>
                                        </p:cTn>
                                        <p:tgtEl>
                                          <p:spTgt spid="79"/>
                                        </p:tgtEl>
                                      </p:cBhvr>
                                    </p:animEffect>
                                    <p:anim calcmode="lin" valueType="num">
                                      <p:cBhvr>
                                        <p:cTn id="8" dur="911" tmFilter="0,0; 0.14,0.36; 0.43,0.73; 0.71,0.91; 1.0,1.0">
                                          <p:stCondLst>
                                            <p:cond delay="0"/>
                                          </p:stCondLst>
                                        </p:cTn>
                                        <p:tgtEl>
                                          <p:spTgt spid="79"/>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9"/>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9"/>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9"/>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9"/>
                                        </p:tgtEl>
                                        <p:attrNameLst>
                                          <p:attrName>ppt_y</p:attrName>
                                        </p:attrNameLst>
                                      </p:cBhvr>
                                      <p:tavLst>
                                        <p:tav tm="0" fmla="#ppt_y-sin(pi*$)/81">
                                          <p:val>
                                            <p:fltVal val="0"/>
                                          </p:val>
                                        </p:tav>
                                        <p:tav tm="100000">
                                          <p:val>
                                            <p:fltVal val="1"/>
                                          </p:val>
                                        </p:tav>
                                      </p:tavLst>
                                    </p:anim>
                                    <p:animScale>
                                      <p:cBhvr>
                                        <p:cTn id="13" dur="13">
                                          <p:stCondLst>
                                            <p:cond delay="325"/>
                                          </p:stCondLst>
                                        </p:cTn>
                                        <p:tgtEl>
                                          <p:spTgt spid="79"/>
                                        </p:tgtEl>
                                      </p:cBhvr>
                                      <p:to x="100000" y="60000"/>
                                    </p:animScale>
                                    <p:animScale>
                                      <p:cBhvr>
                                        <p:cTn id="14" dur="83" decel="50000">
                                          <p:stCondLst>
                                            <p:cond delay="338"/>
                                          </p:stCondLst>
                                        </p:cTn>
                                        <p:tgtEl>
                                          <p:spTgt spid="79"/>
                                        </p:tgtEl>
                                      </p:cBhvr>
                                      <p:to x="100000" y="100000"/>
                                    </p:animScale>
                                    <p:animScale>
                                      <p:cBhvr>
                                        <p:cTn id="15" dur="13">
                                          <p:stCondLst>
                                            <p:cond delay="656"/>
                                          </p:stCondLst>
                                        </p:cTn>
                                        <p:tgtEl>
                                          <p:spTgt spid="79"/>
                                        </p:tgtEl>
                                      </p:cBhvr>
                                      <p:to x="100000" y="80000"/>
                                    </p:animScale>
                                    <p:animScale>
                                      <p:cBhvr>
                                        <p:cTn id="16" dur="83" decel="50000">
                                          <p:stCondLst>
                                            <p:cond delay="669"/>
                                          </p:stCondLst>
                                        </p:cTn>
                                        <p:tgtEl>
                                          <p:spTgt spid="79"/>
                                        </p:tgtEl>
                                      </p:cBhvr>
                                      <p:to x="100000" y="100000"/>
                                    </p:animScale>
                                    <p:animScale>
                                      <p:cBhvr>
                                        <p:cTn id="17" dur="13">
                                          <p:stCondLst>
                                            <p:cond delay="821"/>
                                          </p:stCondLst>
                                        </p:cTn>
                                        <p:tgtEl>
                                          <p:spTgt spid="79"/>
                                        </p:tgtEl>
                                      </p:cBhvr>
                                      <p:to x="100000" y="90000"/>
                                    </p:animScale>
                                    <p:animScale>
                                      <p:cBhvr>
                                        <p:cTn id="18" dur="83" decel="50000">
                                          <p:stCondLst>
                                            <p:cond delay="834"/>
                                          </p:stCondLst>
                                        </p:cTn>
                                        <p:tgtEl>
                                          <p:spTgt spid="79"/>
                                        </p:tgtEl>
                                      </p:cBhvr>
                                      <p:to x="100000" y="100000"/>
                                    </p:animScale>
                                    <p:animScale>
                                      <p:cBhvr>
                                        <p:cTn id="19" dur="13">
                                          <p:stCondLst>
                                            <p:cond delay="904"/>
                                          </p:stCondLst>
                                        </p:cTn>
                                        <p:tgtEl>
                                          <p:spTgt spid="79"/>
                                        </p:tgtEl>
                                      </p:cBhvr>
                                      <p:to x="100000" y="95000"/>
                                    </p:animScale>
                                    <p:animScale>
                                      <p:cBhvr>
                                        <p:cTn id="20" dur="83" decel="50000">
                                          <p:stCondLst>
                                            <p:cond delay="917"/>
                                          </p:stCondLst>
                                        </p:cTn>
                                        <p:tgtEl>
                                          <p:spTgt spid="7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8914"/>
                                        </p:tgtEl>
                                        <p:attrNameLst>
                                          <p:attrName>style.visibility</p:attrName>
                                        </p:attrNameLst>
                                      </p:cBhvr>
                                      <p:to>
                                        <p:strVal val="visible"/>
                                      </p:to>
                                    </p:set>
                                    <p:animEffect transition="in" filter="wipe(down)">
                                      <p:cBhvr>
                                        <p:cTn id="23" dur="290">
                                          <p:stCondLst>
                                            <p:cond delay="0"/>
                                          </p:stCondLst>
                                        </p:cTn>
                                        <p:tgtEl>
                                          <p:spTgt spid="38914"/>
                                        </p:tgtEl>
                                      </p:cBhvr>
                                    </p:animEffect>
                                    <p:anim calcmode="lin" valueType="num">
                                      <p:cBhvr>
                                        <p:cTn id="24" dur="911" tmFilter="0,0; 0.14,0.36; 0.43,0.73; 0.71,0.91; 1.0,1.0">
                                          <p:stCondLst>
                                            <p:cond delay="0"/>
                                          </p:stCondLst>
                                        </p:cTn>
                                        <p:tgtEl>
                                          <p:spTgt spid="38914"/>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38914"/>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38914"/>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38914"/>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38914"/>
                                        </p:tgtEl>
                                        <p:attrNameLst>
                                          <p:attrName>ppt_y</p:attrName>
                                        </p:attrNameLst>
                                      </p:cBhvr>
                                      <p:tavLst>
                                        <p:tav tm="0" fmla="#ppt_y-sin(pi*$)/81">
                                          <p:val>
                                            <p:fltVal val="0"/>
                                          </p:val>
                                        </p:tav>
                                        <p:tav tm="100000">
                                          <p:val>
                                            <p:fltVal val="1"/>
                                          </p:val>
                                        </p:tav>
                                      </p:tavLst>
                                    </p:anim>
                                    <p:animScale>
                                      <p:cBhvr>
                                        <p:cTn id="29" dur="13">
                                          <p:stCondLst>
                                            <p:cond delay="325"/>
                                          </p:stCondLst>
                                        </p:cTn>
                                        <p:tgtEl>
                                          <p:spTgt spid="38914"/>
                                        </p:tgtEl>
                                      </p:cBhvr>
                                      <p:to x="100000" y="60000"/>
                                    </p:animScale>
                                    <p:animScale>
                                      <p:cBhvr>
                                        <p:cTn id="30" dur="83" decel="50000">
                                          <p:stCondLst>
                                            <p:cond delay="338"/>
                                          </p:stCondLst>
                                        </p:cTn>
                                        <p:tgtEl>
                                          <p:spTgt spid="38914"/>
                                        </p:tgtEl>
                                      </p:cBhvr>
                                      <p:to x="100000" y="100000"/>
                                    </p:animScale>
                                    <p:animScale>
                                      <p:cBhvr>
                                        <p:cTn id="31" dur="13">
                                          <p:stCondLst>
                                            <p:cond delay="656"/>
                                          </p:stCondLst>
                                        </p:cTn>
                                        <p:tgtEl>
                                          <p:spTgt spid="38914"/>
                                        </p:tgtEl>
                                      </p:cBhvr>
                                      <p:to x="100000" y="80000"/>
                                    </p:animScale>
                                    <p:animScale>
                                      <p:cBhvr>
                                        <p:cTn id="32" dur="83" decel="50000">
                                          <p:stCondLst>
                                            <p:cond delay="669"/>
                                          </p:stCondLst>
                                        </p:cTn>
                                        <p:tgtEl>
                                          <p:spTgt spid="38914"/>
                                        </p:tgtEl>
                                      </p:cBhvr>
                                      <p:to x="100000" y="100000"/>
                                    </p:animScale>
                                    <p:animScale>
                                      <p:cBhvr>
                                        <p:cTn id="33" dur="13">
                                          <p:stCondLst>
                                            <p:cond delay="821"/>
                                          </p:stCondLst>
                                        </p:cTn>
                                        <p:tgtEl>
                                          <p:spTgt spid="38914"/>
                                        </p:tgtEl>
                                      </p:cBhvr>
                                      <p:to x="100000" y="90000"/>
                                    </p:animScale>
                                    <p:animScale>
                                      <p:cBhvr>
                                        <p:cTn id="34" dur="83" decel="50000">
                                          <p:stCondLst>
                                            <p:cond delay="834"/>
                                          </p:stCondLst>
                                        </p:cTn>
                                        <p:tgtEl>
                                          <p:spTgt spid="38914"/>
                                        </p:tgtEl>
                                      </p:cBhvr>
                                      <p:to x="100000" y="100000"/>
                                    </p:animScale>
                                    <p:animScale>
                                      <p:cBhvr>
                                        <p:cTn id="35" dur="13">
                                          <p:stCondLst>
                                            <p:cond delay="904"/>
                                          </p:stCondLst>
                                        </p:cTn>
                                        <p:tgtEl>
                                          <p:spTgt spid="38914"/>
                                        </p:tgtEl>
                                      </p:cBhvr>
                                      <p:to x="100000" y="95000"/>
                                    </p:animScale>
                                    <p:animScale>
                                      <p:cBhvr>
                                        <p:cTn id="36" dur="83" decel="50000">
                                          <p:stCondLst>
                                            <p:cond delay="917"/>
                                          </p:stCondLst>
                                        </p:cTn>
                                        <p:tgtEl>
                                          <p:spTgt spid="38914"/>
                                        </p:tgtEl>
                                      </p:cBhvr>
                                      <p:to x="100000" y="100000"/>
                                    </p:animScale>
                                  </p:childTnLst>
                                </p:cTn>
                              </p:par>
                            </p:childTnLst>
                          </p:cTn>
                        </p:par>
                        <p:par>
                          <p:cTn id="37" fill="hold">
                            <p:stCondLst>
                              <p:cond delay="1000"/>
                            </p:stCondLst>
                            <p:childTnLst>
                              <p:par>
                                <p:cTn id="38" presetID="26" presetClass="emph" presetSubtype="0" fill="hold" nodeType="afterEffect">
                                  <p:stCondLst>
                                    <p:cond delay="2000"/>
                                  </p:stCondLst>
                                  <p:childTnLst>
                                    <p:animEffect transition="out" filter="fade">
                                      <p:cBhvr>
                                        <p:cTn id="39" dur="500" tmFilter="0, 0; .2, .5; .8, .5; 1, 0"/>
                                        <p:tgtEl>
                                          <p:spTgt spid="79"/>
                                        </p:tgtEl>
                                      </p:cBhvr>
                                    </p:animEffect>
                                    <p:animScale>
                                      <p:cBhvr>
                                        <p:cTn id="40" dur="250" autoRev="1" fill="hold"/>
                                        <p:tgtEl>
                                          <p:spTgt spid="7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E6116FA-97E4-4DBA-A664-28F4BB4318D9}" type="slidenum">
              <a:rPr lang="fr-FR" smtClean="0"/>
              <a:pPr/>
              <a:t>12</a:t>
            </a:fld>
            <a:endParaRPr lang="fr-FR" dirty="0"/>
          </a:p>
        </p:txBody>
      </p:sp>
      <p:sp>
        <p:nvSpPr>
          <p:cNvPr id="3"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4"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B85AAB0-8689-4251-9B00-D7272D8175F1}"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8"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9"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Conception</a:t>
            </a:r>
            <a:r>
              <a:rPr lang="en-US" sz="1100" b="1" dirty="0">
                <a:solidFill>
                  <a:schemeClr val="bg1">
                    <a:lumMod val="65000"/>
                  </a:schemeClr>
                </a:solidFill>
                <a:latin typeface="Cambria Math" pitchFamily="18" charset="0"/>
                <a:ea typeface="Cambria Math" pitchFamily="18" charset="0"/>
              </a:rPr>
              <a:t> et </a:t>
            </a:r>
          </a:p>
          <a:p>
            <a:pPr eaLnBrk="0" hangingPunct="0"/>
            <a:r>
              <a:rPr lang="fr-FR" sz="1100" b="1" dirty="0">
                <a:solidFill>
                  <a:schemeClr val="bg1">
                    <a:lumMod val="65000"/>
                  </a:schemeClr>
                </a:solidFill>
                <a:latin typeface="Cambria Math" pitchFamily="18" charset="0"/>
                <a:ea typeface="Cambria Math" pitchFamily="18" charset="0"/>
              </a:rPr>
              <a:t>Architecture</a:t>
            </a:r>
            <a:r>
              <a:rPr lang="en-US" sz="1100" b="1" dirty="0">
                <a:solidFill>
                  <a:schemeClr val="bg1">
                    <a:lumMod val="65000"/>
                  </a:schemeClr>
                </a:solidFill>
                <a:latin typeface="Cambria Math" pitchFamily="18" charset="0"/>
                <a:ea typeface="Cambria Math" pitchFamily="18" charset="0"/>
              </a:rPr>
              <a:t> </a:t>
            </a:r>
            <a:r>
              <a:rPr lang="fr-FR" sz="1100" b="1" dirty="0">
                <a:solidFill>
                  <a:schemeClr val="bg1">
                    <a:lumMod val="65000"/>
                  </a:schemeClr>
                </a:solidFill>
                <a:latin typeface="Cambria Math" pitchFamily="18" charset="0"/>
                <a:ea typeface="Cambria Math" pitchFamily="18" charset="0"/>
              </a:rPr>
              <a:t>générale</a:t>
            </a:r>
          </a:p>
        </p:txBody>
      </p:sp>
      <p:sp>
        <p:nvSpPr>
          <p:cNvPr id="12"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a:solidFill>
                  <a:srgbClr val="00B0F0"/>
                </a:solidFill>
              </a:rPr>
              <a:t>Spécification </a:t>
            </a:r>
          </a:p>
          <a:p>
            <a:pPr eaLnBrk="0" hangingPunct="0"/>
            <a:r>
              <a:rPr lang="fr-FR" sz="1400" b="1" dirty="0">
                <a:solidFill>
                  <a:srgbClr val="00B0F0"/>
                </a:solidFill>
              </a:rPr>
              <a:t>des besoins</a:t>
            </a:r>
          </a:p>
        </p:txBody>
      </p:sp>
      <p:sp>
        <p:nvSpPr>
          <p:cNvPr id="13"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Solution adoptée</a:t>
            </a:r>
          </a:p>
        </p:txBody>
      </p:sp>
      <p:sp>
        <p:nvSpPr>
          <p:cNvPr id="14"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Problématique</a:t>
            </a:r>
            <a:endParaRPr lang="fr-FR" sz="1100" b="1" dirty="0">
              <a:solidFill>
                <a:schemeClr val="bg1">
                  <a:lumMod val="75000"/>
                </a:schemeClr>
              </a:solidFill>
              <a:latin typeface="Cambria Math" pitchFamily="18" charset="0"/>
              <a:ea typeface="Cambria Math" pitchFamily="18" charset="0"/>
            </a:endParaRPr>
          </a:p>
        </p:txBody>
      </p:sp>
      <p:sp>
        <p:nvSpPr>
          <p:cNvPr id="15"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Réalisation</a:t>
            </a:r>
          </a:p>
        </p:txBody>
      </p:sp>
      <p:sp>
        <p:nvSpPr>
          <p:cNvPr id="24"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Conclusion et</a:t>
            </a:r>
          </a:p>
          <a:p>
            <a:pPr eaLnBrk="0" hangingPunct="0"/>
            <a:r>
              <a:rPr lang="fr-FR" sz="1100" b="1" dirty="0">
                <a:solidFill>
                  <a:schemeClr val="bg1">
                    <a:lumMod val="65000"/>
                  </a:schemeClr>
                </a:solidFill>
                <a:latin typeface="Cambria Math" pitchFamily="18" charset="0"/>
                <a:ea typeface="Cambria Math" pitchFamily="18" charset="0"/>
              </a:rPr>
              <a:t> </a:t>
            </a:r>
            <a:r>
              <a:rPr lang="fr-FR" sz="1100" b="1" dirty="0" smtClean="0">
                <a:solidFill>
                  <a:schemeClr val="bg1">
                    <a:lumMod val="65000"/>
                  </a:schemeClr>
                </a:solidFill>
                <a:latin typeface="Cambria Math" pitchFamily="18" charset="0"/>
                <a:ea typeface="Cambria Math" pitchFamily="18" charset="0"/>
              </a:rPr>
              <a:t>Perspectives</a:t>
            </a:r>
            <a:endParaRPr lang="fr-FR" sz="1100" b="1" dirty="0">
              <a:solidFill>
                <a:schemeClr val="bg1">
                  <a:lumMod val="65000"/>
                </a:schemeClr>
              </a:solidFill>
              <a:latin typeface="Cambria Math" pitchFamily="18" charset="0"/>
              <a:ea typeface="Cambria Math" pitchFamily="18" charset="0"/>
            </a:endParaRPr>
          </a:p>
        </p:txBody>
      </p:sp>
      <p:grpSp>
        <p:nvGrpSpPr>
          <p:cNvPr id="25" name="Group 32"/>
          <p:cNvGrpSpPr>
            <a:grpSpLocks/>
          </p:cNvGrpSpPr>
          <p:nvPr/>
        </p:nvGrpSpPr>
        <p:grpSpPr bwMode="auto">
          <a:xfrm>
            <a:off x="0" y="18288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24384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40386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6" name="Group 32"/>
          <p:cNvGrpSpPr>
            <a:grpSpLocks/>
          </p:cNvGrpSpPr>
          <p:nvPr/>
        </p:nvGrpSpPr>
        <p:grpSpPr bwMode="auto">
          <a:xfrm>
            <a:off x="0" y="4572000"/>
            <a:ext cx="381000" cy="381000"/>
            <a:chOff x="2078" y="1680"/>
            <a:chExt cx="1615" cy="1615"/>
          </a:xfrm>
        </p:grpSpPr>
        <p:sp>
          <p:nvSpPr>
            <p:cNvPr id="4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3" name="Group 32"/>
          <p:cNvGrpSpPr>
            <a:grpSpLocks/>
          </p:cNvGrpSpPr>
          <p:nvPr/>
        </p:nvGrpSpPr>
        <p:grpSpPr bwMode="auto">
          <a:xfrm>
            <a:off x="0" y="51054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63" name="Espace réservé du contenu 2"/>
          <p:cNvSpPr txBox="1">
            <a:spLocks/>
          </p:cNvSpPr>
          <p:nvPr/>
        </p:nvSpPr>
        <p:spPr>
          <a:xfrm>
            <a:off x="2286000" y="1600200"/>
            <a:ext cx="68580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79" name="Group 32"/>
          <p:cNvGrpSpPr>
            <a:grpSpLocks/>
          </p:cNvGrpSpPr>
          <p:nvPr/>
        </p:nvGrpSpPr>
        <p:grpSpPr bwMode="auto">
          <a:xfrm>
            <a:off x="2362200" y="685800"/>
            <a:ext cx="381000" cy="381000"/>
            <a:chOff x="2078" y="1680"/>
            <a:chExt cx="1615" cy="1615"/>
          </a:xfrm>
        </p:grpSpPr>
        <p:sp>
          <p:nvSpPr>
            <p:cNvPr id="8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9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7" name="Oval 3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98" name="Group 32"/>
          <p:cNvGrpSpPr>
            <a:grpSpLocks/>
          </p:cNvGrpSpPr>
          <p:nvPr/>
        </p:nvGrpSpPr>
        <p:grpSpPr bwMode="auto">
          <a:xfrm>
            <a:off x="0" y="3505200"/>
            <a:ext cx="381000" cy="381000"/>
            <a:chOff x="2078" y="1680"/>
            <a:chExt cx="1615" cy="1615"/>
          </a:xfrm>
        </p:grpSpPr>
        <p:sp>
          <p:nvSpPr>
            <p:cNvPr id="9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0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4" name="Oval 3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38914" name="Picture 2"/>
          <p:cNvPicPr>
            <a:picLocks noChangeAspect="1" noChangeArrowheads="1"/>
          </p:cNvPicPr>
          <p:nvPr/>
        </p:nvPicPr>
        <p:blipFill>
          <a:blip r:embed="rId3"/>
          <a:srcRect/>
          <a:stretch>
            <a:fillRect/>
          </a:stretch>
        </p:blipFill>
        <p:spPr bwMode="auto">
          <a:xfrm>
            <a:off x="7239000" y="687387"/>
            <a:ext cx="533400" cy="455613"/>
          </a:xfrm>
          <a:prstGeom prst="rect">
            <a:avLst/>
          </a:prstGeom>
          <a:noFill/>
          <a:ln w="9525">
            <a:noFill/>
            <a:miter lim="800000"/>
            <a:headEnd/>
            <a:tailEnd/>
          </a:ln>
          <a:effectLst/>
        </p:spPr>
      </p:pic>
      <p:sp>
        <p:nvSpPr>
          <p:cNvPr id="6" name="Rectangle 5"/>
          <p:cNvSpPr/>
          <p:nvPr/>
        </p:nvSpPr>
        <p:spPr>
          <a:xfrm>
            <a:off x="2861401" y="685800"/>
            <a:ext cx="3845925"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Spécification des besoins </a:t>
            </a:r>
            <a:r>
              <a:rPr lang="fr-FR" sz="2400" b="1" dirty="0" smtClean="0">
                <a:solidFill>
                  <a:schemeClr val="tx2"/>
                </a:solidFill>
                <a:latin typeface="Cambria Math" pitchFamily="18" charset="0"/>
                <a:ea typeface="Cambria Math" pitchFamily="18" charset="0"/>
              </a:rPr>
              <a:t>[5]</a:t>
            </a:r>
            <a:endParaRPr lang="fr-FR" sz="2400" b="1" dirty="0">
              <a:solidFill>
                <a:schemeClr val="tx2"/>
              </a:solidFill>
              <a:latin typeface="Cambria Math" pitchFamily="18" charset="0"/>
              <a:ea typeface="Cambria Math" pitchFamily="18" charset="0"/>
            </a:endParaRPr>
          </a:p>
        </p:txBody>
      </p:sp>
      <p:sp>
        <p:nvSpPr>
          <p:cNvPr id="65" name="Rectangle 64"/>
          <p:cNvSpPr/>
          <p:nvPr/>
        </p:nvSpPr>
        <p:spPr>
          <a:xfrm>
            <a:off x="2417384" y="1339334"/>
            <a:ext cx="4262705" cy="369332"/>
          </a:xfrm>
          <a:prstGeom prst="rect">
            <a:avLst/>
          </a:prstGeom>
        </p:spPr>
        <p:txBody>
          <a:bodyPr wrap="none">
            <a:spAutoFit/>
          </a:bodyPr>
          <a:lstStyle/>
          <a:p>
            <a:r>
              <a:rPr lang="fr-FR" b="1" u="sng" dirty="0">
                <a:solidFill>
                  <a:schemeClr val="accent1"/>
                </a:solidFill>
                <a:latin typeface="Times New Roman" panose="02020603050405020304" pitchFamily="18" charset="0"/>
                <a:cs typeface="Times New Roman" panose="02020603050405020304" pitchFamily="18" charset="0"/>
              </a:rPr>
              <a:t>Diagrammes de cas d’utilisation </a:t>
            </a:r>
            <a:r>
              <a:rPr lang="fr-FR" b="1" u="sng" dirty="0" smtClean="0">
                <a:solidFill>
                  <a:schemeClr val="accent1"/>
                </a:solidFill>
                <a:latin typeface="Times New Roman" panose="02020603050405020304" pitchFamily="18" charset="0"/>
                <a:cs typeface="Times New Roman" panose="02020603050405020304" pitchFamily="18" charset="0"/>
              </a:rPr>
              <a:t>Sprint 3 </a:t>
            </a:r>
            <a:endParaRPr lang="fr-FR" dirty="0">
              <a:latin typeface="Times New Roman" panose="02020603050405020304" pitchFamily="18" charset="0"/>
              <a:cs typeface="Times New Roman" panose="02020603050405020304" pitchFamily="18" charset="0"/>
            </a:endParaRPr>
          </a:p>
        </p:txBody>
      </p:sp>
      <p:pic>
        <p:nvPicPr>
          <p:cNvPr id="80" name="Image 79" descr="C:\Users\lenovo\Desktop\sprint 3 us v3.png"/>
          <p:cNvPicPr/>
          <p:nvPr/>
        </p:nvPicPr>
        <p:blipFill>
          <a:blip r:embed="rId4">
            <a:extLst>
              <a:ext uri="{28A0092B-C50C-407E-A947-70E740481C1C}">
                <a14:useLocalDpi xmlns:a14="http://schemas.microsoft.com/office/drawing/2010/main" val="0"/>
              </a:ext>
            </a:extLst>
          </a:blip>
          <a:srcRect/>
          <a:stretch>
            <a:fillRect/>
          </a:stretch>
        </p:blipFill>
        <p:spPr bwMode="auto">
          <a:xfrm>
            <a:off x="2263588" y="1871501"/>
            <a:ext cx="6842902" cy="4557714"/>
          </a:xfrm>
          <a:prstGeom prst="rect">
            <a:avLst/>
          </a:prstGeom>
          <a:noFill/>
          <a:ln>
            <a:noFill/>
          </a:ln>
        </p:spPr>
      </p:pic>
    </p:spTree>
    <p:extLst>
      <p:ext uri="{BB962C8B-B14F-4D97-AF65-F5344CB8AC3E}">
        <p14:creationId xmlns:p14="http://schemas.microsoft.com/office/powerpoint/2010/main" val="2286198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down)">
                                      <p:cBhvr>
                                        <p:cTn id="7" dur="290">
                                          <p:stCondLst>
                                            <p:cond delay="0"/>
                                          </p:stCondLst>
                                        </p:cTn>
                                        <p:tgtEl>
                                          <p:spTgt spid="79"/>
                                        </p:tgtEl>
                                      </p:cBhvr>
                                    </p:animEffect>
                                    <p:anim calcmode="lin" valueType="num">
                                      <p:cBhvr>
                                        <p:cTn id="8" dur="911" tmFilter="0,0; 0.14,0.36; 0.43,0.73; 0.71,0.91; 1.0,1.0">
                                          <p:stCondLst>
                                            <p:cond delay="0"/>
                                          </p:stCondLst>
                                        </p:cTn>
                                        <p:tgtEl>
                                          <p:spTgt spid="79"/>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9"/>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9"/>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9"/>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9"/>
                                        </p:tgtEl>
                                        <p:attrNameLst>
                                          <p:attrName>ppt_y</p:attrName>
                                        </p:attrNameLst>
                                      </p:cBhvr>
                                      <p:tavLst>
                                        <p:tav tm="0" fmla="#ppt_y-sin(pi*$)/81">
                                          <p:val>
                                            <p:fltVal val="0"/>
                                          </p:val>
                                        </p:tav>
                                        <p:tav tm="100000">
                                          <p:val>
                                            <p:fltVal val="1"/>
                                          </p:val>
                                        </p:tav>
                                      </p:tavLst>
                                    </p:anim>
                                    <p:animScale>
                                      <p:cBhvr>
                                        <p:cTn id="13" dur="13">
                                          <p:stCondLst>
                                            <p:cond delay="325"/>
                                          </p:stCondLst>
                                        </p:cTn>
                                        <p:tgtEl>
                                          <p:spTgt spid="79"/>
                                        </p:tgtEl>
                                      </p:cBhvr>
                                      <p:to x="100000" y="60000"/>
                                    </p:animScale>
                                    <p:animScale>
                                      <p:cBhvr>
                                        <p:cTn id="14" dur="83" decel="50000">
                                          <p:stCondLst>
                                            <p:cond delay="338"/>
                                          </p:stCondLst>
                                        </p:cTn>
                                        <p:tgtEl>
                                          <p:spTgt spid="79"/>
                                        </p:tgtEl>
                                      </p:cBhvr>
                                      <p:to x="100000" y="100000"/>
                                    </p:animScale>
                                    <p:animScale>
                                      <p:cBhvr>
                                        <p:cTn id="15" dur="13">
                                          <p:stCondLst>
                                            <p:cond delay="656"/>
                                          </p:stCondLst>
                                        </p:cTn>
                                        <p:tgtEl>
                                          <p:spTgt spid="79"/>
                                        </p:tgtEl>
                                      </p:cBhvr>
                                      <p:to x="100000" y="80000"/>
                                    </p:animScale>
                                    <p:animScale>
                                      <p:cBhvr>
                                        <p:cTn id="16" dur="83" decel="50000">
                                          <p:stCondLst>
                                            <p:cond delay="669"/>
                                          </p:stCondLst>
                                        </p:cTn>
                                        <p:tgtEl>
                                          <p:spTgt spid="79"/>
                                        </p:tgtEl>
                                      </p:cBhvr>
                                      <p:to x="100000" y="100000"/>
                                    </p:animScale>
                                    <p:animScale>
                                      <p:cBhvr>
                                        <p:cTn id="17" dur="13">
                                          <p:stCondLst>
                                            <p:cond delay="821"/>
                                          </p:stCondLst>
                                        </p:cTn>
                                        <p:tgtEl>
                                          <p:spTgt spid="79"/>
                                        </p:tgtEl>
                                      </p:cBhvr>
                                      <p:to x="100000" y="90000"/>
                                    </p:animScale>
                                    <p:animScale>
                                      <p:cBhvr>
                                        <p:cTn id="18" dur="83" decel="50000">
                                          <p:stCondLst>
                                            <p:cond delay="834"/>
                                          </p:stCondLst>
                                        </p:cTn>
                                        <p:tgtEl>
                                          <p:spTgt spid="79"/>
                                        </p:tgtEl>
                                      </p:cBhvr>
                                      <p:to x="100000" y="100000"/>
                                    </p:animScale>
                                    <p:animScale>
                                      <p:cBhvr>
                                        <p:cTn id="19" dur="13">
                                          <p:stCondLst>
                                            <p:cond delay="904"/>
                                          </p:stCondLst>
                                        </p:cTn>
                                        <p:tgtEl>
                                          <p:spTgt spid="79"/>
                                        </p:tgtEl>
                                      </p:cBhvr>
                                      <p:to x="100000" y="95000"/>
                                    </p:animScale>
                                    <p:animScale>
                                      <p:cBhvr>
                                        <p:cTn id="20" dur="83" decel="50000">
                                          <p:stCondLst>
                                            <p:cond delay="917"/>
                                          </p:stCondLst>
                                        </p:cTn>
                                        <p:tgtEl>
                                          <p:spTgt spid="7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8914"/>
                                        </p:tgtEl>
                                        <p:attrNameLst>
                                          <p:attrName>style.visibility</p:attrName>
                                        </p:attrNameLst>
                                      </p:cBhvr>
                                      <p:to>
                                        <p:strVal val="visible"/>
                                      </p:to>
                                    </p:set>
                                    <p:animEffect transition="in" filter="wipe(down)">
                                      <p:cBhvr>
                                        <p:cTn id="23" dur="290">
                                          <p:stCondLst>
                                            <p:cond delay="0"/>
                                          </p:stCondLst>
                                        </p:cTn>
                                        <p:tgtEl>
                                          <p:spTgt spid="38914"/>
                                        </p:tgtEl>
                                      </p:cBhvr>
                                    </p:animEffect>
                                    <p:anim calcmode="lin" valueType="num">
                                      <p:cBhvr>
                                        <p:cTn id="24" dur="911" tmFilter="0,0; 0.14,0.36; 0.43,0.73; 0.71,0.91; 1.0,1.0">
                                          <p:stCondLst>
                                            <p:cond delay="0"/>
                                          </p:stCondLst>
                                        </p:cTn>
                                        <p:tgtEl>
                                          <p:spTgt spid="38914"/>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38914"/>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38914"/>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38914"/>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38914"/>
                                        </p:tgtEl>
                                        <p:attrNameLst>
                                          <p:attrName>ppt_y</p:attrName>
                                        </p:attrNameLst>
                                      </p:cBhvr>
                                      <p:tavLst>
                                        <p:tav tm="0" fmla="#ppt_y-sin(pi*$)/81">
                                          <p:val>
                                            <p:fltVal val="0"/>
                                          </p:val>
                                        </p:tav>
                                        <p:tav tm="100000">
                                          <p:val>
                                            <p:fltVal val="1"/>
                                          </p:val>
                                        </p:tav>
                                      </p:tavLst>
                                    </p:anim>
                                    <p:animScale>
                                      <p:cBhvr>
                                        <p:cTn id="29" dur="13">
                                          <p:stCondLst>
                                            <p:cond delay="325"/>
                                          </p:stCondLst>
                                        </p:cTn>
                                        <p:tgtEl>
                                          <p:spTgt spid="38914"/>
                                        </p:tgtEl>
                                      </p:cBhvr>
                                      <p:to x="100000" y="60000"/>
                                    </p:animScale>
                                    <p:animScale>
                                      <p:cBhvr>
                                        <p:cTn id="30" dur="83" decel="50000">
                                          <p:stCondLst>
                                            <p:cond delay="338"/>
                                          </p:stCondLst>
                                        </p:cTn>
                                        <p:tgtEl>
                                          <p:spTgt spid="38914"/>
                                        </p:tgtEl>
                                      </p:cBhvr>
                                      <p:to x="100000" y="100000"/>
                                    </p:animScale>
                                    <p:animScale>
                                      <p:cBhvr>
                                        <p:cTn id="31" dur="13">
                                          <p:stCondLst>
                                            <p:cond delay="656"/>
                                          </p:stCondLst>
                                        </p:cTn>
                                        <p:tgtEl>
                                          <p:spTgt spid="38914"/>
                                        </p:tgtEl>
                                      </p:cBhvr>
                                      <p:to x="100000" y="80000"/>
                                    </p:animScale>
                                    <p:animScale>
                                      <p:cBhvr>
                                        <p:cTn id="32" dur="83" decel="50000">
                                          <p:stCondLst>
                                            <p:cond delay="669"/>
                                          </p:stCondLst>
                                        </p:cTn>
                                        <p:tgtEl>
                                          <p:spTgt spid="38914"/>
                                        </p:tgtEl>
                                      </p:cBhvr>
                                      <p:to x="100000" y="100000"/>
                                    </p:animScale>
                                    <p:animScale>
                                      <p:cBhvr>
                                        <p:cTn id="33" dur="13">
                                          <p:stCondLst>
                                            <p:cond delay="821"/>
                                          </p:stCondLst>
                                        </p:cTn>
                                        <p:tgtEl>
                                          <p:spTgt spid="38914"/>
                                        </p:tgtEl>
                                      </p:cBhvr>
                                      <p:to x="100000" y="90000"/>
                                    </p:animScale>
                                    <p:animScale>
                                      <p:cBhvr>
                                        <p:cTn id="34" dur="83" decel="50000">
                                          <p:stCondLst>
                                            <p:cond delay="834"/>
                                          </p:stCondLst>
                                        </p:cTn>
                                        <p:tgtEl>
                                          <p:spTgt spid="38914"/>
                                        </p:tgtEl>
                                      </p:cBhvr>
                                      <p:to x="100000" y="100000"/>
                                    </p:animScale>
                                    <p:animScale>
                                      <p:cBhvr>
                                        <p:cTn id="35" dur="13">
                                          <p:stCondLst>
                                            <p:cond delay="904"/>
                                          </p:stCondLst>
                                        </p:cTn>
                                        <p:tgtEl>
                                          <p:spTgt spid="38914"/>
                                        </p:tgtEl>
                                      </p:cBhvr>
                                      <p:to x="100000" y="95000"/>
                                    </p:animScale>
                                    <p:animScale>
                                      <p:cBhvr>
                                        <p:cTn id="36" dur="83" decel="50000">
                                          <p:stCondLst>
                                            <p:cond delay="917"/>
                                          </p:stCondLst>
                                        </p:cTn>
                                        <p:tgtEl>
                                          <p:spTgt spid="38914"/>
                                        </p:tgtEl>
                                      </p:cBhvr>
                                      <p:to x="100000" y="100000"/>
                                    </p:animScale>
                                  </p:childTnLst>
                                </p:cTn>
                              </p:par>
                            </p:childTnLst>
                          </p:cTn>
                        </p:par>
                        <p:par>
                          <p:cTn id="37" fill="hold">
                            <p:stCondLst>
                              <p:cond delay="1000"/>
                            </p:stCondLst>
                            <p:childTnLst>
                              <p:par>
                                <p:cTn id="38" presetID="26" presetClass="emph" presetSubtype="0" fill="hold" nodeType="afterEffect">
                                  <p:stCondLst>
                                    <p:cond delay="2000"/>
                                  </p:stCondLst>
                                  <p:childTnLst>
                                    <p:animEffect transition="out" filter="fade">
                                      <p:cBhvr>
                                        <p:cTn id="39" dur="500" tmFilter="0, 0; .2, .5; .8, .5; 1, 0"/>
                                        <p:tgtEl>
                                          <p:spTgt spid="79"/>
                                        </p:tgtEl>
                                      </p:cBhvr>
                                    </p:animEffect>
                                    <p:animScale>
                                      <p:cBhvr>
                                        <p:cTn id="40" dur="250" autoRev="1" fill="hold"/>
                                        <p:tgtEl>
                                          <p:spTgt spid="7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4"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B85AAB0-8689-4251-9B00-D7272D8175F1}"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8"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9"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2"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Spécification </a:t>
            </a:r>
          </a:p>
          <a:p>
            <a:pPr eaLnBrk="0" hangingPunct="0"/>
            <a:r>
              <a:rPr lang="fr-FR" sz="1100" b="1" dirty="0">
                <a:solidFill>
                  <a:schemeClr val="bg1">
                    <a:lumMod val="65000"/>
                  </a:schemeClr>
                </a:solidFill>
                <a:latin typeface="Cambria Math" pitchFamily="18" charset="0"/>
                <a:ea typeface="Cambria Math" pitchFamily="18" charset="0"/>
              </a:rPr>
              <a:t>des besoins</a:t>
            </a:r>
          </a:p>
        </p:txBody>
      </p:sp>
      <p:sp>
        <p:nvSpPr>
          <p:cNvPr id="13"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Solution adoptée</a:t>
            </a:r>
          </a:p>
        </p:txBody>
      </p:sp>
      <p:sp>
        <p:nvSpPr>
          <p:cNvPr id="14"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Problématique</a:t>
            </a:r>
            <a:endParaRPr lang="fr-FR" sz="1100" b="1" dirty="0">
              <a:solidFill>
                <a:schemeClr val="bg1">
                  <a:lumMod val="75000"/>
                </a:schemeClr>
              </a:solidFill>
              <a:latin typeface="Cambria Math" pitchFamily="18" charset="0"/>
              <a:ea typeface="Cambria Math" pitchFamily="18" charset="0"/>
            </a:endParaRPr>
          </a:p>
        </p:txBody>
      </p:sp>
      <p:sp>
        <p:nvSpPr>
          <p:cNvPr id="15"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Réalisation</a:t>
            </a:r>
          </a:p>
        </p:txBody>
      </p:sp>
      <p:sp>
        <p:nvSpPr>
          <p:cNvPr id="24"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Conclusion et</a:t>
            </a:r>
          </a:p>
          <a:p>
            <a:pPr eaLnBrk="0" hangingPunct="0"/>
            <a:r>
              <a:rPr lang="fr-FR" sz="1100" b="1" dirty="0">
                <a:solidFill>
                  <a:schemeClr val="bg1">
                    <a:lumMod val="65000"/>
                  </a:schemeClr>
                </a:solidFill>
                <a:latin typeface="Cambria Math" pitchFamily="18" charset="0"/>
                <a:ea typeface="Cambria Math" pitchFamily="18" charset="0"/>
              </a:rPr>
              <a:t> </a:t>
            </a:r>
            <a:r>
              <a:rPr lang="fr-FR" sz="1100" b="1" dirty="0" smtClean="0">
                <a:solidFill>
                  <a:schemeClr val="bg1">
                    <a:lumMod val="65000"/>
                  </a:schemeClr>
                </a:solidFill>
                <a:latin typeface="Cambria Math" pitchFamily="18" charset="0"/>
                <a:ea typeface="Cambria Math" pitchFamily="18" charset="0"/>
              </a:rPr>
              <a:t>Perspectives</a:t>
            </a:r>
            <a:endParaRPr lang="fr-FR" sz="1100" b="1" dirty="0">
              <a:solidFill>
                <a:schemeClr val="bg1">
                  <a:lumMod val="65000"/>
                </a:schemeClr>
              </a:solidFill>
              <a:latin typeface="Cambria Math" pitchFamily="18" charset="0"/>
              <a:ea typeface="Cambria Math" pitchFamily="18" charset="0"/>
            </a:endParaRPr>
          </a:p>
        </p:txBody>
      </p:sp>
      <p:grpSp>
        <p:nvGrpSpPr>
          <p:cNvPr id="25" name="Group 32"/>
          <p:cNvGrpSpPr>
            <a:grpSpLocks/>
          </p:cNvGrpSpPr>
          <p:nvPr/>
        </p:nvGrpSpPr>
        <p:grpSpPr bwMode="auto">
          <a:xfrm>
            <a:off x="0" y="18288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24384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35052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6" name="Group 32"/>
          <p:cNvGrpSpPr>
            <a:grpSpLocks/>
          </p:cNvGrpSpPr>
          <p:nvPr/>
        </p:nvGrpSpPr>
        <p:grpSpPr bwMode="auto">
          <a:xfrm>
            <a:off x="0" y="4572000"/>
            <a:ext cx="381000" cy="381000"/>
            <a:chOff x="2078" y="1680"/>
            <a:chExt cx="1615" cy="1615"/>
          </a:xfrm>
        </p:grpSpPr>
        <p:sp>
          <p:nvSpPr>
            <p:cNvPr id="4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3" name="Group 32"/>
          <p:cNvGrpSpPr>
            <a:grpSpLocks/>
          </p:cNvGrpSpPr>
          <p:nvPr/>
        </p:nvGrpSpPr>
        <p:grpSpPr bwMode="auto">
          <a:xfrm>
            <a:off x="0" y="51054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1" name="ZoneTexte 60"/>
          <p:cNvSpPr txBox="1"/>
          <p:nvPr/>
        </p:nvSpPr>
        <p:spPr>
          <a:xfrm>
            <a:off x="2444628" y="1301167"/>
            <a:ext cx="6629400" cy="369332"/>
          </a:xfrm>
          <a:prstGeom prst="rect">
            <a:avLst/>
          </a:prstGeom>
          <a:noFill/>
        </p:spPr>
        <p:txBody>
          <a:bodyPr wrap="square" rtlCol="0">
            <a:spAutoFit/>
          </a:bodyPr>
          <a:lstStyle/>
          <a:p>
            <a:r>
              <a:rPr lang="fr-FR" dirty="0" smtClean="0"/>
              <a:t> </a:t>
            </a:r>
            <a:endParaRPr lang="fr-FR" dirty="0"/>
          </a:p>
        </p:txBody>
      </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63" name="Espace réservé du contenu 2"/>
          <p:cNvSpPr txBox="1">
            <a:spLocks/>
          </p:cNvSpPr>
          <p:nvPr/>
        </p:nvSpPr>
        <p:spPr>
          <a:xfrm>
            <a:off x="2133600" y="1371600"/>
            <a:ext cx="68580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27650" name="Picture 2"/>
          <p:cNvPicPr>
            <a:picLocks noChangeAspect="1" noChangeArrowheads="1"/>
          </p:cNvPicPr>
          <p:nvPr/>
        </p:nvPicPr>
        <p:blipFill>
          <a:blip r:embed="rId3"/>
          <a:srcRect/>
          <a:stretch>
            <a:fillRect/>
          </a:stretch>
        </p:blipFill>
        <p:spPr bwMode="auto">
          <a:xfrm>
            <a:off x="7891293" y="833854"/>
            <a:ext cx="381000" cy="232172"/>
          </a:xfrm>
          <a:prstGeom prst="rect">
            <a:avLst/>
          </a:prstGeom>
          <a:noFill/>
          <a:ln w="9525">
            <a:noFill/>
            <a:miter lim="800000"/>
            <a:headEnd/>
            <a:tailEnd/>
          </a:ln>
          <a:effectLst/>
        </p:spPr>
      </p:pic>
      <p:sp>
        <p:nvSpPr>
          <p:cNvPr id="93" name="AutoShape 6"/>
          <p:cNvSpPr>
            <a:spLocks noChangeArrowheads="1"/>
          </p:cNvSpPr>
          <p:nvPr/>
        </p:nvSpPr>
        <p:spPr bwMode="gray">
          <a:xfrm>
            <a:off x="304800" y="3932237"/>
            <a:ext cx="1524000" cy="487363"/>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050" b="1" dirty="0">
                <a:solidFill>
                  <a:srgbClr val="00B0F0"/>
                </a:solidFill>
              </a:rPr>
              <a:t>Conception</a:t>
            </a:r>
            <a:r>
              <a:rPr lang="en-US" sz="1050" b="1" dirty="0">
                <a:solidFill>
                  <a:srgbClr val="00B0F0"/>
                </a:solidFill>
              </a:rPr>
              <a:t> et </a:t>
            </a:r>
            <a:endParaRPr lang="en-US" sz="1050" b="1" dirty="0" smtClean="0">
              <a:solidFill>
                <a:srgbClr val="00B0F0"/>
              </a:solidFill>
            </a:endParaRPr>
          </a:p>
          <a:p>
            <a:pPr eaLnBrk="0" hangingPunct="0"/>
            <a:r>
              <a:rPr lang="fr-FR" sz="1050" b="1" dirty="0" smtClean="0">
                <a:solidFill>
                  <a:srgbClr val="00B0F0"/>
                </a:solidFill>
              </a:rPr>
              <a:t>Architecture</a:t>
            </a:r>
            <a:r>
              <a:rPr lang="en-US" sz="1050" b="1" dirty="0" smtClean="0">
                <a:solidFill>
                  <a:srgbClr val="00B0F0"/>
                </a:solidFill>
              </a:rPr>
              <a:t> </a:t>
            </a:r>
            <a:r>
              <a:rPr lang="fr-FR" sz="1050" b="1" dirty="0" smtClean="0">
                <a:solidFill>
                  <a:srgbClr val="00B0F0"/>
                </a:solidFill>
              </a:rPr>
              <a:t>générale</a:t>
            </a:r>
            <a:endParaRPr lang="fr-FR" sz="1100" b="1" dirty="0">
              <a:solidFill>
                <a:srgbClr val="00B0F0"/>
              </a:solidFill>
            </a:endParaRPr>
          </a:p>
        </p:txBody>
      </p:sp>
      <p:grpSp>
        <p:nvGrpSpPr>
          <p:cNvPr id="95" name="Group 39"/>
          <p:cNvGrpSpPr>
            <a:grpSpLocks/>
          </p:cNvGrpSpPr>
          <p:nvPr/>
        </p:nvGrpSpPr>
        <p:grpSpPr bwMode="auto">
          <a:xfrm>
            <a:off x="0" y="4038600"/>
            <a:ext cx="355600" cy="381000"/>
            <a:chOff x="2078" y="1680"/>
            <a:chExt cx="1615" cy="1615"/>
          </a:xfrm>
        </p:grpSpPr>
        <p:sp>
          <p:nvSpPr>
            <p:cNvPr id="96"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7"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9"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0"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101"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2"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03" name="Group 39"/>
          <p:cNvGrpSpPr>
            <a:grpSpLocks/>
          </p:cNvGrpSpPr>
          <p:nvPr/>
        </p:nvGrpSpPr>
        <p:grpSpPr bwMode="auto">
          <a:xfrm>
            <a:off x="2387600" y="685800"/>
            <a:ext cx="355600" cy="381000"/>
            <a:chOff x="2078" y="1680"/>
            <a:chExt cx="1615" cy="1615"/>
          </a:xfrm>
        </p:grpSpPr>
        <p:sp>
          <p:nvSpPr>
            <p:cNvPr id="104"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5"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6"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7"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108"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9"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132" name="Image 131"/>
          <p:cNvPicPr>
            <a:picLocks noChangeAspect="1"/>
          </p:cNvPicPr>
          <p:nvPr/>
        </p:nvPicPr>
        <p:blipFill>
          <a:blip r:embed="rId4"/>
          <a:stretch>
            <a:fillRect/>
          </a:stretch>
        </p:blipFill>
        <p:spPr>
          <a:xfrm>
            <a:off x="8272293" y="3345363"/>
            <a:ext cx="803458" cy="902694"/>
          </a:xfrm>
          <a:prstGeom prst="rect">
            <a:avLst/>
          </a:prstGeom>
        </p:spPr>
      </p:pic>
      <p:sp>
        <p:nvSpPr>
          <p:cNvPr id="133" name="Rectangle 132"/>
          <p:cNvSpPr/>
          <p:nvPr/>
        </p:nvSpPr>
        <p:spPr>
          <a:xfrm>
            <a:off x="5345171" y="2584899"/>
            <a:ext cx="2197737" cy="2414138"/>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4" name="Image 133"/>
          <p:cNvPicPr>
            <a:picLocks noChangeAspect="1"/>
          </p:cNvPicPr>
          <p:nvPr/>
        </p:nvPicPr>
        <p:blipFill>
          <a:blip r:embed="rId5"/>
          <a:stretch>
            <a:fillRect/>
          </a:stretch>
        </p:blipFill>
        <p:spPr>
          <a:xfrm>
            <a:off x="5448436" y="2786685"/>
            <a:ext cx="637492" cy="453271"/>
          </a:xfrm>
          <a:prstGeom prst="rect">
            <a:avLst/>
          </a:prstGeom>
        </p:spPr>
      </p:pic>
      <p:sp>
        <p:nvSpPr>
          <p:cNvPr id="135" name="ZoneTexte 134"/>
          <p:cNvSpPr txBox="1"/>
          <p:nvPr/>
        </p:nvSpPr>
        <p:spPr>
          <a:xfrm>
            <a:off x="6085928" y="2751710"/>
            <a:ext cx="1838872" cy="523220"/>
          </a:xfrm>
          <a:prstGeom prst="rect">
            <a:avLst/>
          </a:prstGeom>
          <a:noFill/>
        </p:spPr>
        <p:txBody>
          <a:bodyPr wrap="square" rtlCol="0">
            <a:spAutoFit/>
          </a:bodyPr>
          <a:lstStyle/>
          <a:p>
            <a:r>
              <a:rPr lang="fr-FR" sz="1400" b="1" dirty="0" smtClean="0"/>
              <a:t>Serveur web express</a:t>
            </a:r>
            <a:endParaRPr lang="fr-FR" sz="1400" b="1" dirty="0"/>
          </a:p>
        </p:txBody>
      </p:sp>
      <p:sp>
        <p:nvSpPr>
          <p:cNvPr id="136" name="Rectangle 135"/>
          <p:cNvSpPr/>
          <p:nvPr/>
        </p:nvSpPr>
        <p:spPr>
          <a:xfrm>
            <a:off x="5789442" y="3660188"/>
            <a:ext cx="1460078" cy="944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7" name="ZoneTexte 136"/>
          <p:cNvSpPr txBox="1"/>
          <p:nvPr/>
        </p:nvSpPr>
        <p:spPr>
          <a:xfrm>
            <a:off x="6280017" y="3810000"/>
            <a:ext cx="969503" cy="600164"/>
          </a:xfrm>
          <a:prstGeom prst="rect">
            <a:avLst/>
          </a:prstGeom>
          <a:noFill/>
        </p:spPr>
        <p:txBody>
          <a:bodyPr wrap="square" rtlCol="0">
            <a:spAutoFit/>
          </a:bodyPr>
          <a:lstStyle/>
          <a:p>
            <a:pPr algn="ctr"/>
            <a:r>
              <a:rPr lang="fr-FR" sz="1100" b="1" dirty="0" smtClean="0"/>
              <a:t>Application web services</a:t>
            </a:r>
            <a:endParaRPr lang="fr-FR" sz="1100" b="1" dirty="0"/>
          </a:p>
        </p:txBody>
      </p:sp>
      <p:pic>
        <p:nvPicPr>
          <p:cNvPr id="138" name="Image 1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08572" y="3791968"/>
            <a:ext cx="418293" cy="418293"/>
          </a:xfrm>
          <a:prstGeom prst="rect">
            <a:avLst/>
          </a:prstGeom>
        </p:spPr>
      </p:pic>
      <p:pic>
        <p:nvPicPr>
          <p:cNvPr id="139" name="Image 138"/>
          <p:cNvPicPr>
            <a:picLocks noChangeAspect="1"/>
          </p:cNvPicPr>
          <p:nvPr/>
        </p:nvPicPr>
        <p:blipFill>
          <a:blip r:embed="rId7"/>
          <a:stretch>
            <a:fillRect/>
          </a:stretch>
        </p:blipFill>
        <p:spPr>
          <a:xfrm>
            <a:off x="3663911" y="3427544"/>
            <a:ext cx="776950" cy="917312"/>
          </a:xfrm>
          <a:prstGeom prst="rect">
            <a:avLst/>
          </a:prstGeom>
        </p:spPr>
      </p:pic>
      <p:pic>
        <p:nvPicPr>
          <p:cNvPr id="140" name="Image 1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64387" y="3215734"/>
            <a:ext cx="807691" cy="1325563"/>
          </a:xfrm>
          <a:prstGeom prst="rect">
            <a:avLst/>
          </a:prstGeom>
        </p:spPr>
      </p:pic>
      <p:cxnSp>
        <p:nvCxnSpPr>
          <p:cNvPr id="68612" name="Connecteur droit avec flèche 68611"/>
          <p:cNvCxnSpPr>
            <a:endCxn id="132" idx="1"/>
          </p:cNvCxnSpPr>
          <p:nvPr/>
        </p:nvCxnSpPr>
        <p:spPr>
          <a:xfrm>
            <a:off x="7683522" y="3791968"/>
            <a:ext cx="588771" cy="47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8" name="Connecteur droit avec flèche 147"/>
          <p:cNvCxnSpPr/>
          <p:nvPr/>
        </p:nvCxnSpPr>
        <p:spPr>
          <a:xfrm flipH="1">
            <a:off x="7627059" y="4038600"/>
            <a:ext cx="645234" cy="214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618" name="Connecteur droit avec flèche 68617"/>
          <p:cNvCxnSpPr/>
          <p:nvPr/>
        </p:nvCxnSpPr>
        <p:spPr>
          <a:xfrm>
            <a:off x="4549340" y="3786171"/>
            <a:ext cx="7184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6" name="Connecteur droit avec flèche 155"/>
          <p:cNvCxnSpPr/>
          <p:nvPr/>
        </p:nvCxnSpPr>
        <p:spPr>
          <a:xfrm flipH="1">
            <a:off x="4499273" y="4049334"/>
            <a:ext cx="756571" cy="105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634" name="Connecteur droit avec flèche 68633"/>
          <p:cNvCxnSpPr/>
          <p:nvPr/>
        </p:nvCxnSpPr>
        <p:spPr>
          <a:xfrm>
            <a:off x="2843933" y="3786171"/>
            <a:ext cx="8199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2" name="Connecteur droit avec flèche 171"/>
          <p:cNvCxnSpPr/>
          <p:nvPr/>
        </p:nvCxnSpPr>
        <p:spPr>
          <a:xfrm flipH="1" flipV="1">
            <a:off x="2799135" y="3989353"/>
            <a:ext cx="864776" cy="117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8645" name="ZoneTexte 68644"/>
          <p:cNvSpPr txBox="1"/>
          <p:nvPr/>
        </p:nvSpPr>
        <p:spPr>
          <a:xfrm>
            <a:off x="2722723" y="3483747"/>
            <a:ext cx="1671582" cy="246221"/>
          </a:xfrm>
          <a:prstGeom prst="rect">
            <a:avLst/>
          </a:prstGeom>
          <a:noFill/>
        </p:spPr>
        <p:txBody>
          <a:bodyPr wrap="square" rtlCol="0">
            <a:spAutoFit/>
          </a:bodyPr>
          <a:lstStyle/>
          <a:p>
            <a:r>
              <a:rPr lang="fr-FR" sz="1000" dirty="0" smtClean="0"/>
              <a:t>Requête HTTP </a:t>
            </a:r>
            <a:endParaRPr lang="fr-FR" sz="1000" dirty="0"/>
          </a:p>
        </p:txBody>
      </p:sp>
      <p:sp>
        <p:nvSpPr>
          <p:cNvPr id="68652" name="ZoneTexte 68651"/>
          <p:cNvSpPr txBox="1"/>
          <p:nvPr/>
        </p:nvSpPr>
        <p:spPr>
          <a:xfrm>
            <a:off x="2971800" y="4026555"/>
            <a:ext cx="731644" cy="253916"/>
          </a:xfrm>
          <a:prstGeom prst="rect">
            <a:avLst/>
          </a:prstGeom>
          <a:noFill/>
        </p:spPr>
        <p:txBody>
          <a:bodyPr wrap="square" rtlCol="0">
            <a:spAutoFit/>
          </a:bodyPr>
          <a:lstStyle/>
          <a:p>
            <a:r>
              <a:rPr lang="fr-FR" sz="1000" dirty="0" smtClean="0"/>
              <a:t>Json</a:t>
            </a:r>
            <a:endParaRPr lang="fr-FR" sz="1000" dirty="0"/>
          </a:p>
        </p:txBody>
      </p:sp>
      <p:sp>
        <p:nvSpPr>
          <p:cNvPr id="68657" name="Rectangle 68656"/>
          <p:cNvSpPr/>
          <p:nvPr/>
        </p:nvSpPr>
        <p:spPr>
          <a:xfrm>
            <a:off x="2064387" y="2499502"/>
            <a:ext cx="7008246" cy="30075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659" name="ZoneTexte 68658"/>
          <p:cNvSpPr txBox="1"/>
          <p:nvPr/>
        </p:nvSpPr>
        <p:spPr>
          <a:xfrm>
            <a:off x="2226196" y="1879581"/>
            <a:ext cx="3563246" cy="338554"/>
          </a:xfrm>
          <a:prstGeom prst="rect">
            <a:avLst/>
          </a:prstGeom>
          <a:noFill/>
        </p:spPr>
        <p:txBody>
          <a:bodyPr wrap="square" rtlCol="0">
            <a:spAutoFit/>
          </a:bodyPr>
          <a:lstStyle/>
          <a:p>
            <a:pPr marL="285750" indent="-285750">
              <a:buFont typeface="Arial" panose="020B0604020202020204" pitchFamily="34" charset="0"/>
              <a:buChar char="•"/>
            </a:pPr>
            <a:r>
              <a:rPr lang="fr-FR" sz="1600" dirty="0" smtClean="0">
                <a:solidFill>
                  <a:srgbClr val="002060"/>
                </a:solidFill>
              </a:rPr>
              <a:t>Architecture physique</a:t>
            </a:r>
            <a:endParaRPr lang="fr-FR" sz="1600" dirty="0">
              <a:solidFill>
                <a:srgbClr val="002060"/>
              </a:solidFill>
            </a:endParaRPr>
          </a:p>
        </p:txBody>
      </p:sp>
      <p:sp>
        <p:nvSpPr>
          <p:cNvPr id="2" name="Rectangle 1"/>
          <p:cNvSpPr/>
          <p:nvPr/>
        </p:nvSpPr>
        <p:spPr>
          <a:xfrm>
            <a:off x="2268037" y="1326605"/>
            <a:ext cx="2677528" cy="369332"/>
          </a:xfrm>
          <a:prstGeom prst="rect">
            <a:avLst/>
          </a:prstGeom>
        </p:spPr>
        <p:txBody>
          <a:bodyPr wrap="none">
            <a:spAutoFit/>
          </a:bodyPr>
          <a:lstStyle/>
          <a:p>
            <a:pPr eaLnBrk="0" hangingPunct="0"/>
            <a:r>
              <a:rPr lang="fr-FR" b="1" dirty="0">
                <a:solidFill>
                  <a:schemeClr val="tx2"/>
                </a:solidFill>
                <a:latin typeface="Cambria Math" pitchFamily="18" charset="0"/>
                <a:ea typeface="Cambria Math" pitchFamily="18" charset="0"/>
              </a:rPr>
              <a:t>Conception architecturale</a:t>
            </a:r>
          </a:p>
        </p:txBody>
      </p:sp>
      <p:sp>
        <p:nvSpPr>
          <p:cNvPr id="6" name="Rectangle 5"/>
          <p:cNvSpPr/>
          <p:nvPr/>
        </p:nvSpPr>
        <p:spPr>
          <a:xfrm>
            <a:off x="2872078" y="710903"/>
            <a:ext cx="4776372"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Conception et architecture générale</a:t>
            </a:r>
          </a:p>
        </p:txBody>
      </p:sp>
      <p:sp>
        <p:nvSpPr>
          <p:cNvPr id="11" name="Espace réservé du numéro de diapositive 10"/>
          <p:cNvSpPr>
            <a:spLocks noGrp="1"/>
          </p:cNvSpPr>
          <p:nvPr>
            <p:ph type="sldNum" sz="quarter" idx="12"/>
          </p:nvPr>
        </p:nvSpPr>
        <p:spPr/>
        <p:txBody>
          <a:bodyPr/>
          <a:lstStyle/>
          <a:p>
            <a:fld id="{DE6116FA-97E4-4DBA-A664-28F4BB4318D9}" type="slidenum">
              <a:rPr lang="fr-FR" smtClean="0"/>
              <a:pPr/>
              <a:t>13</a:t>
            </a:fld>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anim calcmode="lin" valueType="num">
                                      <p:cBhvr>
                                        <p:cTn id="9" dur="500" fill="hold"/>
                                        <p:tgtEl>
                                          <p:spTgt spid="27650"/>
                                        </p:tgtEl>
                                        <p:attrNameLst>
                                          <p:attrName>style.rotation</p:attrName>
                                        </p:attrNameLst>
                                      </p:cBhvr>
                                      <p:tavLst>
                                        <p:tav tm="0">
                                          <p:val>
                                            <p:fltVal val="360"/>
                                          </p:val>
                                        </p:tav>
                                        <p:tav tm="100000">
                                          <p:val>
                                            <p:fltVal val="0"/>
                                          </p:val>
                                        </p:tav>
                                      </p:tavLst>
                                    </p:anim>
                                    <p:animEffect transition="in" filter="fade">
                                      <p:cBhvr>
                                        <p:cTn id="10" dur="500"/>
                                        <p:tgtEl>
                                          <p:spTgt spid="27650"/>
                                        </p:tgtEl>
                                      </p:cBhvr>
                                    </p:animEffect>
                                  </p:childTnLst>
                                </p:cTn>
                              </p:par>
                              <p:par>
                                <p:cTn id="11" presetID="26"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wipe(down)">
                                      <p:cBhvr>
                                        <p:cTn id="13" dur="290">
                                          <p:stCondLst>
                                            <p:cond delay="0"/>
                                          </p:stCondLst>
                                        </p:cTn>
                                        <p:tgtEl>
                                          <p:spTgt spid="103"/>
                                        </p:tgtEl>
                                      </p:cBhvr>
                                    </p:animEffect>
                                    <p:anim calcmode="lin" valueType="num">
                                      <p:cBhvr>
                                        <p:cTn id="14" dur="911" tmFilter="0,0; 0.14,0.36; 0.43,0.73; 0.71,0.91; 1.0,1.0">
                                          <p:stCondLst>
                                            <p:cond delay="0"/>
                                          </p:stCondLst>
                                        </p:cTn>
                                        <p:tgtEl>
                                          <p:spTgt spid="103"/>
                                        </p:tgtEl>
                                        <p:attrNameLst>
                                          <p:attrName>ppt_x</p:attrName>
                                        </p:attrNameLst>
                                      </p:cBhvr>
                                      <p:tavLst>
                                        <p:tav tm="0">
                                          <p:val>
                                            <p:strVal val="#ppt_x-0.25"/>
                                          </p:val>
                                        </p:tav>
                                        <p:tav tm="100000">
                                          <p:val>
                                            <p:strVal val="#ppt_x"/>
                                          </p:val>
                                        </p:tav>
                                      </p:tavLst>
                                    </p:anim>
                                    <p:anim calcmode="lin" valueType="num">
                                      <p:cBhvr>
                                        <p:cTn id="15" dur="332" tmFilter="0.0,0.0; 0.25,0.07; 0.50,0.2; 0.75,0.467; 1.0,1.0">
                                          <p:stCondLst>
                                            <p:cond delay="0"/>
                                          </p:stCondLst>
                                        </p:cTn>
                                        <p:tgtEl>
                                          <p:spTgt spid="103"/>
                                        </p:tgtEl>
                                        <p:attrNameLst>
                                          <p:attrName>ppt_y</p:attrName>
                                        </p:attrNameLst>
                                      </p:cBhvr>
                                      <p:tavLst>
                                        <p:tav tm="0" fmla="#ppt_y-sin(pi*$)/3">
                                          <p:val>
                                            <p:fltVal val="0.5"/>
                                          </p:val>
                                        </p:tav>
                                        <p:tav tm="100000">
                                          <p:val>
                                            <p:fltVal val="1"/>
                                          </p:val>
                                        </p:tav>
                                      </p:tavLst>
                                    </p:anim>
                                    <p:anim calcmode="lin" valueType="num">
                                      <p:cBhvr>
                                        <p:cTn id="16" dur="332" tmFilter="0, 0; 0.125,0.2665; 0.25,0.4; 0.375,0.465; 0.5,0.5;  0.625,0.535; 0.75,0.6; 0.875,0.7335; 1,1">
                                          <p:stCondLst>
                                            <p:cond delay="332"/>
                                          </p:stCondLst>
                                        </p:cTn>
                                        <p:tgtEl>
                                          <p:spTgt spid="103"/>
                                        </p:tgtEl>
                                        <p:attrNameLst>
                                          <p:attrName>ppt_y</p:attrName>
                                        </p:attrNameLst>
                                      </p:cBhvr>
                                      <p:tavLst>
                                        <p:tav tm="0" fmla="#ppt_y-sin(pi*$)/9">
                                          <p:val>
                                            <p:fltVal val="0"/>
                                          </p:val>
                                        </p:tav>
                                        <p:tav tm="100000">
                                          <p:val>
                                            <p:fltVal val="1"/>
                                          </p:val>
                                        </p:tav>
                                      </p:tavLst>
                                    </p:anim>
                                    <p:anim calcmode="lin" valueType="num">
                                      <p:cBhvr>
                                        <p:cTn id="17" dur="166" tmFilter="0, 0; 0.125,0.2665; 0.25,0.4; 0.375,0.465; 0.5,0.5;  0.625,0.535; 0.75,0.6; 0.875,0.7335; 1,1">
                                          <p:stCondLst>
                                            <p:cond delay="662"/>
                                          </p:stCondLst>
                                        </p:cTn>
                                        <p:tgtEl>
                                          <p:spTgt spid="103"/>
                                        </p:tgtEl>
                                        <p:attrNameLst>
                                          <p:attrName>ppt_y</p:attrName>
                                        </p:attrNameLst>
                                      </p:cBhvr>
                                      <p:tavLst>
                                        <p:tav tm="0" fmla="#ppt_y-sin(pi*$)/27">
                                          <p:val>
                                            <p:fltVal val="0"/>
                                          </p:val>
                                        </p:tav>
                                        <p:tav tm="100000">
                                          <p:val>
                                            <p:fltVal val="1"/>
                                          </p:val>
                                        </p:tav>
                                      </p:tavLst>
                                    </p:anim>
                                    <p:anim calcmode="lin" valueType="num">
                                      <p:cBhvr>
                                        <p:cTn id="18" dur="82" tmFilter="0, 0; 0.125,0.2665; 0.25,0.4; 0.375,0.465; 0.5,0.5;  0.625,0.535; 0.75,0.6; 0.875,0.7335; 1,1">
                                          <p:stCondLst>
                                            <p:cond delay="828"/>
                                          </p:stCondLst>
                                        </p:cTn>
                                        <p:tgtEl>
                                          <p:spTgt spid="103"/>
                                        </p:tgtEl>
                                        <p:attrNameLst>
                                          <p:attrName>ppt_y</p:attrName>
                                        </p:attrNameLst>
                                      </p:cBhvr>
                                      <p:tavLst>
                                        <p:tav tm="0" fmla="#ppt_y-sin(pi*$)/81">
                                          <p:val>
                                            <p:fltVal val="0"/>
                                          </p:val>
                                        </p:tav>
                                        <p:tav tm="100000">
                                          <p:val>
                                            <p:fltVal val="1"/>
                                          </p:val>
                                        </p:tav>
                                      </p:tavLst>
                                    </p:anim>
                                    <p:animScale>
                                      <p:cBhvr>
                                        <p:cTn id="19" dur="13">
                                          <p:stCondLst>
                                            <p:cond delay="325"/>
                                          </p:stCondLst>
                                        </p:cTn>
                                        <p:tgtEl>
                                          <p:spTgt spid="103"/>
                                        </p:tgtEl>
                                      </p:cBhvr>
                                      <p:to x="100000" y="60000"/>
                                    </p:animScale>
                                    <p:animScale>
                                      <p:cBhvr>
                                        <p:cTn id="20" dur="83" decel="50000">
                                          <p:stCondLst>
                                            <p:cond delay="338"/>
                                          </p:stCondLst>
                                        </p:cTn>
                                        <p:tgtEl>
                                          <p:spTgt spid="103"/>
                                        </p:tgtEl>
                                      </p:cBhvr>
                                      <p:to x="100000" y="100000"/>
                                    </p:animScale>
                                    <p:animScale>
                                      <p:cBhvr>
                                        <p:cTn id="21" dur="13">
                                          <p:stCondLst>
                                            <p:cond delay="656"/>
                                          </p:stCondLst>
                                        </p:cTn>
                                        <p:tgtEl>
                                          <p:spTgt spid="103"/>
                                        </p:tgtEl>
                                      </p:cBhvr>
                                      <p:to x="100000" y="80000"/>
                                    </p:animScale>
                                    <p:animScale>
                                      <p:cBhvr>
                                        <p:cTn id="22" dur="83" decel="50000">
                                          <p:stCondLst>
                                            <p:cond delay="669"/>
                                          </p:stCondLst>
                                        </p:cTn>
                                        <p:tgtEl>
                                          <p:spTgt spid="103"/>
                                        </p:tgtEl>
                                      </p:cBhvr>
                                      <p:to x="100000" y="100000"/>
                                    </p:animScale>
                                    <p:animScale>
                                      <p:cBhvr>
                                        <p:cTn id="23" dur="13">
                                          <p:stCondLst>
                                            <p:cond delay="821"/>
                                          </p:stCondLst>
                                        </p:cTn>
                                        <p:tgtEl>
                                          <p:spTgt spid="103"/>
                                        </p:tgtEl>
                                      </p:cBhvr>
                                      <p:to x="100000" y="90000"/>
                                    </p:animScale>
                                    <p:animScale>
                                      <p:cBhvr>
                                        <p:cTn id="24" dur="83" decel="50000">
                                          <p:stCondLst>
                                            <p:cond delay="834"/>
                                          </p:stCondLst>
                                        </p:cTn>
                                        <p:tgtEl>
                                          <p:spTgt spid="103"/>
                                        </p:tgtEl>
                                      </p:cBhvr>
                                      <p:to x="100000" y="100000"/>
                                    </p:animScale>
                                    <p:animScale>
                                      <p:cBhvr>
                                        <p:cTn id="25" dur="13">
                                          <p:stCondLst>
                                            <p:cond delay="904"/>
                                          </p:stCondLst>
                                        </p:cTn>
                                        <p:tgtEl>
                                          <p:spTgt spid="103"/>
                                        </p:tgtEl>
                                      </p:cBhvr>
                                      <p:to x="100000" y="95000"/>
                                    </p:animScale>
                                    <p:animScale>
                                      <p:cBhvr>
                                        <p:cTn id="26" dur="83" decel="50000">
                                          <p:stCondLst>
                                            <p:cond delay="917"/>
                                          </p:stCondLst>
                                        </p:cTn>
                                        <p:tgtEl>
                                          <p:spTgt spid="103"/>
                                        </p:tgtEl>
                                      </p:cBhvr>
                                      <p:to x="100000" y="100000"/>
                                    </p:animScale>
                                  </p:childTnLst>
                                </p:cTn>
                              </p:par>
                              <p:par>
                                <p:cTn id="27" presetID="26"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down)">
                                      <p:cBhvr>
                                        <p:cTn id="29" dur="290">
                                          <p:stCondLst>
                                            <p:cond delay="0"/>
                                          </p:stCondLst>
                                        </p:cTn>
                                        <p:tgtEl>
                                          <p:spTgt spid="93"/>
                                        </p:tgtEl>
                                      </p:cBhvr>
                                    </p:animEffect>
                                    <p:anim calcmode="lin" valueType="num">
                                      <p:cBhvr>
                                        <p:cTn id="30" dur="911" tmFilter="0,0; 0.14,0.36; 0.43,0.73; 0.71,0.91; 1.0,1.0">
                                          <p:stCondLst>
                                            <p:cond delay="0"/>
                                          </p:stCondLst>
                                        </p:cTn>
                                        <p:tgtEl>
                                          <p:spTgt spid="93"/>
                                        </p:tgtEl>
                                        <p:attrNameLst>
                                          <p:attrName>ppt_x</p:attrName>
                                        </p:attrNameLst>
                                      </p:cBhvr>
                                      <p:tavLst>
                                        <p:tav tm="0">
                                          <p:val>
                                            <p:strVal val="#ppt_x-0.25"/>
                                          </p:val>
                                        </p:tav>
                                        <p:tav tm="100000">
                                          <p:val>
                                            <p:strVal val="#ppt_x"/>
                                          </p:val>
                                        </p:tav>
                                      </p:tavLst>
                                    </p:anim>
                                    <p:anim calcmode="lin" valueType="num">
                                      <p:cBhvr>
                                        <p:cTn id="31" dur="332" tmFilter="0.0,0.0; 0.25,0.07; 0.50,0.2; 0.75,0.467; 1.0,1.0">
                                          <p:stCondLst>
                                            <p:cond delay="0"/>
                                          </p:stCondLst>
                                        </p:cTn>
                                        <p:tgtEl>
                                          <p:spTgt spid="93"/>
                                        </p:tgtEl>
                                        <p:attrNameLst>
                                          <p:attrName>ppt_y</p:attrName>
                                        </p:attrNameLst>
                                      </p:cBhvr>
                                      <p:tavLst>
                                        <p:tav tm="0" fmla="#ppt_y-sin(pi*$)/3">
                                          <p:val>
                                            <p:fltVal val="0.5"/>
                                          </p:val>
                                        </p:tav>
                                        <p:tav tm="100000">
                                          <p:val>
                                            <p:fltVal val="1"/>
                                          </p:val>
                                        </p:tav>
                                      </p:tavLst>
                                    </p:anim>
                                    <p:anim calcmode="lin" valueType="num">
                                      <p:cBhvr>
                                        <p:cTn id="32" dur="332" tmFilter="0, 0; 0.125,0.2665; 0.25,0.4; 0.375,0.465; 0.5,0.5;  0.625,0.535; 0.75,0.6; 0.875,0.7335; 1,1">
                                          <p:stCondLst>
                                            <p:cond delay="332"/>
                                          </p:stCondLst>
                                        </p:cTn>
                                        <p:tgtEl>
                                          <p:spTgt spid="93"/>
                                        </p:tgtEl>
                                        <p:attrNameLst>
                                          <p:attrName>ppt_y</p:attrName>
                                        </p:attrNameLst>
                                      </p:cBhvr>
                                      <p:tavLst>
                                        <p:tav tm="0" fmla="#ppt_y-sin(pi*$)/9">
                                          <p:val>
                                            <p:fltVal val="0"/>
                                          </p:val>
                                        </p:tav>
                                        <p:tav tm="100000">
                                          <p:val>
                                            <p:fltVal val="1"/>
                                          </p:val>
                                        </p:tav>
                                      </p:tavLst>
                                    </p:anim>
                                    <p:anim calcmode="lin" valueType="num">
                                      <p:cBhvr>
                                        <p:cTn id="33" dur="166" tmFilter="0, 0; 0.125,0.2665; 0.25,0.4; 0.375,0.465; 0.5,0.5;  0.625,0.535; 0.75,0.6; 0.875,0.7335; 1,1">
                                          <p:stCondLst>
                                            <p:cond delay="662"/>
                                          </p:stCondLst>
                                        </p:cTn>
                                        <p:tgtEl>
                                          <p:spTgt spid="93"/>
                                        </p:tgtEl>
                                        <p:attrNameLst>
                                          <p:attrName>ppt_y</p:attrName>
                                        </p:attrNameLst>
                                      </p:cBhvr>
                                      <p:tavLst>
                                        <p:tav tm="0" fmla="#ppt_y-sin(pi*$)/27">
                                          <p:val>
                                            <p:fltVal val="0"/>
                                          </p:val>
                                        </p:tav>
                                        <p:tav tm="100000">
                                          <p:val>
                                            <p:fltVal val="1"/>
                                          </p:val>
                                        </p:tav>
                                      </p:tavLst>
                                    </p:anim>
                                    <p:anim calcmode="lin" valueType="num">
                                      <p:cBhvr>
                                        <p:cTn id="34" dur="82" tmFilter="0, 0; 0.125,0.2665; 0.25,0.4; 0.375,0.465; 0.5,0.5;  0.625,0.535; 0.75,0.6; 0.875,0.7335; 1,1">
                                          <p:stCondLst>
                                            <p:cond delay="828"/>
                                          </p:stCondLst>
                                        </p:cTn>
                                        <p:tgtEl>
                                          <p:spTgt spid="93"/>
                                        </p:tgtEl>
                                        <p:attrNameLst>
                                          <p:attrName>ppt_y</p:attrName>
                                        </p:attrNameLst>
                                      </p:cBhvr>
                                      <p:tavLst>
                                        <p:tav tm="0" fmla="#ppt_y-sin(pi*$)/81">
                                          <p:val>
                                            <p:fltVal val="0"/>
                                          </p:val>
                                        </p:tav>
                                        <p:tav tm="100000">
                                          <p:val>
                                            <p:fltVal val="1"/>
                                          </p:val>
                                        </p:tav>
                                      </p:tavLst>
                                    </p:anim>
                                    <p:animScale>
                                      <p:cBhvr>
                                        <p:cTn id="35" dur="13">
                                          <p:stCondLst>
                                            <p:cond delay="325"/>
                                          </p:stCondLst>
                                        </p:cTn>
                                        <p:tgtEl>
                                          <p:spTgt spid="93"/>
                                        </p:tgtEl>
                                      </p:cBhvr>
                                      <p:to x="100000" y="60000"/>
                                    </p:animScale>
                                    <p:animScale>
                                      <p:cBhvr>
                                        <p:cTn id="36" dur="83" decel="50000">
                                          <p:stCondLst>
                                            <p:cond delay="338"/>
                                          </p:stCondLst>
                                        </p:cTn>
                                        <p:tgtEl>
                                          <p:spTgt spid="93"/>
                                        </p:tgtEl>
                                      </p:cBhvr>
                                      <p:to x="100000" y="100000"/>
                                    </p:animScale>
                                    <p:animScale>
                                      <p:cBhvr>
                                        <p:cTn id="37" dur="13">
                                          <p:stCondLst>
                                            <p:cond delay="656"/>
                                          </p:stCondLst>
                                        </p:cTn>
                                        <p:tgtEl>
                                          <p:spTgt spid="93"/>
                                        </p:tgtEl>
                                      </p:cBhvr>
                                      <p:to x="100000" y="80000"/>
                                    </p:animScale>
                                    <p:animScale>
                                      <p:cBhvr>
                                        <p:cTn id="38" dur="83" decel="50000">
                                          <p:stCondLst>
                                            <p:cond delay="669"/>
                                          </p:stCondLst>
                                        </p:cTn>
                                        <p:tgtEl>
                                          <p:spTgt spid="93"/>
                                        </p:tgtEl>
                                      </p:cBhvr>
                                      <p:to x="100000" y="100000"/>
                                    </p:animScale>
                                    <p:animScale>
                                      <p:cBhvr>
                                        <p:cTn id="39" dur="13">
                                          <p:stCondLst>
                                            <p:cond delay="821"/>
                                          </p:stCondLst>
                                        </p:cTn>
                                        <p:tgtEl>
                                          <p:spTgt spid="93"/>
                                        </p:tgtEl>
                                      </p:cBhvr>
                                      <p:to x="100000" y="90000"/>
                                    </p:animScale>
                                    <p:animScale>
                                      <p:cBhvr>
                                        <p:cTn id="40" dur="83" decel="50000">
                                          <p:stCondLst>
                                            <p:cond delay="834"/>
                                          </p:stCondLst>
                                        </p:cTn>
                                        <p:tgtEl>
                                          <p:spTgt spid="93"/>
                                        </p:tgtEl>
                                      </p:cBhvr>
                                      <p:to x="100000" y="100000"/>
                                    </p:animScale>
                                    <p:animScale>
                                      <p:cBhvr>
                                        <p:cTn id="41" dur="13">
                                          <p:stCondLst>
                                            <p:cond delay="904"/>
                                          </p:stCondLst>
                                        </p:cTn>
                                        <p:tgtEl>
                                          <p:spTgt spid="93"/>
                                        </p:tgtEl>
                                      </p:cBhvr>
                                      <p:to x="100000" y="95000"/>
                                    </p:animScale>
                                    <p:animScale>
                                      <p:cBhvr>
                                        <p:cTn id="42" dur="83" decel="50000">
                                          <p:stCondLst>
                                            <p:cond delay="917"/>
                                          </p:stCondLst>
                                        </p:cTn>
                                        <p:tgtEl>
                                          <p:spTgt spid="93"/>
                                        </p:tgtEl>
                                      </p:cBhvr>
                                      <p:to x="100000" y="100000"/>
                                    </p:animScale>
                                  </p:childTnLst>
                                </p:cTn>
                              </p:par>
                              <p:par>
                                <p:cTn id="43" presetID="26" presetClass="entr" presetSubtype="0" fill="hold" nodeType="withEffect">
                                  <p:stCondLst>
                                    <p:cond delay="0"/>
                                  </p:stCondLst>
                                  <p:childTnLst>
                                    <p:set>
                                      <p:cBhvr>
                                        <p:cTn id="44" dur="1" fill="hold">
                                          <p:stCondLst>
                                            <p:cond delay="0"/>
                                          </p:stCondLst>
                                        </p:cTn>
                                        <p:tgtEl>
                                          <p:spTgt spid="95"/>
                                        </p:tgtEl>
                                        <p:attrNameLst>
                                          <p:attrName>style.visibility</p:attrName>
                                        </p:attrNameLst>
                                      </p:cBhvr>
                                      <p:to>
                                        <p:strVal val="visible"/>
                                      </p:to>
                                    </p:set>
                                    <p:animEffect transition="in" filter="wipe(down)">
                                      <p:cBhvr>
                                        <p:cTn id="45" dur="290">
                                          <p:stCondLst>
                                            <p:cond delay="0"/>
                                          </p:stCondLst>
                                        </p:cTn>
                                        <p:tgtEl>
                                          <p:spTgt spid="95"/>
                                        </p:tgtEl>
                                      </p:cBhvr>
                                    </p:animEffect>
                                    <p:anim calcmode="lin" valueType="num">
                                      <p:cBhvr>
                                        <p:cTn id="46" dur="911" tmFilter="0,0; 0.14,0.36; 0.43,0.73; 0.71,0.91; 1.0,1.0">
                                          <p:stCondLst>
                                            <p:cond delay="0"/>
                                          </p:stCondLst>
                                        </p:cTn>
                                        <p:tgtEl>
                                          <p:spTgt spid="95"/>
                                        </p:tgtEl>
                                        <p:attrNameLst>
                                          <p:attrName>ppt_x</p:attrName>
                                        </p:attrNameLst>
                                      </p:cBhvr>
                                      <p:tavLst>
                                        <p:tav tm="0">
                                          <p:val>
                                            <p:strVal val="#ppt_x-0.25"/>
                                          </p:val>
                                        </p:tav>
                                        <p:tav tm="100000">
                                          <p:val>
                                            <p:strVal val="#ppt_x"/>
                                          </p:val>
                                        </p:tav>
                                      </p:tavLst>
                                    </p:anim>
                                    <p:anim calcmode="lin" valueType="num">
                                      <p:cBhvr>
                                        <p:cTn id="47" dur="332" tmFilter="0.0,0.0; 0.25,0.07; 0.50,0.2; 0.75,0.467; 1.0,1.0">
                                          <p:stCondLst>
                                            <p:cond delay="0"/>
                                          </p:stCondLst>
                                        </p:cTn>
                                        <p:tgtEl>
                                          <p:spTgt spid="95"/>
                                        </p:tgtEl>
                                        <p:attrNameLst>
                                          <p:attrName>ppt_y</p:attrName>
                                        </p:attrNameLst>
                                      </p:cBhvr>
                                      <p:tavLst>
                                        <p:tav tm="0" fmla="#ppt_y-sin(pi*$)/3">
                                          <p:val>
                                            <p:fltVal val="0.5"/>
                                          </p:val>
                                        </p:tav>
                                        <p:tav tm="100000">
                                          <p:val>
                                            <p:fltVal val="1"/>
                                          </p:val>
                                        </p:tav>
                                      </p:tavLst>
                                    </p:anim>
                                    <p:anim calcmode="lin" valueType="num">
                                      <p:cBhvr>
                                        <p:cTn id="48" dur="332" tmFilter="0, 0; 0.125,0.2665; 0.25,0.4; 0.375,0.465; 0.5,0.5;  0.625,0.535; 0.75,0.6; 0.875,0.7335; 1,1">
                                          <p:stCondLst>
                                            <p:cond delay="332"/>
                                          </p:stCondLst>
                                        </p:cTn>
                                        <p:tgtEl>
                                          <p:spTgt spid="95"/>
                                        </p:tgtEl>
                                        <p:attrNameLst>
                                          <p:attrName>ppt_y</p:attrName>
                                        </p:attrNameLst>
                                      </p:cBhvr>
                                      <p:tavLst>
                                        <p:tav tm="0" fmla="#ppt_y-sin(pi*$)/9">
                                          <p:val>
                                            <p:fltVal val="0"/>
                                          </p:val>
                                        </p:tav>
                                        <p:tav tm="100000">
                                          <p:val>
                                            <p:fltVal val="1"/>
                                          </p:val>
                                        </p:tav>
                                      </p:tavLst>
                                    </p:anim>
                                    <p:anim calcmode="lin" valueType="num">
                                      <p:cBhvr>
                                        <p:cTn id="49" dur="166" tmFilter="0, 0; 0.125,0.2665; 0.25,0.4; 0.375,0.465; 0.5,0.5;  0.625,0.535; 0.75,0.6; 0.875,0.7335; 1,1">
                                          <p:stCondLst>
                                            <p:cond delay="662"/>
                                          </p:stCondLst>
                                        </p:cTn>
                                        <p:tgtEl>
                                          <p:spTgt spid="95"/>
                                        </p:tgtEl>
                                        <p:attrNameLst>
                                          <p:attrName>ppt_y</p:attrName>
                                        </p:attrNameLst>
                                      </p:cBhvr>
                                      <p:tavLst>
                                        <p:tav tm="0" fmla="#ppt_y-sin(pi*$)/27">
                                          <p:val>
                                            <p:fltVal val="0"/>
                                          </p:val>
                                        </p:tav>
                                        <p:tav tm="100000">
                                          <p:val>
                                            <p:fltVal val="1"/>
                                          </p:val>
                                        </p:tav>
                                      </p:tavLst>
                                    </p:anim>
                                    <p:anim calcmode="lin" valueType="num">
                                      <p:cBhvr>
                                        <p:cTn id="50" dur="82" tmFilter="0, 0; 0.125,0.2665; 0.25,0.4; 0.375,0.465; 0.5,0.5;  0.625,0.535; 0.75,0.6; 0.875,0.7335; 1,1">
                                          <p:stCondLst>
                                            <p:cond delay="828"/>
                                          </p:stCondLst>
                                        </p:cTn>
                                        <p:tgtEl>
                                          <p:spTgt spid="95"/>
                                        </p:tgtEl>
                                        <p:attrNameLst>
                                          <p:attrName>ppt_y</p:attrName>
                                        </p:attrNameLst>
                                      </p:cBhvr>
                                      <p:tavLst>
                                        <p:tav tm="0" fmla="#ppt_y-sin(pi*$)/81">
                                          <p:val>
                                            <p:fltVal val="0"/>
                                          </p:val>
                                        </p:tav>
                                        <p:tav tm="100000">
                                          <p:val>
                                            <p:fltVal val="1"/>
                                          </p:val>
                                        </p:tav>
                                      </p:tavLst>
                                    </p:anim>
                                    <p:animScale>
                                      <p:cBhvr>
                                        <p:cTn id="51" dur="13">
                                          <p:stCondLst>
                                            <p:cond delay="325"/>
                                          </p:stCondLst>
                                        </p:cTn>
                                        <p:tgtEl>
                                          <p:spTgt spid="95"/>
                                        </p:tgtEl>
                                      </p:cBhvr>
                                      <p:to x="100000" y="60000"/>
                                    </p:animScale>
                                    <p:animScale>
                                      <p:cBhvr>
                                        <p:cTn id="52" dur="83" decel="50000">
                                          <p:stCondLst>
                                            <p:cond delay="338"/>
                                          </p:stCondLst>
                                        </p:cTn>
                                        <p:tgtEl>
                                          <p:spTgt spid="95"/>
                                        </p:tgtEl>
                                      </p:cBhvr>
                                      <p:to x="100000" y="100000"/>
                                    </p:animScale>
                                    <p:animScale>
                                      <p:cBhvr>
                                        <p:cTn id="53" dur="13">
                                          <p:stCondLst>
                                            <p:cond delay="656"/>
                                          </p:stCondLst>
                                        </p:cTn>
                                        <p:tgtEl>
                                          <p:spTgt spid="95"/>
                                        </p:tgtEl>
                                      </p:cBhvr>
                                      <p:to x="100000" y="80000"/>
                                    </p:animScale>
                                    <p:animScale>
                                      <p:cBhvr>
                                        <p:cTn id="54" dur="83" decel="50000">
                                          <p:stCondLst>
                                            <p:cond delay="669"/>
                                          </p:stCondLst>
                                        </p:cTn>
                                        <p:tgtEl>
                                          <p:spTgt spid="95"/>
                                        </p:tgtEl>
                                      </p:cBhvr>
                                      <p:to x="100000" y="100000"/>
                                    </p:animScale>
                                    <p:animScale>
                                      <p:cBhvr>
                                        <p:cTn id="55" dur="13">
                                          <p:stCondLst>
                                            <p:cond delay="821"/>
                                          </p:stCondLst>
                                        </p:cTn>
                                        <p:tgtEl>
                                          <p:spTgt spid="95"/>
                                        </p:tgtEl>
                                      </p:cBhvr>
                                      <p:to x="100000" y="90000"/>
                                    </p:animScale>
                                    <p:animScale>
                                      <p:cBhvr>
                                        <p:cTn id="56" dur="83" decel="50000">
                                          <p:stCondLst>
                                            <p:cond delay="834"/>
                                          </p:stCondLst>
                                        </p:cTn>
                                        <p:tgtEl>
                                          <p:spTgt spid="95"/>
                                        </p:tgtEl>
                                      </p:cBhvr>
                                      <p:to x="100000" y="100000"/>
                                    </p:animScale>
                                    <p:animScale>
                                      <p:cBhvr>
                                        <p:cTn id="57" dur="13">
                                          <p:stCondLst>
                                            <p:cond delay="904"/>
                                          </p:stCondLst>
                                        </p:cTn>
                                        <p:tgtEl>
                                          <p:spTgt spid="95"/>
                                        </p:tgtEl>
                                      </p:cBhvr>
                                      <p:to x="100000" y="95000"/>
                                    </p:animScale>
                                    <p:animScale>
                                      <p:cBhvr>
                                        <p:cTn id="58" dur="83" decel="50000">
                                          <p:stCondLst>
                                            <p:cond delay="917"/>
                                          </p:stCondLst>
                                        </p:cTn>
                                        <p:tgtEl>
                                          <p:spTgt spid="9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4"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B85AAB0-8689-4251-9B00-D7272D8175F1}"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8"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9"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2"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Spécification </a:t>
            </a:r>
          </a:p>
          <a:p>
            <a:pPr eaLnBrk="0" hangingPunct="0"/>
            <a:r>
              <a:rPr lang="fr-FR" sz="1100" b="1" dirty="0">
                <a:solidFill>
                  <a:schemeClr val="bg1">
                    <a:lumMod val="65000"/>
                  </a:schemeClr>
                </a:solidFill>
                <a:latin typeface="Cambria Math" pitchFamily="18" charset="0"/>
                <a:ea typeface="Cambria Math" pitchFamily="18" charset="0"/>
              </a:rPr>
              <a:t>des besoins</a:t>
            </a:r>
          </a:p>
        </p:txBody>
      </p:sp>
      <p:sp>
        <p:nvSpPr>
          <p:cNvPr id="13"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Solution adoptée</a:t>
            </a:r>
          </a:p>
        </p:txBody>
      </p:sp>
      <p:sp>
        <p:nvSpPr>
          <p:cNvPr id="14"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Problématique</a:t>
            </a:r>
            <a:endParaRPr lang="fr-FR" sz="1100" b="1" dirty="0">
              <a:solidFill>
                <a:schemeClr val="bg1">
                  <a:lumMod val="75000"/>
                </a:schemeClr>
              </a:solidFill>
              <a:latin typeface="Cambria Math" pitchFamily="18" charset="0"/>
              <a:ea typeface="Cambria Math" pitchFamily="18" charset="0"/>
            </a:endParaRPr>
          </a:p>
        </p:txBody>
      </p:sp>
      <p:sp>
        <p:nvSpPr>
          <p:cNvPr id="15"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Réalisation</a:t>
            </a:r>
          </a:p>
        </p:txBody>
      </p:sp>
      <p:sp>
        <p:nvSpPr>
          <p:cNvPr id="24"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Conclusion et</a:t>
            </a:r>
          </a:p>
          <a:p>
            <a:pPr eaLnBrk="0" hangingPunct="0"/>
            <a:r>
              <a:rPr lang="fr-FR" sz="1100" b="1" dirty="0">
                <a:solidFill>
                  <a:schemeClr val="bg1">
                    <a:lumMod val="65000"/>
                  </a:schemeClr>
                </a:solidFill>
                <a:latin typeface="Cambria Math" pitchFamily="18" charset="0"/>
                <a:ea typeface="Cambria Math" pitchFamily="18" charset="0"/>
              </a:rPr>
              <a:t> </a:t>
            </a:r>
            <a:r>
              <a:rPr lang="fr-FR" sz="1100" b="1" dirty="0" smtClean="0">
                <a:solidFill>
                  <a:schemeClr val="bg1">
                    <a:lumMod val="65000"/>
                  </a:schemeClr>
                </a:solidFill>
                <a:latin typeface="Cambria Math" pitchFamily="18" charset="0"/>
                <a:ea typeface="Cambria Math" pitchFamily="18" charset="0"/>
              </a:rPr>
              <a:t>Perspectives</a:t>
            </a:r>
            <a:endParaRPr lang="fr-FR" sz="1100" b="1" dirty="0">
              <a:solidFill>
                <a:schemeClr val="bg1">
                  <a:lumMod val="65000"/>
                </a:schemeClr>
              </a:solidFill>
              <a:latin typeface="Cambria Math" pitchFamily="18" charset="0"/>
              <a:ea typeface="Cambria Math" pitchFamily="18" charset="0"/>
            </a:endParaRPr>
          </a:p>
        </p:txBody>
      </p:sp>
      <p:grpSp>
        <p:nvGrpSpPr>
          <p:cNvPr id="25" name="Group 32"/>
          <p:cNvGrpSpPr>
            <a:grpSpLocks/>
          </p:cNvGrpSpPr>
          <p:nvPr/>
        </p:nvGrpSpPr>
        <p:grpSpPr bwMode="auto">
          <a:xfrm>
            <a:off x="0" y="18288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24384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35052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6" name="Group 32"/>
          <p:cNvGrpSpPr>
            <a:grpSpLocks/>
          </p:cNvGrpSpPr>
          <p:nvPr/>
        </p:nvGrpSpPr>
        <p:grpSpPr bwMode="auto">
          <a:xfrm>
            <a:off x="0" y="4572000"/>
            <a:ext cx="381000" cy="381000"/>
            <a:chOff x="2078" y="1680"/>
            <a:chExt cx="1615" cy="1615"/>
          </a:xfrm>
        </p:grpSpPr>
        <p:sp>
          <p:nvSpPr>
            <p:cNvPr id="4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3" name="Group 32"/>
          <p:cNvGrpSpPr>
            <a:grpSpLocks/>
          </p:cNvGrpSpPr>
          <p:nvPr/>
        </p:nvGrpSpPr>
        <p:grpSpPr bwMode="auto">
          <a:xfrm>
            <a:off x="0" y="51054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1" name="ZoneTexte 60"/>
          <p:cNvSpPr txBox="1"/>
          <p:nvPr/>
        </p:nvSpPr>
        <p:spPr>
          <a:xfrm>
            <a:off x="2444628" y="1301167"/>
            <a:ext cx="6629400" cy="369332"/>
          </a:xfrm>
          <a:prstGeom prst="rect">
            <a:avLst/>
          </a:prstGeom>
          <a:noFill/>
        </p:spPr>
        <p:txBody>
          <a:bodyPr wrap="square" rtlCol="0">
            <a:spAutoFit/>
          </a:bodyPr>
          <a:lstStyle/>
          <a:p>
            <a:r>
              <a:rPr lang="fr-FR" dirty="0" smtClean="0"/>
              <a:t> </a:t>
            </a:r>
            <a:endParaRPr lang="fr-FR" dirty="0"/>
          </a:p>
        </p:txBody>
      </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63" name="Espace réservé du contenu 2"/>
          <p:cNvSpPr txBox="1">
            <a:spLocks/>
          </p:cNvSpPr>
          <p:nvPr/>
        </p:nvSpPr>
        <p:spPr>
          <a:xfrm>
            <a:off x="2133600" y="1371600"/>
            <a:ext cx="68580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27650" name="Picture 2"/>
          <p:cNvPicPr>
            <a:picLocks noChangeAspect="1" noChangeArrowheads="1"/>
          </p:cNvPicPr>
          <p:nvPr/>
        </p:nvPicPr>
        <p:blipFill>
          <a:blip r:embed="rId3"/>
          <a:srcRect/>
          <a:stretch>
            <a:fillRect/>
          </a:stretch>
        </p:blipFill>
        <p:spPr bwMode="auto">
          <a:xfrm>
            <a:off x="8003038" y="859114"/>
            <a:ext cx="381000" cy="232172"/>
          </a:xfrm>
          <a:prstGeom prst="rect">
            <a:avLst/>
          </a:prstGeom>
          <a:noFill/>
          <a:ln w="9525">
            <a:noFill/>
            <a:miter lim="800000"/>
            <a:headEnd/>
            <a:tailEnd/>
          </a:ln>
          <a:effectLst/>
        </p:spPr>
      </p:pic>
      <p:sp>
        <p:nvSpPr>
          <p:cNvPr id="93" name="AutoShape 6"/>
          <p:cNvSpPr>
            <a:spLocks noChangeArrowheads="1"/>
          </p:cNvSpPr>
          <p:nvPr/>
        </p:nvSpPr>
        <p:spPr bwMode="gray">
          <a:xfrm>
            <a:off x="304800" y="3932237"/>
            <a:ext cx="1524000" cy="487363"/>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050" b="1" dirty="0">
                <a:solidFill>
                  <a:srgbClr val="00B0F0"/>
                </a:solidFill>
              </a:rPr>
              <a:t>Conception</a:t>
            </a:r>
            <a:r>
              <a:rPr lang="en-US" sz="1050" b="1" dirty="0">
                <a:solidFill>
                  <a:srgbClr val="00B0F0"/>
                </a:solidFill>
              </a:rPr>
              <a:t> et </a:t>
            </a:r>
            <a:endParaRPr lang="en-US" sz="1050" b="1" dirty="0" smtClean="0">
              <a:solidFill>
                <a:srgbClr val="00B0F0"/>
              </a:solidFill>
            </a:endParaRPr>
          </a:p>
          <a:p>
            <a:pPr eaLnBrk="0" hangingPunct="0"/>
            <a:r>
              <a:rPr lang="fr-FR" sz="1050" b="1" dirty="0" smtClean="0">
                <a:solidFill>
                  <a:srgbClr val="00B0F0"/>
                </a:solidFill>
              </a:rPr>
              <a:t>Architecture</a:t>
            </a:r>
            <a:r>
              <a:rPr lang="en-US" sz="1050" b="1" dirty="0" smtClean="0">
                <a:solidFill>
                  <a:srgbClr val="00B0F0"/>
                </a:solidFill>
              </a:rPr>
              <a:t> </a:t>
            </a:r>
            <a:r>
              <a:rPr lang="fr-FR" sz="1050" b="1" dirty="0" smtClean="0">
                <a:solidFill>
                  <a:srgbClr val="00B0F0"/>
                </a:solidFill>
              </a:rPr>
              <a:t>générale</a:t>
            </a:r>
            <a:endParaRPr lang="fr-FR" sz="1100" b="1" dirty="0">
              <a:solidFill>
                <a:srgbClr val="00B0F0"/>
              </a:solidFill>
            </a:endParaRPr>
          </a:p>
        </p:txBody>
      </p:sp>
      <p:grpSp>
        <p:nvGrpSpPr>
          <p:cNvPr id="95" name="Group 39"/>
          <p:cNvGrpSpPr>
            <a:grpSpLocks/>
          </p:cNvGrpSpPr>
          <p:nvPr/>
        </p:nvGrpSpPr>
        <p:grpSpPr bwMode="auto">
          <a:xfrm>
            <a:off x="0" y="4038600"/>
            <a:ext cx="355600" cy="381000"/>
            <a:chOff x="2078" y="1680"/>
            <a:chExt cx="1615" cy="1615"/>
          </a:xfrm>
        </p:grpSpPr>
        <p:sp>
          <p:nvSpPr>
            <p:cNvPr id="96"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7"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9"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0"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101"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2"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03" name="Group 39"/>
          <p:cNvGrpSpPr>
            <a:grpSpLocks/>
          </p:cNvGrpSpPr>
          <p:nvPr/>
        </p:nvGrpSpPr>
        <p:grpSpPr bwMode="auto">
          <a:xfrm>
            <a:off x="2387600" y="685800"/>
            <a:ext cx="355600" cy="381000"/>
            <a:chOff x="2078" y="1680"/>
            <a:chExt cx="1615" cy="1615"/>
          </a:xfrm>
        </p:grpSpPr>
        <p:sp>
          <p:nvSpPr>
            <p:cNvPr id="104"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5"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6"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7"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108"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9"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2" name="Image 1"/>
          <p:cNvPicPr>
            <a:picLocks noChangeAspect="1"/>
          </p:cNvPicPr>
          <p:nvPr/>
        </p:nvPicPr>
        <p:blipFill>
          <a:blip r:embed="rId4"/>
          <a:stretch>
            <a:fillRect/>
          </a:stretch>
        </p:blipFill>
        <p:spPr>
          <a:xfrm>
            <a:off x="2639688" y="2499502"/>
            <a:ext cx="5553850" cy="2945613"/>
          </a:xfrm>
          <a:prstGeom prst="rect">
            <a:avLst/>
          </a:prstGeom>
        </p:spPr>
      </p:pic>
      <p:sp>
        <p:nvSpPr>
          <p:cNvPr id="6" name="ZoneTexte 5"/>
          <p:cNvSpPr txBox="1"/>
          <p:nvPr/>
        </p:nvSpPr>
        <p:spPr>
          <a:xfrm>
            <a:off x="2583433" y="1998585"/>
            <a:ext cx="2523092" cy="338554"/>
          </a:xfrm>
          <a:prstGeom prst="rect">
            <a:avLst/>
          </a:prstGeom>
          <a:noFill/>
        </p:spPr>
        <p:txBody>
          <a:bodyPr wrap="square" rtlCol="0">
            <a:spAutoFit/>
          </a:bodyPr>
          <a:lstStyle/>
          <a:p>
            <a:pPr marL="285750" indent="-285750">
              <a:buFont typeface="Arial" panose="020B0604020202020204" pitchFamily="34" charset="0"/>
              <a:buChar char="•"/>
            </a:pPr>
            <a:r>
              <a:rPr lang="fr-FR" sz="1600" dirty="0" smtClean="0">
                <a:solidFill>
                  <a:schemeClr val="accent1">
                    <a:lumMod val="50000"/>
                  </a:schemeClr>
                </a:solidFill>
              </a:rPr>
              <a:t>Architecture logique</a:t>
            </a:r>
            <a:endParaRPr lang="fr-FR" sz="1600" dirty="0">
              <a:solidFill>
                <a:schemeClr val="accent1">
                  <a:lumMod val="50000"/>
                </a:schemeClr>
              </a:solidFill>
            </a:endParaRPr>
          </a:p>
        </p:txBody>
      </p:sp>
      <p:sp>
        <p:nvSpPr>
          <p:cNvPr id="11" name="Rectangle 10"/>
          <p:cNvSpPr/>
          <p:nvPr/>
        </p:nvSpPr>
        <p:spPr>
          <a:xfrm>
            <a:off x="2506215" y="1418965"/>
            <a:ext cx="2677528" cy="369332"/>
          </a:xfrm>
          <a:prstGeom prst="rect">
            <a:avLst/>
          </a:prstGeom>
        </p:spPr>
        <p:txBody>
          <a:bodyPr wrap="none">
            <a:spAutoFit/>
          </a:bodyPr>
          <a:lstStyle/>
          <a:p>
            <a:pPr eaLnBrk="0" hangingPunct="0"/>
            <a:r>
              <a:rPr lang="fr-FR" b="1" dirty="0">
                <a:solidFill>
                  <a:schemeClr val="tx2"/>
                </a:solidFill>
                <a:latin typeface="Cambria Math" pitchFamily="18" charset="0"/>
                <a:ea typeface="Cambria Math" pitchFamily="18" charset="0"/>
              </a:rPr>
              <a:t>Conception architecturale</a:t>
            </a:r>
          </a:p>
        </p:txBody>
      </p:sp>
      <p:sp>
        <p:nvSpPr>
          <p:cNvPr id="60" name="Rectangle 59"/>
          <p:cNvSpPr/>
          <p:nvPr/>
        </p:nvSpPr>
        <p:spPr>
          <a:xfrm>
            <a:off x="2971800" y="711206"/>
            <a:ext cx="4776372"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Conception et architecture générale</a:t>
            </a:r>
          </a:p>
        </p:txBody>
      </p:sp>
      <p:sp>
        <p:nvSpPr>
          <p:cNvPr id="64" name="Espace réservé du numéro de diapositive 63"/>
          <p:cNvSpPr>
            <a:spLocks noGrp="1"/>
          </p:cNvSpPr>
          <p:nvPr>
            <p:ph type="sldNum" sz="quarter" idx="12"/>
          </p:nvPr>
        </p:nvSpPr>
        <p:spPr/>
        <p:txBody>
          <a:bodyPr/>
          <a:lstStyle/>
          <a:p>
            <a:fld id="{DE6116FA-97E4-4DBA-A664-28F4BB4318D9}" type="slidenum">
              <a:rPr lang="fr-FR" smtClean="0"/>
              <a:pPr/>
              <a:t>14</a:t>
            </a:fld>
            <a:endParaRPr lang="fr-FR" dirty="0"/>
          </a:p>
        </p:txBody>
      </p:sp>
    </p:spTree>
    <p:extLst>
      <p:ext uri="{BB962C8B-B14F-4D97-AF65-F5344CB8AC3E}">
        <p14:creationId xmlns:p14="http://schemas.microsoft.com/office/powerpoint/2010/main" val="3612710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anim calcmode="lin" valueType="num">
                                      <p:cBhvr>
                                        <p:cTn id="9" dur="500" fill="hold"/>
                                        <p:tgtEl>
                                          <p:spTgt spid="27650"/>
                                        </p:tgtEl>
                                        <p:attrNameLst>
                                          <p:attrName>style.rotation</p:attrName>
                                        </p:attrNameLst>
                                      </p:cBhvr>
                                      <p:tavLst>
                                        <p:tav tm="0">
                                          <p:val>
                                            <p:fltVal val="360"/>
                                          </p:val>
                                        </p:tav>
                                        <p:tav tm="100000">
                                          <p:val>
                                            <p:fltVal val="0"/>
                                          </p:val>
                                        </p:tav>
                                      </p:tavLst>
                                    </p:anim>
                                    <p:animEffect transition="in" filter="fade">
                                      <p:cBhvr>
                                        <p:cTn id="10" dur="500"/>
                                        <p:tgtEl>
                                          <p:spTgt spid="27650"/>
                                        </p:tgtEl>
                                      </p:cBhvr>
                                    </p:animEffect>
                                  </p:childTnLst>
                                </p:cTn>
                              </p:par>
                              <p:par>
                                <p:cTn id="11" presetID="26"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wipe(down)">
                                      <p:cBhvr>
                                        <p:cTn id="13" dur="290">
                                          <p:stCondLst>
                                            <p:cond delay="0"/>
                                          </p:stCondLst>
                                        </p:cTn>
                                        <p:tgtEl>
                                          <p:spTgt spid="103"/>
                                        </p:tgtEl>
                                      </p:cBhvr>
                                    </p:animEffect>
                                    <p:anim calcmode="lin" valueType="num">
                                      <p:cBhvr>
                                        <p:cTn id="14" dur="911" tmFilter="0,0; 0.14,0.36; 0.43,0.73; 0.71,0.91; 1.0,1.0">
                                          <p:stCondLst>
                                            <p:cond delay="0"/>
                                          </p:stCondLst>
                                        </p:cTn>
                                        <p:tgtEl>
                                          <p:spTgt spid="103"/>
                                        </p:tgtEl>
                                        <p:attrNameLst>
                                          <p:attrName>ppt_x</p:attrName>
                                        </p:attrNameLst>
                                      </p:cBhvr>
                                      <p:tavLst>
                                        <p:tav tm="0">
                                          <p:val>
                                            <p:strVal val="#ppt_x-0.25"/>
                                          </p:val>
                                        </p:tav>
                                        <p:tav tm="100000">
                                          <p:val>
                                            <p:strVal val="#ppt_x"/>
                                          </p:val>
                                        </p:tav>
                                      </p:tavLst>
                                    </p:anim>
                                    <p:anim calcmode="lin" valueType="num">
                                      <p:cBhvr>
                                        <p:cTn id="15" dur="332" tmFilter="0.0,0.0; 0.25,0.07; 0.50,0.2; 0.75,0.467; 1.0,1.0">
                                          <p:stCondLst>
                                            <p:cond delay="0"/>
                                          </p:stCondLst>
                                        </p:cTn>
                                        <p:tgtEl>
                                          <p:spTgt spid="103"/>
                                        </p:tgtEl>
                                        <p:attrNameLst>
                                          <p:attrName>ppt_y</p:attrName>
                                        </p:attrNameLst>
                                      </p:cBhvr>
                                      <p:tavLst>
                                        <p:tav tm="0" fmla="#ppt_y-sin(pi*$)/3">
                                          <p:val>
                                            <p:fltVal val="0.5"/>
                                          </p:val>
                                        </p:tav>
                                        <p:tav tm="100000">
                                          <p:val>
                                            <p:fltVal val="1"/>
                                          </p:val>
                                        </p:tav>
                                      </p:tavLst>
                                    </p:anim>
                                    <p:anim calcmode="lin" valueType="num">
                                      <p:cBhvr>
                                        <p:cTn id="16" dur="332" tmFilter="0, 0; 0.125,0.2665; 0.25,0.4; 0.375,0.465; 0.5,0.5;  0.625,0.535; 0.75,0.6; 0.875,0.7335; 1,1">
                                          <p:stCondLst>
                                            <p:cond delay="332"/>
                                          </p:stCondLst>
                                        </p:cTn>
                                        <p:tgtEl>
                                          <p:spTgt spid="103"/>
                                        </p:tgtEl>
                                        <p:attrNameLst>
                                          <p:attrName>ppt_y</p:attrName>
                                        </p:attrNameLst>
                                      </p:cBhvr>
                                      <p:tavLst>
                                        <p:tav tm="0" fmla="#ppt_y-sin(pi*$)/9">
                                          <p:val>
                                            <p:fltVal val="0"/>
                                          </p:val>
                                        </p:tav>
                                        <p:tav tm="100000">
                                          <p:val>
                                            <p:fltVal val="1"/>
                                          </p:val>
                                        </p:tav>
                                      </p:tavLst>
                                    </p:anim>
                                    <p:anim calcmode="lin" valueType="num">
                                      <p:cBhvr>
                                        <p:cTn id="17" dur="166" tmFilter="0, 0; 0.125,0.2665; 0.25,0.4; 0.375,0.465; 0.5,0.5;  0.625,0.535; 0.75,0.6; 0.875,0.7335; 1,1">
                                          <p:stCondLst>
                                            <p:cond delay="662"/>
                                          </p:stCondLst>
                                        </p:cTn>
                                        <p:tgtEl>
                                          <p:spTgt spid="103"/>
                                        </p:tgtEl>
                                        <p:attrNameLst>
                                          <p:attrName>ppt_y</p:attrName>
                                        </p:attrNameLst>
                                      </p:cBhvr>
                                      <p:tavLst>
                                        <p:tav tm="0" fmla="#ppt_y-sin(pi*$)/27">
                                          <p:val>
                                            <p:fltVal val="0"/>
                                          </p:val>
                                        </p:tav>
                                        <p:tav tm="100000">
                                          <p:val>
                                            <p:fltVal val="1"/>
                                          </p:val>
                                        </p:tav>
                                      </p:tavLst>
                                    </p:anim>
                                    <p:anim calcmode="lin" valueType="num">
                                      <p:cBhvr>
                                        <p:cTn id="18" dur="82" tmFilter="0, 0; 0.125,0.2665; 0.25,0.4; 0.375,0.465; 0.5,0.5;  0.625,0.535; 0.75,0.6; 0.875,0.7335; 1,1">
                                          <p:stCondLst>
                                            <p:cond delay="828"/>
                                          </p:stCondLst>
                                        </p:cTn>
                                        <p:tgtEl>
                                          <p:spTgt spid="103"/>
                                        </p:tgtEl>
                                        <p:attrNameLst>
                                          <p:attrName>ppt_y</p:attrName>
                                        </p:attrNameLst>
                                      </p:cBhvr>
                                      <p:tavLst>
                                        <p:tav tm="0" fmla="#ppt_y-sin(pi*$)/81">
                                          <p:val>
                                            <p:fltVal val="0"/>
                                          </p:val>
                                        </p:tav>
                                        <p:tav tm="100000">
                                          <p:val>
                                            <p:fltVal val="1"/>
                                          </p:val>
                                        </p:tav>
                                      </p:tavLst>
                                    </p:anim>
                                    <p:animScale>
                                      <p:cBhvr>
                                        <p:cTn id="19" dur="13">
                                          <p:stCondLst>
                                            <p:cond delay="325"/>
                                          </p:stCondLst>
                                        </p:cTn>
                                        <p:tgtEl>
                                          <p:spTgt spid="103"/>
                                        </p:tgtEl>
                                      </p:cBhvr>
                                      <p:to x="100000" y="60000"/>
                                    </p:animScale>
                                    <p:animScale>
                                      <p:cBhvr>
                                        <p:cTn id="20" dur="83" decel="50000">
                                          <p:stCondLst>
                                            <p:cond delay="338"/>
                                          </p:stCondLst>
                                        </p:cTn>
                                        <p:tgtEl>
                                          <p:spTgt spid="103"/>
                                        </p:tgtEl>
                                      </p:cBhvr>
                                      <p:to x="100000" y="100000"/>
                                    </p:animScale>
                                    <p:animScale>
                                      <p:cBhvr>
                                        <p:cTn id="21" dur="13">
                                          <p:stCondLst>
                                            <p:cond delay="656"/>
                                          </p:stCondLst>
                                        </p:cTn>
                                        <p:tgtEl>
                                          <p:spTgt spid="103"/>
                                        </p:tgtEl>
                                      </p:cBhvr>
                                      <p:to x="100000" y="80000"/>
                                    </p:animScale>
                                    <p:animScale>
                                      <p:cBhvr>
                                        <p:cTn id="22" dur="83" decel="50000">
                                          <p:stCondLst>
                                            <p:cond delay="669"/>
                                          </p:stCondLst>
                                        </p:cTn>
                                        <p:tgtEl>
                                          <p:spTgt spid="103"/>
                                        </p:tgtEl>
                                      </p:cBhvr>
                                      <p:to x="100000" y="100000"/>
                                    </p:animScale>
                                    <p:animScale>
                                      <p:cBhvr>
                                        <p:cTn id="23" dur="13">
                                          <p:stCondLst>
                                            <p:cond delay="821"/>
                                          </p:stCondLst>
                                        </p:cTn>
                                        <p:tgtEl>
                                          <p:spTgt spid="103"/>
                                        </p:tgtEl>
                                      </p:cBhvr>
                                      <p:to x="100000" y="90000"/>
                                    </p:animScale>
                                    <p:animScale>
                                      <p:cBhvr>
                                        <p:cTn id="24" dur="83" decel="50000">
                                          <p:stCondLst>
                                            <p:cond delay="834"/>
                                          </p:stCondLst>
                                        </p:cTn>
                                        <p:tgtEl>
                                          <p:spTgt spid="103"/>
                                        </p:tgtEl>
                                      </p:cBhvr>
                                      <p:to x="100000" y="100000"/>
                                    </p:animScale>
                                    <p:animScale>
                                      <p:cBhvr>
                                        <p:cTn id="25" dur="13">
                                          <p:stCondLst>
                                            <p:cond delay="904"/>
                                          </p:stCondLst>
                                        </p:cTn>
                                        <p:tgtEl>
                                          <p:spTgt spid="103"/>
                                        </p:tgtEl>
                                      </p:cBhvr>
                                      <p:to x="100000" y="95000"/>
                                    </p:animScale>
                                    <p:animScale>
                                      <p:cBhvr>
                                        <p:cTn id="26" dur="83" decel="50000">
                                          <p:stCondLst>
                                            <p:cond delay="917"/>
                                          </p:stCondLst>
                                        </p:cTn>
                                        <p:tgtEl>
                                          <p:spTgt spid="10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E6116FA-97E4-4DBA-A664-28F4BB4318D9}" type="slidenum">
              <a:rPr lang="fr-FR" smtClean="0"/>
              <a:pPr/>
              <a:t>15</a:t>
            </a:fld>
            <a:endParaRPr lang="fr-FR" dirty="0"/>
          </a:p>
        </p:txBody>
      </p:sp>
      <p:sp>
        <p:nvSpPr>
          <p:cNvPr id="3"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4"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B85AAB0-8689-4251-9B00-D7272D8175F1}"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8"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9"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rgbClr val="00B0F0"/>
                </a:solidFill>
              </a:rPr>
              <a:t>Conception</a:t>
            </a:r>
            <a:r>
              <a:rPr lang="en-US" sz="1100" b="1" dirty="0">
                <a:solidFill>
                  <a:srgbClr val="00B0F0"/>
                </a:solidFill>
              </a:rPr>
              <a:t> et </a:t>
            </a:r>
          </a:p>
          <a:p>
            <a:pPr eaLnBrk="0" hangingPunct="0"/>
            <a:r>
              <a:rPr lang="fr-FR" sz="1100" b="1" dirty="0" smtClean="0">
                <a:solidFill>
                  <a:srgbClr val="00B0F0"/>
                </a:solidFill>
              </a:rPr>
              <a:t>Architecture</a:t>
            </a:r>
            <a:r>
              <a:rPr lang="en-US" sz="1100" b="1" dirty="0" smtClean="0">
                <a:solidFill>
                  <a:srgbClr val="00B0F0"/>
                </a:solidFill>
              </a:rPr>
              <a:t> </a:t>
            </a:r>
            <a:r>
              <a:rPr lang="fr-FR" sz="1100" b="1" dirty="0">
                <a:solidFill>
                  <a:srgbClr val="00B0F0"/>
                </a:solidFill>
              </a:rPr>
              <a:t>générale</a:t>
            </a:r>
          </a:p>
        </p:txBody>
      </p:sp>
      <p:sp>
        <p:nvSpPr>
          <p:cNvPr id="12"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Spécification </a:t>
            </a:r>
          </a:p>
          <a:p>
            <a:pPr eaLnBrk="0" hangingPunct="0"/>
            <a:r>
              <a:rPr lang="fr-FR" sz="1100" b="1" dirty="0">
                <a:solidFill>
                  <a:schemeClr val="bg1">
                    <a:lumMod val="65000"/>
                  </a:schemeClr>
                </a:solidFill>
                <a:latin typeface="Cambria Math" pitchFamily="18" charset="0"/>
                <a:ea typeface="Cambria Math" pitchFamily="18" charset="0"/>
              </a:rPr>
              <a:t>des besoins</a:t>
            </a:r>
          </a:p>
        </p:txBody>
      </p:sp>
      <p:sp>
        <p:nvSpPr>
          <p:cNvPr id="13"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Solution adoptée</a:t>
            </a:r>
          </a:p>
        </p:txBody>
      </p:sp>
      <p:sp>
        <p:nvSpPr>
          <p:cNvPr id="14"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Problématique</a:t>
            </a:r>
            <a:endParaRPr lang="fr-FR" sz="1100" b="1" dirty="0">
              <a:solidFill>
                <a:schemeClr val="bg1">
                  <a:lumMod val="75000"/>
                </a:schemeClr>
              </a:solidFill>
              <a:latin typeface="Cambria Math" pitchFamily="18" charset="0"/>
              <a:ea typeface="Cambria Math" pitchFamily="18" charset="0"/>
            </a:endParaRPr>
          </a:p>
        </p:txBody>
      </p:sp>
      <p:sp>
        <p:nvSpPr>
          <p:cNvPr id="15"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Réalisation</a:t>
            </a:r>
          </a:p>
        </p:txBody>
      </p:sp>
      <p:sp>
        <p:nvSpPr>
          <p:cNvPr id="24"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Conclusion et</a:t>
            </a:r>
          </a:p>
          <a:p>
            <a:pPr eaLnBrk="0" hangingPunct="0"/>
            <a:r>
              <a:rPr lang="fr-FR" sz="1100" b="1" dirty="0">
                <a:solidFill>
                  <a:schemeClr val="bg1">
                    <a:lumMod val="65000"/>
                  </a:schemeClr>
                </a:solidFill>
                <a:latin typeface="Cambria Math" pitchFamily="18" charset="0"/>
                <a:ea typeface="Cambria Math" pitchFamily="18" charset="0"/>
              </a:rPr>
              <a:t> </a:t>
            </a:r>
            <a:r>
              <a:rPr lang="fr-FR" sz="1100" b="1" dirty="0" smtClean="0">
                <a:solidFill>
                  <a:schemeClr val="bg1">
                    <a:lumMod val="65000"/>
                  </a:schemeClr>
                </a:solidFill>
                <a:latin typeface="Cambria Math" pitchFamily="18" charset="0"/>
                <a:ea typeface="Cambria Math" pitchFamily="18" charset="0"/>
              </a:rPr>
              <a:t>Perspectives</a:t>
            </a:r>
            <a:endParaRPr lang="fr-FR" sz="1100" b="1" dirty="0">
              <a:solidFill>
                <a:schemeClr val="bg1">
                  <a:lumMod val="65000"/>
                </a:schemeClr>
              </a:solidFill>
              <a:latin typeface="Cambria Math" pitchFamily="18" charset="0"/>
              <a:ea typeface="Cambria Math" pitchFamily="18" charset="0"/>
            </a:endParaRPr>
          </a:p>
        </p:txBody>
      </p:sp>
      <p:grpSp>
        <p:nvGrpSpPr>
          <p:cNvPr id="25" name="Group 32"/>
          <p:cNvGrpSpPr>
            <a:grpSpLocks/>
          </p:cNvGrpSpPr>
          <p:nvPr/>
        </p:nvGrpSpPr>
        <p:grpSpPr bwMode="auto">
          <a:xfrm>
            <a:off x="0" y="18288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24384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35052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6" name="Group 32"/>
          <p:cNvGrpSpPr>
            <a:grpSpLocks/>
          </p:cNvGrpSpPr>
          <p:nvPr/>
        </p:nvGrpSpPr>
        <p:grpSpPr bwMode="auto">
          <a:xfrm>
            <a:off x="0" y="4572000"/>
            <a:ext cx="381000" cy="381000"/>
            <a:chOff x="2078" y="1680"/>
            <a:chExt cx="1615" cy="1615"/>
          </a:xfrm>
        </p:grpSpPr>
        <p:sp>
          <p:nvSpPr>
            <p:cNvPr id="4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3" name="Group 32"/>
          <p:cNvGrpSpPr>
            <a:grpSpLocks/>
          </p:cNvGrpSpPr>
          <p:nvPr/>
        </p:nvGrpSpPr>
        <p:grpSpPr bwMode="auto">
          <a:xfrm>
            <a:off x="0" y="51054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63" name="Espace réservé du contenu 2"/>
          <p:cNvSpPr txBox="1">
            <a:spLocks/>
          </p:cNvSpPr>
          <p:nvPr/>
        </p:nvSpPr>
        <p:spPr>
          <a:xfrm>
            <a:off x="2286000" y="1447800"/>
            <a:ext cx="68580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64" name="Group 39"/>
          <p:cNvGrpSpPr>
            <a:grpSpLocks/>
          </p:cNvGrpSpPr>
          <p:nvPr/>
        </p:nvGrpSpPr>
        <p:grpSpPr bwMode="auto">
          <a:xfrm>
            <a:off x="0" y="4038600"/>
            <a:ext cx="355600" cy="381000"/>
            <a:chOff x="2078" y="1680"/>
            <a:chExt cx="1615" cy="1615"/>
          </a:xfrm>
        </p:grpSpPr>
        <p:sp>
          <p:nvSpPr>
            <p:cNvPr id="80"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1"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2"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3"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84"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5"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65" name="Group 39"/>
          <p:cNvGrpSpPr>
            <a:grpSpLocks/>
          </p:cNvGrpSpPr>
          <p:nvPr/>
        </p:nvGrpSpPr>
        <p:grpSpPr bwMode="auto">
          <a:xfrm>
            <a:off x="2387600" y="685800"/>
            <a:ext cx="355600" cy="381000"/>
            <a:chOff x="2078" y="1680"/>
            <a:chExt cx="1615" cy="1615"/>
          </a:xfrm>
        </p:grpSpPr>
        <p:sp>
          <p:nvSpPr>
            <p:cNvPr id="88"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9"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0"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1"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92"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8"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27650" name="Picture 2"/>
          <p:cNvPicPr>
            <a:picLocks noChangeAspect="1" noChangeArrowheads="1"/>
          </p:cNvPicPr>
          <p:nvPr/>
        </p:nvPicPr>
        <p:blipFill>
          <a:blip r:embed="rId3"/>
          <a:srcRect/>
          <a:stretch>
            <a:fillRect/>
          </a:stretch>
        </p:blipFill>
        <p:spPr bwMode="auto">
          <a:xfrm>
            <a:off x="7831867" y="778197"/>
            <a:ext cx="381000" cy="232172"/>
          </a:xfrm>
          <a:prstGeom prst="rect">
            <a:avLst/>
          </a:prstGeom>
          <a:noFill/>
          <a:ln w="9525">
            <a:noFill/>
            <a:miter lim="800000"/>
            <a:headEnd/>
            <a:tailEnd/>
          </a:ln>
          <a:effectLst/>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2126968"/>
            <a:ext cx="6451600" cy="3474112"/>
          </a:xfrm>
          <a:prstGeom prst="rect">
            <a:avLst/>
          </a:prstGeom>
        </p:spPr>
      </p:pic>
      <p:sp>
        <p:nvSpPr>
          <p:cNvPr id="67" name="Rectangle 66"/>
          <p:cNvSpPr/>
          <p:nvPr/>
        </p:nvSpPr>
        <p:spPr>
          <a:xfrm>
            <a:off x="2895600" y="601819"/>
            <a:ext cx="4776372"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Conception et architecture générale</a:t>
            </a:r>
          </a:p>
        </p:txBody>
      </p:sp>
      <p:sp>
        <p:nvSpPr>
          <p:cNvPr id="68" name="Rectangle 67"/>
          <p:cNvSpPr/>
          <p:nvPr/>
        </p:nvSpPr>
        <p:spPr>
          <a:xfrm>
            <a:off x="2362200" y="1429305"/>
            <a:ext cx="2628476" cy="369332"/>
          </a:xfrm>
          <a:prstGeom prst="rect">
            <a:avLst/>
          </a:prstGeom>
        </p:spPr>
        <p:txBody>
          <a:bodyPr wrap="none">
            <a:spAutoFit/>
          </a:bodyPr>
          <a:lstStyle/>
          <a:p>
            <a:pPr eaLnBrk="0" hangingPunct="0"/>
            <a:r>
              <a:rPr lang="fr-FR" b="1" dirty="0">
                <a:solidFill>
                  <a:schemeClr val="tx2"/>
                </a:solidFill>
                <a:latin typeface="Cambria Math" pitchFamily="18" charset="0"/>
                <a:ea typeface="Cambria Math" pitchFamily="18" charset="0"/>
              </a:rPr>
              <a:t>Diagramme déploiement </a:t>
            </a:r>
          </a:p>
        </p:txBody>
      </p:sp>
    </p:spTree>
    <p:extLst>
      <p:ext uri="{BB962C8B-B14F-4D97-AF65-F5344CB8AC3E}">
        <p14:creationId xmlns:p14="http://schemas.microsoft.com/office/powerpoint/2010/main" val="16045262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anim calcmode="lin" valueType="num">
                                      <p:cBhvr>
                                        <p:cTn id="9" dur="500" fill="hold"/>
                                        <p:tgtEl>
                                          <p:spTgt spid="27650"/>
                                        </p:tgtEl>
                                        <p:attrNameLst>
                                          <p:attrName>style.rotation</p:attrName>
                                        </p:attrNameLst>
                                      </p:cBhvr>
                                      <p:tavLst>
                                        <p:tav tm="0">
                                          <p:val>
                                            <p:fltVal val="360"/>
                                          </p:val>
                                        </p:tav>
                                        <p:tav tm="100000">
                                          <p:val>
                                            <p:fltVal val="0"/>
                                          </p:val>
                                        </p:tav>
                                      </p:tavLst>
                                    </p:anim>
                                    <p:animEffect transition="in" filter="fade">
                                      <p:cBhvr>
                                        <p:cTn id="10"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E6116FA-97E4-4DBA-A664-28F4BB4318D9}" type="slidenum">
              <a:rPr lang="fr-FR" smtClean="0"/>
              <a:pPr/>
              <a:t>16</a:t>
            </a:fld>
            <a:endParaRPr lang="fr-FR" dirty="0"/>
          </a:p>
        </p:txBody>
      </p:sp>
      <p:sp>
        <p:nvSpPr>
          <p:cNvPr id="3"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4"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B85AAB0-8689-4251-9B00-D7272D8175F1}"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8"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9"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rgbClr val="00B0F0"/>
                </a:solidFill>
              </a:rPr>
              <a:t>Conception</a:t>
            </a:r>
            <a:r>
              <a:rPr lang="en-US" sz="1100" b="1" dirty="0">
                <a:solidFill>
                  <a:srgbClr val="00B0F0"/>
                </a:solidFill>
              </a:rPr>
              <a:t> et </a:t>
            </a:r>
          </a:p>
          <a:p>
            <a:pPr eaLnBrk="0" hangingPunct="0"/>
            <a:r>
              <a:rPr lang="fr-FR" sz="1100" b="1" dirty="0" smtClean="0">
                <a:solidFill>
                  <a:srgbClr val="00B0F0"/>
                </a:solidFill>
              </a:rPr>
              <a:t>Architecture</a:t>
            </a:r>
            <a:r>
              <a:rPr lang="en-US" sz="1100" b="1" dirty="0" smtClean="0">
                <a:solidFill>
                  <a:srgbClr val="00B0F0"/>
                </a:solidFill>
              </a:rPr>
              <a:t> </a:t>
            </a:r>
            <a:r>
              <a:rPr lang="fr-FR" sz="1100" b="1" dirty="0">
                <a:solidFill>
                  <a:srgbClr val="00B0F0"/>
                </a:solidFill>
              </a:rPr>
              <a:t>générale</a:t>
            </a:r>
          </a:p>
        </p:txBody>
      </p:sp>
      <p:sp>
        <p:nvSpPr>
          <p:cNvPr id="12"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Spécification </a:t>
            </a:r>
          </a:p>
          <a:p>
            <a:pPr eaLnBrk="0" hangingPunct="0"/>
            <a:r>
              <a:rPr lang="fr-FR" sz="1100" b="1" dirty="0">
                <a:solidFill>
                  <a:schemeClr val="bg1">
                    <a:lumMod val="65000"/>
                  </a:schemeClr>
                </a:solidFill>
                <a:latin typeface="Cambria Math" pitchFamily="18" charset="0"/>
                <a:ea typeface="Cambria Math" pitchFamily="18" charset="0"/>
              </a:rPr>
              <a:t>des besoins</a:t>
            </a:r>
          </a:p>
        </p:txBody>
      </p:sp>
      <p:sp>
        <p:nvSpPr>
          <p:cNvPr id="13"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Solution adoptée</a:t>
            </a:r>
          </a:p>
        </p:txBody>
      </p:sp>
      <p:sp>
        <p:nvSpPr>
          <p:cNvPr id="14"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Problématique</a:t>
            </a:r>
            <a:endParaRPr lang="fr-FR" sz="1100" b="1" dirty="0">
              <a:solidFill>
                <a:schemeClr val="bg1">
                  <a:lumMod val="75000"/>
                </a:schemeClr>
              </a:solidFill>
              <a:latin typeface="Cambria Math" pitchFamily="18" charset="0"/>
              <a:ea typeface="Cambria Math" pitchFamily="18" charset="0"/>
            </a:endParaRPr>
          </a:p>
        </p:txBody>
      </p:sp>
      <p:sp>
        <p:nvSpPr>
          <p:cNvPr id="15"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Réalisation</a:t>
            </a:r>
          </a:p>
        </p:txBody>
      </p:sp>
      <p:sp>
        <p:nvSpPr>
          <p:cNvPr id="24"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Conclusion et</a:t>
            </a:r>
          </a:p>
          <a:p>
            <a:pPr eaLnBrk="0" hangingPunct="0"/>
            <a:r>
              <a:rPr lang="fr-FR" sz="1100" b="1" dirty="0">
                <a:solidFill>
                  <a:schemeClr val="bg1">
                    <a:lumMod val="65000"/>
                  </a:schemeClr>
                </a:solidFill>
                <a:latin typeface="Cambria Math" pitchFamily="18" charset="0"/>
                <a:ea typeface="Cambria Math" pitchFamily="18" charset="0"/>
              </a:rPr>
              <a:t> </a:t>
            </a:r>
            <a:r>
              <a:rPr lang="fr-FR" sz="1100" b="1" dirty="0" smtClean="0">
                <a:solidFill>
                  <a:schemeClr val="bg1">
                    <a:lumMod val="65000"/>
                  </a:schemeClr>
                </a:solidFill>
                <a:latin typeface="Cambria Math" pitchFamily="18" charset="0"/>
                <a:ea typeface="Cambria Math" pitchFamily="18" charset="0"/>
              </a:rPr>
              <a:t>Perspectives</a:t>
            </a:r>
            <a:endParaRPr lang="fr-FR" sz="1100" b="1" dirty="0">
              <a:solidFill>
                <a:schemeClr val="bg1">
                  <a:lumMod val="65000"/>
                </a:schemeClr>
              </a:solidFill>
              <a:latin typeface="Cambria Math" pitchFamily="18" charset="0"/>
              <a:ea typeface="Cambria Math" pitchFamily="18" charset="0"/>
            </a:endParaRPr>
          </a:p>
        </p:txBody>
      </p:sp>
      <p:grpSp>
        <p:nvGrpSpPr>
          <p:cNvPr id="25" name="Group 32"/>
          <p:cNvGrpSpPr>
            <a:grpSpLocks/>
          </p:cNvGrpSpPr>
          <p:nvPr/>
        </p:nvGrpSpPr>
        <p:grpSpPr bwMode="auto">
          <a:xfrm>
            <a:off x="0" y="18288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24384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35052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6" name="Group 32"/>
          <p:cNvGrpSpPr>
            <a:grpSpLocks/>
          </p:cNvGrpSpPr>
          <p:nvPr/>
        </p:nvGrpSpPr>
        <p:grpSpPr bwMode="auto">
          <a:xfrm>
            <a:off x="0" y="4572000"/>
            <a:ext cx="381000" cy="381000"/>
            <a:chOff x="2078" y="1680"/>
            <a:chExt cx="1615" cy="1615"/>
          </a:xfrm>
        </p:grpSpPr>
        <p:sp>
          <p:nvSpPr>
            <p:cNvPr id="4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3" name="Group 32"/>
          <p:cNvGrpSpPr>
            <a:grpSpLocks/>
          </p:cNvGrpSpPr>
          <p:nvPr/>
        </p:nvGrpSpPr>
        <p:grpSpPr bwMode="auto">
          <a:xfrm>
            <a:off x="0" y="51054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1" name="ZoneTexte 60"/>
          <p:cNvSpPr txBox="1"/>
          <p:nvPr/>
        </p:nvSpPr>
        <p:spPr>
          <a:xfrm>
            <a:off x="2514600" y="1447800"/>
            <a:ext cx="6629400" cy="369332"/>
          </a:xfrm>
          <a:prstGeom prst="rect">
            <a:avLst/>
          </a:prstGeom>
          <a:noFill/>
        </p:spPr>
        <p:txBody>
          <a:bodyPr wrap="square" rtlCol="0">
            <a:spAutoFit/>
          </a:bodyPr>
          <a:lstStyle/>
          <a:p>
            <a:r>
              <a:rPr lang="fr-FR" dirty="0" smtClean="0"/>
              <a:t> </a:t>
            </a:r>
            <a:endParaRPr lang="fr-FR" dirty="0"/>
          </a:p>
        </p:txBody>
      </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63" name="Espace réservé du contenu 2"/>
          <p:cNvSpPr txBox="1">
            <a:spLocks/>
          </p:cNvSpPr>
          <p:nvPr/>
        </p:nvSpPr>
        <p:spPr>
          <a:xfrm>
            <a:off x="2286000" y="1447800"/>
            <a:ext cx="68580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64" name="Group 39"/>
          <p:cNvGrpSpPr>
            <a:grpSpLocks/>
          </p:cNvGrpSpPr>
          <p:nvPr/>
        </p:nvGrpSpPr>
        <p:grpSpPr bwMode="auto">
          <a:xfrm>
            <a:off x="0" y="4038600"/>
            <a:ext cx="355600" cy="381000"/>
            <a:chOff x="2078" y="1680"/>
            <a:chExt cx="1615" cy="1615"/>
          </a:xfrm>
        </p:grpSpPr>
        <p:sp>
          <p:nvSpPr>
            <p:cNvPr id="80"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1"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2"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3"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84"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5"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65" name="Group 39"/>
          <p:cNvGrpSpPr>
            <a:grpSpLocks/>
          </p:cNvGrpSpPr>
          <p:nvPr/>
        </p:nvGrpSpPr>
        <p:grpSpPr bwMode="auto">
          <a:xfrm>
            <a:off x="2387600" y="685800"/>
            <a:ext cx="355600" cy="381000"/>
            <a:chOff x="2078" y="1680"/>
            <a:chExt cx="1615" cy="1615"/>
          </a:xfrm>
        </p:grpSpPr>
        <p:sp>
          <p:nvSpPr>
            <p:cNvPr id="88"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9"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0"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1"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92"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8"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27650" name="Picture 2"/>
          <p:cNvPicPr>
            <a:picLocks noChangeAspect="1" noChangeArrowheads="1"/>
          </p:cNvPicPr>
          <p:nvPr/>
        </p:nvPicPr>
        <p:blipFill>
          <a:blip r:embed="rId3"/>
          <a:srcRect/>
          <a:stretch>
            <a:fillRect/>
          </a:stretch>
        </p:blipFill>
        <p:spPr bwMode="auto">
          <a:xfrm>
            <a:off x="8014247" y="837250"/>
            <a:ext cx="381000" cy="232172"/>
          </a:xfrm>
          <a:prstGeom prst="rect">
            <a:avLst/>
          </a:prstGeom>
          <a:noFill/>
          <a:ln w="9525">
            <a:noFill/>
            <a:miter lim="800000"/>
            <a:headEnd/>
            <a:tailEnd/>
          </a:ln>
          <a:effectLst/>
        </p:spPr>
      </p:pic>
      <p:pic>
        <p:nvPicPr>
          <p:cNvPr id="67" name="Image 6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1" y="1981198"/>
            <a:ext cx="7086599" cy="4419601"/>
          </a:xfrm>
          <a:prstGeom prst="rect">
            <a:avLst/>
          </a:prstGeom>
        </p:spPr>
      </p:pic>
      <p:sp>
        <p:nvSpPr>
          <p:cNvPr id="6" name="Rectangle 5"/>
          <p:cNvSpPr/>
          <p:nvPr/>
        </p:nvSpPr>
        <p:spPr>
          <a:xfrm>
            <a:off x="2444628" y="1308727"/>
            <a:ext cx="3102196" cy="369332"/>
          </a:xfrm>
          <a:prstGeom prst="rect">
            <a:avLst/>
          </a:prstGeom>
        </p:spPr>
        <p:txBody>
          <a:bodyPr wrap="none">
            <a:spAutoFit/>
          </a:bodyPr>
          <a:lstStyle/>
          <a:p>
            <a:pPr eaLnBrk="0" hangingPunct="0"/>
            <a:r>
              <a:rPr lang="fr-FR" b="1" dirty="0">
                <a:solidFill>
                  <a:schemeClr val="tx2"/>
                </a:solidFill>
                <a:latin typeface="Cambria Math" pitchFamily="18" charset="0"/>
                <a:ea typeface="Cambria Math" pitchFamily="18" charset="0"/>
              </a:rPr>
              <a:t>Diagramme de classe générale</a:t>
            </a:r>
          </a:p>
        </p:txBody>
      </p:sp>
      <p:sp>
        <p:nvSpPr>
          <p:cNvPr id="66" name="Rectangle 65"/>
          <p:cNvSpPr/>
          <p:nvPr/>
        </p:nvSpPr>
        <p:spPr>
          <a:xfrm>
            <a:off x="2971800" y="697468"/>
            <a:ext cx="4776372"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Conception et architecture générale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anim calcmode="lin" valueType="num">
                                      <p:cBhvr>
                                        <p:cTn id="9" dur="500" fill="hold"/>
                                        <p:tgtEl>
                                          <p:spTgt spid="27650"/>
                                        </p:tgtEl>
                                        <p:attrNameLst>
                                          <p:attrName>style.rotation</p:attrName>
                                        </p:attrNameLst>
                                      </p:cBhvr>
                                      <p:tavLst>
                                        <p:tav tm="0">
                                          <p:val>
                                            <p:fltVal val="360"/>
                                          </p:val>
                                        </p:tav>
                                        <p:tav tm="100000">
                                          <p:val>
                                            <p:fltVal val="0"/>
                                          </p:val>
                                        </p:tav>
                                      </p:tavLst>
                                    </p:anim>
                                    <p:animEffect transition="in" filter="fade">
                                      <p:cBhvr>
                                        <p:cTn id="10"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E6116FA-97E4-4DBA-A664-28F4BB4318D9}" type="slidenum">
              <a:rPr lang="fr-FR" smtClean="0"/>
              <a:pPr/>
              <a:t>17</a:t>
            </a:fld>
            <a:endParaRPr lang="fr-FR" dirty="0"/>
          </a:p>
        </p:txBody>
      </p:sp>
      <p:sp>
        <p:nvSpPr>
          <p:cNvPr id="3"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4"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B85AAB0-8689-4251-9B00-D7272D8175F1}"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8"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9"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rgbClr val="00B0F0"/>
                </a:solidFill>
              </a:rPr>
              <a:t>Conception</a:t>
            </a:r>
            <a:r>
              <a:rPr lang="en-US" sz="1100" b="1" dirty="0">
                <a:solidFill>
                  <a:srgbClr val="00B0F0"/>
                </a:solidFill>
              </a:rPr>
              <a:t> et </a:t>
            </a:r>
          </a:p>
          <a:p>
            <a:pPr eaLnBrk="0" hangingPunct="0"/>
            <a:r>
              <a:rPr lang="fr-FR" sz="1100" b="1" dirty="0" smtClean="0">
                <a:solidFill>
                  <a:srgbClr val="00B0F0"/>
                </a:solidFill>
              </a:rPr>
              <a:t>Architecture</a:t>
            </a:r>
            <a:r>
              <a:rPr lang="en-US" sz="1100" b="1" dirty="0" smtClean="0">
                <a:solidFill>
                  <a:srgbClr val="00B0F0"/>
                </a:solidFill>
              </a:rPr>
              <a:t> </a:t>
            </a:r>
            <a:r>
              <a:rPr lang="fr-FR" sz="1100" b="1" dirty="0">
                <a:solidFill>
                  <a:srgbClr val="00B0F0"/>
                </a:solidFill>
              </a:rPr>
              <a:t>générale</a:t>
            </a:r>
          </a:p>
        </p:txBody>
      </p:sp>
      <p:sp>
        <p:nvSpPr>
          <p:cNvPr id="12"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Spécification </a:t>
            </a:r>
          </a:p>
          <a:p>
            <a:pPr eaLnBrk="0" hangingPunct="0"/>
            <a:r>
              <a:rPr lang="fr-FR" sz="1100" b="1" dirty="0">
                <a:solidFill>
                  <a:schemeClr val="bg1">
                    <a:lumMod val="65000"/>
                  </a:schemeClr>
                </a:solidFill>
                <a:latin typeface="Cambria Math" pitchFamily="18" charset="0"/>
                <a:ea typeface="Cambria Math" pitchFamily="18" charset="0"/>
              </a:rPr>
              <a:t>des besoins</a:t>
            </a:r>
          </a:p>
        </p:txBody>
      </p:sp>
      <p:sp>
        <p:nvSpPr>
          <p:cNvPr id="13"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Solution adoptée</a:t>
            </a:r>
          </a:p>
        </p:txBody>
      </p:sp>
      <p:sp>
        <p:nvSpPr>
          <p:cNvPr id="14"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Problématique</a:t>
            </a:r>
            <a:endParaRPr lang="fr-FR" sz="1100" b="1" dirty="0">
              <a:solidFill>
                <a:schemeClr val="bg1">
                  <a:lumMod val="75000"/>
                </a:schemeClr>
              </a:solidFill>
              <a:latin typeface="Cambria Math" pitchFamily="18" charset="0"/>
              <a:ea typeface="Cambria Math" pitchFamily="18" charset="0"/>
            </a:endParaRPr>
          </a:p>
        </p:txBody>
      </p:sp>
      <p:sp>
        <p:nvSpPr>
          <p:cNvPr id="15"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Réalisation</a:t>
            </a:r>
          </a:p>
        </p:txBody>
      </p:sp>
      <p:sp>
        <p:nvSpPr>
          <p:cNvPr id="24"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Conclusion et</a:t>
            </a:r>
          </a:p>
          <a:p>
            <a:pPr eaLnBrk="0" hangingPunct="0"/>
            <a:r>
              <a:rPr lang="fr-FR" sz="1100" b="1" dirty="0">
                <a:solidFill>
                  <a:schemeClr val="bg1">
                    <a:lumMod val="65000"/>
                  </a:schemeClr>
                </a:solidFill>
                <a:latin typeface="Cambria Math" pitchFamily="18" charset="0"/>
                <a:ea typeface="Cambria Math" pitchFamily="18" charset="0"/>
              </a:rPr>
              <a:t> </a:t>
            </a:r>
            <a:r>
              <a:rPr lang="fr-FR" sz="1100" b="1" dirty="0" smtClean="0">
                <a:solidFill>
                  <a:schemeClr val="bg1">
                    <a:lumMod val="65000"/>
                  </a:schemeClr>
                </a:solidFill>
                <a:latin typeface="Cambria Math" pitchFamily="18" charset="0"/>
                <a:ea typeface="Cambria Math" pitchFamily="18" charset="0"/>
              </a:rPr>
              <a:t>Perspectives</a:t>
            </a:r>
            <a:endParaRPr lang="fr-FR" sz="1100" b="1" dirty="0">
              <a:solidFill>
                <a:schemeClr val="bg1">
                  <a:lumMod val="65000"/>
                </a:schemeClr>
              </a:solidFill>
              <a:latin typeface="Cambria Math" pitchFamily="18" charset="0"/>
              <a:ea typeface="Cambria Math" pitchFamily="18" charset="0"/>
            </a:endParaRPr>
          </a:p>
        </p:txBody>
      </p:sp>
      <p:grpSp>
        <p:nvGrpSpPr>
          <p:cNvPr id="25" name="Group 32"/>
          <p:cNvGrpSpPr>
            <a:grpSpLocks/>
          </p:cNvGrpSpPr>
          <p:nvPr/>
        </p:nvGrpSpPr>
        <p:grpSpPr bwMode="auto">
          <a:xfrm>
            <a:off x="0" y="18288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24384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35052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6" name="Group 32"/>
          <p:cNvGrpSpPr>
            <a:grpSpLocks/>
          </p:cNvGrpSpPr>
          <p:nvPr/>
        </p:nvGrpSpPr>
        <p:grpSpPr bwMode="auto">
          <a:xfrm>
            <a:off x="0" y="4572000"/>
            <a:ext cx="381000" cy="381000"/>
            <a:chOff x="2078" y="1680"/>
            <a:chExt cx="1615" cy="1615"/>
          </a:xfrm>
        </p:grpSpPr>
        <p:sp>
          <p:nvSpPr>
            <p:cNvPr id="4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3" name="Group 32"/>
          <p:cNvGrpSpPr>
            <a:grpSpLocks/>
          </p:cNvGrpSpPr>
          <p:nvPr/>
        </p:nvGrpSpPr>
        <p:grpSpPr bwMode="auto">
          <a:xfrm>
            <a:off x="0" y="51054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1" name="ZoneTexte 60"/>
          <p:cNvSpPr txBox="1"/>
          <p:nvPr/>
        </p:nvSpPr>
        <p:spPr>
          <a:xfrm>
            <a:off x="2514600" y="1447800"/>
            <a:ext cx="6629400" cy="369332"/>
          </a:xfrm>
          <a:prstGeom prst="rect">
            <a:avLst/>
          </a:prstGeom>
          <a:noFill/>
        </p:spPr>
        <p:txBody>
          <a:bodyPr wrap="square" rtlCol="0">
            <a:spAutoFit/>
          </a:bodyPr>
          <a:lstStyle/>
          <a:p>
            <a:r>
              <a:rPr lang="fr-FR" dirty="0" smtClean="0"/>
              <a:t> </a:t>
            </a:r>
            <a:endParaRPr lang="fr-FR" dirty="0"/>
          </a:p>
        </p:txBody>
      </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63" name="Espace réservé du contenu 2"/>
          <p:cNvSpPr txBox="1">
            <a:spLocks/>
          </p:cNvSpPr>
          <p:nvPr/>
        </p:nvSpPr>
        <p:spPr>
          <a:xfrm>
            <a:off x="2286000" y="1447800"/>
            <a:ext cx="68580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65" name="Group 39"/>
          <p:cNvGrpSpPr>
            <a:grpSpLocks/>
          </p:cNvGrpSpPr>
          <p:nvPr/>
        </p:nvGrpSpPr>
        <p:grpSpPr bwMode="auto">
          <a:xfrm>
            <a:off x="0" y="4038600"/>
            <a:ext cx="355600" cy="381000"/>
            <a:chOff x="2078" y="1680"/>
            <a:chExt cx="1615" cy="1615"/>
          </a:xfrm>
        </p:grpSpPr>
        <p:sp>
          <p:nvSpPr>
            <p:cNvPr id="80"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1"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2"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3"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84"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5"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66" name="Group 39"/>
          <p:cNvGrpSpPr>
            <a:grpSpLocks/>
          </p:cNvGrpSpPr>
          <p:nvPr/>
        </p:nvGrpSpPr>
        <p:grpSpPr bwMode="auto">
          <a:xfrm>
            <a:off x="2387600" y="685800"/>
            <a:ext cx="355600" cy="381000"/>
            <a:chOff x="2078" y="1680"/>
            <a:chExt cx="1615" cy="1615"/>
          </a:xfrm>
        </p:grpSpPr>
        <p:sp>
          <p:nvSpPr>
            <p:cNvPr id="88"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9"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0"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1"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92"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8"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27650" name="Picture 2"/>
          <p:cNvPicPr>
            <a:picLocks noChangeAspect="1" noChangeArrowheads="1"/>
          </p:cNvPicPr>
          <p:nvPr/>
        </p:nvPicPr>
        <p:blipFill>
          <a:blip r:embed="rId3"/>
          <a:srcRect/>
          <a:stretch>
            <a:fillRect/>
          </a:stretch>
        </p:blipFill>
        <p:spPr bwMode="auto">
          <a:xfrm>
            <a:off x="7734300" y="816739"/>
            <a:ext cx="381000" cy="232172"/>
          </a:xfrm>
          <a:prstGeom prst="rect">
            <a:avLst/>
          </a:prstGeom>
          <a:noFill/>
          <a:ln w="9525">
            <a:noFill/>
            <a:miter lim="800000"/>
            <a:headEnd/>
            <a:tailEnd/>
          </a:ln>
          <a:effectLst/>
        </p:spPr>
      </p:pic>
      <p:pic>
        <p:nvPicPr>
          <p:cNvPr id="87" name="Image 86" descr="C:\Users\lenovo\Desktop\transformer en carte ds.jpg"/>
          <p:cNvPicPr/>
          <p:nvPr/>
        </p:nvPicPr>
        <p:blipFill>
          <a:blip r:embed="rId4">
            <a:extLst>
              <a:ext uri="{28A0092B-C50C-407E-A947-70E740481C1C}">
                <a14:useLocalDpi xmlns:a14="http://schemas.microsoft.com/office/drawing/2010/main" val="0"/>
              </a:ext>
            </a:extLst>
          </a:blip>
          <a:srcRect/>
          <a:stretch>
            <a:fillRect/>
          </a:stretch>
        </p:blipFill>
        <p:spPr bwMode="auto">
          <a:xfrm>
            <a:off x="2083340" y="1765794"/>
            <a:ext cx="6919101" cy="4711206"/>
          </a:xfrm>
          <a:prstGeom prst="rect">
            <a:avLst/>
          </a:prstGeom>
          <a:noFill/>
          <a:ln>
            <a:noFill/>
          </a:ln>
        </p:spPr>
      </p:pic>
      <p:sp>
        <p:nvSpPr>
          <p:cNvPr id="6" name="Rectangle 5"/>
          <p:cNvSpPr/>
          <p:nvPr/>
        </p:nvSpPr>
        <p:spPr>
          <a:xfrm>
            <a:off x="2362200" y="1295399"/>
            <a:ext cx="6096000" cy="369332"/>
          </a:xfrm>
          <a:prstGeom prst="rect">
            <a:avLst/>
          </a:prstGeom>
        </p:spPr>
        <p:txBody>
          <a:bodyPr wrap="square">
            <a:spAutoFit/>
          </a:bodyPr>
          <a:lstStyle/>
          <a:p>
            <a:pPr eaLnBrk="0" hangingPunct="0"/>
            <a:r>
              <a:rPr lang="fr-FR" b="1" dirty="0">
                <a:solidFill>
                  <a:schemeClr val="tx2"/>
                </a:solidFill>
                <a:latin typeface="Cambria Math" pitchFamily="18" charset="0"/>
                <a:ea typeface="Cambria Math" pitchFamily="18" charset="0"/>
              </a:rPr>
              <a:t>Diagramme de séquence du cas </a:t>
            </a:r>
            <a:r>
              <a:rPr lang="fr-FR" b="1" dirty="0" smtClean="0">
                <a:solidFill>
                  <a:schemeClr val="tx2"/>
                </a:solidFill>
                <a:latin typeface="Cambria Math" pitchFamily="18" charset="0"/>
                <a:ea typeface="Cambria Math" pitchFamily="18" charset="0"/>
              </a:rPr>
              <a:t>transformer carte</a:t>
            </a:r>
            <a:endParaRPr lang="fr-FR" b="1" dirty="0">
              <a:solidFill>
                <a:schemeClr val="tx2"/>
              </a:solidFill>
              <a:latin typeface="Cambria Math" pitchFamily="18" charset="0"/>
              <a:ea typeface="Cambria Math" pitchFamily="18" charset="0"/>
            </a:endParaRPr>
          </a:p>
        </p:txBody>
      </p:sp>
      <p:sp>
        <p:nvSpPr>
          <p:cNvPr id="71680" name="Rectangle 71679"/>
          <p:cNvSpPr/>
          <p:nvPr/>
        </p:nvSpPr>
        <p:spPr>
          <a:xfrm>
            <a:off x="2895600" y="656183"/>
            <a:ext cx="4776372"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Conception et architecture générale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anim calcmode="lin" valueType="num">
                                      <p:cBhvr>
                                        <p:cTn id="9" dur="500" fill="hold"/>
                                        <p:tgtEl>
                                          <p:spTgt spid="27650"/>
                                        </p:tgtEl>
                                        <p:attrNameLst>
                                          <p:attrName>style.rotation</p:attrName>
                                        </p:attrNameLst>
                                      </p:cBhvr>
                                      <p:tavLst>
                                        <p:tav tm="0">
                                          <p:val>
                                            <p:fltVal val="360"/>
                                          </p:val>
                                        </p:tav>
                                        <p:tav tm="100000">
                                          <p:val>
                                            <p:fltVal val="0"/>
                                          </p:val>
                                        </p:tav>
                                      </p:tavLst>
                                    </p:anim>
                                    <p:animEffect transition="in" filter="fade">
                                      <p:cBhvr>
                                        <p:cTn id="10"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E6116FA-97E4-4DBA-A664-28F4BB4318D9}" type="slidenum">
              <a:rPr lang="fr-FR" smtClean="0"/>
              <a:pPr/>
              <a:t>18</a:t>
            </a:fld>
            <a:endParaRPr lang="fr-FR" dirty="0"/>
          </a:p>
        </p:txBody>
      </p:sp>
      <p:sp>
        <p:nvSpPr>
          <p:cNvPr id="3"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4"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B85AAB0-8689-4251-9B00-D7272D8175F1}"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8"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9"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rgbClr val="00B0F0"/>
                </a:solidFill>
              </a:rPr>
              <a:t>Conception</a:t>
            </a:r>
            <a:r>
              <a:rPr lang="en-US" sz="1100" b="1" dirty="0">
                <a:solidFill>
                  <a:srgbClr val="00B0F0"/>
                </a:solidFill>
              </a:rPr>
              <a:t> et </a:t>
            </a:r>
          </a:p>
          <a:p>
            <a:pPr eaLnBrk="0" hangingPunct="0"/>
            <a:r>
              <a:rPr lang="fr-FR" sz="1100" b="1" dirty="0" smtClean="0">
                <a:solidFill>
                  <a:srgbClr val="00B0F0"/>
                </a:solidFill>
              </a:rPr>
              <a:t>Architecture</a:t>
            </a:r>
            <a:r>
              <a:rPr lang="en-US" sz="1100" b="1" dirty="0" smtClean="0">
                <a:solidFill>
                  <a:srgbClr val="00B0F0"/>
                </a:solidFill>
              </a:rPr>
              <a:t> </a:t>
            </a:r>
            <a:r>
              <a:rPr lang="fr-FR" sz="1100" b="1" dirty="0">
                <a:solidFill>
                  <a:srgbClr val="00B0F0"/>
                </a:solidFill>
              </a:rPr>
              <a:t>générale</a:t>
            </a:r>
          </a:p>
        </p:txBody>
      </p:sp>
      <p:sp>
        <p:nvSpPr>
          <p:cNvPr id="12"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Spécification </a:t>
            </a:r>
          </a:p>
          <a:p>
            <a:pPr eaLnBrk="0" hangingPunct="0"/>
            <a:r>
              <a:rPr lang="fr-FR" sz="1100" b="1" dirty="0">
                <a:solidFill>
                  <a:schemeClr val="bg1">
                    <a:lumMod val="65000"/>
                  </a:schemeClr>
                </a:solidFill>
                <a:latin typeface="Cambria Math" pitchFamily="18" charset="0"/>
                <a:ea typeface="Cambria Math" pitchFamily="18" charset="0"/>
              </a:rPr>
              <a:t>des besoins</a:t>
            </a:r>
          </a:p>
        </p:txBody>
      </p:sp>
      <p:sp>
        <p:nvSpPr>
          <p:cNvPr id="13"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Solution adoptée</a:t>
            </a:r>
          </a:p>
        </p:txBody>
      </p:sp>
      <p:sp>
        <p:nvSpPr>
          <p:cNvPr id="14"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Problématique</a:t>
            </a:r>
            <a:endParaRPr lang="fr-FR" sz="1100" b="1" dirty="0">
              <a:solidFill>
                <a:schemeClr val="bg1">
                  <a:lumMod val="75000"/>
                </a:schemeClr>
              </a:solidFill>
              <a:latin typeface="Cambria Math" pitchFamily="18" charset="0"/>
              <a:ea typeface="Cambria Math" pitchFamily="18" charset="0"/>
            </a:endParaRPr>
          </a:p>
        </p:txBody>
      </p:sp>
      <p:sp>
        <p:nvSpPr>
          <p:cNvPr id="15"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Réalisation</a:t>
            </a:r>
          </a:p>
        </p:txBody>
      </p:sp>
      <p:sp>
        <p:nvSpPr>
          <p:cNvPr id="24"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Conclusion et</a:t>
            </a:r>
          </a:p>
          <a:p>
            <a:pPr eaLnBrk="0" hangingPunct="0"/>
            <a:r>
              <a:rPr lang="fr-FR" sz="1100" b="1" dirty="0">
                <a:solidFill>
                  <a:schemeClr val="bg1">
                    <a:lumMod val="65000"/>
                  </a:schemeClr>
                </a:solidFill>
                <a:latin typeface="Cambria Math" pitchFamily="18" charset="0"/>
                <a:ea typeface="Cambria Math" pitchFamily="18" charset="0"/>
              </a:rPr>
              <a:t> </a:t>
            </a:r>
            <a:r>
              <a:rPr lang="fr-FR" sz="1100" b="1" dirty="0" smtClean="0">
                <a:solidFill>
                  <a:schemeClr val="bg1">
                    <a:lumMod val="65000"/>
                  </a:schemeClr>
                </a:solidFill>
                <a:latin typeface="Cambria Math" pitchFamily="18" charset="0"/>
                <a:ea typeface="Cambria Math" pitchFamily="18" charset="0"/>
              </a:rPr>
              <a:t>Perspectives</a:t>
            </a:r>
            <a:endParaRPr lang="fr-FR" sz="1100" b="1" dirty="0">
              <a:solidFill>
                <a:schemeClr val="bg1">
                  <a:lumMod val="65000"/>
                </a:schemeClr>
              </a:solidFill>
              <a:latin typeface="Cambria Math" pitchFamily="18" charset="0"/>
              <a:ea typeface="Cambria Math" pitchFamily="18" charset="0"/>
            </a:endParaRPr>
          </a:p>
        </p:txBody>
      </p:sp>
      <p:grpSp>
        <p:nvGrpSpPr>
          <p:cNvPr id="25" name="Group 32"/>
          <p:cNvGrpSpPr>
            <a:grpSpLocks/>
          </p:cNvGrpSpPr>
          <p:nvPr/>
        </p:nvGrpSpPr>
        <p:grpSpPr bwMode="auto">
          <a:xfrm>
            <a:off x="0" y="18288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24384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35052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6" name="Group 32"/>
          <p:cNvGrpSpPr>
            <a:grpSpLocks/>
          </p:cNvGrpSpPr>
          <p:nvPr/>
        </p:nvGrpSpPr>
        <p:grpSpPr bwMode="auto">
          <a:xfrm>
            <a:off x="0" y="4572000"/>
            <a:ext cx="381000" cy="381000"/>
            <a:chOff x="2078" y="1680"/>
            <a:chExt cx="1615" cy="1615"/>
          </a:xfrm>
        </p:grpSpPr>
        <p:sp>
          <p:nvSpPr>
            <p:cNvPr id="4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3" name="Group 32"/>
          <p:cNvGrpSpPr>
            <a:grpSpLocks/>
          </p:cNvGrpSpPr>
          <p:nvPr/>
        </p:nvGrpSpPr>
        <p:grpSpPr bwMode="auto">
          <a:xfrm>
            <a:off x="0" y="51054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1" name="ZoneTexte 60"/>
          <p:cNvSpPr txBox="1"/>
          <p:nvPr/>
        </p:nvSpPr>
        <p:spPr>
          <a:xfrm>
            <a:off x="2407857" y="1318712"/>
            <a:ext cx="6629400" cy="369332"/>
          </a:xfrm>
          <a:prstGeom prst="rect">
            <a:avLst/>
          </a:prstGeom>
          <a:noFill/>
        </p:spPr>
        <p:txBody>
          <a:bodyPr wrap="square" rtlCol="0">
            <a:spAutoFit/>
          </a:bodyPr>
          <a:lstStyle/>
          <a:p>
            <a:pPr eaLnBrk="0" hangingPunct="0"/>
            <a:r>
              <a:rPr lang="fr-FR" b="1" dirty="0">
                <a:solidFill>
                  <a:schemeClr val="tx2"/>
                </a:solidFill>
                <a:latin typeface="Cambria Math" pitchFamily="18" charset="0"/>
                <a:ea typeface="Cambria Math" pitchFamily="18" charset="0"/>
              </a:rPr>
              <a:t>Diagramme de séquence du cas </a:t>
            </a:r>
            <a:r>
              <a:rPr lang="fr-FR" b="1" dirty="0" smtClean="0">
                <a:solidFill>
                  <a:schemeClr val="tx2"/>
                </a:solidFill>
                <a:latin typeface="Cambria Math" pitchFamily="18" charset="0"/>
                <a:ea typeface="Cambria Math" pitchFamily="18" charset="0"/>
              </a:rPr>
              <a:t>gérer donation</a:t>
            </a:r>
            <a:endParaRPr lang="fr-FR" b="1" dirty="0">
              <a:solidFill>
                <a:schemeClr val="tx2"/>
              </a:solidFill>
              <a:latin typeface="Cambria Math" pitchFamily="18" charset="0"/>
              <a:ea typeface="Cambria Math" pitchFamily="18" charset="0"/>
            </a:endParaRPr>
          </a:p>
        </p:txBody>
      </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grpSp>
        <p:nvGrpSpPr>
          <p:cNvPr id="65" name="Group 39"/>
          <p:cNvGrpSpPr>
            <a:grpSpLocks/>
          </p:cNvGrpSpPr>
          <p:nvPr/>
        </p:nvGrpSpPr>
        <p:grpSpPr bwMode="auto">
          <a:xfrm>
            <a:off x="0" y="4038600"/>
            <a:ext cx="355600" cy="381000"/>
            <a:chOff x="2078" y="1680"/>
            <a:chExt cx="1615" cy="1615"/>
          </a:xfrm>
        </p:grpSpPr>
        <p:sp>
          <p:nvSpPr>
            <p:cNvPr id="80"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1"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2"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3"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84"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5"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66" name="Group 39"/>
          <p:cNvGrpSpPr>
            <a:grpSpLocks/>
          </p:cNvGrpSpPr>
          <p:nvPr/>
        </p:nvGrpSpPr>
        <p:grpSpPr bwMode="auto">
          <a:xfrm>
            <a:off x="2387600" y="685800"/>
            <a:ext cx="355600" cy="381000"/>
            <a:chOff x="2078" y="1680"/>
            <a:chExt cx="1615" cy="1615"/>
          </a:xfrm>
        </p:grpSpPr>
        <p:sp>
          <p:nvSpPr>
            <p:cNvPr id="88"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9"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0"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1"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92"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8"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27650" name="Picture 2"/>
          <p:cNvPicPr>
            <a:picLocks noChangeAspect="1" noChangeArrowheads="1"/>
          </p:cNvPicPr>
          <p:nvPr/>
        </p:nvPicPr>
        <p:blipFill>
          <a:blip r:embed="rId2"/>
          <a:srcRect/>
          <a:stretch>
            <a:fillRect/>
          </a:stretch>
        </p:blipFill>
        <p:spPr bwMode="auto">
          <a:xfrm>
            <a:off x="7700093" y="834628"/>
            <a:ext cx="381000" cy="232172"/>
          </a:xfrm>
          <a:prstGeom prst="rect">
            <a:avLst/>
          </a:prstGeom>
          <a:noFill/>
          <a:ln w="9525">
            <a:noFill/>
            <a:miter lim="800000"/>
            <a:headEnd/>
            <a:tailEnd/>
          </a:ln>
          <a:effectLst/>
        </p:spPr>
      </p:pic>
      <p:sp>
        <p:nvSpPr>
          <p:cNvPr id="41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419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41991" name="Rectangle 7"/>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TimesNewRomanPSMT"/>
                <a:ea typeface="Times New Roman" pitchFamily="18" charset="0"/>
                <a:cs typeface="Tahoma" pitchFamily="34" charset="0"/>
              </a:rPr>
              <a:t/>
            </a:r>
            <a:br>
              <a:rPr kumimoji="0" lang="fr-FR" sz="1200" b="0" i="0" u="none" strike="noStrike" cap="none" normalizeH="0" baseline="0" smtClean="0">
                <a:ln>
                  <a:noFill/>
                </a:ln>
                <a:solidFill>
                  <a:schemeClr val="tx1"/>
                </a:solidFill>
                <a:effectLst/>
                <a:latin typeface="TimesNewRomanPSMT"/>
                <a:ea typeface="Times New Roman" pitchFamily="18" charset="0"/>
                <a:cs typeface="Tahoma" pitchFamily="34" charset="0"/>
              </a:rPr>
            </a:br>
            <a:r>
              <a:rPr kumimoji="0" lang="fr-FR" sz="1200" b="0" i="0" u="none" strike="noStrike" cap="none" normalizeH="0" baseline="0" smtClean="0">
                <a:ln>
                  <a:noFill/>
                </a:ln>
                <a:solidFill>
                  <a:schemeClr val="tx1"/>
                </a:solidFill>
                <a:effectLst/>
                <a:latin typeface="TimesNewRomanPSMT"/>
                <a:ea typeface="Times New Roman" pitchFamily="18" charset="0"/>
                <a:cs typeface="Tahoma" pitchFamily="34" charset="0"/>
              </a:rPr>
              <a:t/>
            </a:r>
            <a:br>
              <a:rPr kumimoji="0" lang="fr-FR" sz="1200" b="0" i="0" u="none" strike="noStrike" cap="none" normalizeH="0" baseline="0" smtClean="0">
                <a:ln>
                  <a:noFill/>
                </a:ln>
                <a:solidFill>
                  <a:schemeClr val="tx1"/>
                </a:solidFill>
                <a:effectLst/>
                <a:latin typeface="TimesNewRomanPSMT"/>
                <a:ea typeface="Times New Roman" pitchFamily="18" charset="0"/>
                <a:cs typeface="Tahoma" pitchFamily="34" charset="0"/>
              </a:rPr>
            </a:b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419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4199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4199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4200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6" name="Rectangle 5"/>
          <p:cNvSpPr/>
          <p:nvPr/>
        </p:nvSpPr>
        <p:spPr>
          <a:xfrm>
            <a:off x="2761475" y="697468"/>
            <a:ext cx="4776372"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Conception et architecture générale</a:t>
            </a:r>
          </a:p>
        </p:txBody>
      </p:sp>
      <p:pic>
        <p:nvPicPr>
          <p:cNvPr id="95" name="Image 94" descr="C:\Users\lenovo\Desktop\donation sprint 3.jpg"/>
          <p:cNvPicPr/>
          <p:nvPr/>
        </p:nvPicPr>
        <p:blipFill>
          <a:blip r:embed="rId3">
            <a:extLst>
              <a:ext uri="{28A0092B-C50C-407E-A947-70E740481C1C}">
                <a14:useLocalDpi xmlns:a14="http://schemas.microsoft.com/office/drawing/2010/main" val="0"/>
              </a:ext>
            </a:extLst>
          </a:blip>
          <a:srcRect/>
          <a:stretch>
            <a:fillRect/>
          </a:stretch>
        </p:blipFill>
        <p:spPr bwMode="auto">
          <a:xfrm>
            <a:off x="2241550" y="1734104"/>
            <a:ext cx="6795707" cy="4742896"/>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anim calcmode="lin" valueType="num">
                                      <p:cBhvr>
                                        <p:cTn id="9" dur="500" fill="hold"/>
                                        <p:tgtEl>
                                          <p:spTgt spid="27650"/>
                                        </p:tgtEl>
                                        <p:attrNameLst>
                                          <p:attrName>style.rotation</p:attrName>
                                        </p:attrNameLst>
                                      </p:cBhvr>
                                      <p:tavLst>
                                        <p:tav tm="0">
                                          <p:val>
                                            <p:fltVal val="360"/>
                                          </p:val>
                                        </p:tav>
                                        <p:tav tm="100000">
                                          <p:val>
                                            <p:fltVal val="0"/>
                                          </p:val>
                                        </p:tav>
                                      </p:tavLst>
                                    </p:anim>
                                    <p:animEffect transition="in" filter="fade">
                                      <p:cBhvr>
                                        <p:cTn id="10"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E6116FA-97E4-4DBA-A664-28F4BB4318D9}" type="slidenum">
              <a:rPr lang="fr-FR" smtClean="0"/>
              <a:pPr/>
              <a:t>19</a:t>
            </a:fld>
            <a:endParaRPr lang="fr-FR" dirty="0"/>
          </a:p>
        </p:txBody>
      </p:sp>
      <p:sp>
        <p:nvSpPr>
          <p:cNvPr id="3"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4"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B85AAB0-8689-4251-9B00-D7272D8175F1}"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8"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9"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rgbClr val="00B0F0"/>
                </a:solidFill>
              </a:rPr>
              <a:t>Conception</a:t>
            </a:r>
            <a:r>
              <a:rPr lang="en-US" sz="1100" b="1" dirty="0">
                <a:solidFill>
                  <a:srgbClr val="00B0F0"/>
                </a:solidFill>
              </a:rPr>
              <a:t> et </a:t>
            </a:r>
          </a:p>
          <a:p>
            <a:pPr eaLnBrk="0" hangingPunct="0"/>
            <a:r>
              <a:rPr lang="fr-FR" sz="1100" b="1" dirty="0" smtClean="0">
                <a:solidFill>
                  <a:srgbClr val="00B0F0"/>
                </a:solidFill>
              </a:rPr>
              <a:t>Architecture</a:t>
            </a:r>
            <a:r>
              <a:rPr lang="en-US" sz="1100" b="1" dirty="0" smtClean="0">
                <a:solidFill>
                  <a:srgbClr val="00B0F0"/>
                </a:solidFill>
              </a:rPr>
              <a:t> </a:t>
            </a:r>
            <a:r>
              <a:rPr lang="fr-FR" sz="1100" b="1" dirty="0">
                <a:solidFill>
                  <a:srgbClr val="00B0F0"/>
                </a:solidFill>
              </a:rPr>
              <a:t>générale</a:t>
            </a:r>
          </a:p>
        </p:txBody>
      </p:sp>
      <p:sp>
        <p:nvSpPr>
          <p:cNvPr id="12"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Spécification </a:t>
            </a:r>
          </a:p>
          <a:p>
            <a:pPr eaLnBrk="0" hangingPunct="0"/>
            <a:r>
              <a:rPr lang="fr-FR" sz="1100" b="1" dirty="0">
                <a:solidFill>
                  <a:schemeClr val="bg1">
                    <a:lumMod val="65000"/>
                  </a:schemeClr>
                </a:solidFill>
                <a:latin typeface="Cambria Math" pitchFamily="18" charset="0"/>
                <a:ea typeface="Cambria Math" pitchFamily="18" charset="0"/>
              </a:rPr>
              <a:t>des besoins</a:t>
            </a:r>
          </a:p>
        </p:txBody>
      </p:sp>
      <p:sp>
        <p:nvSpPr>
          <p:cNvPr id="13"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Solution adoptée</a:t>
            </a:r>
          </a:p>
        </p:txBody>
      </p:sp>
      <p:sp>
        <p:nvSpPr>
          <p:cNvPr id="14"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Problématique</a:t>
            </a:r>
            <a:endParaRPr lang="fr-FR" sz="1100" b="1" dirty="0">
              <a:solidFill>
                <a:schemeClr val="bg1">
                  <a:lumMod val="75000"/>
                </a:schemeClr>
              </a:solidFill>
              <a:latin typeface="Cambria Math" pitchFamily="18" charset="0"/>
              <a:ea typeface="Cambria Math" pitchFamily="18" charset="0"/>
            </a:endParaRPr>
          </a:p>
        </p:txBody>
      </p:sp>
      <p:sp>
        <p:nvSpPr>
          <p:cNvPr id="15"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Réalisation</a:t>
            </a:r>
          </a:p>
        </p:txBody>
      </p:sp>
      <p:sp>
        <p:nvSpPr>
          <p:cNvPr id="24"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Conclusion et</a:t>
            </a:r>
          </a:p>
          <a:p>
            <a:pPr eaLnBrk="0" hangingPunct="0"/>
            <a:r>
              <a:rPr lang="fr-FR" sz="1100" b="1" dirty="0">
                <a:solidFill>
                  <a:schemeClr val="bg1">
                    <a:lumMod val="65000"/>
                  </a:schemeClr>
                </a:solidFill>
                <a:latin typeface="Cambria Math" pitchFamily="18" charset="0"/>
                <a:ea typeface="Cambria Math" pitchFamily="18" charset="0"/>
              </a:rPr>
              <a:t> </a:t>
            </a:r>
            <a:r>
              <a:rPr lang="fr-FR" sz="1100" b="1" dirty="0" smtClean="0">
                <a:solidFill>
                  <a:schemeClr val="bg1">
                    <a:lumMod val="65000"/>
                  </a:schemeClr>
                </a:solidFill>
                <a:latin typeface="Cambria Math" pitchFamily="18" charset="0"/>
                <a:ea typeface="Cambria Math" pitchFamily="18" charset="0"/>
              </a:rPr>
              <a:t>Perspectives</a:t>
            </a:r>
            <a:endParaRPr lang="fr-FR" sz="1100" b="1" dirty="0">
              <a:solidFill>
                <a:schemeClr val="bg1">
                  <a:lumMod val="65000"/>
                </a:schemeClr>
              </a:solidFill>
              <a:latin typeface="Cambria Math" pitchFamily="18" charset="0"/>
              <a:ea typeface="Cambria Math" pitchFamily="18" charset="0"/>
            </a:endParaRPr>
          </a:p>
        </p:txBody>
      </p:sp>
      <p:grpSp>
        <p:nvGrpSpPr>
          <p:cNvPr id="25" name="Group 32"/>
          <p:cNvGrpSpPr>
            <a:grpSpLocks/>
          </p:cNvGrpSpPr>
          <p:nvPr/>
        </p:nvGrpSpPr>
        <p:grpSpPr bwMode="auto">
          <a:xfrm>
            <a:off x="0" y="18288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24384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35052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6" name="Group 32"/>
          <p:cNvGrpSpPr>
            <a:grpSpLocks/>
          </p:cNvGrpSpPr>
          <p:nvPr/>
        </p:nvGrpSpPr>
        <p:grpSpPr bwMode="auto">
          <a:xfrm>
            <a:off x="0" y="4572000"/>
            <a:ext cx="381000" cy="381000"/>
            <a:chOff x="2078" y="1680"/>
            <a:chExt cx="1615" cy="1615"/>
          </a:xfrm>
        </p:grpSpPr>
        <p:sp>
          <p:nvSpPr>
            <p:cNvPr id="4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3" name="Group 32"/>
          <p:cNvGrpSpPr>
            <a:grpSpLocks/>
          </p:cNvGrpSpPr>
          <p:nvPr/>
        </p:nvGrpSpPr>
        <p:grpSpPr bwMode="auto">
          <a:xfrm>
            <a:off x="0" y="51054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1" name="ZoneTexte 60"/>
          <p:cNvSpPr txBox="1"/>
          <p:nvPr/>
        </p:nvSpPr>
        <p:spPr>
          <a:xfrm>
            <a:off x="2426353" y="1279544"/>
            <a:ext cx="6629400" cy="369332"/>
          </a:xfrm>
          <a:prstGeom prst="rect">
            <a:avLst/>
          </a:prstGeom>
          <a:noFill/>
        </p:spPr>
        <p:txBody>
          <a:bodyPr wrap="square" rtlCol="0">
            <a:spAutoFit/>
          </a:bodyPr>
          <a:lstStyle/>
          <a:p>
            <a:pPr eaLnBrk="0" hangingPunct="0"/>
            <a:r>
              <a:rPr lang="fr-FR" b="1" dirty="0">
                <a:solidFill>
                  <a:schemeClr val="tx2"/>
                </a:solidFill>
                <a:latin typeface="Cambria Math" pitchFamily="18" charset="0"/>
                <a:ea typeface="Cambria Math" pitchFamily="18" charset="0"/>
              </a:rPr>
              <a:t>Diagramme de séquence du </a:t>
            </a:r>
            <a:r>
              <a:rPr lang="fr-FR" b="1" dirty="0" smtClean="0">
                <a:solidFill>
                  <a:schemeClr val="tx2"/>
                </a:solidFill>
                <a:latin typeface="Cambria Math" pitchFamily="18" charset="0"/>
                <a:ea typeface="Cambria Math" pitchFamily="18" charset="0"/>
              </a:rPr>
              <a:t>cas consulter transfert </a:t>
            </a:r>
            <a:endParaRPr lang="fr-FR" b="1" dirty="0">
              <a:solidFill>
                <a:schemeClr val="tx2"/>
              </a:solidFill>
              <a:latin typeface="Cambria Math" pitchFamily="18" charset="0"/>
              <a:ea typeface="Cambria Math" pitchFamily="18" charset="0"/>
            </a:endParaRPr>
          </a:p>
        </p:txBody>
      </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grpSp>
        <p:nvGrpSpPr>
          <p:cNvPr id="65" name="Group 39"/>
          <p:cNvGrpSpPr>
            <a:grpSpLocks/>
          </p:cNvGrpSpPr>
          <p:nvPr/>
        </p:nvGrpSpPr>
        <p:grpSpPr bwMode="auto">
          <a:xfrm>
            <a:off x="0" y="4038600"/>
            <a:ext cx="355600" cy="381000"/>
            <a:chOff x="2078" y="1680"/>
            <a:chExt cx="1615" cy="1615"/>
          </a:xfrm>
        </p:grpSpPr>
        <p:sp>
          <p:nvSpPr>
            <p:cNvPr id="80"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1"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2"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3"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84"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5"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66" name="Group 39"/>
          <p:cNvGrpSpPr>
            <a:grpSpLocks/>
          </p:cNvGrpSpPr>
          <p:nvPr/>
        </p:nvGrpSpPr>
        <p:grpSpPr bwMode="auto">
          <a:xfrm>
            <a:off x="2387600" y="685800"/>
            <a:ext cx="355600" cy="381000"/>
            <a:chOff x="2078" y="1680"/>
            <a:chExt cx="1615" cy="1615"/>
          </a:xfrm>
        </p:grpSpPr>
        <p:sp>
          <p:nvSpPr>
            <p:cNvPr id="88"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9"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0"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1"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92"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8"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27650" name="Picture 2"/>
          <p:cNvPicPr>
            <a:picLocks noChangeAspect="1" noChangeArrowheads="1"/>
          </p:cNvPicPr>
          <p:nvPr/>
        </p:nvPicPr>
        <p:blipFill>
          <a:blip r:embed="rId2"/>
          <a:srcRect/>
          <a:stretch>
            <a:fillRect/>
          </a:stretch>
        </p:blipFill>
        <p:spPr bwMode="auto">
          <a:xfrm>
            <a:off x="7700093" y="834628"/>
            <a:ext cx="381000" cy="232172"/>
          </a:xfrm>
          <a:prstGeom prst="rect">
            <a:avLst/>
          </a:prstGeom>
          <a:noFill/>
          <a:ln w="9525">
            <a:noFill/>
            <a:miter lim="800000"/>
            <a:headEnd/>
            <a:tailEnd/>
          </a:ln>
          <a:effectLst/>
        </p:spPr>
      </p:pic>
      <p:sp>
        <p:nvSpPr>
          <p:cNvPr id="41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419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41991" name="Rectangle 7"/>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smtClean="0">
                <a:ln>
                  <a:noFill/>
                </a:ln>
                <a:solidFill>
                  <a:schemeClr val="tx1"/>
                </a:solidFill>
                <a:effectLst/>
                <a:latin typeface="TimesNewRomanPSMT"/>
                <a:ea typeface="Times New Roman" pitchFamily="18" charset="0"/>
                <a:cs typeface="Tahoma" pitchFamily="34" charset="0"/>
              </a:rPr>
              <a:t/>
            </a:r>
            <a:br>
              <a:rPr kumimoji="0" lang="fr-FR" sz="1200" b="0" i="0" u="none" strike="noStrike" cap="none" normalizeH="0" baseline="0" smtClean="0">
                <a:ln>
                  <a:noFill/>
                </a:ln>
                <a:solidFill>
                  <a:schemeClr val="tx1"/>
                </a:solidFill>
                <a:effectLst/>
                <a:latin typeface="TimesNewRomanPSMT"/>
                <a:ea typeface="Times New Roman" pitchFamily="18" charset="0"/>
                <a:cs typeface="Tahoma" pitchFamily="34" charset="0"/>
              </a:rPr>
            </a:br>
            <a:r>
              <a:rPr kumimoji="0" lang="fr-FR" sz="1200" b="0" i="0" u="none" strike="noStrike" cap="none" normalizeH="0" baseline="0" smtClean="0">
                <a:ln>
                  <a:noFill/>
                </a:ln>
                <a:solidFill>
                  <a:schemeClr val="tx1"/>
                </a:solidFill>
                <a:effectLst/>
                <a:latin typeface="TimesNewRomanPSMT"/>
                <a:ea typeface="Times New Roman" pitchFamily="18" charset="0"/>
                <a:cs typeface="Tahoma" pitchFamily="34" charset="0"/>
              </a:rPr>
              <a:t/>
            </a:r>
            <a:br>
              <a:rPr kumimoji="0" lang="fr-FR" sz="1200" b="0" i="0" u="none" strike="noStrike" cap="none" normalizeH="0" baseline="0" smtClean="0">
                <a:ln>
                  <a:noFill/>
                </a:ln>
                <a:solidFill>
                  <a:schemeClr val="tx1"/>
                </a:solidFill>
                <a:effectLst/>
                <a:latin typeface="TimesNewRomanPSMT"/>
                <a:ea typeface="Times New Roman" pitchFamily="18" charset="0"/>
                <a:cs typeface="Tahoma" pitchFamily="34" charset="0"/>
              </a:rPr>
            </a:b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419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4199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4199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4200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6" name="Rectangle 5"/>
          <p:cNvSpPr/>
          <p:nvPr/>
        </p:nvSpPr>
        <p:spPr>
          <a:xfrm>
            <a:off x="2761475" y="697468"/>
            <a:ext cx="4776372"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Conception et architecture générale</a:t>
            </a:r>
          </a:p>
        </p:txBody>
      </p:sp>
      <p:pic>
        <p:nvPicPr>
          <p:cNvPr id="86" name="Image 85" descr="C:\Users\lenovo\Desktop\DS gerer transfer.jpg"/>
          <p:cNvPicPr/>
          <p:nvPr/>
        </p:nvPicPr>
        <p:blipFill>
          <a:blip r:embed="rId3">
            <a:extLst>
              <a:ext uri="{28A0092B-C50C-407E-A947-70E740481C1C}">
                <a14:useLocalDpi xmlns:a14="http://schemas.microsoft.com/office/drawing/2010/main" val="0"/>
              </a:ext>
            </a:extLst>
          </a:blip>
          <a:srcRect/>
          <a:stretch>
            <a:fillRect/>
          </a:stretch>
        </p:blipFill>
        <p:spPr bwMode="auto">
          <a:xfrm>
            <a:off x="2148698" y="1772204"/>
            <a:ext cx="6837228" cy="4767261"/>
          </a:xfrm>
          <a:prstGeom prst="rect">
            <a:avLst/>
          </a:prstGeom>
          <a:noFill/>
          <a:ln>
            <a:noFill/>
          </a:ln>
        </p:spPr>
      </p:pic>
    </p:spTree>
    <p:extLst>
      <p:ext uri="{BB962C8B-B14F-4D97-AF65-F5344CB8AC3E}">
        <p14:creationId xmlns:p14="http://schemas.microsoft.com/office/powerpoint/2010/main" val="6384294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500" fill="hold"/>
                                        <p:tgtEl>
                                          <p:spTgt spid="27650"/>
                                        </p:tgtEl>
                                        <p:attrNameLst>
                                          <p:attrName>ppt_w</p:attrName>
                                        </p:attrNameLst>
                                      </p:cBhvr>
                                      <p:tavLst>
                                        <p:tav tm="0">
                                          <p:val>
                                            <p:fltVal val="0"/>
                                          </p:val>
                                        </p:tav>
                                        <p:tav tm="100000">
                                          <p:val>
                                            <p:strVal val="#ppt_w"/>
                                          </p:val>
                                        </p:tav>
                                      </p:tavLst>
                                    </p:anim>
                                    <p:anim calcmode="lin" valueType="num">
                                      <p:cBhvr>
                                        <p:cTn id="8" dur="500" fill="hold"/>
                                        <p:tgtEl>
                                          <p:spTgt spid="27650"/>
                                        </p:tgtEl>
                                        <p:attrNameLst>
                                          <p:attrName>ppt_h</p:attrName>
                                        </p:attrNameLst>
                                      </p:cBhvr>
                                      <p:tavLst>
                                        <p:tav tm="0">
                                          <p:val>
                                            <p:fltVal val="0"/>
                                          </p:val>
                                        </p:tav>
                                        <p:tav tm="100000">
                                          <p:val>
                                            <p:strVal val="#ppt_h"/>
                                          </p:val>
                                        </p:tav>
                                      </p:tavLst>
                                    </p:anim>
                                    <p:anim calcmode="lin" valueType="num">
                                      <p:cBhvr>
                                        <p:cTn id="9" dur="500" fill="hold"/>
                                        <p:tgtEl>
                                          <p:spTgt spid="27650"/>
                                        </p:tgtEl>
                                        <p:attrNameLst>
                                          <p:attrName>style.rotation</p:attrName>
                                        </p:attrNameLst>
                                      </p:cBhvr>
                                      <p:tavLst>
                                        <p:tav tm="0">
                                          <p:val>
                                            <p:fltVal val="360"/>
                                          </p:val>
                                        </p:tav>
                                        <p:tav tm="100000">
                                          <p:val>
                                            <p:fltVal val="0"/>
                                          </p:val>
                                        </p:tav>
                                      </p:tavLst>
                                    </p:anim>
                                    <p:animEffect transition="in" filter="fade">
                                      <p:cBhvr>
                                        <p:cTn id="10"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2514600" y="533400"/>
            <a:ext cx="6172200" cy="715963"/>
          </a:xfrm>
        </p:spPr>
        <p:txBody>
          <a:bodyPr>
            <a:normAutofit/>
          </a:bodyPr>
          <a:lstStyle/>
          <a:p>
            <a:pPr algn="ctr"/>
            <a:r>
              <a:rPr lang="fr-FR" sz="2800" b="1" dirty="0" smtClean="0">
                <a:solidFill>
                  <a:schemeClr val="accent2"/>
                </a:solidFill>
                <a:latin typeface="Castellar" pitchFamily="18" charset="0"/>
              </a:rPr>
              <a:t>PLAN</a:t>
            </a:r>
            <a:endParaRPr lang="fr-FR" sz="2800" b="1" dirty="0">
              <a:solidFill>
                <a:schemeClr val="accent2"/>
              </a:solidFill>
              <a:latin typeface="Castellar" pitchFamily="18" charset="0"/>
            </a:endParaRPr>
          </a:p>
        </p:txBody>
      </p:sp>
      <p:sp>
        <p:nvSpPr>
          <p:cNvPr id="4104" name="Line 8"/>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4105" name="Line 9"/>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93" name="ZoneTexte 92"/>
          <p:cNvSpPr txBox="1"/>
          <p:nvPr/>
        </p:nvSpPr>
        <p:spPr>
          <a:xfrm>
            <a:off x="2133600" y="1676400"/>
            <a:ext cx="6553200" cy="369332"/>
          </a:xfrm>
          <a:prstGeom prst="rect">
            <a:avLst/>
          </a:prstGeom>
          <a:noFill/>
        </p:spPr>
        <p:txBody>
          <a:bodyPr wrap="square" rtlCol="0">
            <a:spAutoFit/>
          </a:bodyPr>
          <a:lstStyle/>
          <a:p>
            <a:endParaRPr lang="fr-FR" dirty="0"/>
          </a:p>
        </p:txBody>
      </p:sp>
      <p:sp>
        <p:nvSpPr>
          <p:cNvPr id="96" name="AutoShape 4"/>
          <p:cNvSpPr>
            <a:spLocks noChangeArrowheads="1"/>
          </p:cNvSpPr>
          <p:nvPr/>
        </p:nvSpPr>
        <p:spPr bwMode="ltGray">
          <a:xfrm rot="5400000">
            <a:off x="-26987" y="16271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endParaRPr lang="fr-FR" dirty="0"/>
          </a:p>
        </p:txBody>
      </p:sp>
      <p:sp>
        <p:nvSpPr>
          <p:cNvPr id="97" name="AutoShape 5"/>
          <p:cNvSpPr>
            <a:spLocks noChangeArrowheads="1"/>
          </p:cNvSpPr>
          <p:nvPr/>
        </p:nvSpPr>
        <p:spPr bwMode="ltGray">
          <a:xfrm rot="5400000" flipH="1">
            <a:off x="438943" y="20629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fr-FR" dirty="0"/>
          </a:p>
        </p:txBody>
      </p:sp>
      <p:sp>
        <p:nvSpPr>
          <p:cNvPr id="98" name="AutoShape 6"/>
          <p:cNvSpPr>
            <a:spLocks noChangeArrowheads="1"/>
          </p:cNvSpPr>
          <p:nvPr/>
        </p:nvSpPr>
        <p:spPr bwMode="gray">
          <a:xfrm>
            <a:off x="4794250" y="444500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b="1" dirty="0" smtClean="0">
                <a:solidFill>
                  <a:schemeClr val="tx2"/>
                </a:solidFill>
                <a:latin typeface="Cambria Math" pitchFamily="18" charset="0"/>
                <a:ea typeface="Cambria Math" pitchFamily="18" charset="0"/>
              </a:rPr>
              <a:t>Conception</a:t>
            </a:r>
            <a:r>
              <a:rPr lang="en-US" b="1" dirty="0" smtClean="0">
                <a:solidFill>
                  <a:schemeClr val="tx2"/>
                </a:solidFill>
                <a:latin typeface="Cambria Math" pitchFamily="18" charset="0"/>
                <a:ea typeface="Cambria Math" pitchFamily="18" charset="0"/>
              </a:rPr>
              <a:t> et </a:t>
            </a:r>
            <a:r>
              <a:rPr lang="fr-FR" b="1" dirty="0" smtClean="0">
                <a:solidFill>
                  <a:schemeClr val="tx2"/>
                </a:solidFill>
                <a:latin typeface="Cambria Math" pitchFamily="18" charset="0"/>
                <a:ea typeface="Cambria Math" pitchFamily="18" charset="0"/>
              </a:rPr>
              <a:t>Architecture</a:t>
            </a:r>
            <a:r>
              <a:rPr lang="en-US" b="1" dirty="0" smtClean="0">
                <a:solidFill>
                  <a:schemeClr val="tx2"/>
                </a:solidFill>
                <a:latin typeface="Cambria Math" pitchFamily="18" charset="0"/>
                <a:ea typeface="Cambria Math" pitchFamily="18" charset="0"/>
              </a:rPr>
              <a:t> </a:t>
            </a:r>
            <a:r>
              <a:rPr lang="fr-FR" b="1" dirty="0" smtClean="0">
                <a:solidFill>
                  <a:schemeClr val="tx2"/>
                </a:solidFill>
                <a:latin typeface="Cambria Math" pitchFamily="18" charset="0"/>
                <a:ea typeface="Cambria Math" pitchFamily="18" charset="0"/>
              </a:rPr>
              <a:t>générale</a:t>
            </a:r>
            <a:endParaRPr lang="fr-FR" b="1" dirty="0">
              <a:solidFill>
                <a:schemeClr val="tx2"/>
              </a:solidFill>
              <a:latin typeface="Cambria Math" pitchFamily="18" charset="0"/>
              <a:ea typeface="Cambria Math" pitchFamily="18" charset="0"/>
            </a:endParaRPr>
          </a:p>
        </p:txBody>
      </p:sp>
      <p:sp>
        <p:nvSpPr>
          <p:cNvPr id="99" name="AutoShape 7"/>
          <p:cNvSpPr>
            <a:spLocks noChangeArrowheads="1"/>
          </p:cNvSpPr>
          <p:nvPr/>
        </p:nvSpPr>
        <p:spPr bwMode="gray">
          <a:xfrm>
            <a:off x="4876800" y="3759200"/>
            <a:ext cx="4267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b="1" dirty="0" smtClean="0">
                <a:solidFill>
                  <a:schemeClr val="tx2"/>
                </a:solidFill>
                <a:latin typeface="Cambria Math" pitchFamily="18" charset="0"/>
                <a:ea typeface="Cambria Math" pitchFamily="18" charset="0"/>
              </a:rPr>
              <a:t>Spécification des besoins</a:t>
            </a:r>
            <a:endParaRPr lang="fr-FR" b="1" dirty="0">
              <a:solidFill>
                <a:schemeClr val="tx2"/>
              </a:solidFill>
              <a:latin typeface="Cambria Math" pitchFamily="18" charset="0"/>
              <a:ea typeface="Cambria Math" pitchFamily="18" charset="0"/>
            </a:endParaRPr>
          </a:p>
        </p:txBody>
      </p:sp>
      <p:sp>
        <p:nvSpPr>
          <p:cNvPr id="100" name="AutoShape 8"/>
          <p:cNvSpPr>
            <a:spLocks noChangeArrowheads="1"/>
          </p:cNvSpPr>
          <p:nvPr/>
        </p:nvSpPr>
        <p:spPr bwMode="gray">
          <a:xfrm>
            <a:off x="4800600" y="3073400"/>
            <a:ext cx="43434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en-US" b="1" dirty="0" smtClean="0">
                <a:solidFill>
                  <a:schemeClr val="tx2"/>
                </a:solidFill>
                <a:latin typeface="Cambria Math" pitchFamily="18" charset="0"/>
                <a:ea typeface="Cambria Math" pitchFamily="18" charset="0"/>
              </a:rPr>
              <a:t>Solution adoptée</a:t>
            </a:r>
            <a:endParaRPr lang="fr-FR" b="1" dirty="0">
              <a:solidFill>
                <a:schemeClr val="tx2"/>
              </a:solidFill>
              <a:latin typeface="Cambria Math" pitchFamily="18" charset="0"/>
              <a:ea typeface="Cambria Math" pitchFamily="18" charset="0"/>
            </a:endParaRPr>
          </a:p>
        </p:txBody>
      </p:sp>
      <p:sp>
        <p:nvSpPr>
          <p:cNvPr id="101" name="AutoShape 9"/>
          <p:cNvSpPr>
            <a:spLocks noChangeArrowheads="1"/>
          </p:cNvSpPr>
          <p:nvPr/>
        </p:nvSpPr>
        <p:spPr bwMode="gray">
          <a:xfrm>
            <a:off x="4495800" y="236220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b="1" dirty="0" smtClean="0">
                <a:solidFill>
                  <a:schemeClr val="tx2"/>
                </a:solidFill>
                <a:latin typeface="Cambria Math" pitchFamily="18" charset="0"/>
                <a:ea typeface="Cambria Math" pitchFamily="18" charset="0"/>
              </a:rPr>
              <a:t>Problématique</a:t>
            </a:r>
            <a:endParaRPr lang="fr-FR" b="1" dirty="0">
              <a:solidFill>
                <a:schemeClr val="tx2"/>
              </a:solidFill>
              <a:latin typeface="Cambria Math" pitchFamily="18" charset="0"/>
              <a:ea typeface="Cambria Math" pitchFamily="18" charset="0"/>
            </a:endParaRPr>
          </a:p>
        </p:txBody>
      </p:sp>
      <p:sp>
        <p:nvSpPr>
          <p:cNvPr id="102" name="AutoShape 10"/>
          <p:cNvSpPr>
            <a:spLocks noChangeArrowheads="1"/>
          </p:cNvSpPr>
          <p:nvPr/>
        </p:nvSpPr>
        <p:spPr bwMode="gray">
          <a:xfrm>
            <a:off x="3898900" y="167640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b="1" dirty="0" smtClean="0">
                <a:solidFill>
                  <a:schemeClr val="tx2"/>
                </a:solidFill>
                <a:latin typeface="Cambria Math" pitchFamily="18" charset="0"/>
                <a:ea typeface="Cambria Math" pitchFamily="18" charset="0"/>
              </a:rPr>
              <a:t>Contexte</a:t>
            </a:r>
            <a:r>
              <a:rPr lang="en-US" b="1" dirty="0" smtClean="0">
                <a:solidFill>
                  <a:schemeClr val="tx2"/>
                </a:solidFill>
                <a:latin typeface="Cambria Math" pitchFamily="18" charset="0"/>
                <a:ea typeface="Cambria Math" pitchFamily="18" charset="0"/>
              </a:rPr>
              <a:t> </a:t>
            </a:r>
            <a:r>
              <a:rPr lang="fr-FR" b="1" dirty="0" smtClean="0">
                <a:solidFill>
                  <a:schemeClr val="tx2"/>
                </a:solidFill>
                <a:latin typeface="Cambria Math" pitchFamily="18" charset="0"/>
                <a:ea typeface="Cambria Math" pitchFamily="18" charset="0"/>
              </a:rPr>
              <a:t>Général</a:t>
            </a:r>
            <a:endParaRPr lang="fr-FR" b="1" dirty="0">
              <a:solidFill>
                <a:schemeClr val="tx2"/>
              </a:solidFill>
              <a:latin typeface="Cambria Math" pitchFamily="18" charset="0"/>
              <a:ea typeface="Cambria Math" pitchFamily="18" charset="0"/>
            </a:endParaRPr>
          </a:p>
        </p:txBody>
      </p:sp>
      <p:grpSp>
        <p:nvGrpSpPr>
          <p:cNvPr id="103" name="Group 11"/>
          <p:cNvGrpSpPr>
            <a:grpSpLocks/>
          </p:cNvGrpSpPr>
          <p:nvPr/>
        </p:nvGrpSpPr>
        <p:grpSpPr bwMode="auto">
          <a:xfrm>
            <a:off x="3581400" y="1765300"/>
            <a:ext cx="381000" cy="381000"/>
            <a:chOff x="2078" y="1680"/>
            <a:chExt cx="1615" cy="1615"/>
          </a:xfrm>
        </p:grpSpPr>
        <p:sp>
          <p:nvSpPr>
            <p:cNvPr id="104"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5"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6"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7"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108"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9"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10" name="Group 18"/>
          <p:cNvGrpSpPr>
            <a:grpSpLocks/>
          </p:cNvGrpSpPr>
          <p:nvPr/>
        </p:nvGrpSpPr>
        <p:grpSpPr bwMode="auto">
          <a:xfrm>
            <a:off x="4191000" y="2468563"/>
            <a:ext cx="381000" cy="381000"/>
            <a:chOff x="2078" y="1680"/>
            <a:chExt cx="1615" cy="1615"/>
          </a:xfrm>
        </p:grpSpPr>
        <p:sp>
          <p:nvSpPr>
            <p:cNvPr id="111"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12"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13" name="Oval 2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14" name="Oval 22"/>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fr-FR" dirty="0"/>
            </a:p>
          </p:txBody>
        </p:sp>
        <p:sp>
          <p:nvSpPr>
            <p:cNvPr id="115" name="Oval 2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16" name="Oval 24"/>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17" name="Group 25"/>
          <p:cNvGrpSpPr>
            <a:grpSpLocks/>
          </p:cNvGrpSpPr>
          <p:nvPr/>
        </p:nvGrpSpPr>
        <p:grpSpPr bwMode="auto">
          <a:xfrm>
            <a:off x="4495800" y="3149600"/>
            <a:ext cx="374431" cy="381000"/>
            <a:chOff x="2078" y="1680"/>
            <a:chExt cx="1615" cy="1615"/>
          </a:xfrm>
        </p:grpSpPr>
        <p:sp>
          <p:nvSpPr>
            <p:cNvPr id="118"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19"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20" name="Oval 28"/>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21" name="Oval 29"/>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fr-FR" dirty="0"/>
            </a:p>
          </p:txBody>
        </p:sp>
        <p:sp>
          <p:nvSpPr>
            <p:cNvPr id="122" name="Oval 30"/>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23" name="Oval 31"/>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24" name="Group 32"/>
          <p:cNvGrpSpPr>
            <a:grpSpLocks/>
          </p:cNvGrpSpPr>
          <p:nvPr/>
        </p:nvGrpSpPr>
        <p:grpSpPr bwMode="auto">
          <a:xfrm>
            <a:off x="4540837" y="3886200"/>
            <a:ext cx="381000" cy="381000"/>
            <a:chOff x="2078" y="1680"/>
            <a:chExt cx="1615" cy="1615"/>
          </a:xfrm>
        </p:grpSpPr>
        <p:sp>
          <p:nvSpPr>
            <p:cNvPr id="12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2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2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2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30" name="Oval 3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131" name="Group 39"/>
          <p:cNvGrpSpPr>
            <a:grpSpLocks/>
          </p:cNvGrpSpPr>
          <p:nvPr/>
        </p:nvGrpSpPr>
        <p:grpSpPr bwMode="auto">
          <a:xfrm>
            <a:off x="4495800" y="4494213"/>
            <a:ext cx="355600" cy="381000"/>
            <a:chOff x="2078" y="1680"/>
            <a:chExt cx="1615" cy="1615"/>
          </a:xfrm>
        </p:grpSpPr>
        <p:sp>
          <p:nvSpPr>
            <p:cNvPr id="132"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33"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34"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35"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136"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37"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38" name="Espace réservé du numéro de diapositive 137"/>
          <p:cNvSpPr>
            <a:spLocks noGrp="1"/>
          </p:cNvSpPr>
          <p:nvPr>
            <p:ph type="sldNum" sz="quarter" idx="12"/>
          </p:nvPr>
        </p:nvSpPr>
        <p:spPr/>
        <p:txBody>
          <a:bodyPr/>
          <a:lstStyle/>
          <a:p>
            <a:fld id="{64DC251E-4F90-44E8-8D94-A8DC98E0344C}" type="slidenum">
              <a:rPr lang="fr-FR" smtClean="0"/>
              <a:pPr/>
              <a:t>2</a:t>
            </a:fld>
            <a:endParaRPr lang="fr-FR" dirty="0"/>
          </a:p>
        </p:txBody>
      </p:sp>
      <p:sp>
        <p:nvSpPr>
          <p:cNvPr id="141" name="AutoShape 6"/>
          <p:cNvSpPr>
            <a:spLocks noChangeArrowheads="1"/>
          </p:cNvSpPr>
          <p:nvPr/>
        </p:nvSpPr>
        <p:spPr bwMode="gray">
          <a:xfrm>
            <a:off x="4489450" y="513080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b="1" dirty="0" smtClean="0">
                <a:solidFill>
                  <a:schemeClr val="tx2"/>
                </a:solidFill>
                <a:latin typeface="Cambria Math" pitchFamily="18" charset="0"/>
                <a:ea typeface="Cambria Math" pitchFamily="18" charset="0"/>
              </a:rPr>
              <a:t>Réalisation</a:t>
            </a:r>
            <a:endParaRPr lang="fr-FR" b="1" dirty="0">
              <a:solidFill>
                <a:schemeClr val="tx2"/>
              </a:solidFill>
              <a:latin typeface="Cambria Math" pitchFamily="18" charset="0"/>
              <a:ea typeface="Cambria Math" pitchFamily="18" charset="0"/>
            </a:endParaRPr>
          </a:p>
        </p:txBody>
      </p:sp>
      <p:grpSp>
        <p:nvGrpSpPr>
          <p:cNvPr id="142" name="Group 39"/>
          <p:cNvGrpSpPr>
            <a:grpSpLocks/>
          </p:cNvGrpSpPr>
          <p:nvPr/>
        </p:nvGrpSpPr>
        <p:grpSpPr bwMode="auto">
          <a:xfrm>
            <a:off x="4245752" y="5203161"/>
            <a:ext cx="355600" cy="381000"/>
            <a:chOff x="2078" y="1680"/>
            <a:chExt cx="1615" cy="1615"/>
          </a:xfrm>
        </p:grpSpPr>
        <p:sp>
          <p:nvSpPr>
            <p:cNvPr id="143"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44"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45"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46"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147"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48" name="Oval 45"/>
            <p:cNvSpPr>
              <a:spLocks noChangeArrowheads="1"/>
            </p:cNvSpPr>
            <p:nvPr/>
          </p:nvSpPr>
          <p:spPr bwMode="gray">
            <a:xfrm>
              <a:off x="2337" y="1939"/>
              <a:ext cx="1096" cy="1098"/>
            </a:xfrm>
            <a:prstGeom prst="ellipse">
              <a:avLst/>
            </a:prstGeom>
            <a:solidFill>
              <a:srgbClr val="FF33CC"/>
            </a:solidFill>
            <a:ln w="38100" algn="ctr">
              <a:noFill/>
              <a:round/>
              <a:headEnd/>
              <a:tailEnd/>
            </a:ln>
            <a:effectLst/>
          </p:spPr>
          <p:txBody>
            <a:bodyPr anchor="ctr">
              <a:spAutoFit/>
            </a:bodyPr>
            <a:lstStyle/>
            <a:p>
              <a:endParaRPr lang="fr-FR" dirty="0"/>
            </a:p>
          </p:txBody>
        </p:sp>
      </p:grpSp>
      <p:sp>
        <p:nvSpPr>
          <p:cNvPr id="149" name="AutoShape 6"/>
          <p:cNvSpPr>
            <a:spLocks noChangeArrowheads="1"/>
          </p:cNvSpPr>
          <p:nvPr/>
        </p:nvSpPr>
        <p:spPr bwMode="gray">
          <a:xfrm>
            <a:off x="3803650" y="581660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b="1" dirty="0" smtClean="0">
                <a:solidFill>
                  <a:schemeClr val="tx2"/>
                </a:solidFill>
                <a:latin typeface="Cambria Math" pitchFamily="18" charset="0"/>
                <a:ea typeface="Cambria Math" pitchFamily="18" charset="0"/>
              </a:rPr>
              <a:t>Conclusion et Perspectives</a:t>
            </a:r>
            <a:endParaRPr lang="fr-FR" b="1" dirty="0">
              <a:solidFill>
                <a:schemeClr val="tx2"/>
              </a:solidFill>
              <a:latin typeface="Cambria Math" pitchFamily="18" charset="0"/>
              <a:ea typeface="Cambria Math" pitchFamily="18" charset="0"/>
            </a:endParaRPr>
          </a:p>
        </p:txBody>
      </p:sp>
      <p:grpSp>
        <p:nvGrpSpPr>
          <p:cNvPr id="150" name="Group 39"/>
          <p:cNvGrpSpPr>
            <a:grpSpLocks/>
          </p:cNvGrpSpPr>
          <p:nvPr/>
        </p:nvGrpSpPr>
        <p:grpSpPr bwMode="auto">
          <a:xfrm>
            <a:off x="3505200" y="5865813"/>
            <a:ext cx="355600" cy="381000"/>
            <a:chOff x="2078" y="1680"/>
            <a:chExt cx="1615" cy="1615"/>
          </a:xfrm>
        </p:grpSpPr>
        <p:sp>
          <p:nvSpPr>
            <p:cNvPr id="151"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52"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53"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54"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155"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56" name="Oval 45"/>
            <p:cNvSpPr>
              <a:spLocks noChangeArrowheads="1"/>
            </p:cNvSpPr>
            <p:nvPr/>
          </p:nvSpPr>
          <p:spPr bwMode="gray">
            <a:xfrm>
              <a:off x="2337" y="1939"/>
              <a:ext cx="1096" cy="1098"/>
            </a:xfrm>
            <a:prstGeom prst="ellipse">
              <a:avLst/>
            </a:prstGeom>
            <a:noFill/>
            <a:ln w="38100" algn="ctr">
              <a:noFill/>
              <a:round/>
              <a:headEnd/>
              <a:tailEnd/>
            </a:ln>
            <a:effectLst/>
          </p:spPr>
          <p:txBody>
            <a:bodyPr anchor="ctr">
              <a:spAutoFit/>
            </a:bodyPr>
            <a:lstStyle/>
            <a:p>
              <a:endParaRPr lang="fr-FR"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ppt_x"/>
                                          </p:val>
                                        </p:tav>
                                        <p:tav tm="100000">
                                          <p:val>
                                            <p:strVal val="#ppt_x"/>
                                          </p:val>
                                        </p:tav>
                                      </p:tavLst>
                                    </p:anim>
                                    <p:anim calcmode="lin" valueType="num">
                                      <p:cBhvr additive="base">
                                        <p:cTn id="8" dur="500" fill="hold"/>
                                        <p:tgtEl>
                                          <p:spTgt spid="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anim calcmode="lin" valueType="num">
                                      <p:cBhvr additive="base">
                                        <p:cTn id="11" dur="500" fill="hold"/>
                                        <p:tgtEl>
                                          <p:spTgt spid="99"/>
                                        </p:tgtEl>
                                        <p:attrNameLst>
                                          <p:attrName>ppt_x</p:attrName>
                                        </p:attrNameLst>
                                      </p:cBhvr>
                                      <p:tavLst>
                                        <p:tav tm="0">
                                          <p:val>
                                            <p:strVal val="#ppt_x"/>
                                          </p:val>
                                        </p:tav>
                                        <p:tav tm="100000">
                                          <p:val>
                                            <p:strVal val="#ppt_x"/>
                                          </p:val>
                                        </p:tav>
                                      </p:tavLst>
                                    </p:anim>
                                    <p:anim calcmode="lin" valueType="num">
                                      <p:cBhvr additive="base">
                                        <p:cTn id="12" dur="500" fill="hold"/>
                                        <p:tgtEl>
                                          <p:spTgt spid="9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anim calcmode="lin" valueType="num">
                                      <p:cBhvr additive="base">
                                        <p:cTn id="15" dur="500" fill="hold"/>
                                        <p:tgtEl>
                                          <p:spTgt spid="100"/>
                                        </p:tgtEl>
                                        <p:attrNameLst>
                                          <p:attrName>ppt_x</p:attrName>
                                        </p:attrNameLst>
                                      </p:cBhvr>
                                      <p:tavLst>
                                        <p:tav tm="0">
                                          <p:val>
                                            <p:strVal val="#ppt_x"/>
                                          </p:val>
                                        </p:tav>
                                        <p:tav tm="100000">
                                          <p:val>
                                            <p:strVal val="#ppt_x"/>
                                          </p:val>
                                        </p:tav>
                                      </p:tavLst>
                                    </p:anim>
                                    <p:anim calcmode="lin" valueType="num">
                                      <p:cBhvr additive="base">
                                        <p:cTn id="16" dur="500" fill="hold"/>
                                        <p:tgtEl>
                                          <p:spTgt spid="10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 calcmode="lin" valueType="num">
                                      <p:cBhvr additive="base">
                                        <p:cTn id="19" dur="500" fill="hold"/>
                                        <p:tgtEl>
                                          <p:spTgt spid="101"/>
                                        </p:tgtEl>
                                        <p:attrNameLst>
                                          <p:attrName>ppt_x</p:attrName>
                                        </p:attrNameLst>
                                      </p:cBhvr>
                                      <p:tavLst>
                                        <p:tav tm="0">
                                          <p:val>
                                            <p:strVal val="#ppt_x"/>
                                          </p:val>
                                        </p:tav>
                                        <p:tav tm="100000">
                                          <p:val>
                                            <p:strVal val="#ppt_x"/>
                                          </p:val>
                                        </p:tav>
                                      </p:tavLst>
                                    </p:anim>
                                    <p:anim calcmode="lin" valueType="num">
                                      <p:cBhvr additive="base">
                                        <p:cTn id="20" dur="500" fill="hold"/>
                                        <p:tgtEl>
                                          <p:spTgt spid="10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2"/>
                                        </p:tgtEl>
                                        <p:attrNameLst>
                                          <p:attrName>style.visibility</p:attrName>
                                        </p:attrNameLst>
                                      </p:cBhvr>
                                      <p:to>
                                        <p:strVal val="visible"/>
                                      </p:to>
                                    </p:set>
                                    <p:anim calcmode="lin" valueType="num">
                                      <p:cBhvr additive="base">
                                        <p:cTn id="23" dur="500" fill="hold"/>
                                        <p:tgtEl>
                                          <p:spTgt spid="102"/>
                                        </p:tgtEl>
                                        <p:attrNameLst>
                                          <p:attrName>ppt_x</p:attrName>
                                        </p:attrNameLst>
                                      </p:cBhvr>
                                      <p:tavLst>
                                        <p:tav tm="0">
                                          <p:val>
                                            <p:strVal val="#ppt_x"/>
                                          </p:val>
                                        </p:tav>
                                        <p:tav tm="100000">
                                          <p:val>
                                            <p:strVal val="#ppt_x"/>
                                          </p:val>
                                        </p:tav>
                                      </p:tavLst>
                                    </p:anim>
                                    <p:anim calcmode="lin" valueType="num">
                                      <p:cBhvr additive="base">
                                        <p:cTn id="24" dur="500" fill="hold"/>
                                        <p:tgtEl>
                                          <p:spTgt spid="10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3"/>
                                        </p:tgtEl>
                                        <p:attrNameLst>
                                          <p:attrName>style.visibility</p:attrName>
                                        </p:attrNameLst>
                                      </p:cBhvr>
                                      <p:to>
                                        <p:strVal val="visible"/>
                                      </p:to>
                                    </p:set>
                                    <p:anim calcmode="lin" valueType="num">
                                      <p:cBhvr additive="base">
                                        <p:cTn id="27" dur="500" fill="hold"/>
                                        <p:tgtEl>
                                          <p:spTgt spid="103"/>
                                        </p:tgtEl>
                                        <p:attrNameLst>
                                          <p:attrName>ppt_x</p:attrName>
                                        </p:attrNameLst>
                                      </p:cBhvr>
                                      <p:tavLst>
                                        <p:tav tm="0">
                                          <p:val>
                                            <p:strVal val="#ppt_x"/>
                                          </p:val>
                                        </p:tav>
                                        <p:tav tm="100000">
                                          <p:val>
                                            <p:strVal val="#ppt_x"/>
                                          </p:val>
                                        </p:tav>
                                      </p:tavLst>
                                    </p:anim>
                                    <p:anim calcmode="lin" valueType="num">
                                      <p:cBhvr additive="base">
                                        <p:cTn id="28" dur="500" fill="hold"/>
                                        <p:tgtEl>
                                          <p:spTgt spid="10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0"/>
                                        </p:tgtEl>
                                        <p:attrNameLst>
                                          <p:attrName>style.visibility</p:attrName>
                                        </p:attrNameLst>
                                      </p:cBhvr>
                                      <p:to>
                                        <p:strVal val="visible"/>
                                      </p:to>
                                    </p:set>
                                    <p:anim calcmode="lin" valueType="num">
                                      <p:cBhvr additive="base">
                                        <p:cTn id="31" dur="500" fill="hold"/>
                                        <p:tgtEl>
                                          <p:spTgt spid="110"/>
                                        </p:tgtEl>
                                        <p:attrNameLst>
                                          <p:attrName>ppt_x</p:attrName>
                                        </p:attrNameLst>
                                      </p:cBhvr>
                                      <p:tavLst>
                                        <p:tav tm="0">
                                          <p:val>
                                            <p:strVal val="#ppt_x"/>
                                          </p:val>
                                        </p:tav>
                                        <p:tav tm="100000">
                                          <p:val>
                                            <p:strVal val="#ppt_x"/>
                                          </p:val>
                                        </p:tav>
                                      </p:tavLst>
                                    </p:anim>
                                    <p:anim calcmode="lin" valueType="num">
                                      <p:cBhvr additive="base">
                                        <p:cTn id="32" dur="500" fill="hold"/>
                                        <p:tgtEl>
                                          <p:spTgt spid="1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7"/>
                                        </p:tgtEl>
                                        <p:attrNameLst>
                                          <p:attrName>style.visibility</p:attrName>
                                        </p:attrNameLst>
                                      </p:cBhvr>
                                      <p:to>
                                        <p:strVal val="visible"/>
                                      </p:to>
                                    </p:set>
                                    <p:anim calcmode="lin" valueType="num">
                                      <p:cBhvr additive="base">
                                        <p:cTn id="35" dur="500" fill="hold"/>
                                        <p:tgtEl>
                                          <p:spTgt spid="117"/>
                                        </p:tgtEl>
                                        <p:attrNameLst>
                                          <p:attrName>ppt_x</p:attrName>
                                        </p:attrNameLst>
                                      </p:cBhvr>
                                      <p:tavLst>
                                        <p:tav tm="0">
                                          <p:val>
                                            <p:strVal val="#ppt_x"/>
                                          </p:val>
                                        </p:tav>
                                        <p:tav tm="100000">
                                          <p:val>
                                            <p:strVal val="#ppt_x"/>
                                          </p:val>
                                        </p:tav>
                                      </p:tavLst>
                                    </p:anim>
                                    <p:anim calcmode="lin" valueType="num">
                                      <p:cBhvr additive="base">
                                        <p:cTn id="36" dur="500" fill="hold"/>
                                        <p:tgtEl>
                                          <p:spTgt spid="11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4"/>
                                        </p:tgtEl>
                                        <p:attrNameLst>
                                          <p:attrName>style.visibility</p:attrName>
                                        </p:attrNameLst>
                                      </p:cBhvr>
                                      <p:to>
                                        <p:strVal val="visible"/>
                                      </p:to>
                                    </p:set>
                                    <p:anim calcmode="lin" valueType="num">
                                      <p:cBhvr additive="base">
                                        <p:cTn id="39" dur="500" fill="hold"/>
                                        <p:tgtEl>
                                          <p:spTgt spid="124"/>
                                        </p:tgtEl>
                                        <p:attrNameLst>
                                          <p:attrName>ppt_x</p:attrName>
                                        </p:attrNameLst>
                                      </p:cBhvr>
                                      <p:tavLst>
                                        <p:tav tm="0">
                                          <p:val>
                                            <p:strVal val="#ppt_x"/>
                                          </p:val>
                                        </p:tav>
                                        <p:tav tm="100000">
                                          <p:val>
                                            <p:strVal val="#ppt_x"/>
                                          </p:val>
                                        </p:tav>
                                      </p:tavLst>
                                    </p:anim>
                                    <p:anim calcmode="lin" valueType="num">
                                      <p:cBhvr additive="base">
                                        <p:cTn id="40" dur="500" fill="hold"/>
                                        <p:tgtEl>
                                          <p:spTgt spid="12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anim calcmode="lin" valueType="num">
                                      <p:cBhvr additive="base">
                                        <p:cTn id="43" dur="500" fill="hold"/>
                                        <p:tgtEl>
                                          <p:spTgt spid="131"/>
                                        </p:tgtEl>
                                        <p:attrNameLst>
                                          <p:attrName>ppt_x</p:attrName>
                                        </p:attrNameLst>
                                      </p:cBhvr>
                                      <p:tavLst>
                                        <p:tav tm="0">
                                          <p:val>
                                            <p:strVal val="#ppt_x"/>
                                          </p:val>
                                        </p:tav>
                                        <p:tav tm="100000">
                                          <p:val>
                                            <p:strVal val="#ppt_x"/>
                                          </p:val>
                                        </p:tav>
                                      </p:tavLst>
                                    </p:anim>
                                    <p:anim calcmode="lin" valueType="num">
                                      <p:cBhvr additive="base">
                                        <p:cTn id="44" dur="500" fill="hold"/>
                                        <p:tgtEl>
                                          <p:spTgt spid="13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8"/>
                                        </p:tgtEl>
                                        <p:attrNameLst>
                                          <p:attrName>style.visibility</p:attrName>
                                        </p:attrNameLst>
                                      </p:cBhvr>
                                      <p:to>
                                        <p:strVal val="visible"/>
                                      </p:to>
                                    </p:set>
                                    <p:anim calcmode="lin" valueType="num">
                                      <p:cBhvr additive="base">
                                        <p:cTn id="47" dur="500" fill="hold"/>
                                        <p:tgtEl>
                                          <p:spTgt spid="138"/>
                                        </p:tgtEl>
                                        <p:attrNameLst>
                                          <p:attrName>ppt_x</p:attrName>
                                        </p:attrNameLst>
                                      </p:cBhvr>
                                      <p:tavLst>
                                        <p:tav tm="0">
                                          <p:val>
                                            <p:strVal val="#ppt_x"/>
                                          </p:val>
                                        </p:tav>
                                        <p:tav tm="100000">
                                          <p:val>
                                            <p:strVal val="#ppt_x"/>
                                          </p:val>
                                        </p:tav>
                                      </p:tavLst>
                                    </p:anim>
                                    <p:anim calcmode="lin" valueType="num">
                                      <p:cBhvr additive="base">
                                        <p:cTn id="48" dur="500" fill="hold"/>
                                        <p:tgtEl>
                                          <p:spTgt spid="13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1"/>
                                        </p:tgtEl>
                                        <p:attrNameLst>
                                          <p:attrName>style.visibility</p:attrName>
                                        </p:attrNameLst>
                                      </p:cBhvr>
                                      <p:to>
                                        <p:strVal val="visible"/>
                                      </p:to>
                                    </p:set>
                                    <p:anim calcmode="lin" valueType="num">
                                      <p:cBhvr additive="base">
                                        <p:cTn id="51" dur="500" fill="hold"/>
                                        <p:tgtEl>
                                          <p:spTgt spid="141"/>
                                        </p:tgtEl>
                                        <p:attrNameLst>
                                          <p:attrName>ppt_x</p:attrName>
                                        </p:attrNameLst>
                                      </p:cBhvr>
                                      <p:tavLst>
                                        <p:tav tm="0">
                                          <p:val>
                                            <p:strVal val="#ppt_x"/>
                                          </p:val>
                                        </p:tav>
                                        <p:tav tm="100000">
                                          <p:val>
                                            <p:strVal val="#ppt_x"/>
                                          </p:val>
                                        </p:tav>
                                      </p:tavLst>
                                    </p:anim>
                                    <p:anim calcmode="lin" valueType="num">
                                      <p:cBhvr additive="base">
                                        <p:cTn id="52" dur="500" fill="hold"/>
                                        <p:tgtEl>
                                          <p:spTgt spid="141"/>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42"/>
                                        </p:tgtEl>
                                        <p:attrNameLst>
                                          <p:attrName>style.visibility</p:attrName>
                                        </p:attrNameLst>
                                      </p:cBhvr>
                                      <p:to>
                                        <p:strVal val="visible"/>
                                      </p:to>
                                    </p:set>
                                    <p:anim calcmode="lin" valueType="num">
                                      <p:cBhvr additive="base">
                                        <p:cTn id="55" dur="500" fill="hold"/>
                                        <p:tgtEl>
                                          <p:spTgt spid="142"/>
                                        </p:tgtEl>
                                        <p:attrNameLst>
                                          <p:attrName>ppt_x</p:attrName>
                                        </p:attrNameLst>
                                      </p:cBhvr>
                                      <p:tavLst>
                                        <p:tav tm="0">
                                          <p:val>
                                            <p:strVal val="#ppt_x"/>
                                          </p:val>
                                        </p:tav>
                                        <p:tav tm="100000">
                                          <p:val>
                                            <p:strVal val="#ppt_x"/>
                                          </p:val>
                                        </p:tav>
                                      </p:tavLst>
                                    </p:anim>
                                    <p:anim calcmode="lin" valueType="num">
                                      <p:cBhvr additive="base">
                                        <p:cTn id="56" dur="500" fill="hold"/>
                                        <p:tgtEl>
                                          <p:spTgt spid="14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anim calcmode="lin" valueType="num">
                                      <p:cBhvr additive="base">
                                        <p:cTn id="59" dur="500" fill="hold"/>
                                        <p:tgtEl>
                                          <p:spTgt spid="149"/>
                                        </p:tgtEl>
                                        <p:attrNameLst>
                                          <p:attrName>ppt_x</p:attrName>
                                        </p:attrNameLst>
                                      </p:cBhvr>
                                      <p:tavLst>
                                        <p:tav tm="0">
                                          <p:val>
                                            <p:strVal val="#ppt_x"/>
                                          </p:val>
                                        </p:tav>
                                        <p:tav tm="100000">
                                          <p:val>
                                            <p:strVal val="#ppt_x"/>
                                          </p:val>
                                        </p:tav>
                                      </p:tavLst>
                                    </p:anim>
                                    <p:anim calcmode="lin" valueType="num">
                                      <p:cBhvr additive="base">
                                        <p:cTn id="60" dur="500" fill="hold"/>
                                        <p:tgtEl>
                                          <p:spTgt spid="14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50"/>
                                        </p:tgtEl>
                                        <p:attrNameLst>
                                          <p:attrName>style.visibility</p:attrName>
                                        </p:attrNameLst>
                                      </p:cBhvr>
                                      <p:to>
                                        <p:strVal val="visible"/>
                                      </p:to>
                                    </p:set>
                                    <p:anim calcmode="lin" valueType="num">
                                      <p:cBhvr additive="base">
                                        <p:cTn id="63" dur="500" fill="hold"/>
                                        <p:tgtEl>
                                          <p:spTgt spid="150"/>
                                        </p:tgtEl>
                                        <p:attrNameLst>
                                          <p:attrName>ppt_x</p:attrName>
                                        </p:attrNameLst>
                                      </p:cBhvr>
                                      <p:tavLst>
                                        <p:tav tm="0">
                                          <p:val>
                                            <p:strVal val="#ppt_x"/>
                                          </p:val>
                                        </p:tav>
                                        <p:tav tm="100000">
                                          <p:val>
                                            <p:strVal val="#ppt_x"/>
                                          </p:val>
                                        </p:tav>
                                      </p:tavLst>
                                    </p:anim>
                                    <p:anim calcmode="lin" valueType="num">
                                      <p:cBhvr additive="base">
                                        <p:cTn id="64"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00" grpId="0" animBg="1"/>
      <p:bldP spid="101" grpId="0" animBg="1"/>
      <p:bldP spid="102" grpId="0" animBg="1"/>
      <p:bldP spid="138" grpId="0"/>
      <p:bldP spid="141" grpId="0" animBg="1"/>
      <p:bldP spid="1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E6116FA-97E4-4DBA-A664-28F4BB4318D9}" type="slidenum">
              <a:rPr lang="fr-FR" smtClean="0"/>
              <a:pPr/>
              <a:t>20</a:t>
            </a:fld>
            <a:endParaRPr lang="fr-FR" dirty="0"/>
          </a:p>
        </p:txBody>
      </p:sp>
      <p:sp>
        <p:nvSpPr>
          <p:cNvPr id="3"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4"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B85AAB0-8689-4251-9B00-D7272D8175F1}"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8"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9"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Conception</a:t>
            </a:r>
            <a:r>
              <a:rPr lang="en-US" sz="1100" b="1" dirty="0">
                <a:solidFill>
                  <a:schemeClr val="bg1">
                    <a:lumMod val="65000"/>
                  </a:schemeClr>
                </a:solidFill>
                <a:latin typeface="Cambria Math" pitchFamily="18" charset="0"/>
                <a:ea typeface="Cambria Math" pitchFamily="18" charset="0"/>
              </a:rPr>
              <a:t> et </a:t>
            </a:r>
          </a:p>
          <a:p>
            <a:pPr eaLnBrk="0" hangingPunct="0"/>
            <a:r>
              <a:rPr lang="fr-FR" sz="1100" b="1" dirty="0" smtClean="0">
                <a:solidFill>
                  <a:schemeClr val="bg1">
                    <a:lumMod val="65000"/>
                  </a:schemeClr>
                </a:solidFill>
                <a:latin typeface="Cambria Math" pitchFamily="18" charset="0"/>
                <a:ea typeface="Cambria Math" pitchFamily="18" charset="0"/>
              </a:rPr>
              <a:t>Architecture</a:t>
            </a:r>
            <a:r>
              <a:rPr lang="en-US" sz="1100" b="1" dirty="0" smtClean="0">
                <a:solidFill>
                  <a:schemeClr val="bg1">
                    <a:lumMod val="65000"/>
                  </a:schemeClr>
                </a:solidFill>
                <a:latin typeface="Cambria Math" pitchFamily="18" charset="0"/>
                <a:ea typeface="Cambria Math" pitchFamily="18" charset="0"/>
              </a:rPr>
              <a:t> </a:t>
            </a:r>
            <a:r>
              <a:rPr lang="fr-FR" sz="1100" b="1" dirty="0">
                <a:solidFill>
                  <a:schemeClr val="bg1">
                    <a:lumMod val="65000"/>
                  </a:schemeClr>
                </a:solidFill>
                <a:latin typeface="Cambria Math" pitchFamily="18" charset="0"/>
                <a:ea typeface="Cambria Math" pitchFamily="18" charset="0"/>
              </a:rPr>
              <a:t>générale</a:t>
            </a:r>
          </a:p>
        </p:txBody>
      </p:sp>
      <p:sp>
        <p:nvSpPr>
          <p:cNvPr id="12"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Spécification </a:t>
            </a:r>
          </a:p>
          <a:p>
            <a:pPr eaLnBrk="0" hangingPunct="0"/>
            <a:r>
              <a:rPr lang="fr-FR" sz="1100" b="1" dirty="0">
                <a:solidFill>
                  <a:schemeClr val="bg1">
                    <a:lumMod val="65000"/>
                  </a:schemeClr>
                </a:solidFill>
                <a:latin typeface="Cambria Math" pitchFamily="18" charset="0"/>
                <a:ea typeface="Cambria Math" pitchFamily="18" charset="0"/>
              </a:rPr>
              <a:t>des besoins</a:t>
            </a:r>
          </a:p>
        </p:txBody>
      </p:sp>
      <p:sp>
        <p:nvSpPr>
          <p:cNvPr id="13"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Solution adoptée</a:t>
            </a:r>
          </a:p>
        </p:txBody>
      </p:sp>
      <p:sp>
        <p:nvSpPr>
          <p:cNvPr id="14"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Problématique</a:t>
            </a:r>
            <a:endParaRPr lang="fr-FR" sz="1100" b="1" dirty="0">
              <a:solidFill>
                <a:schemeClr val="bg1">
                  <a:lumMod val="75000"/>
                </a:schemeClr>
              </a:solidFill>
              <a:latin typeface="Cambria Math" pitchFamily="18" charset="0"/>
              <a:ea typeface="Cambria Math" pitchFamily="18" charset="0"/>
            </a:endParaRPr>
          </a:p>
        </p:txBody>
      </p:sp>
      <p:sp>
        <p:nvSpPr>
          <p:cNvPr id="15"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a:solidFill>
                  <a:srgbClr val="00B0F0"/>
                </a:solidFill>
              </a:rPr>
              <a:t>Réalisation</a:t>
            </a:r>
          </a:p>
        </p:txBody>
      </p:sp>
      <p:sp>
        <p:nvSpPr>
          <p:cNvPr id="24"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Conclusion et</a:t>
            </a:r>
          </a:p>
          <a:p>
            <a:pPr eaLnBrk="0" hangingPunct="0"/>
            <a:r>
              <a:rPr lang="fr-FR" sz="1100" b="1" dirty="0">
                <a:solidFill>
                  <a:schemeClr val="bg1">
                    <a:lumMod val="65000"/>
                  </a:schemeClr>
                </a:solidFill>
                <a:latin typeface="Cambria Math" pitchFamily="18" charset="0"/>
                <a:ea typeface="Cambria Math" pitchFamily="18" charset="0"/>
              </a:rPr>
              <a:t> </a:t>
            </a:r>
            <a:r>
              <a:rPr lang="fr-FR" sz="1100" b="1" dirty="0" smtClean="0">
                <a:solidFill>
                  <a:schemeClr val="bg1">
                    <a:lumMod val="65000"/>
                  </a:schemeClr>
                </a:solidFill>
                <a:latin typeface="Cambria Math" pitchFamily="18" charset="0"/>
                <a:ea typeface="Cambria Math" pitchFamily="18" charset="0"/>
              </a:rPr>
              <a:t>Perspectives</a:t>
            </a:r>
            <a:endParaRPr lang="fr-FR" sz="1100" b="1" dirty="0">
              <a:solidFill>
                <a:schemeClr val="bg1">
                  <a:lumMod val="65000"/>
                </a:schemeClr>
              </a:solidFill>
              <a:latin typeface="Cambria Math" pitchFamily="18" charset="0"/>
              <a:ea typeface="Cambria Math" pitchFamily="18" charset="0"/>
            </a:endParaRPr>
          </a:p>
        </p:txBody>
      </p:sp>
      <p:grpSp>
        <p:nvGrpSpPr>
          <p:cNvPr id="25" name="Group 32"/>
          <p:cNvGrpSpPr>
            <a:grpSpLocks/>
          </p:cNvGrpSpPr>
          <p:nvPr/>
        </p:nvGrpSpPr>
        <p:grpSpPr bwMode="auto">
          <a:xfrm>
            <a:off x="0" y="18288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24384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35052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6" name="Group 32"/>
          <p:cNvGrpSpPr>
            <a:grpSpLocks/>
          </p:cNvGrpSpPr>
          <p:nvPr/>
        </p:nvGrpSpPr>
        <p:grpSpPr bwMode="auto">
          <a:xfrm>
            <a:off x="0" y="4038600"/>
            <a:ext cx="381000" cy="381000"/>
            <a:chOff x="2078" y="1680"/>
            <a:chExt cx="1615" cy="1615"/>
          </a:xfrm>
        </p:grpSpPr>
        <p:sp>
          <p:nvSpPr>
            <p:cNvPr id="4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3" name="Group 32"/>
          <p:cNvGrpSpPr>
            <a:grpSpLocks/>
          </p:cNvGrpSpPr>
          <p:nvPr/>
        </p:nvGrpSpPr>
        <p:grpSpPr bwMode="auto">
          <a:xfrm>
            <a:off x="0" y="51054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1" name="ZoneTexte 60"/>
          <p:cNvSpPr txBox="1"/>
          <p:nvPr/>
        </p:nvSpPr>
        <p:spPr>
          <a:xfrm>
            <a:off x="2209800" y="1524000"/>
            <a:ext cx="6629400" cy="369332"/>
          </a:xfrm>
          <a:prstGeom prst="rect">
            <a:avLst/>
          </a:prstGeom>
          <a:noFill/>
        </p:spPr>
        <p:txBody>
          <a:bodyPr wrap="square" rtlCol="0">
            <a:spAutoFit/>
          </a:bodyPr>
          <a:lstStyle/>
          <a:p>
            <a:r>
              <a:rPr lang="fr-FR" dirty="0" smtClean="0"/>
              <a:t> </a:t>
            </a:r>
            <a:endParaRPr lang="fr-FR" dirty="0"/>
          </a:p>
        </p:txBody>
      </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63" name="Espace réservé du contenu 2"/>
          <p:cNvSpPr txBox="1">
            <a:spLocks/>
          </p:cNvSpPr>
          <p:nvPr/>
        </p:nvSpPr>
        <p:spPr>
          <a:xfrm>
            <a:off x="2286000" y="1447800"/>
            <a:ext cx="68580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79" name="Group 39"/>
          <p:cNvGrpSpPr>
            <a:grpSpLocks/>
          </p:cNvGrpSpPr>
          <p:nvPr/>
        </p:nvGrpSpPr>
        <p:grpSpPr bwMode="auto">
          <a:xfrm>
            <a:off x="0" y="4572000"/>
            <a:ext cx="355600" cy="381000"/>
            <a:chOff x="2078" y="1680"/>
            <a:chExt cx="1615" cy="1615"/>
          </a:xfrm>
        </p:grpSpPr>
        <p:sp>
          <p:nvSpPr>
            <p:cNvPr id="86"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7"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3"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4"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95"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6" name="Oval 45"/>
            <p:cNvSpPr>
              <a:spLocks noChangeArrowheads="1"/>
            </p:cNvSpPr>
            <p:nvPr/>
          </p:nvSpPr>
          <p:spPr bwMode="gray">
            <a:xfrm>
              <a:off x="2337" y="1939"/>
              <a:ext cx="1096" cy="1098"/>
            </a:xfrm>
            <a:prstGeom prst="ellipse">
              <a:avLst/>
            </a:prstGeom>
            <a:solidFill>
              <a:srgbClr val="FF33CC"/>
            </a:solidFill>
            <a:ln w="38100" algn="ctr">
              <a:noFill/>
              <a:round/>
              <a:headEnd/>
              <a:tailEnd/>
            </a:ln>
            <a:effectLst/>
          </p:spPr>
          <p:txBody>
            <a:bodyPr anchor="ctr">
              <a:spAutoFit/>
            </a:bodyPr>
            <a:lstStyle/>
            <a:p>
              <a:endParaRPr lang="fr-FR" dirty="0"/>
            </a:p>
          </p:txBody>
        </p:sp>
      </p:grpSp>
      <p:grpSp>
        <p:nvGrpSpPr>
          <p:cNvPr id="97" name="Group 39"/>
          <p:cNvGrpSpPr>
            <a:grpSpLocks/>
          </p:cNvGrpSpPr>
          <p:nvPr/>
        </p:nvGrpSpPr>
        <p:grpSpPr bwMode="auto">
          <a:xfrm>
            <a:off x="2362200" y="685800"/>
            <a:ext cx="355600" cy="381000"/>
            <a:chOff x="2078" y="1680"/>
            <a:chExt cx="1615" cy="1615"/>
          </a:xfrm>
        </p:grpSpPr>
        <p:sp>
          <p:nvSpPr>
            <p:cNvPr id="99"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0"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1"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2"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103"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4" name="Oval 45"/>
            <p:cNvSpPr>
              <a:spLocks noChangeArrowheads="1"/>
            </p:cNvSpPr>
            <p:nvPr/>
          </p:nvSpPr>
          <p:spPr bwMode="gray">
            <a:xfrm>
              <a:off x="2337" y="1939"/>
              <a:ext cx="1096" cy="1098"/>
            </a:xfrm>
            <a:prstGeom prst="ellipse">
              <a:avLst/>
            </a:prstGeom>
            <a:solidFill>
              <a:srgbClr val="FF33CC"/>
            </a:solidFill>
            <a:ln w="38100" algn="ctr">
              <a:noFill/>
              <a:round/>
              <a:headEnd/>
              <a:tailEnd/>
            </a:ln>
            <a:effectLst/>
          </p:spPr>
          <p:txBody>
            <a:bodyPr anchor="ctr">
              <a:spAutoFit/>
            </a:bodyPr>
            <a:lstStyle/>
            <a:p>
              <a:endParaRPr lang="fr-FR" dirty="0"/>
            </a:p>
          </p:txBody>
        </p:sp>
      </p:grpSp>
      <p:sp>
        <p:nvSpPr>
          <p:cNvPr id="85" name="Rectangle 84"/>
          <p:cNvSpPr/>
          <p:nvPr/>
        </p:nvSpPr>
        <p:spPr>
          <a:xfrm>
            <a:off x="2114550" y="1904999"/>
            <a:ext cx="7543800" cy="923330"/>
          </a:xfrm>
          <a:prstGeom prst="rect">
            <a:avLst/>
          </a:prstGeom>
        </p:spPr>
        <p:txBody>
          <a:bodyPr wrap="square">
            <a:spAutoFit/>
          </a:bodyPr>
          <a:lstStyle/>
          <a:p>
            <a:r>
              <a:rPr lang="fr-FR" b="1" dirty="0" smtClean="0">
                <a:solidFill>
                  <a:schemeClr val="accent6"/>
                </a:solidFill>
              </a:rPr>
              <a:t>Environnement logiciel</a:t>
            </a:r>
          </a:p>
          <a:p>
            <a:r>
              <a:rPr lang="fr-FR" b="1" dirty="0" smtClean="0">
                <a:solidFill>
                  <a:schemeClr val="accent6"/>
                </a:solidFill>
              </a:rPr>
              <a:t> </a:t>
            </a:r>
          </a:p>
          <a:p>
            <a:pPr>
              <a:buFont typeface="Arial" pitchFamily="34" charset="0"/>
              <a:buChar char="•"/>
            </a:pPr>
            <a:endParaRPr lang="fr-FR" b="1" dirty="0" smtClean="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3413" y="2854644"/>
            <a:ext cx="995630" cy="529586"/>
          </a:xfrm>
          <a:prstGeom prst="rect">
            <a:avLst/>
          </a:prstGeom>
        </p:spPr>
      </p:pic>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0468" y="2565326"/>
            <a:ext cx="974092" cy="640064"/>
          </a:xfrm>
          <a:prstGeom prst="rect">
            <a:avLst/>
          </a:prstGeom>
        </p:spPr>
      </p:pic>
      <p:pic>
        <p:nvPicPr>
          <p:cNvPr id="65" name="Imag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09799" y="3837613"/>
            <a:ext cx="1343742" cy="755855"/>
          </a:xfrm>
          <a:prstGeom prst="rect">
            <a:avLst/>
          </a:prstGeom>
        </p:spPr>
      </p:pic>
      <p:pic>
        <p:nvPicPr>
          <p:cNvPr id="66" name="Imag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24287" y="4478990"/>
            <a:ext cx="1028713" cy="772129"/>
          </a:xfrm>
          <a:prstGeom prst="rect">
            <a:avLst/>
          </a:prstGeom>
        </p:spPr>
      </p:pic>
      <p:pic>
        <p:nvPicPr>
          <p:cNvPr id="67" name="Image 6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19228" y="2758535"/>
            <a:ext cx="656132" cy="614902"/>
          </a:xfrm>
          <a:prstGeom prst="rect">
            <a:avLst/>
          </a:prstGeom>
        </p:spPr>
      </p:pic>
      <p:pic>
        <p:nvPicPr>
          <p:cNvPr id="68" name="Image 6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19809" y="3481687"/>
            <a:ext cx="1343742" cy="569456"/>
          </a:xfrm>
          <a:prstGeom prst="rect">
            <a:avLst/>
          </a:prstGeom>
        </p:spPr>
      </p:pic>
      <p:pic>
        <p:nvPicPr>
          <p:cNvPr id="70" name="Image 6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40201" y="3301961"/>
            <a:ext cx="855674" cy="855674"/>
          </a:xfrm>
          <a:prstGeom prst="rect">
            <a:avLst/>
          </a:prstGeom>
        </p:spPr>
      </p:pic>
      <p:pic>
        <p:nvPicPr>
          <p:cNvPr id="71" name="Image 7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03062" y="2705113"/>
            <a:ext cx="1071595" cy="469206"/>
          </a:xfrm>
          <a:prstGeom prst="rect">
            <a:avLst/>
          </a:prstGeom>
        </p:spPr>
      </p:pic>
      <p:pic>
        <p:nvPicPr>
          <p:cNvPr id="72" name="Image 7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23746" y="4409721"/>
            <a:ext cx="1396241" cy="607600"/>
          </a:xfrm>
          <a:prstGeom prst="rect">
            <a:avLst/>
          </a:prstGeom>
        </p:spPr>
      </p:pic>
      <p:sp>
        <p:nvSpPr>
          <p:cNvPr id="69" name="Rectangle 68"/>
          <p:cNvSpPr/>
          <p:nvPr/>
        </p:nvSpPr>
        <p:spPr>
          <a:xfrm>
            <a:off x="2953415" y="545738"/>
            <a:ext cx="1618585"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Réalisation</a:t>
            </a:r>
          </a:p>
        </p:txBody>
      </p:sp>
      <p:sp>
        <p:nvSpPr>
          <p:cNvPr id="73" name="Rectangle 72"/>
          <p:cNvSpPr/>
          <p:nvPr/>
        </p:nvSpPr>
        <p:spPr>
          <a:xfrm>
            <a:off x="2149559" y="1354511"/>
            <a:ext cx="2654445" cy="369332"/>
          </a:xfrm>
          <a:prstGeom prst="rect">
            <a:avLst/>
          </a:prstGeom>
        </p:spPr>
        <p:txBody>
          <a:bodyPr wrap="none">
            <a:spAutoFit/>
          </a:bodyPr>
          <a:lstStyle/>
          <a:p>
            <a:r>
              <a:rPr lang="fr-FR" b="1" dirty="0">
                <a:solidFill>
                  <a:schemeClr val="tx2"/>
                </a:solidFill>
                <a:latin typeface="Cambria Math" pitchFamily="18" charset="0"/>
                <a:ea typeface="Cambria Math" pitchFamily="18" charset="0"/>
              </a:rPr>
              <a:t>Environnement du travail</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E6116FA-97E4-4DBA-A664-28F4BB4318D9}" type="slidenum">
              <a:rPr lang="fr-FR" smtClean="0"/>
              <a:pPr/>
              <a:t>21</a:t>
            </a:fld>
            <a:endParaRPr lang="fr-FR" dirty="0"/>
          </a:p>
        </p:txBody>
      </p:sp>
      <p:sp>
        <p:nvSpPr>
          <p:cNvPr id="3"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4"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B85AAB0-8689-4251-9B00-D7272D8175F1}"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8"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9"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Conception</a:t>
            </a:r>
            <a:r>
              <a:rPr lang="en-US" sz="1100" b="1" dirty="0">
                <a:solidFill>
                  <a:schemeClr val="bg1">
                    <a:lumMod val="65000"/>
                  </a:schemeClr>
                </a:solidFill>
                <a:latin typeface="Cambria Math" pitchFamily="18" charset="0"/>
                <a:ea typeface="Cambria Math" pitchFamily="18" charset="0"/>
              </a:rPr>
              <a:t> et </a:t>
            </a:r>
          </a:p>
          <a:p>
            <a:pPr eaLnBrk="0" hangingPunct="0"/>
            <a:r>
              <a:rPr lang="fr-FR" sz="1100" b="1" dirty="0" smtClean="0">
                <a:solidFill>
                  <a:schemeClr val="bg1">
                    <a:lumMod val="65000"/>
                  </a:schemeClr>
                </a:solidFill>
                <a:latin typeface="Cambria Math" pitchFamily="18" charset="0"/>
                <a:ea typeface="Cambria Math" pitchFamily="18" charset="0"/>
              </a:rPr>
              <a:t>Architecture</a:t>
            </a:r>
            <a:r>
              <a:rPr lang="en-US" sz="1100" b="1" dirty="0" smtClean="0">
                <a:solidFill>
                  <a:schemeClr val="bg1">
                    <a:lumMod val="65000"/>
                  </a:schemeClr>
                </a:solidFill>
                <a:latin typeface="Cambria Math" pitchFamily="18" charset="0"/>
                <a:ea typeface="Cambria Math" pitchFamily="18" charset="0"/>
              </a:rPr>
              <a:t> </a:t>
            </a:r>
            <a:r>
              <a:rPr lang="fr-FR" sz="1100" b="1" dirty="0">
                <a:solidFill>
                  <a:schemeClr val="bg1">
                    <a:lumMod val="65000"/>
                  </a:schemeClr>
                </a:solidFill>
                <a:latin typeface="Cambria Math" pitchFamily="18" charset="0"/>
                <a:ea typeface="Cambria Math" pitchFamily="18" charset="0"/>
              </a:rPr>
              <a:t>générale</a:t>
            </a:r>
          </a:p>
        </p:txBody>
      </p:sp>
      <p:sp>
        <p:nvSpPr>
          <p:cNvPr id="12"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Spécification </a:t>
            </a:r>
          </a:p>
          <a:p>
            <a:pPr eaLnBrk="0" hangingPunct="0"/>
            <a:r>
              <a:rPr lang="fr-FR" sz="1100" b="1" dirty="0">
                <a:solidFill>
                  <a:schemeClr val="bg1">
                    <a:lumMod val="65000"/>
                  </a:schemeClr>
                </a:solidFill>
                <a:latin typeface="Cambria Math" pitchFamily="18" charset="0"/>
                <a:ea typeface="Cambria Math" pitchFamily="18" charset="0"/>
              </a:rPr>
              <a:t>des besoins</a:t>
            </a:r>
          </a:p>
        </p:txBody>
      </p:sp>
      <p:sp>
        <p:nvSpPr>
          <p:cNvPr id="13"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Solution adoptée</a:t>
            </a:r>
          </a:p>
        </p:txBody>
      </p:sp>
      <p:sp>
        <p:nvSpPr>
          <p:cNvPr id="14"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Problématique</a:t>
            </a:r>
            <a:endParaRPr lang="fr-FR" sz="1100" b="1" dirty="0">
              <a:solidFill>
                <a:schemeClr val="bg1">
                  <a:lumMod val="75000"/>
                </a:schemeClr>
              </a:solidFill>
              <a:latin typeface="Cambria Math" pitchFamily="18" charset="0"/>
              <a:ea typeface="Cambria Math" pitchFamily="18" charset="0"/>
            </a:endParaRPr>
          </a:p>
        </p:txBody>
      </p:sp>
      <p:sp>
        <p:nvSpPr>
          <p:cNvPr id="15"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a:solidFill>
                  <a:srgbClr val="00B0F0"/>
                </a:solidFill>
              </a:rPr>
              <a:t>Réalisation</a:t>
            </a:r>
          </a:p>
        </p:txBody>
      </p:sp>
      <p:sp>
        <p:nvSpPr>
          <p:cNvPr id="24"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Conclusion et</a:t>
            </a:r>
          </a:p>
          <a:p>
            <a:pPr eaLnBrk="0" hangingPunct="0"/>
            <a:r>
              <a:rPr lang="fr-FR" sz="1100" b="1" dirty="0">
                <a:solidFill>
                  <a:schemeClr val="bg1">
                    <a:lumMod val="65000"/>
                  </a:schemeClr>
                </a:solidFill>
                <a:latin typeface="Cambria Math" pitchFamily="18" charset="0"/>
                <a:ea typeface="Cambria Math" pitchFamily="18" charset="0"/>
              </a:rPr>
              <a:t> </a:t>
            </a:r>
            <a:r>
              <a:rPr lang="fr-FR" sz="1100" b="1" dirty="0" smtClean="0">
                <a:solidFill>
                  <a:schemeClr val="bg1">
                    <a:lumMod val="65000"/>
                  </a:schemeClr>
                </a:solidFill>
                <a:latin typeface="Cambria Math" pitchFamily="18" charset="0"/>
                <a:ea typeface="Cambria Math" pitchFamily="18" charset="0"/>
              </a:rPr>
              <a:t>Perspectives</a:t>
            </a:r>
            <a:endParaRPr lang="fr-FR" sz="1100" b="1" dirty="0">
              <a:solidFill>
                <a:schemeClr val="bg1">
                  <a:lumMod val="65000"/>
                </a:schemeClr>
              </a:solidFill>
              <a:latin typeface="Cambria Math" pitchFamily="18" charset="0"/>
              <a:ea typeface="Cambria Math" pitchFamily="18" charset="0"/>
            </a:endParaRPr>
          </a:p>
        </p:txBody>
      </p:sp>
      <p:grpSp>
        <p:nvGrpSpPr>
          <p:cNvPr id="25" name="Group 32"/>
          <p:cNvGrpSpPr>
            <a:grpSpLocks/>
          </p:cNvGrpSpPr>
          <p:nvPr/>
        </p:nvGrpSpPr>
        <p:grpSpPr bwMode="auto">
          <a:xfrm>
            <a:off x="0" y="18288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24384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35052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6" name="Group 32"/>
          <p:cNvGrpSpPr>
            <a:grpSpLocks/>
          </p:cNvGrpSpPr>
          <p:nvPr/>
        </p:nvGrpSpPr>
        <p:grpSpPr bwMode="auto">
          <a:xfrm>
            <a:off x="0" y="4038600"/>
            <a:ext cx="381000" cy="381000"/>
            <a:chOff x="2078" y="1680"/>
            <a:chExt cx="1615" cy="1615"/>
          </a:xfrm>
        </p:grpSpPr>
        <p:sp>
          <p:nvSpPr>
            <p:cNvPr id="4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3" name="Group 32"/>
          <p:cNvGrpSpPr>
            <a:grpSpLocks/>
          </p:cNvGrpSpPr>
          <p:nvPr/>
        </p:nvGrpSpPr>
        <p:grpSpPr bwMode="auto">
          <a:xfrm>
            <a:off x="0" y="51054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1" name="ZoneTexte 60"/>
          <p:cNvSpPr txBox="1"/>
          <p:nvPr/>
        </p:nvSpPr>
        <p:spPr>
          <a:xfrm>
            <a:off x="2209800" y="1524000"/>
            <a:ext cx="6629400" cy="369332"/>
          </a:xfrm>
          <a:prstGeom prst="rect">
            <a:avLst/>
          </a:prstGeom>
          <a:noFill/>
        </p:spPr>
        <p:txBody>
          <a:bodyPr wrap="square" rtlCol="0">
            <a:spAutoFit/>
          </a:bodyPr>
          <a:lstStyle/>
          <a:p>
            <a:r>
              <a:rPr lang="fr-FR" dirty="0" smtClean="0"/>
              <a:t> </a:t>
            </a:r>
            <a:endParaRPr lang="fr-FR" dirty="0"/>
          </a:p>
        </p:txBody>
      </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63" name="Espace réservé du contenu 2"/>
          <p:cNvSpPr txBox="1">
            <a:spLocks/>
          </p:cNvSpPr>
          <p:nvPr/>
        </p:nvSpPr>
        <p:spPr>
          <a:xfrm>
            <a:off x="2286000" y="1447800"/>
            <a:ext cx="68580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79" name="Group 39"/>
          <p:cNvGrpSpPr>
            <a:grpSpLocks/>
          </p:cNvGrpSpPr>
          <p:nvPr/>
        </p:nvGrpSpPr>
        <p:grpSpPr bwMode="auto">
          <a:xfrm>
            <a:off x="0" y="4572000"/>
            <a:ext cx="355600" cy="381000"/>
            <a:chOff x="2078" y="1680"/>
            <a:chExt cx="1615" cy="1615"/>
          </a:xfrm>
        </p:grpSpPr>
        <p:sp>
          <p:nvSpPr>
            <p:cNvPr id="86"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7"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3"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4"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95"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6" name="Oval 45"/>
            <p:cNvSpPr>
              <a:spLocks noChangeArrowheads="1"/>
            </p:cNvSpPr>
            <p:nvPr/>
          </p:nvSpPr>
          <p:spPr bwMode="gray">
            <a:xfrm>
              <a:off x="2337" y="1939"/>
              <a:ext cx="1096" cy="1098"/>
            </a:xfrm>
            <a:prstGeom prst="ellipse">
              <a:avLst/>
            </a:prstGeom>
            <a:solidFill>
              <a:srgbClr val="FF33CC"/>
            </a:solidFill>
            <a:ln w="38100" algn="ctr">
              <a:noFill/>
              <a:round/>
              <a:headEnd/>
              <a:tailEnd/>
            </a:ln>
            <a:effectLst/>
          </p:spPr>
          <p:txBody>
            <a:bodyPr anchor="ctr">
              <a:spAutoFit/>
            </a:bodyPr>
            <a:lstStyle/>
            <a:p>
              <a:endParaRPr lang="fr-FR" dirty="0"/>
            </a:p>
          </p:txBody>
        </p:sp>
      </p:grpSp>
      <p:grpSp>
        <p:nvGrpSpPr>
          <p:cNvPr id="97" name="Group 39"/>
          <p:cNvGrpSpPr>
            <a:grpSpLocks/>
          </p:cNvGrpSpPr>
          <p:nvPr/>
        </p:nvGrpSpPr>
        <p:grpSpPr bwMode="auto">
          <a:xfrm>
            <a:off x="2362200" y="685800"/>
            <a:ext cx="355600" cy="381000"/>
            <a:chOff x="2078" y="1680"/>
            <a:chExt cx="1615" cy="1615"/>
          </a:xfrm>
        </p:grpSpPr>
        <p:sp>
          <p:nvSpPr>
            <p:cNvPr id="99"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0"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1"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2"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103"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4" name="Oval 45"/>
            <p:cNvSpPr>
              <a:spLocks noChangeArrowheads="1"/>
            </p:cNvSpPr>
            <p:nvPr/>
          </p:nvSpPr>
          <p:spPr bwMode="gray">
            <a:xfrm>
              <a:off x="2337" y="1939"/>
              <a:ext cx="1096" cy="1098"/>
            </a:xfrm>
            <a:prstGeom prst="ellipse">
              <a:avLst/>
            </a:prstGeom>
            <a:solidFill>
              <a:srgbClr val="FF33CC"/>
            </a:solidFill>
            <a:ln w="38100" algn="ctr">
              <a:noFill/>
              <a:round/>
              <a:headEnd/>
              <a:tailEnd/>
            </a:ln>
            <a:effectLst/>
          </p:spPr>
          <p:txBody>
            <a:bodyPr anchor="ctr">
              <a:spAutoFit/>
            </a:bodyPr>
            <a:lstStyle/>
            <a:p>
              <a:endParaRPr lang="fr-FR" dirty="0"/>
            </a:p>
          </p:txBody>
        </p:sp>
      </p:grpSp>
      <p:sp>
        <p:nvSpPr>
          <p:cNvPr id="85" name="Rectangle 84"/>
          <p:cNvSpPr/>
          <p:nvPr/>
        </p:nvSpPr>
        <p:spPr>
          <a:xfrm>
            <a:off x="2114550" y="1904999"/>
            <a:ext cx="7543800" cy="646331"/>
          </a:xfrm>
          <a:prstGeom prst="rect">
            <a:avLst/>
          </a:prstGeom>
        </p:spPr>
        <p:txBody>
          <a:bodyPr wrap="square">
            <a:spAutoFit/>
          </a:bodyPr>
          <a:lstStyle/>
          <a:p>
            <a:r>
              <a:rPr lang="fr-FR" b="1" dirty="0" smtClean="0">
                <a:solidFill>
                  <a:schemeClr val="accent6"/>
                </a:solidFill>
              </a:rPr>
              <a:t> </a:t>
            </a:r>
          </a:p>
          <a:p>
            <a:pPr>
              <a:buFont typeface="Arial" pitchFamily="34" charset="0"/>
              <a:buChar char="•"/>
            </a:pPr>
            <a:endParaRPr lang="fr-FR" b="1" dirty="0" smtClean="0"/>
          </a:p>
        </p:txBody>
      </p:sp>
      <p:sp>
        <p:nvSpPr>
          <p:cNvPr id="69" name="Rectangle 68"/>
          <p:cNvSpPr/>
          <p:nvPr/>
        </p:nvSpPr>
        <p:spPr>
          <a:xfrm>
            <a:off x="2953415" y="545738"/>
            <a:ext cx="2891369" cy="461665"/>
          </a:xfrm>
          <a:prstGeom prst="rect">
            <a:avLst/>
          </a:prstGeom>
        </p:spPr>
        <p:txBody>
          <a:bodyPr wrap="none">
            <a:spAutoFit/>
          </a:bodyPr>
          <a:lstStyle/>
          <a:p>
            <a:pPr eaLnBrk="0" hangingPunct="0"/>
            <a:r>
              <a:rPr lang="fr-FR" sz="2400" b="1" dirty="0" smtClean="0">
                <a:solidFill>
                  <a:schemeClr val="tx2"/>
                </a:solidFill>
                <a:latin typeface="Cambria Math" pitchFamily="18" charset="0"/>
                <a:ea typeface="Cambria Math" pitchFamily="18" charset="0"/>
              </a:rPr>
              <a:t>Réalisation Démo [2]</a:t>
            </a:r>
            <a:endParaRPr lang="fr-FR" sz="2400" b="1" dirty="0">
              <a:solidFill>
                <a:schemeClr val="tx2"/>
              </a:solidFill>
              <a:latin typeface="Cambria Math" pitchFamily="18" charset="0"/>
              <a:ea typeface="Cambria Math" pitchFamily="18" charset="0"/>
            </a:endParaRPr>
          </a:p>
        </p:txBody>
      </p:sp>
    </p:spTree>
    <p:extLst>
      <p:ext uri="{BB962C8B-B14F-4D97-AF65-F5344CB8AC3E}">
        <p14:creationId xmlns:p14="http://schemas.microsoft.com/office/powerpoint/2010/main" val="101621839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E6116FA-97E4-4DBA-A664-28F4BB4318D9}" type="slidenum">
              <a:rPr lang="fr-FR" smtClean="0"/>
              <a:pPr/>
              <a:t>22</a:t>
            </a:fld>
            <a:endParaRPr lang="fr-FR" dirty="0"/>
          </a:p>
        </p:txBody>
      </p:sp>
      <p:sp>
        <p:nvSpPr>
          <p:cNvPr id="3"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4"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B85AAB0-8689-4251-9B00-D7272D8175F1}"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8"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9"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Conception</a:t>
            </a:r>
            <a:r>
              <a:rPr lang="en-US" sz="1100" b="1" dirty="0">
                <a:solidFill>
                  <a:schemeClr val="bg1">
                    <a:lumMod val="65000"/>
                  </a:schemeClr>
                </a:solidFill>
                <a:latin typeface="Cambria Math" pitchFamily="18" charset="0"/>
                <a:ea typeface="Cambria Math" pitchFamily="18" charset="0"/>
              </a:rPr>
              <a:t> et </a:t>
            </a:r>
          </a:p>
          <a:p>
            <a:pPr eaLnBrk="0" hangingPunct="0"/>
            <a:r>
              <a:rPr lang="fr-FR" sz="1100" b="1" dirty="0" smtClean="0">
                <a:solidFill>
                  <a:schemeClr val="bg1">
                    <a:lumMod val="65000"/>
                  </a:schemeClr>
                </a:solidFill>
                <a:latin typeface="Cambria Math" pitchFamily="18" charset="0"/>
                <a:ea typeface="Cambria Math" pitchFamily="18" charset="0"/>
              </a:rPr>
              <a:t>Architecture</a:t>
            </a:r>
            <a:r>
              <a:rPr lang="en-US" sz="1100" b="1" dirty="0" smtClean="0">
                <a:solidFill>
                  <a:schemeClr val="bg1">
                    <a:lumMod val="65000"/>
                  </a:schemeClr>
                </a:solidFill>
                <a:latin typeface="Cambria Math" pitchFamily="18" charset="0"/>
                <a:ea typeface="Cambria Math" pitchFamily="18" charset="0"/>
              </a:rPr>
              <a:t> </a:t>
            </a:r>
            <a:r>
              <a:rPr lang="fr-FR" sz="1100" b="1" dirty="0">
                <a:solidFill>
                  <a:schemeClr val="bg1">
                    <a:lumMod val="65000"/>
                  </a:schemeClr>
                </a:solidFill>
                <a:latin typeface="Cambria Math" pitchFamily="18" charset="0"/>
                <a:ea typeface="Cambria Math" pitchFamily="18" charset="0"/>
              </a:rPr>
              <a:t>générale</a:t>
            </a:r>
          </a:p>
        </p:txBody>
      </p:sp>
      <p:sp>
        <p:nvSpPr>
          <p:cNvPr id="12"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Spécification </a:t>
            </a:r>
          </a:p>
          <a:p>
            <a:pPr eaLnBrk="0" hangingPunct="0"/>
            <a:r>
              <a:rPr lang="fr-FR" sz="1100" b="1" dirty="0">
                <a:solidFill>
                  <a:schemeClr val="bg1">
                    <a:lumMod val="65000"/>
                  </a:schemeClr>
                </a:solidFill>
                <a:latin typeface="Cambria Math" pitchFamily="18" charset="0"/>
                <a:ea typeface="Cambria Math" pitchFamily="18" charset="0"/>
              </a:rPr>
              <a:t>des besoins</a:t>
            </a:r>
          </a:p>
        </p:txBody>
      </p:sp>
      <p:sp>
        <p:nvSpPr>
          <p:cNvPr id="13"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Solution adoptée</a:t>
            </a:r>
          </a:p>
        </p:txBody>
      </p:sp>
      <p:sp>
        <p:nvSpPr>
          <p:cNvPr id="14"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Problématique</a:t>
            </a:r>
            <a:endParaRPr lang="fr-FR" sz="1100" b="1" dirty="0">
              <a:solidFill>
                <a:schemeClr val="bg1">
                  <a:lumMod val="75000"/>
                </a:schemeClr>
              </a:solidFill>
              <a:latin typeface="Cambria Math" pitchFamily="18" charset="0"/>
              <a:ea typeface="Cambria Math" pitchFamily="18" charset="0"/>
            </a:endParaRPr>
          </a:p>
        </p:txBody>
      </p:sp>
      <p:sp>
        <p:nvSpPr>
          <p:cNvPr id="15"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Réalisation</a:t>
            </a:r>
          </a:p>
        </p:txBody>
      </p:sp>
      <p:sp>
        <p:nvSpPr>
          <p:cNvPr id="24"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a:solidFill>
                  <a:srgbClr val="00B0F0"/>
                </a:solidFill>
              </a:rPr>
              <a:t>Conclusion et</a:t>
            </a:r>
          </a:p>
          <a:p>
            <a:pPr eaLnBrk="0" hangingPunct="0"/>
            <a:r>
              <a:rPr lang="fr-FR" sz="1400" b="1" dirty="0">
                <a:solidFill>
                  <a:srgbClr val="00B0F0"/>
                </a:solidFill>
              </a:rPr>
              <a:t> </a:t>
            </a:r>
            <a:r>
              <a:rPr lang="fr-FR" sz="1400" b="1" dirty="0" smtClean="0">
                <a:solidFill>
                  <a:srgbClr val="00B0F0"/>
                </a:solidFill>
              </a:rPr>
              <a:t>Perspectives</a:t>
            </a:r>
            <a:endParaRPr lang="fr-FR" sz="1400" b="1" dirty="0">
              <a:solidFill>
                <a:srgbClr val="00B0F0"/>
              </a:solidFill>
            </a:endParaRPr>
          </a:p>
        </p:txBody>
      </p:sp>
      <p:grpSp>
        <p:nvGrpSpPr>
          <p:cNvPr id="25" name="Group 32"/>
          <p:cNvGrpSpPr>
            <a:grpSpLocks/>
          </p:cNvGrpSpPr>
          <p:nvPr/>
        </p:nvGrpSpPr>
        <p:grpSpPr bwMode="auto">
          <a:xfrm>
            <a:off x="0" y="18288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24384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35052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6" name="Group 32"/>
          <p:cNvGrpSpPr>
            <a:grpSpLocks/>
          </p:cNvGrpSpPr>
          <p:nvPr/>
        </p:nvGrpSpPr>
        <p:grpSpPr bwMode="auto">
          <a:xfrm>
            <a:off x="0" y="4038600"/>
            <a:ext cx="381000" cy="381000"/>
            <a:chOff x="2078" y="1680"/>
            <a:chExt cx="1615" cy="1615"/>
          </a:xfrm>
        </p:grpSpPr>
        <p:sp>
          <p:nvSpPr>
            <p:cNvPr id="4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3" name="Group 32"/>
          <p:cNvGrpSpPr>
            <a:grpSpLocks/>
          </p:cNvGrpSpPr>
          <p:nvPr/>
        </p:nvGrpSpPr>
        <p:grpSpPr bwMode="auto">
          <a:xfrm>
            <a:off x="0" y="45720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63" name="Espace réservé du contenu 2"/>
          <p:cNvSpPr txBox="1">
            <a:spLocks/>
          </p:cNvSpPr>
          <p:nvPr/>
        </p:nvSpPr>
        <p:spPr>
          <a:xfrm>
            <a:off x="2286000" y="1447800"/>
            <a:ext cx="68580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79" name="Group 39"/>
          <p:cNvGrpSpPr>
            <a:grpSpLocks/>
          </p:cNvGrpSpPr>
          <p:nvPr/>
        </p:nvGrpSpPr>
        <p:grpSpPr bwMode="auto">
          <a:xfrm>
            <a:off x="25400" y="5105400"/>
            <a:ext cx="355600" cy="381000"/>
            <a:chOff x="2078" y="1680"/>
            <a:chExt cx="1615" cy="1615"/>
          </a:xfrm>
        </p:grpSpPr>
        <p:sp>
          <p:nvSpPr>
            <p:cNvPr id="80"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1"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2"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3"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84"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5" name="Oval 45"/>
            <p:cNvSpPr>
              <a:spLocks noChangeArrowheads="1"/>
            </p:cNvSpPr>
            <p:nvPr/>
          </p:nvSpPr>
          <p:spPr bwMode="gray">
            <a:xfrm>
              <a:off x="2337" y="1939"/>
              <a:ext cx="1096" cy="1098"/>
            </a:xfrm>
            <a:prstGeom prst="ellipse">
              <a:avLst/>
            </a:prstGeom>
            <a:noFill/>
            <a:ln w="38100" algn="ctr">
              <a:noFill/>
              <a:round/>
              <a:headEnd/>
              <a:tailEnd/>
            </a:ln>
            <a:effectLst/>
          </p:spPr>
          <p:txBody>
            <a:bodyPr anchor="ctr">
              <a:spAutoFit/>
            </a:bodyPr>
            <a:lstStyle/>
            <a:p>
              <a:endParaRPr lang="fr-FR" dirty="0"/>
            </a:p>
          </p:txBody>
        </p:sp>
      </p:grpSp>
      <p:grpSp>
        <p:nvGrpSpPr>
          <p:cNvPr id="88" name="Group 39"/>
          <p:cNvGrpSpPr>
            <a:grpSpLocks/>
          </p:cNvGrpSpPr>
          <p:nvPr/>
        </p:nvGrpSpPr>
        <p:grpSpPr bwMode="auto">
          <a:xfrm>
            <a:off x="2362200" y="685800"/>
            <a:ext cx="355600" cy="381000"/>
            <a:chOff x="2078" y="1680"/>
            <a:chExt cx="1615" cy="1615"/>
          </a:xfrm>
        </p:grpSpPr>
        <p:sp>
          <p:nvSpPr>
            <p:cNvPr id="89"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0"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1"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2"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97"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8" name="Oval 45"/>
            <p:cNvSpPr>
              <a:spLocks noChangeArrowheads="1"/>
            </p:cNvSpPr>
            <p:nvPr/>
          </p:nvSpPr>
          <p:spPr bwMode="gray">
            <a:xfrm>
              <a:off x="2337" y="1939"/>
              <a:ext cx="1096" cy="1098"/>
            </a:xfrm>
            <a:prstGeom prst="ellipse">
              <a:avLst/>
            </a:prstGeom>
            <a:noFill/>
            <a:ln w="38100" algn="ctr">
              <a:noFill/>
              <a:round/>
              <a:headEnd/>
              <a:tailEnd/>
            </a:ln>
            <a:effectLst/>
          </p:spPr>
          <p:txBody>
            <a:bodyPr anchor="ctr">
              <a:spAutoFit/>
            </a:bodyPr>
            <a:lstStyle/>
            <a:p>
              <a:endParaRPr lang="fr-FR" dirty="0"/>
            </a:p>
          </p:txBody>
        </p:sp>
      </p:grpSp>
      <p:sp>
        <p:nvSpPr>
          <p:cNvPr id="6" name="Rectangle 5"/>
          <p:cNvSpPr/>
          <p:nvPr/>
        </p:nvSpPr>
        <p:spPr>
          <a:xfrm>
            <a:off x="2219846" y="1828800"/>
            <a:ext cx="6781800" cy="2308324"/>
          </a:xfrm>
          <a:prstGeom prst="rect">
            <a:avLst/>
          </a:prstGeom>
        </p:spPr>
        <p:txBody>
          <a:bodyPr wrap="square">
            <a:spAutoFit/>
          </a:bodyPr>
          <a:lstStyle/>
          <a:p>
            <a:pPr marL="285750" indent="-285750" algn="just">
              <a:buFont typeface="Wingdings" panose="05000000000000000000" pitchFamily="2" charset="2"/>
              <a:buChar char="ü"/>
            </a:pPr>
            <a:r>
              <a:rPr lang="fr-FR" sz="2400" dirty="0" smtClean="0">
                <a:solidFill>
                  <a:srgbClr val="374151"/>
                </a:solidFill>
                <a:latin typeface="Times New Roman" panose="02020603050405020304" pitchFamily="18" charset="0"/>
                <a:cs typeface="Times New Roman" panose="02020603050405020304" pitchFamily="18" charset="0"/>
              </a:rPr>
              <a:t>Conception </a:t>
            </a:r>
            <a:r>
              <a:rPr lang="fr-FR" sz="2400" dirty="0">
                <a:solidFill>
                  <a:srgbClr val="374151"/>
                </a:solidFill>
                <a:latin typeface="Times New Roman" panose="02020603050405020304" pitchFamily="18" charset="0"/>
                <a:cs typeface="Times New Roman" panose="02020603050405020304" pitchFamily="18" charset="0"/>
              </a:rPr>
              <a:t>et </a:t>
            </a:r>
            <a:r>
              <a:rPr lang="fr-FR" sz="2400" dirty="0" smtClean="0">
                <a:solidFill>
                  <a:srgbClr val="374151"/>
                </a:solidFill>
                <a:latin typeface="Times New Roman" panose="02020603050405020304" pitchFamily="18" charset="0"/>
                <a:cs typeface="Times New Roman" panose="02020603050405020304" pitchFamily="18" charset="0"/>
              </a:rPr>
              <a:t> </a:t>
            </a:r>
            <a:r>
              <a:rPr lang="fr-FR" sz="2400" dirty="0">
                <a:solidFill>
                  <a:srgbClr val="374151"/>
                </a:solidFill>
                <a:latin typeface="Times New Roman" panose="02020603050405020304" pitchFamily="18" charset="0"/>
                <a:cs typeface="Times New Roman" panose="02020603050405020304" pitchFamily="18" charset="0"/>
              </a:rPr>
              <a:t>réalisation </a:t>
            </a:r>
            <a:r>
              <a:rPr lang="fr-FR" sz="2400" dirty="0" smtClean="0">
                <a:solidFill>
                  <a:srgbClr val="374151"/>
                </a:solidFill>
                <a:latin typeface="Times New Roman" panose="02020603050405020304" pitchFamily="18" charset="0"/>
                <a:cs typeface="Times New Roman" panose="02020603050405020304" pitchFamily="18" charset="0"/>
              </a:rPr>
              <a:t>d’une plateforme </a:t>
            </a:r>
            <a:r>
              <a:rPr lang="fr-FR" sz="2400" dirty="0">
                <a:solidFill>
                  <a:srgbClr val="374151"/>
                </a:solidFill>
                <a:latin typeface="Times New Roman" panose="02020603050405020304" pitchFamily="18" charset="0"/>
                <a:cs typeface="Times New Roman" panose="02020603050405020304" pitchFamily="18" charset="0"/>
              </a:rPr>
              <a:t>Web d'attribution des points de </a:t>
            </a:r>
            <a:r>
              <a:rPr lang="fr-FR" sz="2400" dirty="0" smtClean="0">
                <a:solidFill>
                  <a:srgbClr val="374151"/>
                </a:solidFill>
                <a:latin typeface="Times New Roman" panose="02020603050405020304" pitchFamily="18" charset="0"/>
                <a:cs typeface="Times New Roman" panose="02020603050405020304" pitchFamily="18" charset="0"/>
              </a:rPr>
              <a:t>récompenses: </a:t>
            </a:r>
            <a:r>
              <a:rPr lang="fr-FR" sz="2400" dirty="0">
                <a:solidFill>
                  <a:srgbClr val="374151"/>
                </a:solidFill>
                <a:latin typeface="Times New Roman" panose="02020603050405020304" pitchFamily="18" charset="0"/>
                <a:cs typeface="Times New Roman" panose="02020603050405020304" pitchFamily="18" charset="0"/>
              </a:rPr>
              <a:t>une avancée majeure </a:t>
            </a:r>
            <a:r>
              <a:rPr lang="fr-FR" sz="2400">
                <a:solidFill>
                  <a:srgbClr val="374151"/>
                </a:solidFill>
                <a:latin typeface="Times New Roman" panose="02020603050405020304" pitchFamily="18" charset="0"/>
                <a:cs typeface="Times New Roman" panose="02020603050405020304" pitchFamily="18" charset="0"/>
              </a:rPr>
              <a:t>pour </a:t>
            </a:r>
            <a:r>
              <a:rPr lang="fr-FR" sz="2400" smtClean="0">
                <a:solidFill>
                  <a:srgbClr val="374151"/>
                </a:solidFill>
                <a:latin typeface="Times New Roman" panose="02020603050405020304" pitchFamily="18" charset="0"/>
                <a:cs typeface="Times New Roman" panose="02020603050405020304" pitchFamily="18" charset="0"/>
              </a:rPr>
              <a:t>l’</a:t>
            </a:r>
            <a:r>
              <a:rPr lang="fr-FR" sz="2400" smtClean="0">
                <a:solidFill>
                  <a:srgbClr val="374151"/>
                </a:solidFill>
                <a:latin typeface="Times New Roman" panose="02020603050405020304" pitchFamily="18" charset="0"/>
                <a:cs typeface="Times New Roman" panose="02020603050405020304" pitchFamily="18" charset="0"/>
              </a:rPr>
              <a:t>entreprise</a:t>
            </a:r>
            <a:r>
              <a:rPr lang="fr-FR" sz="2400" dirty="0" smtClean="0">
                <a:solidFill>
                  <a:srgbClr val="374151"/>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ü"/>
            </a:pPr>
            <a:endParaRPr lang="fr-FR" sz="2400" dirty="0">
              <a:solidFill>
                <a:srgbClr val="37415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fr-FR" sz="2400" dirty="0" smtClean="0">
                <a:solidFill>
                  <a:srgbClr val="374151"/>
                </a:solidFill>
                <a:latin typeface="Times New Roman" panose="02020603050405020304" pitchFamily="18" charset="0"/>
                <a:cs typeface="Times New Roman" panose="02020603050405020304" pitchFamily="18" charset="0"/>
              </a:rPr>
              <a:t>Maximiser </a:t>
            </a:r>
            <a:r>
              <a:rPr lang="fr-FR" sz="2400" dirty="0">
                <a:solidFill>
                  <a:srgbClr val="374151"/>
                </a:solidFill>
                <a:latin typeface="Times New Roman" panose="02020603050405020304" pitchFamily="18" charset="0"/>
                <a:cs typeface="Times New Roman" panose="02020603050405020304" pitchFamily="18" charset="0"/>
              </a:rPr>
              <a:t>la motivation et la reconnaissance des performances de nos collaborateurs. </a:t>
            </a:r>
            <a:endParaRPr lang="fr-FR" sz="2400" dirty="0">
              <a:latin typeface="Times New Roman" panose="02020603050405020304" pitchFamily="18" charset="0"/>
              <a:cs typeface="Times New Roman" panose="02020603050405020304" pitchFamily="18" charset="0"/>
            </a:endParaRPr>
          </a:p>
        </p:txBody>
      </p:sp>
      <p:sp>
        <p:nvSpPr>
          <p:cNvPr id="61" name="Rectangle 60"/>
          <p:cNvSpPr/>
          <p:nvPr/>
        </p:nvSpPr>
        <p:spPr>
          <a:xfrm>
            <a:off x="2971800" y="656183"/>
            <a:ext cx="1673856"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Conclusion </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E6116FA-97E4-4DBA-A664-28F4BB4318D9}" type="slidenum">
              <a:rPr lang="fr-FR" smtClean="0"/>
              <a:pPr/>
              <a:t>23</a:t>
            </a:fld>
            <a:endParaRPr lang="fr-FR" dirty="0"/>
          </a:p>
        </p:txBody>
      </p:sp>
      <p:sp>
        <p:nvSpPr>
          <p:cNvPr id="3"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4"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B85AAB0-8689-4251-9B00-D7272D8175F1}"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8"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9"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Conception</a:t>
            </a:r>
            <a:r>
              <a:rPr lang="en-US" sz="1100" b="1" dirty="0">
                <a:solidFill>
                  <a:schemeClr val="bg1">
                    <a:lumMod val="65000"/>
                  </a:schemeClr>
                </a:solidFill>
                <a:latin typeface="Cambria Math" pitchFamily="18" charset="0"/>
                <a:ea typeface="Cambria Math" pitchFamily="18" charset="0"/>
              </a:rPr>
              <a:t> et </a:t>
            </a:r>
          </a:p>
          <a:p>
            <a:pPr eaLnBrk="0" hangingPunct="0"/>
            <a:r>
              <a:rPr lang="fr-FR" sz="1100" b="1" dirty="0" smtClean="0">
                <a:solidFill>
                  <a:schemeClr val="bg1">
                    <a:lumMod val="65000"/>
                  </a:schemeClr>
                </a:solidFill>
                <a:latin typeface="Cambria Math" pitchFamily="18" charset="0"/>
                <a:ea typeface="Cambria Math" pitchFamily="18" charset="0"/>
              </a:rPr>
              <a:t>Architecture</a:t>
            </a:r>
            <a:r>
              <a:rPr lang="en-US" sz="1100" b="1" dirty="0" smtClean="0">
                <a:solidFill>
                  <a:schemeClr val="bg1">
                    <a:lumMod val="65000"/>
                  </a:schemeClr>
                </a:solidFill>
                <a:latin typeface="Cambria Math" pitchFamily="18" charset="0"/>
                <a:ea typeface="Cambria Math" pitchFamily="18" charset="0"/>
              </a:rPr>
              <a:t> </a:t>
            </a:r>
            <a:r>
              <a:rPr lang="fr-FR" sz="1100" b="1" dirty="0">
                <a:solidFill>
                  <a:schemeClr val="bg1">
                    <a:lumMod val="65000"/>
                  </a:schemeClr>
                </a:solidFill>
                <a:latin typeface="Cambria Math" pitchFamily="18" charset="0"/>
                <a:ea typeface="Cambria Math" pitchFamily="18" charset="0"/>
              </a:rPr>
              <a:t>générale</a:t>
            </a:r>
          </a:p>
        </p:txBody>
      </p:sp>
      <p:sp>
        <p:nvSpPr>
          <p:cNvPr id="12"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Spécification </a:t>
            </a:r>
          </a:p>
          <a:p>
            <a:pPr eaLnBrk="0" hangingPunct="0"/>
            <a:r>
              <a:rPr lang="fr-FR" sz="1100" b="1" dirty="0">
                <a:solidFill>
                  <a:schemeClr val="bg1">
                    <a:lumMod val="65000"/>
                  </a:schemeClr>
                </a:solidFill>
                <a:latin typeface="Cambria Math" pitchFamily="18" charset="0"/>
                <a:ea typeface="Cambria Math" pitchFamily="18" charset="0"/>
              </a:rPr>
              <a:t>des besoins</a:t>
            </a:r>
          </a:p>
        </p:txBody>
      </p:sp>
      <p:sp>
        <p:nvSpPr>
          <p:cNvPr id="13"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Solution adoptée</a:t>
            </a:r>
          </a:p>
        </p:txBody>
      </p:sp>
      <p:sp>
        <p:nvSpPr>
          <p:cNvPr id="14"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Problématique</a:t>
            </a:r>
            <a:endParaRPr lang="fr-FR" sz="1100" b="1" dirty="0">
              <a:solidFill>
                <a:schemeClr val="bg1">
                  <a:lumMod val="75000"/>
                </a:schemeClr>
              </a:solidFill>
              <a:latin typeface="Cambria Math" pitchFamily="18" charset="0"/>
              <a:ea typeface="Cambria Math" pitchFamily="18" charset="0"/>
            </a:endParaRPr>
          </a:p>
        </p:txBody>
      </p:sp>
      <p:sp>
        <p:nvSpPr>
          <p:cNvPr id="15"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1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Réalisation</a:t>
            </a:r>
          </a:p>
        </p:txBody>
      </p:sp>
      <p:sp>
        <p:nvSpPr>
          <p:cNvPr id="24"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a:solidFill>
                  <a:srgbClr val="00B0F0"/>
                </a:solidFill>
              </a:rPr>
              <a:t>Conclusion et</a:t>
            </a:r>
          </a:p>
          <a:p>
            <a:pPr eaLnBrk="0" hangingPunct="0"/>
            <a:r>
              <a:rPr lang="fr-FR" sz="1400" b="1" dirty="0">
                <a:solidFill>
                  <a:srgbClr val="00B0F0"/>
                </a:solidFill>
              </a:rPr>
              <a:t> </a:t>
            </a:r>
            <a:r>
              <a:rPr lang="fr-FR" sz="1400" b="1" dirty="0" smtClean="0">
                <a:solidFill>
                  <a:srgbClr val="00B0F0"/>
                </a:solidFill>
              </a:rPr>
              <a:t>Perspectives</a:t>
            </a:r>
            <a:endParaRPr lang="fr-FR" sz="1400" b="1" dirty="0">
              <a:solidFill>
                <a:srgbClr val="00B0F0"/>
              </a:solidFill>
            </a:endParaRPr>
          </a:p>
        </p:txBody>
      </p:sp>
      <p:grpSp>
        <p:nvGrpSpPr>
          <p:cNvPr id="25" name="Group 32"/>
          <p:cNvGrpSpPr>
            <a:grpSpLocks/>
          </p:cNvGrpSpPr>
          <p:nvPr/>
        </p:nvGrpSpPr>
        <p:grpSpPr bwMode="auto">
          <a:xfrm>
            <a:off x="0" y="18288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24384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35052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6" name="Group 32"/>
          <p:cNvGrpSpPr>
            <a:grpSpLocks/>
          </p:cNvGrpSpPr>
          <p:nvPr/>
        </p:nvGrpSpPr>
        <p:grpSpPr bwMode="auto">
          <a:xfrm>
            <a:off x="0" y="4038600"/>
            <a:ext cx="381000" cy="381000"/>
            <a:chOff x="2078" y="1680"/>
            <a:chExt cx="1615" cy="1615"/>
          </a:xfrm>
        </p:grpSpPr>
        <p:sp>
          <p:nvSpPr>
            <p:cNvPr id="4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3" name="Group 32"/>
          <p:cNvGrpSpPr>
            <a:grpSpLocks/>
          </p:cNvGrpSpPr>
          <p:nvPr/>
        </p:nvGrpSpPr>
        <p:grpSpPr bwMode="auto">
          <a:xfrm>
            <a:off x="0" y="45720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63" name="Espace réservé du contenu 2"/>
          <p:cNvSpPr txBox="1">
            <a:spLocks/>
          </p:cNvSpPr>
          <p:nvPr/>
        </p:nvSpPr>
        <p:spPr>
          <a:xfrm>
            <a:off x="2286000" y="1447800"/>
            <a:ext cx="68580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64" name="Group 39"/>
          <p:cNvGrpSpPr>
            <a:grpSpLocks/>
          </p:cNvGrpSpPr>
          <p:nvPr/>
        </p:nvGrpSpPr>
        <p:grpSpPr bwMode="auto">
          <a:xfrm>
            <a:off x="25400" y="5105400"/>
            <a:ext cx="355600" cy="381000"/>
            <a:chOff x="2078" y="1680"/>
            <a:chExt cx="1615" cy="1615"/>
          </a:xfrm>
        </p:grpSpPr>
        <p:sp>
          <p:nvSpPr>
            <p:cNvPr id="80"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1"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2"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3"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84"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5" name="Oval 45"/>
            <p:cNvSpPr>
              <a:spLocks noChangeArrowheads="1"/>
            </p:cNvSpPr>
            <p:nvPr/>
          </p:nvSpPr>
          <p:spPr bwMode="gray">
            <a:xfrm>
              <a:off x="2337" y="1939"/>
              <a:ext cx="1096" cy="1098"/>
            </a:xfrm>
            <a:prstGeom prst="ellipse">
              <a:avLst/>
            </a:prstGeom>
            <a:noFill/>
            <a:ln w="38100" algn="ctr">
              <a:noFill/>
              <a:round/>
              <a:headEnd/>
              <a:tailEnd/>
            </a:ln>
            <a:effectLst/>
          </p:spPr>
          <p:txBody>
            <a:bodyPr anchor="ctr">
              <a:spAutoFit/>
            </a:bodyPr>
            <a:lstStyle/>
            <a:p>
              <a:endParaRPr lang="fr-FR" dirty="0"/>
            </a:p>
          </p:txBody>
        </p:sp>
      </p:grpSp>
      <p:grpSp>
        <p:nvGrpSpPr>
          <p:cNvPr id="65" name="Group 39"/>
          <p:cNvGrpSpPr>
            <a:grpSpLocks/>
          </p:cNvGrpSpPr>
          <p:nvPr/>
        </p:nvGrpSpPr>
        <p:grpSpPr bwMode="auto">
          <a:xfrm>
            <a:off x="2362200" y="685800"/>
            <a:ext cx="355600" cy="381000"/>
            <a:chOff x="2078" y="1680"/>
            <a:chExt cx="1615" cy="1615"/>
          </a:xfrm>
        </p:grpSpPr>
        <p:sp>
          <p:nvSpPr>
            <p:cNvPr id="89"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0"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1"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2"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fr-FR" dirty="0"/>
            </a:p>
          </p:txBody>
        </p:sp>
        <p:sp>
          <p:nvSpPr>
            <p:cNvPr id="97"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8" name="Oval 45"/>
            <p:cNvSpPr>
              <a:spLocks noChangeArrowheads="1"/>
            </p:cNvSpPr>
            <p:nvPr/>
          </p:nvSpPr>
          <p:spPr bwMode="gray">
            <a:xfrm>
              <a:off x="2337" y="1939"/>
              <a:ext cx="1096" cy="1098"/>
            </a:xfrm>
            <a:prstGeom prst="ellipse">
              <a:avLst/>
            </a:prstGeom>
            <a:noFill/>
            <a:ln w="38100" algn="ctr">
              <a:noFill/>
              <a:round/>
              <a:headEnd/>
              <a:tailEnd/>
            </a:ln>
            <a:effectLst/>
          </p:spPr>
          <p:txBody>
            <a:bodyPr anchor="ctr">
              <a:spAutoFit/>
            </a:bodyPr>
            <a:lstStyle/>
            <a:p>
              <a:endParaRPr lang="fr-FR" dirty="0"/>
            </a:p>
          </p:txBody>
        </p:sp>
      </p:grpSp>
      <p:sp>
        <p:nvSpPr>
          <p:cNvPr id="87" name="Rectangle 86"/>
          <p:cNvSpPr/>
          <p:nvPr/>
        </p:nvSpPr>
        <p:spPr>
          <a:xfrm>
            <a:off x="2362200" y="1600200"/>
            <a:ext cx="6248400" cy="369332"/>
          </a:xfrm>
          <a:prstGeom prst="rect">
            <a:avLst/>
          </a:prstGeom>
        </p:spPr>
        <p:txBody>
          <a:bodyPr wrap="square">
            <a:spAutoFit/>
          </a:bodyPr>
          <a:lstStyle/>
          <a:p>
            <a:pPr>
              <a:buClr>
                <a:srgbClr val="C00000"/>
              </a:buClr>
            </a:pPr>
            <a:r>
              <a:rPr lang="fr-FR" b="1" dirty="0" smtClean="0">
                <a:latin typeface="Arial" pitchFamily="34" charset="0"/>
                <a:cs typeface="Arial" pitchFamily="34" charset="0"/>
              </a:rPr>
              <a:t> </a:t>
            </a:r>
          </a:p>
        </p:txBody>
      </p:sp>
      <p:sp>
        <p:nvSpPr>
          <p:cNvPr id="6" name="Rectangle 5"/>
          <p:cNvSpPr/>
          <p:nvPr/>
        </p:nvSpPr>
        <p:spPr>
          <a:xfrm>
            <a:off x="2895600" y="641003"/>
            <a:ext cx="1805046"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Perspectives</a:t>
            </a:r>
          </a:p>
        </p:txBody>
      </p:sp>
      <p:sp>
        <p:nvSpPr>
          <p:cNvPr id="60" name="Rectangle 59"/>
          <p:cNvSpPr/>
          <p:nvPr/>
        </p:nvSpPr>
        <p:spPr>
          <a:xfrm>
            <a:off x="2501900" y="2611605"/>
            <a:ext cx="6426200" cy="2308324"/>
          </a:xfrm>
          <a:prstGeom prst="rect">
            <a:avLst/>
          </a:prstGeom>
        </p:spPr>
        <p:txBody>
          <a:bodyPr wrap="square">
            <a:spAutoFit/>
          </a:bodyPr>
          <a:lstStyle/>
          <a:p>
            <a:pPr marL="342900" indent="-342900">
              <a:buFont typeface="Wingdings" panose="05000000000000000000" pitchFamily="2" charset="2"/>
              <a:buChar char="Ø"/>
            </a:pPr>
            <a:r>
              <a:rPr lang="fr-FR" sz="2400" dirty="0" smtClean="0">
                <a:latin typeface="Arial" panose="020B0604020202020204" pitchFamily="34" charset="0"/>
                <a:ea typeface="Times New Roman" panose="02020603050405020304" pitchFamily="18" charset="0"/>
                <a:cs typeface="Arial" panose="020B0604020202020204" pitchFamily="34" charset="0"/>
              </a:rPr>
              <a:t>L'ajout d'une « chat » </a:t>
            </a:r>
            <a:r>
              <a:rPr lang="fr-FR" sz="2400" dirty="0">
                <a:latin typeface="Arial" panose="020B0604020202020204" pitchFamily="34" charset="0"/>
                <a:ea typeface="Times New Roman" panose="02020603050405020304" pitchFamily="18" charset="0"/>
                <a:cs typeface="Arial" panose="020B0604020202020204" pitchFamily="34" charset="0"/>
              </a:rPr>
              <a:t>entre les employés </a:t>
            </a:r>
            <a:endParaRPr lang="fr-FR" sz="2400" dirty="0" smtClean="0">
              <a:latin typeface="Arial" panose="020B0604020202020204" pitchFamily="34" charset="0"/>
              <a:ea typeface="Times New Roman" panose="02020603050405020304" pitchFamily="18" charset="0"/>
              <a:cs typeface="Arial" panose="020B0604020202020204" pitchFamily="34" charset="0"/>
            </a:endParaRPr>
          </a:p>
          <a:p>
            <a:endParaRPr lang="fr-FR" sz="2400" dirty="0" smtClean="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fr-FR" sz="2400" dirty="0">
                <a:latin typeface="Arial" panose="020B0604020202020204" pitchFamily="34" charset="0"/>
                <a:ea typeface="Times New Roman" panose="02020603050405020304" pitchFamily="18" charset="0"/>
                <a:cs typeface="Arial" panose="020B0604020202020204" pitchFamily="34" charset="0"/>
              </a:rPr>
              <a:t>L</a:t>
            </a:r>
            <a:r>
              <a:rPr lang="fr-FR" sz="2400" dirty="0" smtClean="0">
                <a:latin typeface="Arial" panose="020B0604020202020204" pitchFamily="34" charset="0"/>
                <a:ea typeface="Times New Roman" panose="02020603050405020304" pitchFamily="18" charset="0"/>
                <a:cs typeface="Arial" panose="020B0604020202020204" pitchFamily="34" charset="0"/>
              </a:rPr>
              <a:t>a </a:t>
            </a:r>
            <a:r>
              <a:rPr lang="fr-FR" sz="2400" dirty="0">
                <a:latin typeface="Arial" panose="020B0604020202020204" pitchFamily="34" charset="0"/>
                <a:ea typeface="Times New Roman" panose="02020603050405020304" pitchFamily="18" charset="0"/>
                <a:cs typeface="Arial" panose="020B0604020202020204" pitchFamily="34" charset="0"/>
              </a:rPr>
              <a:t>prise en charge de </a:t>
            </a:r>
            <a:r>
              <a:rPr lang="fr-FR" sz="2400" dirty="0" smtClean="0">
                <a:latin typeface="Arial" panose="020B0604020202020204" pitchFamily="34" charset="0"/>
                <a:ea typeface="Times New Roman" panose="02020603050405020304" pitchFamily="18" charset="0"/>
                <a:cs typeface="Arial" panose="020B0604020202020204" pitchFamily="34" charset="0"/>
              </a:rPr>
              <a:t>diverses </a:t>
            </a:r>
            <a:r>
              <a:rPr lang="fr-FR" sz="2400" dirty="0" smtClean="0">
                <a:latin typeface="Arial" panose="020B0604020202020204" pitchFamily="34" charset="0"/>
                <a:cs typeface="Arial" panose="020B0604020202020204" pitchFamily="34" charset="0"/>
              </a:rPr>
              <a:t>langues</a:t>
            </a:r>
          </a:p>
          <a:p>
            <a:r>
              <a:rPr lang="fr-FR" sz="2400" dirty="0" smtClean="0">
                <a:latin typeface="Arial" panose="020B0604020202020204" pitchFamily="34" charset="0"/>
                <a:cs typeface="Arial" panose="020B0604020202020204" pitchFamily="34" charset="0"/>
              </a:rPr>
              <a:t> </a:t>
            </a:r>
            <a:endParaRPr lang="fr-FR" sz="2400" dirty="0" smtClean="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fr-FR" sz="2400" dirty="0" smtClean="0">
                <a:latin typeface="Arial" panose="020B0604020202020204" pitchFamily="34" charset="0"/>
                <a:cs typeface="Arial" panose="020B0604020202020204" pitchFamily="34" charset="0"/>
              </a:rPr>
              <a:t>La mise en place de la version mobile Aprecia</a:t>
            </a:r>
            <a:endParaRPr lang="fr-FR" sz="2400" dirty="0">
              <a:latin typeface="Arial" panose="020B0604020202020204" pitchFamily="34" charset="0"/>
              <a:cs typeface="Arial" panose="020B0604020202020204" pitchFamily="34" charset="0"/>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re 1"/>
          <p:cNvSpPr txBox="1">
            <a:spLocks/>
          </p:cNvSpPr>
          <p:nvPr/>
        </p:nvSpPr>
        <p:spPr>
          <a:xfrm>
            <a:off x="533400" y="3048000"/>
            <a:ext cx="8229600" cy="1143000"/>
          </a:xfrm>
          <a:prstGeom prst="rect">
            <a:avLst/>
          </a:prstGeom>
          <a:effectLst>
            <a:reflection blurRad="6350" stA="50000" endA="300" endPos="55000" dir="5400000" sy="-100000" algn="bl" rotWithShape="0"/>
          </a:effectLst>
          <a:scene3d>
            <a:camera prst="orthographicFront">
              <a:rot lat="0" lon="0" rev="0"/>
            </a:camera>
            <a:lightRig rig="glow" dir="t">
              <a:rot lat="0" lon="0" rev="14100000"/>
            </a:lightRig>
          </a:scene3d>
          <a:sp3d prstMaterial="softEdge">
            <a:bevelT w="127000" prst="artDeco"/>
          </a:sp3d>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5400" b="0" i="0" u="none" strike="noStrike" kern="1200" cap="none" spc="0" normalizeH="0" baseline="0" noProof="0" dirty="0" smtClean="0">
                <a:ln>
                  <a:noFill/>
                </a:ln>
                <a:solidFill>
                  <a:schemeClr val="tx2"/>
                </a:solidFill>
                <a:effectLst/>
                <a:uLnTx/>
                <a:uFillTx/>
                <a:latin typeface="+mj-lt"/>
                <a:ea typeface="+mj-ea"/>
                <a:cs typeface="+mj-cs"/>
              </a:rPr>
              <a:t>Merci pour votre attention</a:t>
            </a:r>
            <a:endParaRPr kumimoji="0" lang="fr-FR" sz="5400" b="0" i="0" u="none" strike="noStrike" kern="1200" cap="none" spc="0" normalizeH="0" baseline="0" noProof="0" dirty="0">
              <a:ln>
                <a:noFill/>
              </a:ln>
              <a:solidFill>
                <a:schemeClr val="tx2"/>
              </a:solidFill>
              <a:effectLst/>
              <a:uLnTx/>
              <a:uFillTx/>
              <a:latin typeface="+mj-lt"/>
              <a:ea typeface="+mj-ea"/>
              <a:cs typeface="+mj-cs"/>
            </a:endParaRPr>
          </a:p>
        </p:txBody>
      </p:sp>
      <p:sp>
        <p:nvSpPr>
          <p:cNvPr id="2" name="Espace réservé du numéro de diapositive 1"/>
          <p:cNvSpPr>
            <a:spLocks noGrp="1"/>
          </p:cNvSpPr>
          <p:nvPr>
            <p:ph type="sldNum" sz="quarter" idx="12"/>
          </p:nvPr>
        </p:nvSpPr>
        <p:spPr/>
        <p:txBody>
          <a:bodyPr/>
          <a:lstStyle/>
          <a:p>
            <a:fld id="{DE6116FA-97E4-4DBA-A664-28F4BB4318D9}" type="slidenum">
              <a:rPr lang="fr-FR" smtClean="0"/>
              <a:pPr/>
              <a:t>24</a:t>
            </a:fld>
            <a:endParaRPr lang="fr-FR"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9223"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10" name="Espace réservé du numéro de diapositive 9"/>
          <p:cNvSpPr>
            <a:spLocks noGrp="1"/>
          </p:cNvSpPr>
          <p:nvPr>
            <p:ph type="sldNum" sz="quarter" idx="12"/>
          </p:nvPr>
        </p:nvSpPr>
        <p:spPr/>
        <p:txBody>
          <a:bodyPr/>
          <a:lstStyle/>
          <a:p>
            <a:fld id="{64DC251E-4F90-44E8-8D94-A8DC98E0344C}" type="slidenum">
              <a:rPr lang="fr-FR" smtClean="0"/>
              <a:pPr/>
              <a:t>3</a:t>
            </a:fld>
            <a:endParaRPr lang="fr-FR" dirty="0"/>
          </a:p>
        </p:txBody>
      </p:sp>
      <p:sp>
        <p:nvSpPr>
          <p:cNvPr id="59"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92"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Conception</a:t>
            </a:r>
            <a:r>
              <a:rPr lang="en-US" sz="1100" b="1" dirty="0">
                <a:solidFill>
                  <a:schemeClr val="bg1">
                    <a:lumMod val="65000"/>
                  </a:schemeClr>
                </a:solidFill>
              </a:rPr>
              <a:t> et </a:t>
            </a:r>
          </a:p>
          <a:p>
            <a:pPr eaLnBrk="0" hangingPunct="0"/>
            <a:r>
              <a:rPr lang="fr-FR" sz="1100" b="1" dirty="0">
                <a:solidFill>
                  <a:schemeClr val="bg1">
                    <a:lumMod val="65000"/>
                  </a:schemeClr>
                </a:solidFill>
              </a:rPr>
              <a:t>Architecture</a:t>
            </a:r>
            <a:r>
              <a:rPr lang="en-US" sz="1100" b="1" dirty="0">
                <a:solidFill>
                  <a:schemeClr val="bg1">
                    <a:lumMod val="65000"/>
                  </a:schemeClr>
                </a:solidFill>
              </a:rPr>
              <a:t> </a:t>
            </a:r>
            <a:r>
              <a:rPr lang="fr-FR" sz="1100" b="1" dirty="0">
                <a:solidFill>
                  <a:schemeClr val="bg1">
                    <a:lumMod val="65000"/>
                  </a:schemeClr>
                </a:solidFill>
              </a:rPr>
              <a:t>générale</a:t>
            </a:r>
          </a:p>
        </p:txBody>
      </p:sp>
      <p:sp>
        <p:nvSpPr>
          <p:cNvPr id="193"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a:t>
            </a:r>
          </a:p>
          <a:p>
            <a:pPr eaLnBrk="0" hangingPunct="0"/>
            <a:r>
              <a:rPr lang="fr-FR" sz="1100" b="1" dirty="0">
                <a:solidFill>
                  <a:schemeClr val="bg1">
                    <a:lumMod val="65000"/>
                  </a:schemeClr>
                </a:solidFill>
              </a:rPr>
              <a:t>des besoins</a:t>
            </a:r>
          </a:p>
        </p:txBody>
      </p:sp>
      <p:sp>
        <p:nvSpPr>
          <p:cNvPr id="194"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Solution adoptée</a:t>
            </a:r>
            <a:endParaRPr lang="fr-FR" sz="1100" b="1" dirty="0">
              <a:solidFill>
                <a:schemeClr val="bg1">
                  <a:lumMod val="65000"/>
                </a:schemeClr>
              </a:solidFill>
            </a:endParaRPr>
          </a:p>
        </p:txBody>
      </p:sp>
      <p:sp>
        <p:nvSpPr>
          <p:cNvPr id="195" name="AutoShape 9"/>
          <p:cNvSpPr>
            <a:spLocks noChangeArrowheads="1"/>
          </p:cNvSpPr>
          <p:nvPr/>
        </p:nvSpPr>
        <p:spPr bwMode="gray">
          <a:xfrm>
            <a:off x="304800" y="2337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Problématique</a:t>
            </a:r>
            <a:endParaRPr lang="fr-FR" sz="1100" b="1" dirty="0">
              <a:solidFill>
                <a:schemeClr val="bg1">
                  <a:lumMod val="65000"/>
                </a:schemeClr>
              </a:solidFill>
            </a:endParaRPr>
          </a:p>
        </p:txBody>
      </p:sp>
      <p:sp>
        <p:nvSpPr>
          <p:cNvPr id="196"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rgbClr val="00B0F0"/>
                </a:solidFill>
                <a:latin typeface="Cambria Math" pitchFamily="18" charset="0"/>
                <a:ea typeface="Cambria Math" pitchFamily="18" charset="0"/>
              </a:rPr>
              <a:t>Contexte</a:t>
            </a:r>
            <a:r>
              <a:rPr lang="en-US" sz="1400" b="1" dirty="0" smtClean="0">
                <a:solidFill>
                  <a:srgbClr val="00B0F0"/>
                </a:solidFill>
                <a:latin typeface="Cambria Math" pitchFamily="18" charset="0"/>
                <a:ea typeface="Cambria Math" pitchFamily="18" charset="0"/>
              </a:rPr>
              <a:t> </a:t>
            </a:r>
            <a:r>
              <a:rPr lang="fr-FR" sz="1400" b="1" dirty="0" smtClean="0">
                <a:solidFill>
                  <a:srgbClr val="00B0F0"/>
                </a:solidFill>
                <a:latin typeface="Cambria Math" pitchFamily="18" charset="0"/>
                <a:ea typeface="Cambria Math" pitchFamily="18" charset="0"/>
              </a:rPr>
              <a:t>Général</a:t>
            </a:r>
            <a:endParaRPr lang="fr-FR" sz="1400" b="1" dirty="0">
              <a:solidFill>
                <a:srgbClr val="00B0F0"/>
              </a:solidFill>
              <a:latin typeface="Cambria Math" pitchFamily="18" charset="0"/>
              <a:ea typeface="Cambria Math" pitchFamily="18" charset="0"/>
            </a:endParaRPr>
          </a:p>
        </p:txBody>
      </p:sp>
      <p:grpSp>
        <p:nvGrpSpPr>
          <p:cNvPr id="2" name="Group 11"/>
          <p:cNvGrpSpPr>
            <a:grpSpLocks/>
          </p:cNvGrpSpPr>
          <p:nvPr/>
        </p:nvGrpSpPr>
        <p:grpSpPr bwMode="auto">
          <a:xfrm>
            <a:off x="0" y="1887537"/>
            <a:ext cx="381000" cy="381000"/>
            <a:chOff x="2078" y="1680"/>
            <a:chExt cx="1615" cy="1615"/>
          </a:xfrm>
        </p:grpSpPr>
        <p:sp>
          <p:nvSpPr>
            <p:cNvPr id="198"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9"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0"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1"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202"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3"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3" name="Group 32"/>
          <p:cNvGrpSpPr>
            <a:grpSpLocks/>
          </p:cNvGrpSpPr>
          <p:nvPr/>
        </p:nvGrpSpPr>
        <p:grpSpPr bwMode="auto">
          <a:xfrm>
            <a:off x="0" y="3505200"/>
            <a:ext cx="381000" cy="381000"/>
            <a:chOff x="2078" y="1680"/>
            <a:chExt cx="1615" cy="1615"/>
          </a:xfrm>
        </p:grpSpPr>
        <p:sp>
          <p:nvSpPr>
            <p:cNvPr id="21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2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2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2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2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2"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Réalisation</a:t>
            </a:r>
          </a:p>
        </p:txBody>
      </p:sp>
      <p:sp>
        <p:nvSpPr>
          <p:cNvPr id="240"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Conclusion et</a:t>
            </a:r>
          </a:p>
          <a:p>
            <a:pPr eaLnBrk="0" hangingPunct="0"/>
            <a:r>
              <a:rPr lang="fr-FR" sz="1100" b="1" dirty="0">
                <a:solidFill>
                  <a:schemeClr val="bg1">
                    <a:lumMod val="65000"/>
                  </a:schemeClr>
                </a:solidFill>
              </a:rPr>
              <a:t> </a:t>
            </a:r>
            <a:r>
              <a:rPr lang="fr-FR" sz="1100" b="1" dirty="0" smtClean="0">
                <a:solidFill>
                  <a:schemeClr val="bg1">
                    <a:lumMod val="65000"/>
                  </a:schemeClr>
                </a:solidFill>
              </a:rPr>
              <a:t>Perspectives</a:t>
            </a:r>
            <a:endParaRPr lang="fr-FR" sz="1100" b="1" dirty="0">
              <a:solidFill>
                <a:schemeClr val="bg1">
                  <a:lumMod val="65000"/>
                </a:schemeClr>
              </a:solidFill>
            </a:endParaRPr>
          </a:p>
        </p:txBody>
      </p:sp>
      <p:grpSp>
        <p:nvGrpSpPr>
          <p:cNvPr id="4" name="Group 32"/>
          <p:cNvGrpSpPr>
            <a:grpSpLocks/>
          </p:cNvGrpSpPr>
          <p:nvPr/>
        </p:nvGrpSpPr>
        <p:grpSpPr bwMode="auto">
          <a:xfrm>
            <a:off x="0" y="2438400"/>
            <a:ext cx="381000" cy="381000"/>
            <a:chOff x="2078" y="1680"/>
            <a:chExt cx="1615" cy="1615"/>
          </a:xfrm>
        </p:grpSpPr>
        <p:sp>
          <p:nvSpPr>
            <p:cNvPr id="24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5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5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5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5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5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 name="Group 32"/>
          <p:cNvGrpSpPr>
            <a:grpSpLocks/>
          </p:cNvGrpSpPr>
          <p:nvPr/>
        </p:nvGrpSpPr>
        <p:grpSpPr bwMode="auto">
          <a:xfrm>
            <a:off x="0" y="2971800"/>
            <a:ext cx="381000" cy="381000"/>
            <a:chOff x="2078" y="1680"/>
            <a:chExt cx="1615" cy="1615"/>
          </a:xfrm>
        </p:grpSpPr>
        <p:sp>
          <p:nvSpPr>
            <p:cNvPr id="25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5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5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5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6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6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6" name="Group 32"/>
          <p:cNvGrpSpPr>
            <a:grpSpLocks/>
          </p:cNvGrpSpPr>
          <p:nvPr/>
        </p:nvGrpSpPr>
        <p:grpSpPr bwMode="auto">
          <a:xfrm>
            <a:off x="0" y="4038600"/>
            <a:ext cx="381000" cy="381000"/>
            <a:chOff x="2078" y="1680"/>
            <a:chExt cx="1615" cy="1615"/>
          </a:xfrm>
        </p:grpSpPr>
        <p:sp>
          <p:nvSpPr>
            <p:cNvPr id="26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6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6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6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6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6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7" name="Group 32"/>
          <p:cNvGrpSpPr>
            <a:grpSpLocks/>
          </p:cNvGrpSpPr>
          <p:nvPr/>
        </p:nvGrpSpPr>
        <p:grpSpPr bwMode="auto">
          <a:xfrm>
            <a:off x="0" y="4572000"/>
            <a:ext cx="381000" cy="381000"/>
            <a:chOff x="2078" y="1680"/>
            <a:chExt cx="1615" cy="1615"/>
          </a:xfrm>
        </p:grpSpPr>
        <p:sp>
          <p:nvSpPr>
            <p:cNvPr id="27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7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7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7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7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8" name="Group 32"/>
          <p:cNvGrpSpPr>
            <a:grpSpLocks/>
          </p:cNvGrpSpPr>
          <p:nvPr/>
        </p:nvGrpSpPr>
        <p:grpSpPr bwMode="auto">
          <a:xfrm>
            <a:off x="0" y="5105400"/>
            <a:ext cx="381000" cy="381000"/>
            <a:chOff x="2078" y="1680"/>
            <a:chExt cx="1615" cy="1615"/>
          </a:xfrm>
        </p:grpSpPr>
        <p:sp>
          <p:nvSpPr>
            <p:cNvPr id="27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7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8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8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8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9" name="Group 11"/>
          <p:cNvGrpSpPr>
            <a:grpSpLocks/>
          </p:cNvGrpSpPr>
          <p:nvPr/>
        </p:nvGrpSpPr>
        <p:grpSpPr bwMode="auto">
          <a:xfrm>
            <a:off x="2362200" y="698500"/>
            <a:ext cx="381000" cy="381000"/>
            <a:chOff x="2078" y="1680"/>
            <a:chExt cx="1615" cy="1615"/>
          </a:xfrm>
        </p:grpSpPr>
        <p:sp>
          <p:nvSpPr>
            <p:cNvPr id="285"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86"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7"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88"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289"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90"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922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297" name="Espace réservé du contenu 2"/>
          <p:cNvSpPr txBox="1">
            <a:spLocks/>
          </p:cNvSpPr>
          <p:nvPr/>
        </p:nvSpPr>
        <p:spPr>
          <a:xfrm>
            <a:off x="2286000" y="1447800"/>
            <a:ext cx="6705600" cy="4876800"/>
          </a:xfrm>
          <a:prstGeom prst="rect">
            <a:avLst/>
          </a:prstGeom>
        </p:spPr>
        <p:txBody>
          <a:bodyPr vert="horz">
            <a:normAutofit/>
          </a:bodyPr>
          <a:lstStyle/>
          <a:p>
            <a:pPr marR="0" lvl="0" algn="l" defTabSz="914400" rtl="0" eaLnBrk="1" fontAlgn="auto" latinLnBrk="0" hangingPunct="1">
              <a:lnSpc>
                <a:spcPct val="100000"/>
              </a:lnSpc>
              <a:spcBef>
                <a:spcPct val="20000"/>
              </a:spcBef>
              <a:spcAft>
                <a:spcPts val="0"/>
              </a:spcAft>
              <a:buClr>
                <a:schemeClr val="accent3"/>
              </a:buClr>
              <a:buSzPct val="95000"/>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81" name="ZoneTexte 80"/>
          <p:cNvSpPr txBox="1"/>
          <p:nvPr/>
        </p:nvSpPr>
        <p:spPr>
          <a:xfrm flipH="1">
            <a:off x="2403718" y="1929058"/>
            <a:ext cx="6435481" cy="1477328"/>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Hortensia Agency </a:t>
            </a:r>
            <a:r>
              <a:rPr lang="fr-FR" dirty="0" smtClean="0">
                <a:latin typeface="Arial" panose="020B0604020202020204" pitchFamily="34" charset="0"/>
                <a:cs typeface="Arial" panose="020B0604020202020204" pitchFamily="34" charset="0"/>
              </a:rPr>
              <a:t> une startup fondé en 2021 situé a Tunis  qui est composée par une équipe des </a:t>
            </a:r>
            <a:r>
              <a:rPr lang="fr-FR" dirty="0">
                <a:latin typeface="Arial" panose="020B0604020202020204" pitchFamily="34" charset="0"/>
                <a:cs typeface="Arial" panose="020B0604020202020204" pitchFamily="34" charset="0"/>
              </a:rPr>
              <a:t>développeurs expérimentés, designers,</a:t>
            </a:r>
          </a:p>
          <a:p>
            <a:r>
              <a:rPr lang="fr-FR" dirty="0">
                <a:latin typeface="Arial" panose="020B0604020202020204" pitchFamily="34" charset="0"/>
                <a:cs typeface="Arial" panose="020B0604020202020204" pitchFamily="34" charset="0"/>
              </a:rPr>
              <a:t>et des spécialistes 3D spécialisés dans la création numérique personnalisée</a:t>
            </a:r>
          </a:p>
        </p:txBody>
      </p:sp>
      <p:sp>
        <p:nvSpPr>
          <p:cNvPr id="12" name="Rectangle 11"/>
          <p:cNvSpPr/>
          <p:nvPr/>
        </p:nvSpPr>
        <p:spPr>
          <a:xfrm>
            <a:off x="2406369" y="3287256"/>
            <a:ext cx="4438074"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Les </a:t>
            </a:r>
            <a:r>
              <a:rPr lang="fr-FR" dirty="0" smtClean="0">
                <a:latin typeface="Arial" panose="020B0604020202020204" pitchFamily="34" charset="0"/>
                <a:cs typeface="Arial" panose="020B0604020202020204" pitchFamily="34" charset="0"/>
              </a:rPr>
              <a:t>services </a:t>
            </a:r>
            <a:r>
              <a:rPr lang="fr-FR" dirty="0">
                <a:latin typeface="Arial" panose="020B0604020202020204" pitchFamily="34" charset="0"/>
                <a:cs typeface="Arial" panose="020B0604020202020204" pitchFamily="34" charset="0"/>
              </a:rPr>
              <a:t>offert par cette société sont :</a:t>
            </a:r>
          </a:p>
        </p:txBody>
      </p:sp>
      <p:sp>
        <p:nvSpPr>
          <p:cNvPr id="13" name="Rectangle 12"/>
          <p:cNvSpPr/>
          <p:nvPr/>
        </p:nvSpPr>
        <p:spPr>
          <a:xfrm>
            <a:off x="2971800" y="3711331"/>
            <a:ext cx="4953000" cy="2308324"/>
          </a:xfrm>
          <a:prstGeom prst="rect">
            <a:avLst/>
          </a:prstGeom>
        </p:spPr>
        <p:txBody>
          <a:bodyPr wrap="square">
            <a:spAutoFit/>
          </a:bodyPr>
          <a:lstStyle/>
          <a:p>
            <a:pPr marL="285750" indent="-285750">
              <a:buFont typeface="Wingdings" panose="05000000000000000000" pitchFamily="2" charset="2"/>
              <a:buChar char="§"/>
            </a:pPr>
            <a:r>
              <a:rPr lang="fr-FR" dirty="0">
                <a:latin typeface="Arial" panose="020B0604020202020204" pitchFamily="34" charset="0"/>
                <a:cs typeface="Arial" panose="020B0604020202020204" pitchFamily="34" charset="0"/>
              </a:rPr>
              <a:t>Développement web</a:t>
            </a:r>
          </a:p>
          <a:p>
            <a:pPr marL="285750" indent="-285750">
              <a:buFont typeface="Wingdings" panose="05000000000000000000" pitchFamily="2" charset="2"/>
              <a:buChar char="§"/>
            </a:pPr>
            <a:r>
              <a:rPr lang="fr-FR" dirty="0">
                <a:latin typeface="Arial" panose="020B0604020202020204" pitchFamily="34" charset="0"/>
                <a:cs typeface="Arial" panose="020B0604020202020204" pitchFamily="34" charset="0"/>
              </a:rPr>
              <a:t>Développement mobile</a:t>
            </a:r>
          </a:p>
          <a:p>
            <a:pPr marL="285750" indent="-285750">
              <a:buFont typeface="Wingdings" panose="05000000000000000000" pitchFamily="2" charset="2"/>
              <a:buChar char="§"/>
            </a:pPr>
            <a:r>
              <a:rPr lang="fr-FR" dirty="0">
                <a:latin typeface="Arial" panose="020B0604020202020204" pitchFamily="34" charset="0"/>
                <a:cs typeface="Arial" panose="020B0604020202020204" pitchFamily="34" charset="0"/>
              </a:rPr>
              <a:t>Logiciel personnalisé</a:t>
            </a:r>
          </a:p>
          <a:p>
            <a:pPr marL="285750" indent="-285750">
              <a:buFont typeface="Wingdings" panose="05000000000000000000" pitchFamily="2" charset="2"/>
              <a:buChar char="§"/>
            </a:pPr>
            <a:r>
              <a:rPr lang="fr-FR" dirty="0">
                <a:latin typeface="Arial" panose="020B0604020202020204" pitchFamily="34" charset="0"/>
                <a:cs typeface="Arial" panose="020B0604020202020204" pitchFamily="34" charset="0"/>
              </a:rPr>
              <a:t>Conception UI/UX</a:t>
            </a:r>
          </a:p>
          <a:p>
            <a:pPr marL="285750" indent="-285750">
              <a:buFont typeface="Wingdings" panose="05000000000000000000" pitchFamily="2" charset="2"/>
              <a:buChar char="§"/>
            </a:pPr>
            <a:r>
              <a:rPr lang="fr-FR" dirty="0">
                <a:latin typeface="Arial" panose="020B0604020202020204" pitchFamily="34" charset="0"/>
                <a:cs typeface="Arial" panose="020B0604020202020204" pitchFamily="34" charset="0"/>
              </a:rPr>
              <a:t>Conception, prototypage et animation de produits 3D</a:t>
            </a:r>
          </a:p>
          <a:p>
            <a:pPr marL="285750" indent="-285750">
              <a:buFont typeface="Wingdings" panose="05000000000000000000" pitchFamily="2" charset="2"/>
              <a:buChar char="§"/>
            </a:pPr>
            <a:r>
              <a:rPr lang="fr-FR" dirty="0">
                <a:latin typeface="Arial" panose="020B0604020202020204" pitchFamily="34" charset="0"/>
                <a:cs typeface="Arial" panose="020B0604020202020204" pitchFamily="34" charset="0"/>
              </a:rPr>
              <a:t>Animation 3D de bâtiments et d'infrastructures</a:t>
            </a:r>
          </a:p>
        </p:txBody>
      </p:sp>
      <p:sp>
        <p:nvSpPr>
          <p:cNvPr id="11" name="Rectangle 10"/>
          <p:cNvSpPr/>
          <p:nvPr/>
        </p:nvSpPr>
        <p:spPr>
          <a:xfrm>
            <a:off x="2382187" y="1401857"/>
            <a:ext cx="4326826" cy="369332"/>
          </a:xfrm>
          <a:prstGeom prst="rect">
            <a:avLst/>
          </a:prstGeom>
        </p:spPr>
        <p:txBody>
          <a:bodyPr wrap="none">
            <a:spAutoFit/>
          </a:bodyPr>
          <a:lstStyle/>
          <a:p>
            <a:r>
              <a:rPr lang="fr-FR" b="1" dirty="0"/>
              <a:t>Présentation de l’organisme d’accueil</a:t>
            </a:r>
          </a:p>
        </p:txBody>
      </p:sp>
      <p:sp>
        <p:nvSpPr>
          <p:cNvPr id="15" name="Rectangle 14"/>
          <p:cNvSpPr/>
          <p:nvPr/>
        </p:nvSpPr>
        <p:spPr>
          <a:xfrm>
            <a:off x="2762781" y="649303"/>
            <a:ext cx="2829814"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Contexte</a:t>
            </a:r>
            <a:r>
              <a:rPr lang="en-US" sz="2400" b="1" dirty="0">
                <a:solidFill>
                  <a:schemeClr val="tx2"/>
                </a:solidFill>
                <a:latin typeface="Cambria Math" pitchFamily="18" charset="0"/>
                <a:ea typeface="Cambria Math" pitchFamily="18" charset="0"/>
              </a:rPr>
              <a:t> </a:t>
            </a:r>
            <a:r>
              <a:rPr lang="fr-FR" sz="2400" b="1" dirty="0">
                <a:solidFill>
                  <a:schemeClr val="tx2"/>
                </a:solidFill>
                <a:latin typeface="Cambria Math" pitchFamily="18" charset="0"/>
                <a:ea typeface="Cambria Math" pitchFamily="18" charset="0"/>
              </a:rPr>
              <a:t>Général </a:t>
            </a:r>
            <a:r>
              <a:rPr lang="fr-FR" sz="2400" b="1" dirty="0" smtClean="0">
                <a:solidFill>
                  <a:schemeClr val="tx2"/>
                </a:solidFill>
                <a:latin typeface="Cambria Math" pitchFamily="18" charset="0"/>
                <a:ea typeface="Cambria Math" pitchFamily="18" charset="0"/>
              </a:rPr>
              <a:t>[1]</a:t>
            </a:r>
            <a:endParaRPr lang="fr-FR" sz="2400" b="1" dirty="0">
              <a:solidFill>
                <a:schemeClr val="tx2"/>
              </a:solidFill>
              <a:latin typeface="Cambria Math" pitchFamily="18" charset="0"/>
              <a:ea typeface="Cambria Math"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wipe(down)">
                                      <p:cBhvr>
                                        <p:cTn id="7" dur="290">
                                          <p:stCondLst>
                                            <p:cond delay="0"/>
                                          </p:stCondLst>
                                        </p:cTn>
                                        <p:tgtEl>
                                          <p:spTgt spid="196"/>
                                        </p:tgtEl>
                                      </p:cBhvr>
                                    </p:animEffect>
                                    <p:anim calcmode="lin" valueType="num">
                                      <p:cBhvr>
                                        <p:cTn id="8" dur="911" tmFilter="0,0; 0.14,0.36; 0.43,0.73; 0.71,0.91; 1.0,1.0">
                                          <p:stCondLst>
                                            <p:cond delay="0"/>
                                          </p:stCondLst>
                                        </p:cTn>
                                        <p:tgtEl>
                                          <p:spTgt spid="19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9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9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9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96"/>
                                        </p:tgtEl>
                                        <p:attrNameLst>
                                          <p:attrName>ppt_y</p:attrName>
                                        </p:attrNameLst>
                                      </p:cBhvr>
                                      <p:tavLst>
                                        <p:tav tm="0" fmla="#ppt_y-sin(pi*$)/81">
                                          <p:val>
                                            <p:fltVal val="0"/>
                                          </p:val>
                                        </p:tav>
                                        <p:tav tm="100000">
                                          <p:val>
                                            <p:fltVal val="1"/>
                                          </p:val>
                                        </p:tav>
                                      </p:tavLst>
                                    </p:anim>
                                    <p:animScale>
                                      <p:cBhvr>
                                        <p:cTn id="13" dur="13">
                                          <p:stCondLst>
                                            <p:cond delay="325"/>
                                          </p:stCondLst>
                                        </p:cTn>
                                        <p:tgtEl>
                                          <p:spTgt spid="196"/>
                                        </p:tgtEl>
                                      </p:cBhvr>
                                      <p:to x="100000" y="60000"/>
                                    </p:animScale>
                                    <p:animScale>
                                      <p:cBhvr>
                                        <p:cTn id="14" dur="83" decel="50000">
                                          <p:stCondLst>
                                            <p:cond delay="338"/>
                                          </p:stCondLst>
                                        </p:cTn>
                                        <p:tgtEl>
                                          <p:spTgt spid="196"/>
                                        </p:tgtEl>
                                      </p:cBhvr>
                                      <p:to x="100000" y="100000"/>
                                    </p:animScale>
                                    <p:animScale>
                                      <p:cBhvr>
                                        <p:cTn id="15" dur="13">
                                          <p:stCondLst>
                                            <p:cond delay="656"/>
                                          </p:stCondLst>
                                        </p:cTn>
                                        <p:tgtEl>
                                          <p:spTgt spid="196"/>
                                        </p:tgtEl>
                                      </p:cBhvr>
                                      <p:to x="100000" y="80000"/>
                                    </p:animScale>
                                    <p:animScale>
                                      <p:cBhvr>
                                        <p:cTn id="16" dur="83" decel="50000">
                                          <p:stCondLst>
                                            <p:cond delay="669"/>
                                          </p:stCondLst>
                                        </p:cTn>
                                        <p:tgtEl>
                                          <p:spTgt spid="196"/>
                                        </p:tgtEl>
                                      </p:cBhvr>
                                      <p:to x="100000" y="100000"/>
                                    </p:animScale>
                                    <p:animScale>
                                      <p:cBhvr>
                                        <p:cTn id="17" dur="13">
                                          <p:stCondLst>
                                            <p:cond delay="821"/>
                                          </p:stCondLst>
                                        </p:cTn>
                                        <p:tgtEl>
                                          <p:spTgt spid="196"/>
                                        </p:tgtEl>
                                      </p:cBhvr>
                                      <p:to x="100000" y="90000"/>
                                    </p:animScale>
                                    <p:animScale>
                                      <p:cBhvr>
                                        <p:cTn id="18" dur="83" decel="50000">
                                          <p:stCondLst>
                                            <p:cond delay="834"/>
                                          </p:stCondLst>
                                        </p:cTn>
                                        <p:tgtEl>
                                          <p:spTgt spid="196"/>
                                        </p:tgtEl>
                                      </p:cBhvr>
                                      <p:to x="100000" y="100000"/>
                                    </p:animScale>
                                    <p:animScale>
                                      <p:cBhvr>
                                        <p:cTn id="19" dur="13">
                                          <p:stCondLst>
                                            <p:cond delay="904"/>
                                          </p:stCondLst>
                                        </p:cTn>
                                        <p:tgtEl>
                                          <p:spTgt spid="196"/>
                                        </p:tgtEl>
                                      </p:cBhvr>
                                      <p:to x="100000" y="95000"/>
                                    </p:animScale>
                                    <p:animScale>
                                      <p:cBhvr>
                                        <p:cTn id="20" dur="83" decel="50000">
                                          <p:stCondLst>
                                            <p:cond delay="917"/>
                                          </p:stCondLst>
                                        </p:cTn>
                                        <p:tgtEl>
                                          <p:spTgt spid="196"/>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290">
                                          <p:stCondLst>
                                            <p:cond delay="0"/>
                                          </p:stCondLst>
                                        </p:cTn>
                                        <p:tgtEl>
                                          <p:spTgt spid="2"/>
                                        </p:tgtEl>
                                      </p:cBhvr>
                                    </p:animEffect>
                                    <p:anim calcmode="lin" valueType="num">
                                      <p:cBhvr>
                                        <p:cTn id="24"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29" dur="13">
                                          <p:stCondLst>
                                            <p:cond delay="325"/>
                                          </p:stCondLst>
                                        </p:cTn>
                                        <p:tgtEl>
                                          <p:spTgt spid="2"/>
                                        </p:tgtEl>
                                      </p:cBhvr>
                                      <p:to x="100000" y="60000"/>
                                    </p:animScale>
                                    <p:animScale>
                                      <p:cBhvr>
                                        <p:cTn id="30" dur="83" decel="50000">
                                          <p:stCondLst>
                                            <p:cond delay="338"/>
                                          </p:stCondLst>
                                        </p:cTn>
                                        <p:tgtEl>
                                          <p:spTgt spid="2"/>
                                        </p:tgtEl>
                                      </p:cBhvr>
                                      <p:to x="100000" y="100000"/>
                                    </p:animScale>
                                    <p:animScale>
                                      <p:cBhvr>
                                        <p:cTn id="31" dur="13">
                                          <p:stCondLst>
                                            <p:cond delay="656"/>
                                          </p:stCondLst>
                                        </p:cTn>
                                        <p:tgtEl>
                                          <p:spTgt spid="2"/>
                                        </p:tgtEl>
                                      </p:cBhvr>
                                      <p:to x="100000" y="80000"/>
                                    </p:animScale>
                                    <p:animScale>
                                      <p:cBhvr>
                                        <p:cTn id="32" dur="83" decel="50000">
                                          <p:stCondLst>
                                            <p:cond delay="669"/>
                                          </p:stCondLst>
                                        </p:cTn>
                                        <p:tgtEl>
                                          <p:spTgt spid="2"/>
                                        </p:tgtEl>
                                      </p:cBhvr>
                                      <p:to x="100000" y="100000"/>
                                    </p:animScale>
                                    <p:animScale>
                                      <p:cBhvr>
                                        <p:cTn id="33" dur="13">
                                          <p:stCondLst>
                                            <p:cond delay="821"/>
                                          </p:stCondLst>
                                        </p:cTn>
                                        <p:tgtEl>
                                          <p:spTgt spid="2"/>
                                        </p:tgtEl>
                                      </p:cBhvr>
                                      <p:to x="100000" y="90000"/>
                                    </p:animScale>
                                    <p:animScale>
                                      <p:cBhvr>
                                        <p:cTn id="34" dur="83" decel="50000">
                                          <p:stCondLst>
                                            <p:cond delay="834"/>
                                          </p:stCondLst>
                                        </p:cTn>
                                        <p:tgtEl>
                                          <p:spTgt spid="2"/>
                                        </p:tgtEl>
                                      </p:cBhvr>
                                      <p:to x="100000" y="100000"/>
                                    </p:animScale>
                                    <p:animScale>
                                      <p:cBhvr>
                                        <p:cTn id="35" dur="13">
                                          <p:stCondLst>
                                            <p:cond delay="904"/>
                                          </p:stCondLst>
                                        </p:cTn>
                                        <p:tgtEl>
                                          <p:spTgt spid="2"/>
                                        </p:tgtEl>
                                      </p:cBhvr>
                                      <p:to x="100000" y="95000"/>
                                    </p:animScale>
                                    <p:animScale>
                                      <p:cBhvr>
                                        <p:cTn id="36" dur="83" decel="50000">
                                          <p:stCondLst>
                                            <p:cond delay="917"/>
                                          </p:stCondLst>
                                        </p:cTn>
                                        <p:tgtEl>
                                          <p:spTgt spid="2"/>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290">
                                          <p:stCondLst>
                                            <p:cond delay="0"/>
                                          </p:stCondLst>
                                        </p:cTn>
                                        <p:tgtEl>
                                          <p:spTgt spid="9"/>
                                        </p:tgtEl>
                                      </p:cBhvr>
                                    </p:animEffect>
                                    <p:anim calcmode="lin" valueType="num">
                                      <p:cBhvr>
                                        <p:cTn id="40"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45" dur="13">
                                          <p:stCondLst>
                                            <p:cond delay="325"/>
                                          </p:stCondLst>
                                        </p:cTn>
                                        <p:tgtEl>
                                          <p:spTgt spid="9"/>
                                        </p:tgtEl>
                                      </p:cBhvr>
                                      <p:to x="100000" y="60000"/>
                                    </p:animScale>
                                    <p:animScale>
                                      <p:cBhvr>
                                        <p:cTn id="46" dur="83" decel="50000">
                                          <p:stCondLst>
                                            <p:cond delay="338"/>
                                          </p:stCondLst>
                                        </p:cTn>
                                        <p:tgtEl>
                                          <p:spTgt spid="9"/>
                                        </p:tgtEl>
                                      </p:cBhvr>
                                      <p:to x="100000" y="100000"/>
                                    </p:animScale>
                                    <p:animScale>
                                      <p:cBhvr>
                                        <p:cTn id="47" dur="13">
                                          <p:stCondLst>
                                            <p:cond delay="656"/>
                                          </p:stCondLst>
                                        </p:cTn>
                                        <p:tgtEl>
                                          <p:spTgt spid="9"/>
                                        </p:tgtEl>
                                      </p:cBhvr>
                                      <p:to x="100000" y="80000"/>
                                    </p:animScale>
                                    <p:animScale>
                                      <p:cBhvr>
                                        <p:cTn id="48" dur="83" decel="50000">
                                          <p:stCondLst>
                                            <p:cond delay="669"/>
                                          </p:stCondLst>
                                        </p:cTn>
                                        <p:tgtEl>
                                          <p:spTgt spid="9"/>
                                        </p:tgtEl>
                                      </p:cBhvr>
                                      <p:to x="100000" y="100000"/>
                                    </p:animScale>
                                    <p:animScale>
                                      <p:cBhvr>
                                        <p:cTn id="49" dur="13">
                                          <p:stCondLst>
                                            <p:cond delay="821"/>
                                          </p:stCondLst>
                                        </p:cTn>
                                        <p:tgtEl>
                                          <p:spTgt spid="9"/>
                                        </p:tgtEl>
                                      </p:cBhvr>
                                      <p:to x="100000" y="90000"/>
                                    </p:animScale>
                                    <p:animScale>
                                      <p:cBhvr>
                                        <p:cTn id="50" dur="83" decel="50000">
                                          <p:stCondLst>
                                            <p:cond delay="834"/>
                                          </p:stCondLst>
                                        </p:cTn>
                                        <p:tgtEl>
                                          <p:spTgt spid="9"/>
                                        </p:tgtEl>
                                      </p:cBhvr>
                                      <p:to x="100000" y="100000"/>
                                    </p:animScale>
                                    <p:animScale>
                                      <p:cBhvr>
                                        <p:cTn id="51" dur="13">
                                          <p:stCondLst>
                                            <p:cond delay="904"/>
                                          </p:stCondLst>
                                        </p:cTn>
                                        <p:tgtEl>
                                          <p:spTgt spid="9"/>
                                        </p:tgtEl>
                                      </p:cBhvr>
                                      <p:to x="100000" y="95000"/>
                                    </p:animScale>
                                    <p:animScale>
                                      <p:cBhvr>
                                        <p:cTn id="52" dur="83" decel="50000">
                                          <p:stCondLst>
                                            <p:cond delay="917"/>
                                          </p:stCondLst>
                                        </p:cTn>
                                        <p:tgtEl>
                                          <p:spTgt spid="9"/>
                                        </p:tgtEl>
                                      </p:cBhvr>
                                      <p:to x="100000" y="100000"/>
                                    </p:animScale>
                                  </p:childTnLst>
                                </p:cTn>
                              </p:par>
                            </p:childTnLst>
                          </p:cTn>
                        </p:par>
                        <p:par>
                          <p:cTn id="53" fill="hold">
                            <p:stCondLst>
                              <p:cond delay="1000"/>
                            </p:stCondLst>
                            <p:childTnLst>
                              <p:par>
                                <p:cTn id="54" presetID="26" presetClass="emph" presetSubtype="0" fill="hold" nodeType="afterEffect">
                                  <p:stCondLst>
                                    <p:cond delay="0"/>
                                  </p:stCondLst>
                                  <p:childTnLst>
                                    <p:animEffect transition="out" filter="fade">
                                      <p:cBhvr>
                                        <p:cTn id="55" dur="500" tmFilter="0, 0; .2, .5; .8, .5; 1, 0"/>
                                        <p:tgtEl>
                                          <p:spTgt spid="9"/>
                                        </p:tgtEl>
                                      </p:cBhvr>
                                    </p:animEffect>
                                    <p:animScale>
                                      <p:cBhvr>
                                        <p:cTn id="56" dur="250" autoRev="1" fill="hold"/>
                                        <p:tgtEl>
                                          <p:spTgt spid="9"/>
                                        </p:tgtEl>
                                      </p:cBhvr>
                                      <p:by x="105000" y="105000"/>
                                    </p:animScale>
                                  </p:childTnLst>
                                </p:cTn>
                              </p:par>
                            </p:childTnLst>
                          </p:cTn>
                        </p:par>
                        <p:par>
                          <p:cTn id="57" fill="hold">
                            <p:stCondLst>
                              <p:cond delay="1500"/>
                            </p:stCondLst>
                            <p:childTnLst>
                              <p:par>
                                <p:cTn id="58" presetID="26" presetClass="emph" presetSubtype="0" fill="hold" nodeType="afterEffect">
                                  <p:stCondLst>
                                    <p:cond delay="0"/>
                                  </p:stCondLst>
                                  <p:childTnLst>
                                    <p:animEffect transition="out" filter="fade">
                                      <p:cBhvr>
                                        <p:cTn id="59" dur="500" tmFilter="0, 0; .2, .5; .8, .5; 1, 0"/>
                                        <p:tgtEl>
                                          <p:spTgt spid="2"/>
                                        </p:tgtEl>
                                      </p:cBhvr>
                                    </p:animEffect>
                                    <p:animScale>
                                      <p:cBhvr>
                                        <p:cTn id="60"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E6116FA-97E4-4DBA-A664-28F4BB4318D9}" type="slidenum">
              <a:rPr lang="fr-FR" smtClean="0"/>
              <a:pPr/>
              <a:t>4</a:t>
            </a:fld>
            <a:endParaRPr lang="fr-FR" dirty="0"/>
          </a:p>
        </p:txBody>
      </p:sp>
      <p:sp>
        <p:nvSpPr>
          <p:cNvPr id="4"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6" name="Espace réservé du numéro de diapositive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B85AAB0-8689-4251-9B00-D7272D8175F1}"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8"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9"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10"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grpSp>
        <p:nvGrpSpPr>
          <p:cNvPr id="54" name="Group 18"/>
          <p:cNvGrpSpPr>
            <a:grpSpLocks/>
          </p:cNvGrpSpPr>
          <p:nvPr/>
        </p:nvGrpSpPr>
        <p:grpSpPr bwMode="auto">
          <a:xfrm>
            <a:off x="2362200" y="685800"/>
            <a:ext cx="381000" cy="381000"/>
            <a:chOff x="2078" y="1680"/>
            <a:chExt cx="1615" cy="1615"/>
          </a:xfrm>
        </p:grpSpPr>
        <p:sp>
          <p:nvSpPr>
            <p:cNvPr id="65"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6"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7" name="Oval 2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8" name="Oval 22"/>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fr-FR" dirty="0"/>
            </a:p>
          </p:txBody>
        </p:sp>
        <p:sp>
          <p:nvSpPr>
            <p:cNvPr id="69" name="Oval 2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0" name="Oval 24"/>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78" name="Picture 111" descr="travaux17"/>
          <p:cNvPicPr>
            <a:picLocks noChangeAspect="1" noChangeArrowheads="1" noCrop="1"/>
          </p:cNvPicPr>
          <p:nvPr/>
        </p:nvPicPr>
        <p:blipFill>
          <a:blip r:embed="rId3">
            <a:duotone>
              <a:schemeClr val="accent2">
                <a:shade val="45000"/>
                <a:satMod val="135000"/>
              </a:schemeClr>
              <a:prstClr val="white"/>
            </a:duotone>
          </a:blip>
          <a:srcRect/>
          <a:stretch>
            <a:fillRect/>
          </a:stretch>
        </p:blipFill>
        <p:spPr bwMode="auto">
          <a:xfrm>
            <a:off x="6726744" y="687016"/>
            <a:ext cx="509605" cy="509605"/>
          </a:xfrm>
          <a:prstGeom prst="rect">
            <a:avLst/>
          </a:prstGeom>
          <a:noFill/>
        </p:spPr>
      </p:pic>
      <p:sp>
        <p:nvSpPr>
          <p:cNvPr id="7" name="Rectangle 6"/>
          <p:cNvSpPr/>
          <p:nvPr/>
        </p:nvSpPr>
        <p:spPr>
          <a:xfrm>
            <a:off x="2975510" y="691280"/>
            <a:ext cx="2829814"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Contexte</a:t>
            </a:r>
            <a:r>
              <a:rPr lang="en-US" sz="2400" b="1" dirty="0">
                <a:solidFill>
                  <a:schemeClr val="tx2"/>
                </a:solidFill>
                <a:latin typeface="Cambria Math" pitchFamily="18" charset="0"/>
                <a:ea typeface="Cambria Math" pitchFamily="18" charset="0"/>
              </a:rPr>
              <a:t> </a:t>
            </a:r>
            <a:r>
              <a:rPr lang="fr-FR" sz="2400" b="1" dirty="0">
                <a:solidFill>
                  <a:schemeClr val="tx2"/>
                </a:solidFill>
                <a:latin typeface="Cambria Math" pitchFamily="18" charset="0"/>
                <a:ea typeface="Cambria Math" pitchFamily="18" charset="0"/>
              </a:rPr>
              <a:t>Général </a:t>
            </a:r>
            <a:r>
              <a:rPr lang="fr-FR" sz="2400" b="1" dirty="0" smtClean="0">
                <a:solidFill>
                  <a:schemeClr val="tx2"/>
                </a:solidFill>
                <a:latin typeface="Cambria Math" pitchFamily="18" charset="0"/>
                <a:ea typeface="Cambria Math" pitchFamily="18" charset="0"/>
              </a:rPr>
              <a:t>[2]</a:t>
            </a:r>
            <a:endParaRPr lang="fr-FR" sz="2400" b="1" dirty="0">
              <a:solidFill>
                <a:schemeClr val="tx2"/>
              </a:solidFill>
              <a:latin typeface="Cambria Math" pitchFamily="18" charset="0"/>
              <a:ea typeface="Cambria Math" pitchFamily="18" charset="0"/>
            </a:endParaRPr>
          </a:p>
        </p:txBody>
      </p:sp>
      <p:sp>
        <p:nvSpPr>
          <p:cNvPr id="63" name="Rectangle 62"/>
          <p:cNvSpPr/>
          <p:nvPr/>
        </p:nvSpPr>
        <p:spPr>
          <a:xfrm>
            <a:off x="2387156" y="2993268"/>
            <a:ext cx="3399870" cy="1323439"/>
          </a:xfrm>
          <a:prstGeom prst="rect">
            <a:avLst/>
          </a:prstGeom>
        </p:spPr>
        <p:txBody>
          <a:bodyPr wrap="square">
            <a:spAutoFit/>
          </a:bodyPr>
          <a:lstStyle/>
          <a:p>
            <a:r>
              <a:rPr lang="fr-FR" sz="2000" dirty="0">
                <a:solidFill>
                  <a:srgbClr val="374151"/>
                </a:solidFill>
                <a:latin typeface="Arial" panose="020B0604020202020204" pitchFamily="34" charset="0"/>
                <a:cs typeface="Arial" panose="020B0604020202020204" pitchFamily="34" charset="0"/>
              </a:rPr>
              <a:t>Les entreprises sont confrontées à des défis majeurs en matière de récompenses des </a:t>
            </a:r>
            <a:r>
              <a:rPr lang="fr-FR" sz="2000" dirty="0" smtClean="0">
                <a:solidFill>
                  <a:srgbClr val="374151"/>
                </a:solidFill>
                <a:latin typeface="Arial" panose="020B0604020202020204" pitchFamily="34" charset="0"/>
                <a:cs typeface="Arial" panose="020B0604020202020204" pitchFamily="34" charset="0"/>
              </a:rPr>
              <a:t>employés</a:t>
            </a:r>
            <a:endParaRPr lang="fr-FR" sz="2000" dirty="0">
              <a:latin typeface="Arial" panose="020B0604020202020204" pitchFamily="34" charset="0"/>
              <a:cs typeface="Arial" panose="020B0604020202020204" pitchFamily="34" charset="0"/>
            </a:endParaRPr>
          </a:p>
        </p:txBody>
      </p:sp>
      <p:pic>
        <p:nvPicPr>
          <p:cNvPr id="71" name="Imag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7400" y="2087162"/>
            <a:ext cx="3107122" cy="3107122"/>
          </a:xfrm>
          <a:prstGeom prst="rect">
            <a:avLst/>
          </a:prstGeom>
        </p:spPr>
      </p:pic>
      <p:grpSp>
        <p:nvGrpSpPr>
          <p:cNvPr id="79" name="Group 11"/>
          <p:cNvGrpSpPr>
            <a:grpSpLocks/>
          </p:cNvGrpSpPr>
          <p:nvPr/>
        </p:nvGrpSpPr>
        <p:grpSpPr bwMode="auto">
          <a:xfrm>
            <a:off x="0" y="1887537"/>
            <a:ext cx="381000" cy="381000"/>
            <a:chOff x="2078" y="1680"/>
            <a:chExt cx="1615" cy="1615"/>
          </a:xfrm>
        </p:grpSpPr>
        <p:sp>
          <p:nvSpPr>
            <p:cNvPr id="80"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1"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2"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3"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84"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5"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86"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rgbClr val="00B0F0"/>
                </a:solidFill>
                <a:latin typeface="Cambria Math" pitchFamily="18" charset="0"/>
                <a:ea typeface="Cambria Math" pitchFamily="18" charset="0"/>
              </a:rPr>
              <a:t>Contexte</a:t>
            </a:r>
            <a:r>
              <a:rPr lang="en-US" sz="1400" b="1" dirty="0" smtClean="0">
                <a:solidFill>
                  <a:srgbClr val="00B0F0"/>
                </a:solidFill>
                <a:latin typeface="Cambria Math" pitchFamily="18" charset="0"/>
                <a:ea typeface="Cambria Math" pitchFamily="18" charset="0"/>
              </a:rPr>
              <a:t> </a:t>
            </a:r>
            <a:r>
              <a:rPr lang="fr-FR" sz="1400" b="1" dirty="0" smtClean="0">
                <a:solidFill>
                  <a:srgbClr val="00B0F0"/>
                </a:solidFill>
                <a:latin typeface="Cambria Math" pitchFamily="18" charset="0"/>
                <a:ea typeface="Cambria Math" pitchFamily="18" charset="0"/>
              </a:rPr>
              <a:t>Général</a:t>
            </a:r>
            <a:endParaRPr lang="fr-FR" sz="1400" b="1" dirty="0">
              <a:solidFill>
                <a:srgbClr val="00B0F0"/>
              </a:solidFill>
              <a:latin typeface="Cambria Math" pitchFamily="18" charset="0"/>
              <a:ea typeface="Cambria Math" pitchFamily="18" charset="0"/>
            </a:endParaRPr>
          </a:p>
        </p:txBody>
      </p:sp>
      <p:sp>
        <p:nvSpPr>
          <p:cNvPr id="88"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Conception</a:t>
            </a:r>
            <a:r>
              <a:rPr lang="en-US" sz="1100" b="1" dirty="0">
                <a:solidFill>
                  <a:schemeClr val="bg1">
                    <a:lumMod val="65000"/>
                  </a:schemeClr>
                </a:solidFill>
              </a:rPr>
              <a:t> et </a:t>
            </a:r>
          </a:p>
          <a:p>
            <a:pPr eaLnBrk="0" hangingPunct="0"/>
            <a:r>
              <a:rPr lang="fr-FR" sz="1100" b="1" dirty="0">
                <a:solidFill>
                  <a:schemeClr val="bg1">
                    <a:lumMod val="65000"/>
                  </a:schemeClr>
                </a:solidFill>
              </a:rPr>
              <a:t>Architecture</a:t>
            </a:r>
            <a:r>
              <a:rPr lang="en-US" sz="1100" b="1" dirty="0">
                <a:solidFill>
                  <a:schemeClr val="bg1">
                    <a:lumMod val="65000"/>
                  </a:schemeClr>
                </a:solidFill>
              </a:rPr>
              <a:t> </a:t>
            </a:r>
            <a:r>
              <a:rPr lang="fr-FR" sz="1100" b="1" dirty="0">
                <a:solidFill>
                  <a:schemeClr val="bg1">
                    <a:lumMod val="65000"/>
                  </a:schemeClr>
                </a:solidFill>
              </a:rPr>
              <a:t>générale</a:t>
            </a:r>
          </a:p>
        </p:txBody>
      </p:sp>
      <p:sp>
        <p:nvSpPr>
          <p:cNvPr id="89"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a:t>
            </a:r>
          </a:p>
          <a:p>
            <a:pPr eaLnBrk="0" hangingPunct="0"/>
            <a:r>
              <a:rPr lang="fr-FR" sz="1100" b="1" dirty="0">
                <a:solidFill>
                  <a:schemeClr val="bg1">
                    <a:lumMod val="65000"/>
                  </a:schemeClr>
                </a:solidFill>
              </a:rPr>
              <a:t>des besoins</a:t>
            </a:r>
          </a:p>
        </p:txBody>
      </p:sp>
      <p:sp>
        <p:nvSpPr>
          <p:cNvPr id="90"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Solution adoptée</a:t>
            </a:r>
            <a:endParaRPr lang="fr-FR" sz="1100" b="1" dirty="0">
              <a:solidFill>
                <a:schemeClr val="bg1">
                  <a:lumMod val="65000"/>
                </a:schemeClr>
              </a:solidFill>
            </a:endParaRPr>
          </a:p>
        </p:txBody>
      </p:sp>
      <p:sp>
        <p:nvSpPr>
          <p:cNvPr id="91" name="AutoShape 9"/>
          <p:cNvSpPr>
            <a:spLocks noChangeArrowheads="1"/>
          </p:cNvSpPr>
          <p:nvPr/>
        </p:nvSpPr>
        <p:spPr bwMode="gray">
          <a:xfrm>
            <a:off x="304800" y="2337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Problématique</a:t>
            </a:r>
            <a:endParaRPr lang="fr-FR" sz="1100" b="1" dirty="0">
              <a:solidFill>
                <a:schemeClr val="bg1">
                  <a:lumMod val="65000"/>
                </a:schemeClr>
              </a:solidFill>
            </a:endParaRPr>
          </a:p>
        </p:txBody>
      </p:sp>
      <p:grpSp>
        <p:nvGrpSpPr>
          <p:cNvPr id="92" name="Group 32"/>
          <p:cNvGrpSpPr>
            <a:grpSpLocks/>
          </p:cNvGrpSpPr>
          <p:nvPr/>
        </p:nvGrpSpPr>
        <p:grpSpPr bwMode="auto">
          <a:xfrm>
            <a:off x="0" y="3505200"/>
            <a:ext cx="381000" cy="381000"/>
            <a:chOff x="2078" y="1680"/>
            <a:chExt cx="1615" cy="1615"/>
          </a:xfrm>
        </p:grpSpPr>
        <p:sp>
          <p:nvSpPr>
            <p:cNvPr id="9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9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99"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Réalisation</a:t>
            </a:r>
          </a:p>
        </p:txBody>
      </p:sp>
      <p:sp>
        <p:nvSpPr>
          <p:cNvPr id="100"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Conclusion et</a:t>
            </a:r>
          </a:p>
          <a:p>
            <a:pPr eaLnBrk="0" hangingPunct="0"/>
            <a:r>
              <a:rPr lang="fr-FR" sz="1100" b="1" dirty="0">
                <a:solidFill>
                  <a:schemeClr val="bg1">
                    <a:lumMod val="65000"/>
                  </a:schemeClr>
                </a:solidFill>
              </a:rPr>
              <a:t> </a:t>
            </a:r>
            <a:r>
              <a:rPr lang="fr-FR" sz="1100" b="1" dirty="0" smtClean="0">
                <a:solidFill>
                  <a:schemeClr val="bg1">
                    <a:lumMod val="65000"/>
                  </a:schemeClr>
                </a:solidFill>
              </a:rPr>
              <a:t>Perspectives</a:t>
            </a:r>
            <a:endParaRPr lang="fr-FR" sz="1100" b="1" dirty="0">
              <a:solidFill>
                <a:schemeClr val="bg1">
                  <a:lumMod val="65000"/>
                </a:schemeClr>
              </a:solidFill>
            </a:endParaRPr>
          </a:p>
        </p:txBody>
      </p:sp>
      <p:grpSp>
        <p:nvGrpSpPr>
          <p:cNvPr id="101" name="Group 32"/>
          <p:cNvGrpSpPr>
            <a:grpSpLocks/>
          </p:cNvGrpSpPr>
          <p:nvPr/>
        </p:nvGrpSpPr>
        <p:grpSpPr bwMode="auto">
          <a:xfrm>
            <a:off x="0" y="2438400"/>
            <a:ext cx="381000" cy="381000"/>
            <a:chOff x="2078" y="1680"/>
            <a:chExt cx="1615" cy="1615"/>
          </a:xfrm>
        </p:grpSpPr>
        <p:sp>
          <p:nvSpPr>
            <p:cNvPr id="102"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0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7"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08" name="Group 32"/>
          <p:cNvGrpSpPr>
            <a:grpSpLocks/>
          </p:cNvGrpSpPr>
          <p:nvPr/>
        </p:nvGrpSpPr>
        <p:grpSpPr bwMode="auto">
          <a:xfrm>
            <a:off x="0" y="2971800"/>
            <a:ext cx="381000" cy="381000"/>
            <a:chOff x="2078" y="1680"/>
            <a:chExt cx="1615" cy="1615"/>
          </a:xfrm>
        </p:grpSpPr>
        <p:sp>
          <p:nvSpPr>
            <p:cNvPr id="10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1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1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1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1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1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15" name="Group 32"/>
          <p:cNvGrpSpPr>
            <a:grpSpLocks/>
          </p:cNvGrpSpPr>
          <p:nvPr/>
        </p:nvGrpSpPr>
        <p:grpSpPr bwMode="auto">
          <a:xfrm>
            <a:off x="0" y="4038600"/>
            <a:ext cx="381000" cy="381000"/>
            <a:chOff x="2078" y="1680"/>
            <a:chExt cx="1615" cy="1615"/>
          </a:xfrm>
        </p:grpSpPr>
        <p:sp>
          <p:nvSpPr>
            <p:cNvPr id="11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1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1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1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2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2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22" name="Group 32"/>
          <p:cNvGrpSpPr>
            <a:grpSpLocks/>
          </p:cNvGrpSpPr>
          <p:nvPr/>
        </p:nvGrpSpPr>
        <p:grpSpPr bwMode="auto">
          <a:xfrm>
            <a:off x="0" y="4572000"/>
            <a:ext cx="381000" cy="381000"/>
            <a:chOff x="2078" y="1680"/>
            <a:chExt cx="1615" cy="1615"/>
          </a:xfrm>
        </p:grpSpPr>
        <p:sp>
          <p:nvSpPr>
            <p:cNvPr id="12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2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2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2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2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2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129" name="Group 32"/>
          <p:cNvGrpSpPr>
            <a:grpSpLocks/>
          </p:cNvGrpSpPr>
          <p:nvPr/>
        </p:nvGrpSpPr>
        <p:grpSpPr bwMode="auto">
          <a:xfrm>
            <a:off x="0" y="5105400"/>
            <a:ext cx="381000" cy="381000"/>
            <a:chOff x="2078" y="1680"/>
            <a:chExt cx="1615" cy="1615"/>
          </a:xfrm>
        </p:grpSpPr>
        <p:sp>
          <p:nvSpPr>
            <p:cNvPr id="13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3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3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3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3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3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down)">
                                      <p:cBhvr>
                                        <p:cTn id="7" dur="290">
                                          <p:stCondLst>
                                            <p:cond delay="0"/>
                                          </p:stCondLst>
                                        </p:cTn>
                                        <p:tgtEl>
                                          <p:spTgt spid="78"/>
                                        </p:tgtEl>
                                      </p:cBhvr>
                                    </p:animEffect>
                                    <p:anim calcmode="lin" valueType="num">
                                      <p:cBhvr>
                                        <p:cTn id="8" dur="911" tmFilter="0,0; 0.14,0.36; 0.43,0.73; 0.71,0.91; 1.0,1.0">
                                          <p:stCondLst>
                                            <p:cond delay="0"/>
                                          </p:stCondLst>
                                        </p:cTn>
                                        <p:tgtEl>
                                          <p:spTgt spid="78"/>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8"/>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8"/>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8"/>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8"/>
                                        </p:tgtEl>
                                        <p:attrNameLst>
                                          <p:attrName>ppt_y</p:attrName>
                                        </p:attrNameLst>
                                      </p:cBhvr>
                                      <p:tavLst>
                                        <p:tav tm="0" fmla="#ppt_y-sin(pi*$)/81">
                                          <p:val>
                                            <p:fltVal val="0"/>
                                          </p:val>
                                        </p:tav>
                                        <p:tav tm="100000">
                                          <p:val>
                                            <p:fltVal val="1"/>
                                          </p:val>
                                        </p:tav>
                                      </p:tavLst>
                                    </p:anim>
                                    <p:animScale>
                                      <p:cBhvr>
                                        <p:cTn id="13" dur="13">
                                          <p:stCondLst>
                                            <p:cond delay="325"/>
                                          </p:stCondLst>
                                        </p:cTn>
                                        <p:tgtEl>
                                          <p:spTgt spid="78"/>
                                        </p:tgtEl>
                                      </p:cBhvr>
                                      <p:to x="100000" y="60000"/>
                                    </p:animScale>
                                    <p:animScale>
                                      <p:cBhvr>
                                        <p:cTn id="14" dur="83" decel="50000">
                                          <p:stCondLst>
                                            <p:cond delay="338"/>
                                          </p:stCondLst>
                                        </p:cTn>
                                        <p:tgtEl>
                                          <p:spTgt spid="78"/>
                                        </p:tgtEl>
                                      </p:cBhvr>
                                      <p:to x="100000" y="100000"/>
                                    </p:animScale>
                                    <p:animScale>
                                      <p:cBhvr>
                                        <p:cTn id="15" dur="13">
                                          <p:stCondLst>
                                            <p:cond delay="656"/>
                                          </p:stCondLst>
                                        </p:cTn>
                                        <p:tgtEl>
                                          <p:spTgt spid="78"/>
                                        </p:tgtEl>
                                      </p:cBhvr>
                                      <p:to x="100000" y="80000"/>
                                    </p:animScale>
                                    <p:animScale>
                                      <p:cBhvr>
                                        <p:cTn id="16" dur="83" decel="50000">
                                          <p:stCondLst>
                                            <p:cond delay="669"/>
                                          </p:stCondLst>
                                        </p:cTn>
                                        <p:tgtEl>
                                          <p:spTgt spid="78"/>
                                        </p:tgtEl>
                                      </p:cBhvr>
                                      <p:to x="100000" y="100000"/>
                                    </p:animScale>
                                    <p:animScale>
                                      <p:cBhvr>
                                        <p:cTn id="17" dur="13">
                                          <p:stCondLst>
                                            <p:cond delay="821"/>
                                          </p:stCondLst>
                                        </p:cTn>
                                        <p:tgtEl>
                                          <p:spTgt spid="78"/>
                                        </p:tgtEl>
                                      </p:cBhvr>
                                      <p:to x="100000" y="90000"/>
                                    </p:animScale>
                                    <p:animScale>
                                      <p:cBhvr>
                                        <p:cTn id="18" dur="83" decel="50000">
                                          <p:stCondLst>
                                            <p:cond delay="834"/>
                                          </p:stCondLst>
                                        </p:cTn>
                                        <p:tgtEl>
                                          <p:spTgt spid="78"/>
                                        </p:tgtEl>
                                      </p:cBhvr>
                                      <p:to x="100000" y="100000"/>
                                    </p:animScale>
                                    <p:animScale>
                                      <p:cBhvr>
                                        <p:cTn id="19" dur="13">
                                          <p:stCondLst>
                                            <p:cond delay="904"/>
                                          </p:stCondLst>
                                        </p:cTn>
                                        <p:tgtEl>
                                          <p:spTgt spid="78"/>
                                        </p:tgtEl>
                                      </p:cBhvr>
                                      <p:to x="100000" y="95000"/>
                                    </p:animScale>
                                    <p:animScale>
                                      <p:cBhvr>
                                        <p:cTn id="20" dur="83" decel="50000">
                                          <p:stCondLst>
                                            <p:cond delay="917"/>
                                          </p:stCondLst>
                                        </p:cTn>
                                        <p:tgtEl>
                                          <p:spTgt spid="78"/>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down)">
                                      <p:cBhvr>
                                        <p:cTn id="23" dur="290">
                                          <p:stCondLst>
                                            <p:cond delay="0"/>
                                          </p:stCondLst>
                                        </p:cTn>
                                        <p:tgtEl>
                                          <p:spTgt spid="54"/>
                                        </p:tgtEl>
                                      </p:cBhvr>
                                    </p:animEffect>
                                    <p:anim calcmode="lin" valueType="num">
                                      <p:cBhvr>
                                        <p:cTn id="24" dur="911"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54"/>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54"/>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54"/>
                                        </p:tgtEl>
                                        <p:attrNameLst>
                                          <p:attrName>ppt_y</p:attrName>
                                        </p:attrNameLst>
                                      </p:cBhvr>
                                      <p:tavLst>
                                        <p:tav tm="0" fmla="#ppt_y-sin(pi*$)/81">
                                          <p:val>
                                            <p:fltVal val="0"/>
                                          </p:val>
                                        </p:tav>
                                        <p:tav tm="100000">
                                          <p:val>
                                            <p:fltVal val="1"/>
                                          </p:val>
                                        </p:tav>
                                      </p:tavLst>
                                    </p:anim>
                                    <p:animScale>
                                      <p:cBhvr>
                                        <p:cTn id="29" dur="13">
                                          <p:stCondLst>
                                            <p:cond delay="325"/>
                                          </p:stCondLst>
                                        </p:cTn>
                                        <p:tgtEl>
                                          <p:spTgt spid="54"/>
                                        </p:tgtEl>
                                      </p:cBhvr>
                                      <p:to x="100000" y="60000"/>
                                    </p:animScale>
                                    <p:animScale>
                                      <p:cBhvr>
                                        <p:cTn id="30" dur="83" decel="50000">
                                          <p:stCondLst>
                                            <p:cond delay="338"/>
                                          </p:stCondLst>
                                        </p:cTn>
                                        <p:tgtEl>
                                          <p:spTgt spid="54"/>
                                        </p:tgtEl>
                                      </p:cBhvr>
                                      <p:to x="100000" y="100000"/>
                                    </p:animScale>
                                    <p:animScale>
                                      <p:cBhvr>
                                        <p:cTn id="31" dur="13">
                                          <p:stCondLst>
                                            <p:cond delay="656"/>
                                          </p:stCondLst>
                                        </p:cTn>
                                        <p:tgtEl>
                                          <p:spTgt spid="54"/>
                                        </p:tgtEl>
                                      </p:cBhvr>
                                      <p:to x="100000" y="80000"/>
                                    </p:animScale>
                                    <p:animScale>
                                      <p:cBhvr>
                                        <p:cTn id="32" dur="83" decel="50000">
                                          <p:stCondLst>
                                            <p:cond delay="669"/>
                                          </p:stCondLst>
                                        </p:cTn>
                                        <p:tgtEl>
                                          <p:spTgt spid="54"/>
                                        </p:tgtEl>
                                      </p:cBhvr>
                                      <p:to x="100000" y="100000"/>
                                    </p:animScale>
                                    <p:animScale>
                                      <p:cBhvr>
                                        <p:cTn id="33" dur="13">
                                          <p:stCondLst>
                                            <p:cond delay="821"/>
                                          </p:stCondLst>
                                        </p:cTn>
                                        <p:tgtEl>
                                          <p:spTgt spid="54"/>
                                        </p:tgtEl>
                                      </p:cBhvr>
                                      <p:to x="100000" y="90000"/>
                                    </p:animScale>
                                    <p:animScale>
                                      <p:cBhvr>
                                        <p:cTn id="34" dur="83" decel="50000">
                                          <p:stCondLst>
                                            <p:cond delay="834"/>
                                          </p:stCondLst>
                                        </p:cTn>
                                        <p:tgtEl>
                                          <p:spTgt spid="54"/>
                                        </p:tgtEl>
                                      </p:cBhvr>
                                      <p:to x="100000" y="100000"/>
                                    </p:animScale>
                                    <p:animScale>
                                      <p:cBhvr>
                                        <p:cTn id="35" dur="13">
                                          <p:stCondLst>
                                            <p:cond delay="904"/>
                                          </p:stCondLst>
                                        </p:cTn>
                                        <p:tgtEl>
                                          <p:spTgt spid="54"/>
                                        </p:tgtEl>
                                      </p:cBhvr>
                                      <p:to x="100000" y="95000"/>
                                    </p:animScale>
                                    <p:animScale>
                                      <p:cBhvr>
                                        <p:cTn id="36" dur="83" decel="50000">
                                          <p:stCondLst>
                                            <p:cond delay="917"/>
                                          </p:stCondLst>
                                        </p:cTn>
                                        <p:tgtEl>
                                          <p:spTgt spid="54"/>
                                        </p:tgtEl>
                                      </p:cBhvr>
                                      <p:to x="100000" y="100000"/>
                                    </p:animScale>
                                  </p:childTnLst>
                                </p:cTn>
                              </p:par>
                            </p:childTnLst>
                          </p:cTn>
                        </p:par>
                        <p:par>
                          <p:cTn id="37" fill="hold">
                            <p:stCondLst>
                              <p:cond delay="1000"/>
                            </p:stCondLst>
                            <p:childTnLst>
                              <p:par>
                                <p:cTn id="38" presetID="26" presetClass="emph" presetSubtype="0" fill="hold" nodeType="afterEffect">
                                  <p:stCondLst>
                                    <p:cond delay="0"/>
                                  </p:stCondLst>
                                  <p:childTnLst>
                                    <p:animEffect transition="out" filter="fade">
                                      <p:cBhvr>
                                        <p:cTn id="39" dur="500" tmFilter="0, 0; .2, .5; .8, .5; 1, 0"/>
                                        <p:tgtEl>
                                          <p:spTgt spid="54"/>
                                        </p:tgtEl>
                                      </p:cBhvr>
                                    </p:animEffect>
                                    <p:animScale>
                                      <p:cBhvr>
                                        <p:cTn id="40" dur="250" autoRev="1" fill="hold"/>
                                        <p:tgtEl>
                                          <p:spTgt spid="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E6116FA-97E4-4DBA-A664-28F4BB4318D9}" type="slidenum">
              <a:rPr lang="fr-FR" smtClean="0"/>
              <a:pPr/>
              <a:t>5</a:t>
            </a:fld>
            <a:endParaRPr lang="fr-FR" dirty="0"/>
          </a:p>
        </p:txBody>
      </p:sp>
      <p:sp>
        <p:nvSpPr>
          <p:cNvPr id="4"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6" name="Espace réservé du numéro de diapositive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B85AAB0-8689-4251-9B00-D7272D8175F1}"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8"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9"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10"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2"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Conception</a:t>
            </a:r>
            <a:r>
              <a:rPr lang="en-US" sz="1100" b="1" dirty="0">
                <a:solidFill>
                  <a:schemeClr val="bg1">
                    <a:lumMod val="65000"/>
                  </a:schemeClr>
                </a:solidFill>
                <a:latin typeface="Cambria Math" pitchFamily="18" charset="0"/>
                <a:ea typeface="Cambria Math" pitchFamily="18" charset="0"/>
              </a:rPr>
              <a:t> et </a:t>
            </a:r>
          </a:p>
          <a:p>
            <a:pPr eaLnBrk="0" hangingPunct="0"/>
            <a:r>
              <a:rPr lang="fr-FR" sz="1100" b="1" dirty="0">
                <a:solidFill>
                  <a:schemeClr val="bg1">
                    <a:lumMod val="65000"/>
                  </a:schemeClr>
                </a:solidFill>
                <a:latin typeface="Cambria Math" pitchFamily="18" charset="0"/>
                <a:ea typeface="Cambria Math" pitchFamily="18" charset="0"/>
              </a:rPr>
              <a:t>Architecture</a:t>
            </a:r>
            <a:r>
              <a:rPr lang="en-US" sz="1100" b="1" dirty="0">
                <a:solidFill>
                  <a:schemeClr val="bg1">
                    <a:lumMod val="65000"/>
                  </a:schemeClr>
                </a:solidFill>
                <a:latin typeface="Cambria Math" pitchFamily="18" charset="0"/>
                <a:ea typeface="Cambria Math" pitchFamily="18" charset="0"/>
              </a:rPr>
              <a:t> </a:t>
            </a:r>
            <a:r>
              <a:rPr lang="fr-FR" sz="1100" b="1" dirty="0">
                <a:solidFill>
                  <a:schemeClr val="bg1">
                    <a:lumMod val="65000"/>
                  </a:schemeClr>
                </a:solidFill>
                <a:latin typeface="Cambria Math" pitchFamily="18" charset="0"/>
                <a:ea typeface="Cambria Math" pitchFamily="18" charset="0"/>
              </a:rPr>
              <a:t>générale</a:t>
            </a:r>
          </a:p>
        </p:txBody>
      </p:sp>
      <p:sp>
        <p:nvSpPr>
          <p:cNvPr id="13"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Spécification </a:t>
            </a:r>
          </a:p>
          <a:p>
            <a:pPr eaLnBrk="0" hangingPunct="0"/>
            <a:r>
              <a:rPr lang="fr-FR" sz="1100" b="1" dirty="0">
                <a:solidFill>
                  <a:schemeClr val="bg1">
                    <a:lumMod val="65000"/>
                  </a:schemeClr>
                </a:solidFill>
                <a:latin typeface="Cambria Math" pitchFamily="18" charset="0"/>
                <a:ea typeface="Cambria Math" pitchFamily="18" charset="0"/>
              </a:rPr>
              <a:t>des besoins</a:t>
            </a:r>
          </a:p>
        </p:txBody>
      </p:sp>
      <p:sp>
        <p:nvSpPr>
          <p:cNvPr id="14"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Solution adoptée</a:t>
            </a:r>
            <a:endParaRPr lang="fr-FR" sz="1100" b="1" dirty="0">
              <a:solidFill>
                <a:schemeClr val="bg1">
                  <a:lumMod val="65000"/>
                </a:schemeClr>
              </a:solidFill>
              <a:latin typeface="Cambria Math" pitchFamily="18" charset="0"/>
              <a:ea typeface="Cambria Math" pitchFamily="18" charset="0"/>
            </a:endParaRPr>
          </a:p>
        </p:txBody>
      </p:sp>
      <p:sp>
        <p:nvSpPr>
          <p:cNvPr id="15"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rgbClr val="00B0F0"/>
                </a:solidFill>
              </a:rPr>
              <a:t>Problématique</a:t>
            </a:r>
            <a:endParaRPr lang="fr-FR" sz="1400" b="1" dirty="0">
              <a:solidFill>
                <a:srgbClr val="00B0F0"/>
              </a:solidFill>
            </a:endParaRPr>
          </a:p>
        </p:txBody>
      </p:sp>
      <p:sp>
        <p:nvSpPr>
          <p:cNvPr id="16"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3" name="Group 32"/>
          <p:cNvGrpSpPr>
            <a:grpSpLocks/>
          </p:cNvGrpSpPr>
          <p:nvPr/>
        </p:nvGrpSpPr>
        <p:grpSpPr bwMode="auto">
          <a:xfrm>
            <a:off x="0" y="3505200"/>
            <a:ext cx="381000" cy="381000"/>
            <a:chOff x="2078" y="1680"/>
            <a:chExt cx="1615" cy="1615"/>
          </a:xfrm>
        </p:grpSpPr>
        <p:sp>
          <p:nvSpPr>
            <p:cNvPr id="1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4"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Réalisation</a:t>
            </a:r>
          </a:p>
        </p:txBody>
      </p:sp>
      <p:sp>
        <p:nvSpPr>
          <p:cNvPr id="25"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Conclusion et</a:t>
            </a:r>
          </a:p>
          <a:p>
            <a:pPr eaLnBrk="0" hangingPunct="0"/>
            <a:r>
              <a:rPr lang="fr-FR" sz="1100" b="1" dirty="0">
                <a:solidFill>
                  <a:schemeClr val="bg1">
                    <a:lumMod val="65000"/>
                  </a:schemeClr>
                </a:solidFill>
                <a:latin typeface="Cambria Math" pitchFamily="18" charset="0"/>
                <a:ea typeface="Cambria Math" pitchFamily="18" charset="0"/>
              </a:rPr>
              <a:t> </a:t>
            </a:r>
            <a:r>
              <a:rPr lang="fr-FR" sz="1100" b="1" dirty="0" smtClean="0">
                <a:solidFill>
                  <a:schemeClr val="bg1">
                    <a:lumMod val="65000"/>
                  </a:schemeClr>
                </a:solidFill>
                <a:latin typeface="Cambria Math" pitchFamily="18" charset="0"/>
                <a:ea typeface="Cambria Math" pitchFamily="18" charset="0"/>
              </a:rPr>
              <a:t>Perspectives</a:t>
            </a:r>
            <a:endParaRPr lang="fr-FR" sz="1100" b="1" dirty="0">
              <a:solidFill>
                <a:schemeClr val="bg1">
                  <a:lumMod val="65000"/>
                </a:schemeClr>
              </a:solidFill>
              <a:latin typeface="Cambria Math" pitchFamily="18" charset="0"/>
              <a:ea typeface="Cambria Math" pitchFamily="18" charset="0"/>
            </a:endParaRPr>
          </a:p>
        </p:txBody>
      </p:sp>
      <p:grpSp>
        <p:nvGrpSpPr>
          <p:cNvPr id="17" name="Group 32"/>
          <p:cNvGrpSpPr>
            <a:grpSpLocks/>
          </p:cNvGrpSpPr>
          <p:nvPr/>
        </p:nvGrpSpPr>
        <p:grpSpPr bwMode="auto">
          <a:xfrm>
            <a:off x="0" y="1828800"/>
            <a:ext cx="381000" cy="381000"/>
            <a:chOff x="2078" y="1680"/>
            <a:chExt cx="1615" cy="1615"/>
          </a:xfrm>
        </p:grpSpPr>
        <p:sp>
          <p:nvSpPr>
            <p:cNvPr id="2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6" name="Group 32"/>
          <p:cNvGrpSpPr>
            <a:grpSpLocks/>
          </p:cNvGrpSpPr>
          <p:nvPr/>
        </p:nvGrpSpPr>
        <p:grpSpPr bwMode="auto">
          <a:xfrm>
            <a:off x="0" y="2971800"/>
            <a:ext cx="381000" cy="381000"/>
            <a:chOff x="2078" y="1680"/>
            <a:chExt cx="1615" cy="1615"/>
          </a:xfrm>
        </p:grpSpPr>
        <p:sp>
          <p:nvSpPr>
            <p:cNvPr id="3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3" name="Group 32"/>
          <p:cNvGrpSpPr>
            <a:grpSpLocks/>
          </p:cNvGrpSpPr>
          <p:nvPr/>
        </p:nvGrpSpPr>
        <p:grpSpPr bwMode="auto">
          <a:xfrm>
            <a:off x="0" y="4038600"/>
            <a:ext cx="381000" cy="381000"/>
            <a:chOff x="2078" y="1680"/>
            <a:chExt cx="1615" cy="1615"/>
          </a:xfrm>
        </p:grpSpPr>
        <p:sp>
          <p:nvSpPr>
            <p:cNvPr id="41"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2"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3"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4"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5"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6"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0" name="Group 32"/>
          <p:cNvGrpSpPr>
            <a:grpSpLocks/>
          </p:cNvGrpSpPr>
          <p:nvPr/>
        </p:nvGrpSpPr>
        <p:grpSpPr bwMode="auto">
          <a:xfrm>
            <a:off x="0" y="4572000"/>
            <a:ext cx="381000" cy="381000"/>
            <a:chOff x="2078" y="1680"/>
            <a:chExt cx="1615" cy="1615"/>
          </a:xfrm>
        </p:grpSpPr>
        <p:sp>
          <p:nvSpPr>
            <p:cNvPr id="4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3"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7" name="Group 32"/>
          <p:cNvGrpSpPr>
            <a:grpSpLocks/>
          </p:cNvGrpSpPr>
          <p:nvPr/>
        </p:nvGrpSpPr>
        <p:grpSpPr bwMode="auto">
          <a:xfrm>
            <a:off x="0" y="5105400"/>
            <a:ext cx="381000" cy="381000"/>
            <a:chOff x="2078" y="1680"/>
            <a:chExt cx="1615" cy="1615"/>
          </a:xfrm>
        </p:grpSpPr>
        <p:sp>
          <p:nvSpPr>
            <p:cNvPr id="5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6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grpSp>
        <p:nvGrpSpPr>
          <p:cNvPr id="54" name="Group 18"/>
          <p:cNvGrpSpPr>
            <a:grpSpLocks/>
          </p:cNvGrpSpPr>
          <p:nvPr/>
        </p:nvGrpSpPr>
        <p:grpSpPr bwMode="auto">
          <a:xfrm>
            <a:off x="2362200" y="685800"/>
            <a:ext cx="381000" cy="381000"/>
            <a:chOff x="2078" y="1680"/>
            <a:chExt cx="1615" cy="1615"/>
          </a:xfrm>
        </p:grpSpPr>
        <p:sp>
          <p:nvSpPr>
            <p:cNvPr id="65"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66"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67" name="Oval 2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68" name="Oval 22"/>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fr-FR" dirty="0"/>
            </a:p>
          </p:txBody>
        </p:sp>
        <p:sp>
          <p:nvSpPr>
            <p:cNvPr id="69" name="Oval 2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0" name="Oval 24"/>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64" name="Group 18"/>
          <p:cNvGrpSpPr>
            <a:grpSpLocks/>
          </p:cNvGrpSpPr>
          <p:nvPr/>
        </p:nvGrpSpPr>
        <p:grpSpPr bwMode="auto">
          <a:xfrm>
            <a:off x="0" y="2438400"/>
            <a:ext cx="381000" cy="381000"/>
            <a:chOff x="2078" y="1680"/>
            <a:chExt cx="1615" cy="1615"/>
          </a:xfrm>
        </p:grpSpPr>
        <p:sp>
          <p:nvSpPr>
            <p:cNvPr id="72"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73"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74" name="Oval 2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75" name="Oval 22"/>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fr-FR" dirty="0"/>
            </a:p>
          </p:txBody>
        </p:sp>
        <p:sp>
          <p:nvSpPr>
            <p:cNvPr id="76" name="Oval 2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77" name="Oval 24"/>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78" name="Picture 111" descr="travaux17"/>
          <p:cNvPicPr>
            <a:picLocks noChangeAspect="1" noChangeArrowheads="1" noCrop="1"/>
          </p:cNvPicPr>
          <p:nvPr/>
        </p:nvPicPr>
        <p:blipFill>
          <a:blip r:embed="rId3">
            <a:duotone>
              <a:schemeClr val="accent2">
                <a:shade val="45000"/>
                <a:satMod val="135000"/>
              </a:schemeClr>
              <a:prstClr val="white"/>
            </a:duotone>
          </a:blip>
          <a:srcRect/>
          <a:stretch>
            <a:fillRect/>
          </a:stretch>
        </p:blipFill>
        <p:spPr bwMode="auto">
          <a:xfrm>
            <a:off x="6726744" y="687016"/>
            <a:ext cx="509605" cy="509605"/>
          </a:xfrm>
          <a:prstGeom prst="rect">
            <a:avLst/>
          </a:prstGeom>
          <a:noFill/>
        </p:spPr>
      </p:pic>
      <p:sp>
        <p:nvSpPr>
          <p:cNvPr id="7" name="Rectangle 6"/>
          <p:cNvSpPr/>
          <p:nvPr/>
        </p:nvSpPr>
        <p:spPr>
          <a:xfrm>
            <a:off x="2975510" y="691280"/>
            <a:ext cx="2095767" cy="461665"/>
          </a:xfrm>
          <a:prstGeom prst="rect">
            <a:avLst/>
          </a:prstGeom>
        </p:spPr>
        <p:txBody>
          <a:bodyPr wrap="none">
            <a:spAutoFit/>
          </a:bodyPr>
          <a:lstStyle/>
          <a:p>
            <a:pPr eaLnBrk="0" hangingPunct="0"/>
            <a:r>
              <a:rPr lang="fr-FR" sz="2400" b="1" dirty="0" smtClean="0">
                <a:solidFill>
                  <a:schemeClr val="tx2"/>
                </a:solidFill>
                <a:latin typeface="Cambria Math" pitchFamily="18" charset="0"/>
                <a:ea typeface="Cambria Math" pitchFamily="18" charset="0"/>
              </a:rPr>
              <a:t>Problématique</a:t>
            </a:r>
            <a:endParaRPr lang="fr-FR" sz="2400" b="1" dirty="0">
              <a:solidFill>
                <a:schemeClr val="tx2"/>
              </a:solidFill>
              <a:latin typeface="Cambria Math" pitchFamily="18" charset="0"/>
              <a:ea typeface="Cambria Math" pitchFamily="18" charset="0"/>
            </a:endParaRPr>
          </a:p>
        </p:txBody>
      </p:sp>
      <p:pic>
        <p:nvPicPr>
          <p:cNvPr id="79" name="Image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799" y="3139253"/>
            <a:ext cx="1394442" cy="2996263"/>
          </a:xfrm>
          <a:prstGeom prst="rect">
            <a:avLst/>
          </a:prstGeom>
        </p:spPr>
      </p:pic>
      <p:sp>
        <p:nvSpPr>
          <p:cNvPr id="80" name="Bulle ronde 79"/>
          <p:cNvSpPr/>
          <p:nvPr/>
        </p:nvSpPr>
        <p:spPr>
          <a:xfrm>
            <a:off x="3352800" y="1302270"/>
            <a:ext cx="5029200" cy="1494954"/>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81" name="ZoneTexte 80"/>
          <p:cNvSpPr txBox="1"/>
          <p:nvPr/>
        </p:nvSpPr>
        <p:spPr>
          <a:xfrm>
            <a:off x="3696071" y="1435096"/>
            <a:ext cx="4114057" cy="1323439"/>
          </a:xfrm>
          <a:prstGeom prst="rect">
            <a:avLst/>
          </a:prstGeom>
          <a:noFill/>
        </p:spPr>
        <p:txBody>
          <a:bodyPr wrap="square" rtlCol="0">
            <a:spAutoFit/>
          </a:bodyPr>
          <a:lstStyle/>
          <a:p>
            <a:pPr algn="ctr"/>
            <a:r>
              <a:rPr lang="fr-FR" sz="1600" dirty="0">
                <a:latin typeface="Arial" panose="020B0604020202020204" pitchFamily="34" charset="0"/>
                <a:cs typeface="Arial" panose="020B0604020202020204" pitchFamily="34" charset="0"/>
              </a:rPr>
              <a:t>comment concevoir un système de récompenses qui motive efficacement les employés tout en tenant compte des contraintes organisationnelles et des attentes individuelles </a:t>
            </a:r>
            <a:r>
              <a:rPr lang="fr-FR" sz="1600" dirty="0" smtClean="0">
                <a:latin typeface="Arial" panose="020B0604020202020204" pitchFamily="34" charset="0"/>
                <a:cs typeface="Arial" panose="020B0604020202020204" pitchFamily="34" charset="0"/>
              </a:rPr>
              <a:t>?</a:t>
            </a:r>
            <a:endParaRPr lang="fr-F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2082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down)">
                                      <p:cBhvr>
                                        <p:cTn id="7" dur="290">
                                          <p:stCondLst>
                                            <p:cond delay="0"/>
                                          </p:stCondLst>
                                        </p:cTn>
                                        <p:tgtEl>
                                          <p:spTgt spid="78"/>
                                        </p:tgtEl>
                                      </p:cBhvr>
                                    </p:animEffect>
                                    <p:anim calcmode="lin" valueType="num">
                                      <p:cBhvr>
                                        <p:cTn id="8" dur="911" tmFilter="0,0; 0.14,0.36; 0.43,0.73; 0.71,0.91; 1.0,1.0">
                                          <p:stCondLst>
                                            <p:cond delay="0"/>
                                          </p:stCondLst>
                                        </p:cTn>
                                        <p:tgtEl>
                                          <p:spTgt spid="78"/>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8"/>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8"/>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8"/>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8"/>
                                        </p:tgtEl>
                                        <p:attrNameLst>
                                          <p:attrName>ppt_y</p:attrName>
                                        </p:attrNameLst>
                                      </p:cBhvr>
                                      <p:tavLst>
                                        <p:tav tm="0" fmla="#ppt_y-sin(pi*$)/81">
                                          <p:val>
                                            <p:fltVal val="0"/>
                                          </p:val>
                                        </p:tav>
                                        <p:tav tm="100000">
                                          <p:val>
                                            <p:fltVal val="1"/>
                                          </p:val>
                                        </p:tav>
                                      </p:tavLst>
                                    </p:anim>
                                    <p:animScale>
                                      <p:cBhvr>
                                        <p:cTn id="13" dur="13">
                                          <p:stCondLst>
                                            <p:cond delay="325"/>
                                          </p:stCondLst>
                                        </p:cTn>
                                        <p:tgtEl>
                                          <p:spTgt spid="78"/>
                                        </p:tgtEl>
                                      </p:cBhvr>
                                      <p:to x="100000" y="60000"/>
                                    </p:animScale>
                                    <p:animScale>
                                      <p:cBhvr>
                                        <p:cTn id="14" dur="83" decel="50000">
                                          <p:stCondLst>
                                            <p:cond delay="338"/>
                                          </p:stCondLst>
                                        </p:cTn>
                                        <p:tgtEl>
                                          <p:spTgt spid="78"/>
                                        </p:tgtEl>
                                      </p:cBhvr>
                                      <p:to x="100000" y="100000"/>
                                    </p:animScale>
                                    <p:animScale>
                                      <p:cBhvr>
                                        <p:cTn id="15" dur="13">
                                          <p:stCondLst>
                                            <p:cond delay="656"/>
                                          </p:stCondLst>
                                        </p:cTn>
                                        <p:tgtEl>
                                          <p:spTgt spid="78"/>
                                        </p:tgtEl>
                                      </p:cBhvr>
                                      <p:to x="100000" y="80000"/>
                                    </p:animScale>
                                    <p:animScale>
                                      <p:cBhvr>
                                        <p:cTn id="16" dur="83" decel="50000">
                                          <p:stCondLst>
                                            <p:cond delay="669"/>
                                          </p:stCondLst>
                                        </p:cTn>
                                        <p:tgtEl>
                                          <p:spTgt spid="78"/>
                                        </p:tgtEl>
                                      </p:cBhvr>
                                      <p:to x="100000" y="100000"/>
                                    </p:animScale>
                                    <p:animScale>
                                      <p:cBhvr>
                                        <p:cTn id="17" dur="13">
                                          <p:stCondLst>
                                            <p:cond delay="821"/>
                                          </p:stCondLst>
                                        </p:cTn>
                                        <p:tgtEl>
                                          <p:spTgt spid="78"/>
                                        </p:tgtEl>
                                      </p:cBhvr>
                                      <p:to x="100000" y="90000"/>
                                    </p:animScale>
                                    <p:animScale>
                                      <p:cBhvr>
                                        <p:cTn id="18" dur="83" decel="50000">
                                          <p:stCondLst>
                                            <p:cond delay="834"/>
                                          </p:stCondLst>
                                        </p:cTn>
                                        <p:tgtEl>
                                          <p:spTgt spid="78"/>
                                        </p:tgtEl>
                                      </p:cBhvr>
                                      <p:to x="100000" y="100000"/>
                                    </p:animScale>
                                    <p:animScale>
                                      <p:cBhvr>
                                        <p:cTn id="19" dur="13">
                                          <p:stCondLst>
                                            <p:cond delay="904"/>
                                          </p:stCondLst>
                                        </p:cTn>
                                        <p:tgtEl>
                                          <p:spTgt spid="78"/>
                                        </p:tgtEl>
                                      </p:cBhvr>
                                      <p:to x="100000" y="95000"/>
                                    </p:animScale>
                                    <p:animScale>
                                      <p:cBhvr>
                                        <p:cTn id="20" dur="83" decel="50000">
                                          <p:stCondLst>
                                            <p:cond delay="917"/>
                                          </p:stCondLst>
                                        </p:cTn>
                                        <p:tgtEl>
                                          <p:spTgt spid="78"/>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down)">
                                      <p:cBhvr>
                                        <p:cTn id="23" dur="290">
                                          <p:stCondLst>
                                            <p:cond delay="0"/>
                                          </p:stCondLst>
                                        </p:cTn>
                                        <p:tgtEl>
                                          <p:spTgt spid="54"/>
                                        </p:tgtEl>
                                      </p:cBhvr>
                                    </p:animEffect>
                                    <p:anim calcmode="lin" valueType="num">
                                      <p:cBhvr>
                                        <p:cTn id="24" dur="911"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54"/>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54"/>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54"/>
                                        </p:tgtEl>
                                        <p:attrNameLst>
                                          <p:attrName>ppt_y</p:attrName>
                                        </p:attrNameLst>
                                      </p:cBhvr>
                                      <p:tavLst>
                                        <p:tav tm="0" fmla="#ppt_y-sin(pi*$)/81">
                                          <p:val>
                                            <p:fltVal val="0"/>
                                          </p:val>
                                        </p:tav>
                                        <p:tav tm="100000">
                                          <p:val>
                                            <p:fltVal val="1"/>
                                          </p:val>
                                        </p:tav>
                                      </p:tavLst>
                                    </p:anim>
                                    <p:animScale>
                                      <p:cBhvr>
                                        <p:cTn id="29" dur="13">
                                          <p:stCondLst>
                                            <p:cond delay="325"/>
                                          </p:stCondLst>
                                        </p:cTn>
                                        <p:tgtEl>
                                          <p:spTgt spid="54"/>
                                        </p:tgtEl>
                                      </p:cBhvr>
                                      <p:to x="100000" y="60000"/>
                                    </p:animScale>
                                    <p:animScale>
                                      <p:cBhvr>
                                        <p:cTn id="30" dur="83" decel="50000">
                                          <p:stCondLst>
                                            <p:cond delay="338"/>
                                          </p:stCondLst>
                                        </p:cTn>
                                        <p:tgtEl>
                                          <p:spTgt spid="54"/>
                                        </p:tgtEl>
                                      </p:cBhvr>
                                      <p:to x="100000" y="100000"/>
                                    </p:animScale>
                                    <p:animScale>
                                      <p:cBhvr>
                                        <p:cTn id="31" dur="13">
                                          <p:stCondLst>
                                            <p:cond delay="656"/>
                                          </p:stCondLst>
                                        </p:cTn>
                                        <p:tgtEl>
                                          <p:spTgt spid="54"/>
                                        </p:tgtEl>
                                      </p:cBhvr>
                                      <p:to x="100000" y="80000"/>
                                    </p:animScale>
                                    <p:animScale>
                                      <p:cBhvr>
                                        <p:cTn id="32" dur="83" decel="50000">
                                          <p:stCondLst>
                                            <p:cond delay="669"/>
                                          </p:stCondLst>
                                        </p:cTn>
                                        <p:tgtEl>
                                          <p:spTgt spid="54"/>
                                        </p:tgtEl>
                                      </p:cBhvr>
                                      <p:to x="100000" y="100000"/>
                                    </p:animScale>
                                    <p:animScale>
                                      <p:cBhvr>
                                        <p:cTn id="33" dur="13">
                                          <p:stCondLst>
                                            <p:cond delay="821"/>
                                          </p:stCondLst>
                                        </p:cTn>
                                        <p:tgtEl>
                                          <p:spTgt spid="54"/>
                                        </p:tgtEl>
                                      </p:cBhvr>
                                      <p:to x="100000" y="90000"/>
                                    </p:animScale>
                                    <p:animScale>
                                      <p:cBhvr>
                                        <p:cTn id="34" dur="83" decel="50000">
                                          <p:stCondLst>
                                            <p:cond delay="834"/>
                                          </p:stCondLst>
                                        </p:cTn>
                                        <p:tgtEl>
                                          <p:spTgt spid="54"/>
                                        </p:tgtEl>
                                      </p:cBhvr>
                                      <p:to x="100000" y="100000"/>
                                    </p:animScale>
                                    <p:animScale>
                                      <p:cBhvr>
                                        <p:cTn id="35" dur="13">
                                          <p:stCondLst>
                                            <p:cond delay="904"/>
                                          </p:stCondLst>
                                        </p:cTn>
                                        <p:tgtEl>
                                          <p:spTgt spid="54"/>
                                        </p:tgtEl>
                                      </p:cBhvr>
                                      <p:to x="100000" y="95000"/>
                                    </p:animScale>
                                    <p:animScale>
                                      <p:cBhvr>
                                        <p:cTn id="36" dur="83" decel="50000">
                                          <p:stCondLst>
                                            <p:cond delay="917"/>
                                          </p:stCondLst>
                                        </p:cTn>
                                        <p:tgtEl>
                                          <p:spTgt spid="54"/>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290">
                                          <p:stCondLst>
                                            <p:cond delay="0"/>
                                          </p:stCondLst>
                                        </p:cTn>
                                        <p:tgtEl>
                                          <p:spTgt spid="15"/>
                                        </p:tgtEl>
                                      </p:cBhvr>
                                    </p:animEffect>
                                    <p:anim calcmode="lin" valueType="num">
                                      <p:cBhvr>
                                        <p:cTn id="40"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5" dur="13">
                                          <p:stCondLst>
                                            <p:cond delay="325"/>
                                          </p:stCondLst>
                                        </p:cTn>
                                        <p:tgtEl>
                                          <p:spTgt spid="15"/>
                                        </p:tgtEl>
                                      </p:cBhvr>
                                      <p:to x="100000" y="60000"/>
                                    </p:animScale>
                                    <p:animScale>
                                      <p:cBhvr>
                                        <p:cTn id="46" dur="83" decel="50000">
                                          <p:stCondLst>
                                            <p:cond delay="338"/>
                                          </p:stCondLst>
                                        </p:cTn>
                                        <p:tgtEl>
                                          <p:spTgt spid="15"/>
                                        </p:tgtEl>
                                      </p:cBhvr>
                                      <p:to x="100000" y="100000"/>
                                    </p:animScale>
                                    <p:animScale>
                                      <p:cBhvr>
                                        <p:cTn id="47" dur="13">
                                          <p:stCondLst>
                                            <p:cond delay="656"/>
                                          </p:stCondLst>
                                        </p:cTn>
                                        <p:tgtEl>
                                          <p:spTgt spid="15"/>
                                        </p:tgtEl>
                                      </p:cBhvr>
                                      <p:to x="100000" y="80000"/>
                                    </p:animScale>
                                    <p:animScale>
                                      <p:cBhvr>
                                        <p:cTn id="48" dur="83" decel="50000">
                                          <p:stCondLst>
                                            <p:cond delay="669"/>
                                          </p:stCondLst>
                                        </p:cTn>
                                        <p:tgtEl>
                                          <p:spTgt spid="15"/>
                                        </p:tgtEl>
                                      </p:cBhvr>
                                      <p:to x="100000" y="100000"/>
                                    </p:animScale>
                                    <p:animScale>
                                      <p:cBhvr>
                                        <p:cTn id="49" dur="13">
                                          <p:stCondLst>
                                            <p:cond delay="821"/>
                                          </p:stCondLst>
                                        </p:cTn>
                                        <p:tgtEl>
                                          <p:spTgt spid="15"/>
                                        </p:tgtEl>
                                      </p:cBhvr>
                                      <p:to x="100000" y="90000"/>
                                    </p:animScale>
                                    <p:animScale>
                                      <p:cBhvr>
                                        <p:cTn id="50" dur="83" decel="50000">
                                          <p:stCondLst>
                                            <p:cond delay="834"/>
                                          </p:stCondLst>
                                        </p:cTn>
                                        <p:tgtEl>
                                          <p:spTgt spid="15"/>
                                        </p:tgtEl>
                                      </p:cBhvr>
                                      <p:to x="100000" y="100000"/>
                                    </p:animScale>
                                    <p:animScale>
                                      <p:cBhvr>
                                        <p:cTn id="51" dur="13">
                                          <p:stCondLst>
                                            <p:cond delay="904"/>
                                          </p:stCondLst>
                                        </p:cTn>
                                        <p:tgtEl>
                                          <p:spTgt spid="15"/>
                                        </p:tgtEl>
                                      </p:cBhvr>
                                      <p:to x="100000" y="95000"/>
                                    </p:animScale>
                                    <p:animScale>
                                      <p:cBhvr>
                                        <p:cTn id="52" dur="83" decel="50000">
                                          <p:stCondLst>
                                            <p:cond delay="917"/>
                                          </p:stCondLst>
                                        </p:cTn>
                                        <p:tgtEl>
                                          <p:spTgt spid="15"/>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wipe(down)">
                                      <p:cBhvr>
                                        <p:cTn id="55" dur="290">
                                          <p:stCondLst>
                                            <p:cond delay="0"/>
                                          </p:stCondLst>
                                        </p:cTn>
                                        <p:tgtEl>
                                          <p:spTgt spid="64"/>
                                        </p:tgtEl>
                                      </p:cBhvr>
                                    </p:animEffect>
                                    <p:anim calcmode="lin" valueType="num">
                                      <p:cBhvr>
                                        <p:cTn id="56" dur="911" tmFilter="0,0; 0.14,0.36; 0.43,0.73; 0.71,0.91; 1.0,1.0">
                                          <p:stCondLst>
                                            <p:cond delay="0"/>
                                          </p:stCondLst>
                                        </p:cTn>
                                        <p:tgtEl>
                                          <p:spTgt spid="64"/>
                                        </p:tgtEl>
                                        <p:attrNameLst>
                                          <p:attrName>ppt_x</p:attrName>
                                        </p:attrNameLst>
                                      </p:cBhvr>
                                      <p:tavLst>
                                        <p:tav tm="0">
                                          <p:val>
                                            <p:strVal val="#ppt_x-0.25"/>
                                          </p:val>
                                        </p:tav>
                                        <p:tav tm="100000">
                                          <p:val>
                                            <p:strVal val="#ppt_x"/>
                                          </p:val>
                                        </p:tav>
                                      </p:tavLst>
                                    </p:anim>
                                    <p:anim calcmode="lin" valueType="num">
                                      <p:cBhvr>
                                        <p:cTn id="57" dur="332" tmFilter="0.0,0.0; 0.25,0.07; 0.50,0.2; 0.75,0.467; 1.0,1.0">
                                          <p:stCondLst>
                                            <p:cond delay="0"/>
                                          </p:stCondLst>
                                        </p:cTn>
                                        <p:tgtEl>
                                          <p:spTgt spid="64"/>
                                        </p:tgtEl>
                                        <p:attrNameLst>
                                          <p:attrName>ppt_y</p:attrName>
                                        </p:attrNameLst>
                                      </p:cBhvr>
                                      <p:tavLst>
                                        <p:tav tm="0" fmla="#ppt_y-sin(pi*$)/3">
                                          <p:val>
                                            <p:fltVal val="0.5"/>
                                          </p:val>
                                        </p:tav>
                                        <p:tav tm="100000">
                                          <p:val>
                                            <p:fltVal val="1"/>
                                          </p:val>
                                        </p:tav>
                                      </p:tavLst>
                                    </p:anim>
                                    <p:anim calcmode="lin" valueType="num">
                                      <p:cBhvr>
                                        <p:cTn id="58" dur="332" tmFilter="0, 0; 0.125,0.2665; 0.25,0.4; 0.375,0.465; 0.5,0.5;  0.625,0.535; 0.75,0.6; 0.875,0.7335; 1,1">
                                          <p:stCondLst>
                                            <p:cond delay="332"/>
                                          </p:stCondLst>
                                        </p:cTn>
                                        <p:tgtEl>
                                          <p:spTgt spid="64"/>
                                        </p:tgtEl>
                                        <p:attrNameLst>
                                          <p:attrName>ppt_y</p:attrName>
                                        </p:attrNameLst>
                                      </p:cBhvr>
                                      <p:tavLst>
                                        <p:tav tm="0" fmla="#ppt_y-sin(pi*$)/9">
                                          <p:val>
                                            <p:fltVal val="0"/>
                                          </p:val>
                                        </p:tav>
                                        <p:tav tm="100000">
                                          <p:val>
                                            <p:fltVal val="1"/>
                                          </p:val>
                                        </p:tav>
                                      </p:tavLst>
                                    </p:anim>
                                    <p:anim calcmode="lin" valueType="num">
                                      <p:cBhvr>
                                        <p:cTn id="59" dur="166" tmFilter="0, 0; 0.125,0.2665; 0.25,0.4; 0.375,0.465; 0.5,0.5;  0.625,0.535; 0.75,0.6; 0.875,0.7335; 1,1">
                                          <p:stCondLst>
                                            <p:cond delay="662"/>
                                          </p:stCondLst>
                                        </p:cTn>
                                        <p:tgtEl>
                                          <p:spTgt spid="64"/>
                                        </p:tgtEl>
                                        <p:attrNameLst>
                                          <p:attrName>ppt_y</p:attrName>
                                        </p:attrNameLst>
                                      </p:cBhvr>
                                      <p:tavLst>
                                        <p:tav tm="0" fmla="#ppt_y-sin(pi*$)/27">
                                          <p:val>
                                            <p:fltVal val="0"/>
                                          </p:val>
                                        </p:tav>
                                        <p:tav tm="100000">
                                          <p:val>
                                            <p:fltVal val="1"/>
                                          </p:val>
                                        </p:tav>
                                      </p:tavLst>
                                    </p:anim>
                                    <p:anim calcmode="lin" valueType="num">
                                      <p:cBhvr>
                                        <p:cTn id="60" dur="82" tmFilter="0, 0; 0.125,0.2665; 0.25,0.4; 0.375,0.465; 0.5,0.5;  0.625,0.535; 0.75,0.6; 0.875,0.7335; 1,1">
                                          <p:stCondLst>
                                            <p:cond delay="828"/>
                                          </p:stCondLst>
                                        </p:cTn>
                                        <p:tgtEl>
                                          <p:spTgt spid="64"/>
                                        </p:tgtEl>
                                        <p:attrNameLst>
                                          <p:attrName>ppt_y</p:attrName>
                                        </p:attrNameLst>
                                      </p:cBhvr>
                                      <p:tavLst>
                                        <p:tav tm="0" fmla="#ppt_y-sin(pi*$)/81">
                                          <p:val>
                                            <p:fltVal val="0"/>
                                          </p:val>
                                        </p:tav>
                                        <p:tav tm="100000">
                                          <p:val>
                                            <p:fltVal val="1"/>
                                          </p:val>
                                        </p:tav>
                                      </p:tavLst>
                                    </p:anim>
                                    <p:animScale>
                                      <p:cBhvr>
                                        <p:cTn id="61" dur="13">
                                          <p:stCondLst>
                                            <p:cond delay="325"/>
                                          </p:stCondLst>
                                        </p:cTn>
                                        <p:tgtEl>
                                          <p:spTgt spid="64"/>
                                        </p:tgtEl>
                                      </p:cBhvr>
                                      <p:to x="100000" y="60000"/>
                                    </p:animScale>
                                    <p:animScale>
                                      <p:cBhvr>
                                        <p:cTn id="62" dur="83" decel="50000">
                                          <p:stCondLst>
                                            <p:cond delay="338"/>
                                          </p:stCondLst>
                                        </p:cTn>
                                        <p:tgtEl>
                                          <p:spTgt spid="64"/>
                                        </p:tgtEl>
                                      </p:cBhvr>
                                      <p:to x="100000" y="100000"/>
                                    </p:animScale>
                                    <p:animScale>
                                      <p:cBhvr>
                                        <p:cTn id="63" dur="13">
                                          <p:stCondLst>
                                            <p:cond delay="656"/>
                                          </p:stCondLst>
                                        </p:cTn>
                                        <p:tgtEl>
                                          <p:spTgt spid="64"/>
                                        </p:tgtEl>
                                      </p:cBhvr>
                                      <p:to x="100000" y="80000"/>
                                    </p:animScale>
                                    <p:animScale>
                                      <p:cBhvr>
                                        <p:cTn id="64" dur="83" decel="50000">
                                          <p:stCondLst>
                                            <p:cond delay="669"/>
                                          </p:stCondLst>
                                        </p:cTn>
                                        <p:tgtEl>
                                          <p:spTgt spid="64"/>
                                        </p:tgtEl>
                                      </p:cBhvr>
                                      <p:to x="100000" y="100000"/>
                                    </p:animScale>
                                    <p:animScale>
                                      <p:cBhvr>
                                        <p:cTn id="65" dur="13">
                                          <p:stCondLst>
                                            <p:cond delay="821"/>
                                          </p:stCondLst>
                                        </p:cTn>
                                        <p:tgtEl>
                                          <p:spTgt spid="64"/>
                                        </p:tgtEl>
                                      </p:cBhvr>
                                      <p:to x="100000" y="90000"/>
                                    </p:animScale>
                                    <p:animScale>
                                      <p:cBhvr>
                                        <p:cTn id="66" dur="83" decel="50000">
                                          <p:stCondLst>
                                            <p:cond delay="834"/>
                                          </p:stCondLst>
                                        </p:cTn>
                                        <p:tgtEl>
                                          <p:spTgt spid="64"/>
                                        </p:tgtEl>
                                      </p:cBhvr>
                                      <p:to x="100000" y="100000"/>
                                    </p:animScale>
                                    <p:animScale>
                                      <p:cBhvr>
                                        <p:cTn id="67" dur="13">
                                          <p:stCondLst>
                                            <p:cond delay="904"/>
                                          </p:stCondLst>
                                        </p:cTn>
                                        <p:tgtEl>
                                          <p:spTgt spid="64"/>
                                        </p:tgtEl>
                                      </p:cBhvr>
                                      <p:to x="100000" y="95000"/>
                                    </p:animScale>
                                    <p:animScale>
                                      <p:cBhvr>
                                        <p:cTn id="68" dur="83" decel="50000">
                                          <p:stCondLst>
                                            <p:cond delay="917"/>
                                          </p:stCondLst>
                                        </p:cTn>
                                        <p:tgtEl>
                                          <p:spTgt spid="64"/>
                                        </p:tgtEl>
                                      </p:cBhvr>
                                      <p:to x="100000" y="100000"/>
                                    </p:animScale>
                                  </p:childTnLst>
                                </p:cTn>
                              </p:par>
                            </p:childTnLst>
                          </p:cTn>
                        </p:par>
                        <p:par>
                          <p:cTn id="69" fill="hold">
                            <p:stCondLst>
                              <p:cond delay="1000"/>
                            </p:stCondLst>
                            <p:childTnLst>
                              <p:par>
                                <p:cTn id="70" presetID="26" presetClass="emph" presetSubtype="0" fill="hold" nodeType="afterEffect">
                                  <p:stCondLst>
                                    <p:cond delay="0"/>
                                  </p:stCondLst>
                                  <p:childTnLst>
                                    <p:animEffect transition="out" filter="fade">
                                      <p:cBhvr>
                                        <p:cTn id="71" dur="500" tmFilter="0, 0; .2, .5; .8, .5; 1, 0"/>
                                        <p:tgtEl>
                                          <p:spTgt spid="54"/>
                                        </p:tgtEl>
                                      </p:cBhvr>
                                    </p:animEffect>
                                    <p:animScale>
                                      <p:cBhvr>
                                        <p:cTn id="72" dur="250" autoRev="1" fill="hold"/>
                                        <p:tgtEl>
                                          <p:spTgt spid="54"/>
                                        </p:tgtEl>
                                      </p:cBhvr>
                                      <p:by x="105000" y="105000"/>
                                    </p:animScale>
                                  </p:childTnLst>
                                </p:cTn>
                              </p:par>
                            </p:childTnLst>
                          </p:cTn>
                        </p:par>
                        <p:par>
                          <p:cTn id="73" fill="hold">
                            <p:stCondLst>
                              <p:cond delay="1500"/>
                            </p:stCondLst>
                            <p:childTnLst>
                              <p:par>
                                <p:cTn id="74" presetID="26" presetClass="emph" presetSubtype="0" fill="hold" nodeType="afterEffect">
                                  <p:stCondLst>
                                    <p:cond delay="0"/>
                                  </p:stCondLst>
                                  <p:childTnLst>
                                    <p:animEffect transition="out" filter="fade">
                                      <p:cBhvr>
                                        <p:cTn id="75" dur="500" tmFilter="0, 0; .2, .5; .8, .5; 1, 0"/>
                                        <p:tgtEl>
                                          <p:spTgt spid="64"/>
                                        </p:tgtEl>
                                      </p:cBhvr>
                                    </p:animEffect>
                                    <p:animScale>
                                      <p:cBhvr>
                                        <p:cTn id="76"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8"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11"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Conception</a:t>
            </a:r>
            <a:r>
              <a:rPr lang="en-US" sz="1100" b="1" dirty="0">
                <a:solidFill>
                  <a:schemeClr val="bg1">
                    <a:lumMod val="65000"/>
                  </a:schemeClr>
                </a:solidFill>
                <a:latin typeface="Cambria Math" pitchFamily="18" charset="0"/>
                <a:ea typeface="Cambria Math" pitchFamily="18" charset="0"/>
              </a:rPr>
              <a:t> et </a:t>
            </a:r>
          </a:p>
          <a:p>
            <a:pPr eaLnBrk="0" hangingPunct="0"/>
            <a:r>
              <a:rPr lang="fr-FR" sz="1100" b="1" dirty="0">
                <a:solidFill>
                  <a:schemeClr val="bg1">
                    <a:lumMod val="65000"/>
                  </a:schemeClr>
                </a:solidFill>
                <a:latin typeface="Cambria Math" pitchFamily="18" charset="0"/>
                <a:ea typeface="Cambria Math" pitchFamily="18" charset="0"/>
              </a:rPr>
              <a:t>Architecture</a:t>
            </a:r>
            <a:r>
              <a:rPr lang="en-US" sz="1100" b="1" dirty="0">
                <a:solidFill>
                  <a:schemeClr val="bg1">
                    <a:lumMod val="65000"/>
                  </a:schemeClr>
                </a:solidFill>
                <a:latin typeface="Cambria Math" pitchFamily="18" charset="0"/>
                <a:ea typeface="Cambria Math" pitchFamily="18" charset="0"/>
              </a:rPr>
              <a:t> </a:t>
            </a:r>
            <a:r>
              <a:rPr lang="fr-FR" sz="1100" b="1" dirty="0">
                <a:solidFill>
                  <a:schemeClr val="bg1">
                    <a:lumMod val="65000"/>
                  </a:schemeClr>
                </a:solidFill>
                <a:latin typeface="Cambria Math" pitchFamily="18" charset="0"/>
                <a:ea typeface="Cambria Math" pitchFamily="18" charset="0"/>
              </a:rPr>
              <a:t>générale</a:t>
            </a:r>
          </a:p>
        </p:txBody>
      </p:sp>
      <p:sp>
        <p:nvSpPr>
          <p:cNvPr id="12"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Spécification </a:t>
            </a:r>
          </a:p>
          <a:p>
            <a:pPr eaLnBrk="0" hangingPunct="0"/>
            <a:r>
              <a:rPr lang="fr-FR" sz="1100" b="1" dirty="0">
                <a:solidFill>
                  <a:schemeClr val="bg1">
                    <a:lumMod val="65000"/>
                  </a:schemeClr>
                </a:solidFill>
                <a:latin typeface="Cambria Math" pitchFamily="18" charset="0"/>
                <a:ea typeface="Cambria Math" pitchFamily="18" charset="0"/>
              </a:rPr>
              <a:t>des besoins</a:t>
            </a:r>
          </a:p>
        </p:txBody>
      </p:sp>
      <p:sp>
        <p:nvSpPr>
          <p:cNvPr id="13"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rgbClr val="00B0F0"/>
                </a:solidFill>
              </a:rPr>
              <a:t>Solution adoptée</a:t>
            </a:r>
            <a:endParaRPr lang="fr-FR" sz="1400" b="1" dirty="0">
              <a:solidFill>
                <a:srgbClr val="00B0F0"/>
              </a:solidFill>
            </a:endParaRPr>
          </a:p>
        </p:txBody>
      </p:sp>
      <p:sp>
        <p:nvSpPr>
          <p:cNvPr id="14"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Problématique</a:t>
            </a:r>
            <a:endParaRPr lang="fr-FR" sz="1100" b="1" dirty="0">
              <a:solidFill>
                <a:schemeClr val="bg1">
                  <a:lumMod val="75000"/>
                </a:schemeClr>
              </a:solidFill>
              <a:latin typeface="Cambria Math" pitchFamily="18" charset="0"/>
              <a:ea typeface="Cambria Math" pitchFamily="18" charset="0"/>
            </a:endParaRPr>
          </a:p>
        </p:txBody>
      </p:sp>
      <p:sp>
        <p:nvSpPr>
          <p:cNvPr id="15"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16" name="Group 32"/>
          <p:cNvGrpSpPr>
            <a:grpSpLocks/>
          </p:cNvGrpSpPr>
          <p:nvPr/>
        </p:nvGrpSpPr>
        <p:grpSpPr bwMode="auto">
          <a:xfrm>
            <a:off x="0" y="35052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Réalisation</a:t>
            </a:r>
          </a:p>
        </p:txBody>
      </p:sp>
      <p:sp>
        <p:nvSpPr>
          <p:cNvPr id="24"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Conclusion et</a:t>
            </a:r>
          </a:p>
          <a:p>
            <a:pPr eaLnBrk="0" hangingPunct="0"/>
            <a:r>
              <a:rPr lang="fr-FR" sz="1100" b="1" dirty="0">
                <a:solidFill>
                  <a:schemeClr val="bg1">
                    <a:lumMod val="65000"/>
                  </a:schemeClr>
                </a:solidFill>
                <a:latin typeface="Cambria Math" pitchFamily="18" charset="0"/>
                <a:ea typeface="Cambria Math" pitchFamily="18" charset="0"/>
              </a:rPr>
              <a:t> </a:t>
            </a:r>
            <a:r>
              <a:rPr lang="fr-FR" sz="1100" b="1" dirty="0" smtClean="0">
                <a:solidFill>
                  <a:schemeClr val="bg1">
                    <a:lumMod val="65000"/>
                  </a:schemeClr>
                </a:solidFill>
                <a:latin typeface="Cambria Math" pitchFamily="18" charset="0"/>
                <a:ea typeface="Cambria Math" pitchFamily="18" charset="0"/>
              </a:rPr>
              <a:t>Perspectives</a:t>
            </a:r>
            <a:endParaRPr lang="fr-FR" sz="1100" b="1" dirty="0">
              <a:solidFill>
                <a:schemeClr val="bg1">
                  <a:lumMod val="65000"/>
                </a:schemeClr>
              </a:solidFill>
              <a:latin typeface="Cambria Math" pitchFamily="18" charset="0"/>
              <a:ea typeface="Cambria Math" pitchFamily="18" charset="0"/>
            </a:endParaRPr>
          </a:p>
        </p:txBody>
      </p:sp>
      <p:grpSp>
        <p:nvGrpSpPr>
          <p:cNvPr id="25" name="Group 32"/>
          <p:cNvGrpSpPr>
            <a:grpSpLocks/>
          </p:cNvGrpSpPr>
          <p:nvPr/>
        </p:nvGrpSpPr>
        <p:grpSpPr bwMode="auto">
          <a:xfrm>
            <a:off x="0" y="18288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24384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40386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6" name="Group 32"/>
          <p:cNvGrpSpPr>
            <a:grpSpLocks/>
          </p:cNvGrpSpPr>
          <p:nvPr/>
        </p:nvGrpSpPr>
        <p:grpSpPr bwMode="auto">
          <a:xfrm>
            <a:off x="0" y="4572000"/>
            <a:ext cx="381000" cy="381000"/>
            <a:chOff x="2078" y="1680"/>
            <a:chExt cx="1615" cy="1615"/>
          </a:xfrm>
        </p:grpSpPr>
        <p:sp>
          <p:nvSpPr>
            <p:cNvPr id="4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53" name="Group 32"/>
          <p:cNvGrpSpPr>
            <a:grpSpLocks/>
          </p:cNvGrpSpPr>
          <p:nvPr/>
        </p:nvGrpSpPr>
        <p:grpSpPr bwMode="auto">
          <a:xfrm>
            <a:off x="0" y="51054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1" name="ZoneTexte 60"/>
          <p:cNvSpPr txBox="1"/>
          <p:nvPr/>
        </p:nvSpPr>
        <p:spPr>
          <a:xfrm>
            <a:off x="2514600" y="1447800"/>
            <a:ext cx="6629400" cy="369332"/>
          </a:xfrm>
          <a:prstGeom prst="rect">
            <a:avLst/>
          </a:prstGeom>
          <a:noFill/>
        </p:spPr>
        <p:txBody>
          <a:bodyPr wrap="square" rtlCol="0">
            <a:spAutoFit/>
          </a:bodyPr>
          <a:lstStyle/>
          <a:p>
            <a:r>
              <a:rPr lang="fr-FR" dirty="0" smtClean="0"/>
              <a:t> </a:t>
            </a:r>
            <a:endParaRPr lang="fr-FR" dirty="0"/>
          </a:p>
        </p:txBody>
      </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63" name="Espace réservé du contenu 2"/>
          <p:cNvSpPr txBox="1">
            <a:spLocks/>
          </p:cNvSpPr>
          <p:nvPr/>
        </p:nvSpPr>
        <p:spPr>
          <a:xfrm>
            <a:off x="2286000" y="1447800"/>
            <a:ext cx="68580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65" name="Group 25"/>
          <p:cNvGrpSpPr>
            <a:grpSpLocks/>
          </p:cNvGrpSpPr>
          <p:nvPr/>
        </p:nvGrpSpPr>
        <p:grpSpPr bwMode="auto">
          <a:xfrm>
            <a:off x="6569" y="2971800"/>
            <a:ext cx="374431" cy="381000"/>
            <a:chOff x="2078" y="1680"/>
            <a:chExt cx="1615" cy="1615"/>
          </a:xfrm>
        </p:grpSpPr>
        <p:sp>
          <p:nvSpPr>
            <p:cNvPr id="80"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1"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2" name="Oval 28"/>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83" name="Oval 29"/>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fr-FR" dirty="0"/>
            </a:p>
          </p:txBody>
        </p:sp>
        <p:sp>
          <p:nvSpPr>
            <p:cNvPr id="84" name="Oval 30"/>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85" name="Oval 31"/>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66" name="Group 25"/>
          <p:cNvGrpSpPr>
            <a:grpSpLocks/>
          </p:cNvGrpSpPr>
          <p:nvPr/>
        </p:nvGrpSpPr>
        <p:grpSpPr bwMode="auto">
          <a:xfrm>
            <a:off x="2362200" y="685800"/>
            <a:ext cx="374431" cy="381000"/>
            <a:chOff x="2078" y="1680"/>
            <a:chExt cx="1615" cy="1615"/>
          </a:xfrm>
        </p:grpSpPr>
        <p:sp>
          <p:nvSpPr>
            <p:cNvPr id="87"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88"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89" name="Oval 28"/>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0" name="Oval 29"/>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fr-FR" dirty="0"/>
            </a:p>
          </p:txBody>
        </p:sp>
        <p:sp>
          <p:nvSpPr>
            <p:cNvPr id="91" name="Oval 30"/>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2" name="Oval 31"/>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34818" name="Picture 2"/>
          <p:cNvPicPr>
            <a:picLocks noChangeAspect="1" noChangeArrowheads="1"/>
          </p:cNvPicPr>
          <p:nvPr/>
        </p:nvPicPr>
        <p:blipFill>
          <a:blip r:embed="rId3"/>
          <a:srcRect/>
          <a:stretch>
            <a:fillRect/>
          </a:stretch>
        </p:blipFill>
        <p:spPr bwMode="auto">
          <a:xfrm>
            <a:off x="6245295" y="746902"/>
            <a:ext cx="609600" cy="423530"/>
          </a:xfrm>
          <a:prstGeom prst="rect">
            <a:avLst/>
          </a:prstGeom>
          <a:noFill/>
          <a:ln w="9525">
            <a:noFill/>
            <a:miter lim="800000"/>
            <a:headEnd/>
            <a:tailEnd/>
          </a:ln>
          <a:effectLst/>
        </p:spPr>
      </p:pic>
      <p:sp>
        <p:nvSpPr>
          <p:cNvPr id="279" name="Espace réservé du numéro de diapositive 1"/>
          <p:cNvSpPr>
            <a:spLocks noGrp="1"/>
          </p:cNvSpPr>
          <p:nvPr>
            <p:ph type="sldNum" sz="quarter" idx="12"/>
          </p:nvPr>
        </p:nvSpPr>
        <p:spPr>
          <a:xfrm>
            <a:off x="7981976" y="6492875"/>
            <a:ext cx="762000" cy="365125"/>
          </a:xfrm>
        </p:spPr>
        <p:txBody>
          <a:bodyPr/>
          <a:lstStyle/>
          <a:p>
            <a:fld id="{DE6116FA-97E4-4DBA-A664-28F4BB4318D9}" type="slidenum">
              <a:rPr lang="fr-FR" smtClean="0"/>
              <a:pPr/>
              <a:t>6</a:t>
            </a:fld>
            <a:endParaRPr lang="fr-FR" dirty="0"/>
          </a:p>
        </p:txBody>
      </p:sp>
      <p:pic>
        <p:nvPicPr>
          <p:cNvPr id="86" name="Image 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9226" y="2637453"/>
            <a:ext cx="1198684" cy="3605567"/>
          </a:xfrm>
          <a:prstGeom prst="rect">
            <a:avLst/>
          </a:prstGeom>
        </p:spPr>
      </p:pic>
      <p:pic>
        <p:nvPicPr>
          <p:cNvPr id="94" name="Image 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8430" y="1640024"/>
            <a:ext cx="3167596" cy="1612728"/>
          </a:xfrm>
          <a:prstGeom prst="rect">
            <a:avLst/>
          </a:prstGeom>
        </p:spPr>
      </p:pic>
      <p:sp>
        <p:nvSpPr>
          <p:cNvPr id="95" name="ZoneTexte 94"/>
          <p:cNvSpPr txBox="1"/>
          <p:nvPr/>
        </p:nvSpPr>
        <p:spPr>
          <a:xfrm>
            <a:off x="5311810" y="3220251"/>
            <a:ext cx="1424354" cy="369332"/>
          </a:xfrm>
          <a:prstGeom prst="rect">
            <a:avLst/>
          </a:prstGeom>
          <a:noFill/>
        </p:spPr>
        <p:txBody>
          <a:bodyPr wrap="square" rtlCol="0">
            <a:spAutoFit/>
          </a:bodyPr>
          <a:lstStyle/>
          <a:p>
            <a:r>
              <a:rPr lang="fr-FR" b="1" dirty="0" smtClean="0">
                <a:latin typeface="Arial" panose="020B0604020202020204" pitchFamily="34" charset="0"/>
                <a:cs typeface="Arial" panose="020B0604020202020204" pitchFamily="34" charset="0"/>
              </a:rPr>
              <a:t>APRECIA</a:t>
            </a:r>
            <a:endParaRPr lang="fr-FR" b="1" dirty="0">
              <a:latin typeface="Arial" panose="020B0604020202020204" pitchFamily="34" charset="0"/>
              <a:cs typeface="Arial" panose="020B0604020202020204" pitchFamily="34" charset="0"/>
            </a:endParaRPr>
          </a:p>
        </p:txBody>
      </p:sp>
      <p:sp>
        <p:nvSpPr>
          <p:cNvPr id="3" name="Rectangle 2"/>
          <p:cNvSpPr/>
          <p:nvPr/>
        </p:nvSpPr>
        <p:spPr>
          <a:xfrm>
            <a:off x="2855204" y="722324"/>
            <a:ext cx="2809295"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Solution adoptée [1]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wipe(down)">
                                      <p:cBhvr>
                                        <p:cTn id="7" dur="290">
                                          <p:stCondLst>
                                            <p:cond delay="0"/>
                                          </p:stCondLst>
                                        </p:cTn>
                                        <p:tgtEl>
                                          <p:spTgt spid="34818"/>
                                        </p:tgtEl>
                                      </p:cBhvr>
                                    </p:animEffect>
                                    <p:anim calcmode="lin" valueType="num">
                                      <p:cBhvr>
                                        <p:cTn id="8" dur="911" tmFilter="0,0; 0.14,0.36; 0.43,0.73; 0.71,0.91; 1.0,1.0">
                                          <p:stCondLst>
                                            <p:cond delay="0"/>
                                          </p:stCondLst>
                                        </p:cTn>
                                        <p:tgtEl>
                                          <p:spTgt spid="34818"/>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4818"/>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4818"/>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4818"/>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4818"/>
                                        </p:tgtEl>
                                        <p:attrNameLst>
                                          <p:attrName>ppt_y</p:attrName>
                                        </p:attrNameLst>
                                      </p:cBhvr>
                                      <p:tavLst>
                                        <p:tav tm="0" fmla="#ppt_y-sin(pi*$)/81">
                                          <p:val>
                                            <p:fltVal val="0"/>
                                          </p:val>
                                        </p:tav>
                                        <p:tav tm="100000">
                                          <p:val>
                                            <p:fltVal val="1"/>
                                          </p:val>
                                        </p:tav>
                                      </p:tavLst>
                                    </p:anim>
                                    <p:animScale>
                                      <p:cBhvr>
                                        <p:cTn id="13" dur="13">
                                          <p:stCondLst>
                                            <p:cond delay="325"/>
                                          </p:stCondLst>
                                        </p:cTn>
                                        <p:tgtEl>
                                          <p:spTgt spid="34818"/>
                                        </p:tgtEl>
                                      </p:cBhvr>
                                      <p:to x="100000" y="60000"/>
                                    </p:animScale>
                                    <p:animScale>
                                      <p:cBhvr>
                                        <p:cTn id="14" dur="83" decel="50000">
                                          <p:stCondLst>
                                            <p:cond delay="338"/>
                                          </p:stCondLst>
                                        </p:cTn>
                                        <p:tgtEl>
                                          <p:spTgt spid="34818"/>
                                        </p:tgtEl>
                                      </p:cBhvr>
                                      <p:to x="100000" y="100000"/>
                                    </p:animScale>
                                    <p:animScale>
                                      <p:cBhvr>
                                        <p:cTn id="15" dur="13">
                                          <p:stCondLst>
                                            <p:cond delay="656"/>
                                          </p:stCondLst>
                                        </p:cTn>
                                        <p:tgtEl>
                                          <p:spTgt spid="34818"/>
                                        </p:tgtEl>
                                      </p:cBhvr>
                                      <p:to x="100000" y="80000"/>
                                    </p:animScale>
                                    <p:animScale>
                                      <p:cBhvr>
                                        <p:cTn id="16" dur="83" decel="50000">
                                          <p:stCondLst>
                                            <p:cond delay="669"/>
                                          </p:stCondLst>
                                        </p:cTn>
                                        <p:tgtEl>
                                          <p:spTgt spid="34818"/>
                                        </p:tgtEl>
                                      </p:cBhvr>
                                      <p:to x="100000" y="100000"/>
                                    </p:animScale>
                                    <p:animScale>
                                      <p:cBhvr>
                                        <p:cTn id="17" dur="13">
                                          <p:stCondLst>
                                            <p:cond delay="821"/>
                                          </p:stCondLst>
                                        </p:cTn>
                                        <p:tgtEl>
                                          <p:spTgt spid="34818"/>
                                        </p:tgtEl>
                                      </p:cBhvr>
                                      <p:to x="100000" y="90000"/>
                                    </p:animScale>
                                    <p:animScale>
                                      <p:cBhvr>
                                        <p:cTn id="18" dur="83" decel="50000">
                                          <p:stCondLst>
                                            <p:cond delay="834"/>
                                          </p:stCondLst>
                                        </p:cTn>
                                        <p:tgtEl>
                                          <p:spTgt spid="34818"/>
                                        </p:tgtEl>
                                      </p:cBhvr>
                                      <p:to x="100000" y="100000"/>
                                    </p:animScale>
                                    <p:animScale>
                                      <p:cBhvr>
                                        <p:cTn id="19" dur="13">
                                          <p:stCondLst>
                                            <p:cond delay="904"/>
                                          </p:stCondLst>
                                        </p:cTn>
                                        <p:tgtEl>
                                          <p:spTgt spid="34818"/>
                                        </p:tgtEl>
                                      </p:cBhvr>
                                      <p:to x="100000" y="95000"/>
                                    </p:animScale>
                                    <p:animScale>
                                      <p:cBhvr>
                                        <p:cTn id="20" dur="83" decel="50000">
                                          <p:stCondLst>
                                            <p:cond delay="917"/>
                                          </p:stCondLst>
                                        </p:cTn>
                                        <p:tgtEl>
                                          <p:spTgt spid="34818"/>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down)">
                                      <p:cBhvr>
                                        <p:cTn id="23" dur="290">
                                          <p:stCondLst>
                                            <p:cond delay="0"/>
                                          </p:stCondLst>
                                        </p:cTn>
                                        <p:tgtEl>
                                          <p:spTgt spid="66"/>
                                        </p:tgtEl>
                                      </p:cBhvr>
                                    </p:animEffect>
                                    <p:anim calcmode="lin" valueType="num">
                                      <p:cBhvr>
                                        <p:cTn id="24" dur="911" tmFilter="0,0; 0.14,0.36; 0.43,0.73; 0.71,0.91; 1.0,1.0">
                                          <p:stCondLst>
                                            <p:cond delay="0"/>
                                          </p:stCondLst>
                                        </p:cTn>
                                        <p:tgtEl>
                                          <p:spTgt spid="66"/>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66"/>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66"/>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66"/>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66"/>
                                        </p:tgtEl>
                                        <p:attrNameLst>
                                          <p:attrName>ppt_y</p:attrName>
                                        </p:attrNameLst>
                                      </p:cBhvr>
                                      <p:tavLst>
                                        <p:tav tm="0" fmla="#ppt_y-sin(pi*$)/81">
                                          <p:val>
                                            <p:fltVal val="0"/>
                                          </p:val>
                                        </p:tav>
                                        <p:tav tm="100000">
                                          <p:val>
                                            <p:fltVal val="1"/>
                                          </p:val>
                                        </p:tav>
                                      </p:tavLst>
                                    </p:anim>
                                    <p:animScale>
                                      <p:cBhvr>
                                        <p:cTn id="29" dur="13">
                                          <p:stCondLst>
                                            <p:cond delay="325"/>
                                          </p:stCondLst>
                                        </p:cTn>
                                        <p:tgtEl>
                                          <p:spTgt spid="66"/>
                                        </p:tgtEl>
                                      </p:cBhvr>
                                      <p:to x="100000" y="60000"/>
                                    </p:animScale>
                                    <p:animScale>
                                      <p:cBhvr>
                                        <p:cTn id="30" dur="83" decel="50000">
                                          <p:stCondLst>
                                            <p:cond delay="338"/>
                                          </p:stCondLst>
                                        </p:cTn>
                                        <p:tgtEl>
                                          <p:spTgt spid="66"/>
                                        </p:tgtEl>
                                      </p:cBhvr>
                                      <p:to x="100000" y="100000"/>
                                    </p:animScale>
                                    <p:animScale>
                                      <p:cBhvr>
                                        <p:cTn id="31" dur="13">
                                          <p:stCondLst>
                                            <p:cond delay="656"/>
                                          </p:stCondLst>
                                        </p:cTn>
                                        <p:tgtEl>
                                          <p:spTgt spid="66"/>
                                        </p:tgtEl>
                                      </p:cBhvr>
                                      <p:to x="100000" y="80000"/>
                                    </p:animScale>
                                    <p:animScale>
                                      <p:cBhvr>
                                        <p:cTn id="32" dur="83" decel="50000">
                                          <p:stCondLst>
                                            <p:cond delay="669"/>
                                          </p:stCondLst>
                                        </p:cTn>
                                        <p:tgtEl>
                                          <p:spTgt spid="66"/>
                                        </p:tgtEl>
                                      </p:cBhvr>
                                      <p:to x="100000" y="100000"/>
                                    </p:animScale>
                                    <p:animScale>
                                      <p:cBhvr>
                                        <p:cTn id="33" dur="13">
                                          <p:stCondLst>
                                            <p:cond delay="821"/>
                                          </p:stCondLst>
                                        </p:cTn>
                                        <p:tgtEl>
                                          <p:spTgt spid="66"/>
                                        </p:tgtEl>
                                      </p:cBhvr>
                                      <p:to x="100000" y="90000"/>
                                    </p:animScale>
                                    <p:animScale>
                                      <p:cBhvr>
                                        <p:cTn id="34" dur="83" decel="50000">
                                          <p:stCondLst>
                                            <p:cond delay="834"/>
                                          </p:stCondLst>
                                        </p:cTn>
                                        <p:tgtEl>
                                          <p:spTgt spid="66"/>
                                        </p:tgtEl>
                                      </p:cBhvr>
                                      <p:to x="100000" y="100000"/>
                                    </p:animScale>
                                    <p:animScale>
                                      <p:cBhvr>
                                        <p:cTn id="35" dur="13">
                                          <p:stCondLst>
                                            <p:cond delay="904"/>
                                          </p:stCondLst>
                                        </p:cTn>
                                        <p:tgtEl>
                                          <p:spTgt spid="66"/>
                                        </p:tgtEl>
                                      </p:cBhvr>
                                      <p:to x="100000" y="95000"/>
                                    </p:animScale>
                                    <p:animScale>
                                      <p:cBhvr>
                                        <p:cTn id="36" dur="83" decel="50000">
                                          <p:stCondLst>
                                            <p:cond delay="917"/>
                                          </p:stCondLst>
                                        </p:cTn>
                                        <p:tgtEl>
                                          <p:spTgt spid="66"/>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down)">
                                      <p:cBhvr>
                                        <p:cTn id="39" dur="290">
                                          <p:stCondLst>
                                            <p:cond delay="0"/>
                                          </p:stCondLst>
                                        </p:cTn>
                                        <p:tgtEl>
                                          <p:spTgt spid="13"/>
                                        </p:tgtEl>
                                      </p:cBhvr>
                                    </p:animEffect>
                                    <p:anim calcmode="lin" valueType="num">
                                      <p:cBhvr>
                                        <p:cTn id="40" dur="911"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13"/>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13"/>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13"/>
                                        </p:tgtEl>
                                        <p:attrNameLst>
                                          <p:attrName>ppt_y</p:attrName>
                                        </p:attrNameLst>
                                      </p:cBhvr>
                                      <p:tavLst>
                                        <p:tav tm="0" fmla="#ppt_y-sin(pi*$)/81">
                                          <p:val>
                                            <p:fltVal val="0"/>
                                          </p:val>
                                        </p:tav>
                                        <p:tav tm="100000">
                                          <p:val>
                                            <p:fltVal val="1"/>
                                          </p:val>
                                        </p:tav>
                                      </p:tavLst>
                                    </p:anim>
                                    <p:animScale>
                                      <p:cBhvr>
                                        <p:cTn id="45" dur="13">
                                          <p:stCondLst>
                                            <p:cond delay="325"/>
                                          </p:stCondLst>
                                        </p:cTn>
                                        <p:tgtEl>
                                          <p:spTgt spid="13"/>
                                        </p:tgtEl>
                                      </p:cBhvr>
                                      <p:to x="100000" y="60000"/>
                                    </p:animScale>
                                    <p:animScale>
                                      <p:cBhvr>
                                        <p:cTn id="46" dur="83" decel="50000">
                                          <p:stCondLst>
                                            <p:cond delay="338"/>
                                          </p:stCondLst>
                                        </p:cTn>
                                        <p:tgtEl>
                                          <p:spTgt spid="13"/>
                                        </p:tgtEl>
                                      </p:cBhvr>
                                      <p:to x="100000" y="100000"/>
                                    </p:animScale>
                                    <p:animScale>
                                      <p:cBhvr>
                                        <p:cTn id="47" dur="13">
                                          <p:stCondLst>
                                            <p:cond delay="656"/>
                                          </p:stCondLst>
                                        </p:cTn>
                                        <p:tgtEl>
                                          <p:spTgt spid="13"/>
                                        </p:tgtEl>
                                      </p:cBhvr>
                                      <p:to x="100000" y="80000"/>
                                    </p:animScale>
                                    <p:animScale>
                                      <p:cBhvr>
                                        <p:cTn id="48" dur="83" decel="50000">
                                          <p:stCondLst>
                                            <p:cond delay="669"/>
                                          </p:stCondLst>
                                        </p:cTn>
                                        <p:tgtEl>
                                          <p:spTgt spid="13"/>
                                        </p:tgtEl>
                                      </p:cBhvr>
                                      <p:to x="100000" y="100000"/>
                                    </p:animScale>
                                    <p:animScale>
                                      <p:cBhvr>
                                        <p:cTn id="49" dur="13">
                                          <p:stCondLst>
                                            <p:cond delay="821"/>
                                          </p:stCondLst>
                                        </p:cTn>
                                        <p:tgtEl>
                                          <p:spTgt spid="13"/>
                                        </p:tgtEl>
                                      </p:cBhvr>
                                      <p:to x="100000" y="90000"/>
                                    </p:animScale>
                                    <p:animScale>
                                      <p:cBhvr>
                                        <p:cTn id="50" dur="83" decel="50000">
                                          <p:stCondLst>
                                            <p:cond delay="834"/>
                                          </p:stCondLst>
                                        </p:cTn>
                                        <p:tgtEl>
                                          <p:spTgt spid="13"/>
                                        </p:tgtEl>
                                      </p:cBhvr>
                                      <p:to x="100000" y="100000"/>
                                    </p:animScale>
                                    <p:animScale>
                                      <p:cBhvr>
                                        <p:cTn id="51" dur="13">
                                          <p:stCondLst>
                                            <p:cond delay="904"/>
                                          </p:stCondLst>
                                        </p:cTn>
                                        <p:tgtEl>
                                          <p:spTgt spid="13"/>
                                        </p:tgtEl>
                                      </p:cBhvr>
                                      <p:to x="100000" y="95000"/>
                                    </p:animScale>
                                    <p:animScale>
                                      <p:cBhvr>
                                        <p:cTn id="52" dur="83" decel="50000">
                                          <p:stCondLst>
                                            <p:cond delay="917"/>
                                          </p:stCondLst>
                                        </p:cTn>
                                        <p:tgtEl>
                                          <p:spTgt spid="13"/>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wipe(down)">
                                      <p:cBhvr>
                                        <p:cTn id="55" dur="290">
                                          <p:stCondLst>
                                            <p:cond delay="0"/>
                                          </p:stCondLst>
                                        </p:cTn>
                                        <p:tgtEl>
                                          <p:spTgt spid="65"/>
                                        </p:tgtEl>
                                      </p:cBhvr>
                                    </p:animEffect>
                                    <p:anim calcmode="lin" valueType="num">
                                      <p:cBhvr>
                                        <p:cTn id="56" dur="911" tmFilter="0,0; 0.14,0.36; 0.43,0.73; 0.71,0.91; 1.0,1.0">
                                          <p:stCondLst>
                                            <p:cond delay="0"/>
                                          </p:stCondLst>
                                        </p:cTn>
                                        <p:tgtEl>
                                          <p:spTgt spid="65"/>
                                        </p:tgtEl>
                                        <p:attrNameLst>
                                          <p:attrName>ppt_x</p:attrName>
                                        </p:attrNameLst>
                                      </p:cBhvr>
                                      <p:tavLst>
                                        <p:tav tm="0">
                                          <p:val>
                                            <p:strVal val="#ppt_x-0.25"/>
                                          </p:val>
                                        </p:tav>
                                        <p:tav tm="100000">
                                          <p:val>
                                            <p:strVal val="#ppt_x"/>
                                          </p:val>
                                        </p:tav>
                                      </p:tavLst>
                                    </p:anim>
                                    <p:anim calcmode="lin" valueType="num">
                                      <p:cBhvr>
                                        <p:cTn id="57" dur="332" tmFilter="0.0,0.0; 0.25,0.07; 0.50,0.2; 0.75,0.467; 1.0,1.0">
                                          <p:stCondLst>
                                            <p:cond delay="0"/>
                                          </p:stCondLst>
                                        </p:cTn>
                                        <p:tgtEl>
                                          <p:spTgt spid="65"/>
                                        </p:tgtEl>
                                        <p:attrNameLst>
                                          <p:attrName>ppt_y</p:attrName>
                                        </p:attrNameLst>
                                      </p:cBhvr>
                                      <p:tavLst>
                                        <p:tav tm="0" fmla="#ppt_y-sin(pi*$)/3">
                                          <p:val>
                                            <p:fltVal val="0.5"/>
                                          </p:val>
                                        </p:tav>
                                        <p:tav tm="100000">
                                          <p:val>
                                            <p:fltVal val="1"/>
                                          </p:val>
                                        </p:tav>
                                      </p:tavLst>
                                    </p:anim>
                                    <p:anim calcmode="lin" valueType="num">
                                      <p:cBhvr>
                                        <p:cTn id="58" dur="332" tmFilter="0, 0; 0.125,0.2665; 0.25,0.4; 0.375,0.465; 0.5,0.5;  0.625,0.535; 0.75,0.6; 0.875,0.7335; 1,1">
                                          <p:stCondLst>
                                            <p:cond delay="332"/>
                                          </p:stCondLst>
                                        </p:cTn>
                                        <p:tgtEl>
                                          <p:spTgt spid="65"/>
                                        </p:tgtEl>
                                        <p:attrNameLst>
                                          <p:attrName>ppt_y</p:attrName>
                                        </p:attrNameLst>
                                      </p:cBhvr>
                                      <p:tavLst>
                                        <p:tav tm="0" fmla="#ppt_y-sin(pi*$)/9">
                                          <p:val>
                                            <p:fltVal val="0"/>
                                          </p:val>
                                        </p:tav>
                                        <p:tav tm="100000">
                                          <p:val>
                                            <p:fltVal val="1"/>
                                          </p:val>
                                        </p:tav>
                                      </p:tavLst>
                                    </p:anim>
                                    <p:anim calcmode="lin" valueType="num">
                                      <p:cBhvr>
                                        <p:cTn id="59" dur="166" tmFilter="0, 0; 0.125,0.2665; 0.25,0.4; 0.375,0.465; 0.5,0.5;  0.625,0.535; 0.75,0.6; 0.875,0.7335; 1,1">
                                          <p:stCondLst>
                                            <p:cond delay="662"/>
                                          </p:stCondLst>
                                        </p:cTn>
                                        <p:tgtEl>
                                          <p:spTgt spid="65"/>
                                        </p:tgtEl>
                                        <p:attrNameLst>
                                          <p:attrName>ppt_y</p:attrName>
                                        </p:attrNameLst>
                                      </p:cBhvr>
                                      <p:tavLst>
                                        <p:tav tm="0" fmla="#ppt_y-sin(pi*$)/27">
                                          <p:val>
                                            <p:fltVal val="0"/>
                                          </p:val>
                                        </p:tav>
                                        <p:tav tm="100000">
                                          <p:val>
                                            <p:fltVal val="1"/>
                                          </p:val>
                                        </p:tav>
                                      </p:tavLst>
                                    </p:anim>
                                    <p:anim calcmode="lin" valueType="num">
                                      <p:cBhvr>
                                        <p:cTn id="60" dur="82" tmFilter="0, 0; 0.125,0.2665; 0.25,0.4; 0.375,0.465; 0.5,0.5;  0.625,0.535; 0.75,0.6; 0.875,0.7335; 1,1">
                                          <p:stCondLst>
                                            <p:cond delay="828"/>
                                          </p:stCondLst>
                                        </p:cTn>
                                        <p:tgtEl>
                                          <p:spTgt spid="65"/>
                                        </p:tgtEl>
                                        <p:attrNameLst>
                                          <p:attrName>ppt_y</p:attrName>
                                        </p:attrNameLst>
                                      </p:cBhvr>
                                      <p:tavLst>
                                        <p:tav tm="0" fmla="#ppt_y-sin(pi*$)/81">
                                          <p:val>
                                            <p:fltVal val="0"/>
                                          </p:val>
                                        </p:tav>
                                        <p:tav tm="100000">
                                          <p:val>
                                            <p:fltVal val="1"/>
                                          </p:val>
                                        </p:tav>
                                      </p:tavLst>
                                    </p:anim>
                                    <p:animScale>
                                      <p:cBhvr>
                                        <p:cTn id="61" dur="13">
                                          <p:stCondLst>
                                            <p:cond delay="325"/>
                                          </p:stCondLst>
                                        </p:cTn>
                                        <p:tgtEl>
                                          <p:spTgt spid="65"/>
                                        </p:tgtEl>
                                      </p:cBhvr>
                                      <p:to x="100000" y="60000"/>
                                    </p:animScale>
                                    <p:animScale>
                                      <p:cBhvr>
                                        <p:cTn id="62" dur="83" decel="50000">
                                          <p:stCondLst>
                                            <p:cond delay="338"/>
                                          </p:stCondLst>
                                        </p:cTn>
                                        <p:tgtEl>
                                          <p:spTgt spid="65"/>
                                        </p:tgtEl>
                                      </p:cBhvr>
                                      <p:to x="100000" y="100000"/>
                                    </p:animScale>
                                    <p:animScale>
                                      <p:cBhvr>
                                        <p:cTn id="63" dur="13">
                                          <p:stCondLst>
                                            <p:cond delay="656"/>
                                          </p:stCondLst>
                                        </p:cTn>
                                        <p:tgtEl>
                                          <p:spTgt spid="65"/>
                                        </p:tgtEl>
                                      </p:cBhvr>
                                      <p:to x="100000" y="80000"/>
                                    </p:animScale>
                                    <p:animScale>
                                      <p:cBhvr>
                                        <p:cTn id="64" dur="83" decel="50000">
                                          <p:stCondLst>
                                            <p:cond delay="669"/>
                                          </p:stCondLst>
                                        </p:cTn>
                                        <p:tgtEl>
                                          <p:spTgt spid="65"/>
                                        </p:tgtEl>
                                      </p:cBhvr>
                                      <p:to x="100000" y="100000"/>
                                    </p:animScale>
                                    <p:animScale>
                                      <p:cBhvr>
                                        <p:cTn id="65" dur="13">
                                          <p:stCondLst>
                                            <p:cond delay="821"/>
                                          </p:stCondLst>
                                        </p:cTn>
                                        <p:tgtEl>
                                          <p:spTgt spid="65"/>
                                        </p:tgtEl>
                                      </p:cBhvr>
                                      <p:to x="100000" y="90000"/>
                                    </p:animScale>
                                    <p:animScale>
                                      <p:cBhvr>
                                        <p:cTn id="66" dur="83" decel="50000">
                                          <p:stCondLst>
                                            <p:cond delay="834"/>
                                          </p:stCondLst>
                                        </p:cTn>
                                        <p:tgtEl>
                                          <p:spTgt spid="65"/>
                                        </p:tgtEl>
                                      </p:cBhvr>
                                      <p:to x="100000" y="100000"/>
                                    </p:animScale>
                                    <p:animScale>
                                      <p:cBhvr>
                                        <p:cTn id="67" dur="13">
                                          <p:stCondLst>
                                            <p:cond delay="904"/>
                                          </p:stCondLst>
                                        </p:cTn>
                                        <p:tgtEl>
                                          <p:spTgt spid="65"/>
                                        </p:tgtEl>
                                      </p:cBhvr>
                                      <p:to x="100000" y="95000"/>
                                    </p:animScale>
                                    <p:animScale>
                                      <p:cBhvr>
                                        <p:cTn id="68" dur="83" decel="50000">
                                          <p:stCondLst>
                                            <p:cond delay="917"/>
                                          </p:stCondLst>
                                        </p:cTn>
                                        <p:tgtEl>
                                          <p:spTgt spid="65"/>
                                        </p:tgtEl>
                                      </p:cBhvr>
                                      <p:to x="100000" y="100000"/>
                                    </p:animScale>
                                  </p:childTnLst>
                                </p:cTn>
                              </p:par>
                            </p:childTnLst>
                          </p:cTn>
                        </p:par>
                        <p:par>
                          <p:cTn id="69" fill="hold">
                            <p:stCondLst>
                              <p:cond delay="1000"/>
                            </p:stCondLst>
                            <p:childTnLst>
                              <p:par>
                                <p:cTn id="70" presetID="26" presetClass="emph" presetSubtype="0" fill="hold" nodeType="afterEffect">
                                  <p:stCondLst>
                                    <p:cond delay="0"/>
                                  </p:stCondLst>
                                  <p:childTnLst>
                                    <p:animEffect transition="out" filter="fade">
                                      <p:cBhvr>
                                        <p:cTn id="71" dur="500" tmFilter="0, 0; .2, .5; .8, .5; 1, 0"/>
                                        <p:tgtEl>
                                          <p:spTgt spid="66"/>
                                        </p:tgtEl>
                                      </p:cBhvr>
                                    </p:animEffect>
                                    <p:animScale>
                                      <p:cBhvr>
                                        <p:cTn id="72" dur="250" autoRev="1" fill="hold"/>
                                        <p:tgtEl>
                                          <p:spTgt spid="66"/>
                                        </p:tgtEl>
                                      </p:cBhvr>
                                      <p:by x="105000" y="105000"/>
                                    </p:animScale>
                                  </p:childTnLst>
                                </p:cTn>
                              </p:par>
                            </p:childTnLst>
                          </p:cTn>
                        </p:par>
                        <p:par>
                          <p:cTn id="73" fill="hold">
                            <p:stCondLst>
                              <p:cond delay="1500"/>
                            </p:stCondLst>
                            <p:childTnLst>
                              <p:par>
                                <p:cTn id="74" presetID="26" presetClass="emph" presetSubtype="0" fill="hold" nodeType="afterEffect">
                                  <p:stCondLst>
                                    <p:cond delay="0"/>
                                  </p:stCondLst>
                                  <p:childTnLst>
                                    <p:animEffect transition="out" filter="fade">
                                      <p:cBhvr>
                                        <p:cTn id="75" dur="500" tmFilter="0, 0; .2, .5; .8, .5; 1, 0"/>
                                        <p:tgtEl>
                                          <p:spTgt spid="65"/>
                                        </p:tgtEl>
                                      </p:cBhvr>
                                    </p:animEffect>
                                    <p:animScale>
                                      <p:cBhvr>
                                        <p:cTn id="76" dur="250" autoRev="1" fill="hold"/>
                                        <p:tgtEl>
                                          <p:spTgt spid="6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Espace réservé du numéro de diapositive 3"/>
          <p:cNvSpPr>
            <a:spLocks noGrp="1"/>
          </p:cNvSpPr>
          <p:nvPr>
            <p:ph type="sldNum" sz="quarter" idx="12"/>
          </p:nvPr>
        </p:nvSpPr>
        <p:spPr>
          <a:xfrm>
            <a:off x="7924800" y="6356350"/>
            <a:ext cx="762000" cy="365125"/>
          </a:xfrm>
        </p:spPr>
        <p:txBody>
          <a:bodyPr/>
          <a:lstStyle/>
          <a:p>
            <a:fld id="{AB85AAB0-8689-4251-9B00-D7272D8175F1}" type="slidenum">
              <a:rPr lang="fr-FR" smtClean="0"/>
              <a:pPr/>
              <a:t>7</a:t>
            </a:fld>
            <a:endParaRPr lang="fr-FR" dirty="0"/>
          </a:p>
        </p:txBody>
      </p:sp>
      <p:sp>
        <p:nvSpPr>
          <p:cNvPr id="150"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151"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52"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53"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Conception</a:t>
            </a:r>
            <a:r>
              <a:rPr lang="en-US" sz="1100" b="1" dirty="0">
                <a:solidFill>
                  <a:schemeClr val="bg1">
                    <a:lumMod val="65000"/>
                  </a:schemeClr>
                </a:solidFill>
              </a:rPr>
              <a:t> et </a:t>
            </a:r>
          </a:p>
          <a:p>
            <a:pPr eaLnBrk="0" hangingPunct="0"/>
            <a:r>
              <a:rPr lang="fr-FR" sz="1100" b="1" dirty="0">
                <a:solidFill>
                  <a:schemeClr val="bg1">
                    <a:lumMod val="65000"/>
                  </a:schemeClr>
                </a:solidFill>
              </a:rPr>
              <a:t>Architecture</a:t>
            </a:r>
            <a:r>
              <a:rPr lang="en-US" sz="1100" b="1" dirty="0">
                <a:solidFill>
                  <a:schemeClr val="bg1">
                    <a:lumMod val="65000"/>
                  </a:schemeClr>
                </a:solidFill>
              </a:rPr>
              <a:t> </a:t>
            </a:r>
            <a:r>
              <a:rPr lang="fr-FR" sz="1100" b="1" dirty="0">
                <a:solidFill>
                  <a:schemeClr val="bg1">
                    <a:lumMod val="65000"/>
                  </a:schemeClr>
                </a:solidFill>
              </a:rPr>
              <a:t>générale</a:t>
            </a:r>
          </a:p>
        </p:txBody>
      </p:sp>
      <p:sp>
        <p:nvSpPr>
          <p:cNvPr id="154"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Spécification </a:t>
            </a:r>
          </a:p>
          <a:p>
            <a:pPr eaLnBrk="0" hangingPunct="0"/>
            <a:r>
              <a:rPr lang="fr-FR" sz="1100" b="1" dirty="0">
                <a:solidFill>
                  <a:schemeClr val="bg1">
                    <a:lumMod val="65000"/>
                  </a:schemeClr>
                </a:solidFill>
              </a:rPr>
              <a:t>des besoins</a:t>
            </a:r>
          </a:p>
        </p:txBody>
      </p:sp>
      <p:sp>
        <p:nvSpPr>
          <p:cNvPr id="156"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65000"/>
                  </a:schemeClr>
                </a:solidFill>
              </a:rPr>
              <a:t>Problématique</a:t>
            </a:r>
            <a:endParaRPr lang="fr-FR" sz="1100" b="1" dirty="0">
              <a:solidFill>
                <a:schemeClr val="bg1">
                  <a:lumMod val="65000"/>
                </a:schemeClr>
              </a:solidFill>
            </a:endParaRPr>
          </a:p>
        </p:txBody>
      </p:sp>
      <p:grpSp>
        <p:nvGrpSpPr>
          <p:cNvPr id="3" name="Group 32"/>
          <p:cNvGrpSpPr>
            <a:grpSpLocks/>
          </p:cNvGrpSpPr>
          <p:nvPr/>
        </p:nvGrpSpPr>
        <p:grpSpPr bwMode="auto">
          <a:xfrm>
            <a:off x="0" y="3505200"/>
            <a:ext cx="381000" cy="381000"/>
            <a:chOff x="2078" y="1680"/>
            <a:chExt cx="1615" cy="1615"/>
          </a:xfrm>
        </p:grpSpPr>
        <p:sp>
          <p:nvSpPr>
            <p:cNvPr id="16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6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6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6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7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172"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Réalisation</a:t>
            </a:r>
          </a:p>
        </p:txBody>
      </p:sp>
      <p:sp>
        <p:nvSpPr>
          <p:cNvPr id="173"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rPr>
              <a:t>Conclusion et</a:t>
            </a:r>
          </a:p>
          <a:p>
            <a:pPr eaLnBrk="0" hangingPunct="0"/>
            <a:r>
              <a:rPr lang="fr-FR" sz="1100" b="1" dirty="0">
                <a:solidFill>
                  <a:schemeClr val="bg1">
                    <a:lumMod val="65000"/>
                  </a:schemeClr>
                </a:solidFill>
              </a:rPr>
              <a:t> </a:t>
            </a:r>
            <a:r>
              <a:rPr lang="fr-FR" sz="1100" b="1" dirty="0" smtClean="0">
                <a:solidFill>
                  <a:schemeClr val="bg1">
                    <a:lumMod val="65000"/>
                  </a:schemeClr>
                </a:solidFill>
              </a:rPr>
              <a:t>Perspectives</a:t>
            </a:r>
            <a:endParaRPr lang="fr-FR" sz="1100" b="1" dirty="0">
              <a:solidFill>
                <a:schemeClr val="bg1">
                  <a:lumMod val="65000"/>
                </a:schemeClr>
              </a:solidFill>
            </a:endParaRPr>
          </a:p>
        </p:txBody>
      </p:sp>
      <p:grpSp>
        <p:nvGrpSpPr>
          <p:cNvPr id="4" name="Group 32"/>
          <p:cNvGrpSpPr>
            <a:grpSpLocks/>
          </p:cNvGrpSpPr>
          <p:nvPr/>
        </p:nvGrpSpPr>
        <p:grpSpPr bwMode="auto">
          <a:xfrm>
            <a:off x="0" y="2438400"/>
            <a:ext cx="381000" cy="381000"/>
            <a:chOff x="2078" y="1680"/>
            <a:chExt cx="1615" cy="1615"/>
          </a:xfrm>
        </p:grpSpPr>
        <p:sp>
          <p:nvSpPr>
            <p:cNvPr id="175"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76"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77"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78"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79"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80"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6" name="Group 32"/>
          <p:cNvGrpSpPr>
            <a:grpSpLocks/>
          </p:cNvGrpSpPr>
          <p:nvPr/>
        </p:nvGrpSpPr>
        <p:grpSpPr bwMode="auto">
          <a:xfrm>
            <a:off x="0" y="4038600"/>
            <a:ext cx="381000" cy="381000"/>
            <a:chOff x="2078" y="1680"/>
            <a:chExt cx="1615" cy="1615"/>
          </a:xfrm>
        </p:grpSpPr>
        <p:sp>
          <p:nvSpPr>
            <p:cNvPr id="18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9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9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94"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7" name="Group 32"/>
          <p:cNvGrpSpPr>
            <a:grpSpLocks/>
          </p:cNvGrpSpPr>
          <p:nvPr/>
        </p:nvGrpSpPr>
        <p:grpSpPr bwMode="auto">
          <a:xfrm>
            <a:off x="0" y="4572000"/>
            <a:ext cx="381000" cy="381000"/>
            <a:chOff x="2078" y="1680"/>
            <a:chExt cx="1615" cy="1615"/>
          </a:xfrm>
        </p:grpSpPr>
        <p:sp>
          <p:nvSpPr>
            <p:cNvPr id="19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9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9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0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8" name="Group 32"/>
          <p:cNvGrpSpPr>
            <a:grpSpLocks/>
          </p:cNvGrpSpPr>
          <p:nvPr/>
        </p:nvGrpSpPr>
        <p:grpSpPr bwMode="auto">
          <a:xfrm>
            <a:off x="0" y="5105400"/>
            <a:ext cx="381000" cy="381000"/>
            <a:chOff x="2078" y="1680"/>
            <a:chExt cx="1615" cy="1615"/>
          </a:xfrm>
        </p:grpSpPr>
        <p:sp>
          <p:nvSpPr>
            <p:cNvPr id="20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0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0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0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0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9" name="Group 11"/>
          <p:cNvGrpSpPr>
            <a:grpSpLocks/>
          </p:cNvGrpSpPr>
          <p:nvPr/>
        </p:nvGrpSpPr>
        <p:grpSpPr bwMode="auto">
          <a:xfrm>
            <a:off x="2362200" y="698500"/>
            <a:ext cx="381000" cy="381000"/>
            <a:chOff x="2078" y="1680"/>
            <a:chExt cx="1615" cy="1615"/>
          </a:xfrm>
        </p:grpSpPr>
        <p:sp>
          <p:nvSpPr>
            <p:cNvPr id="211"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12"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13"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14"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fr-FR" dirty="0"/>
            </a:p>
          </p:txBody>
        </p:sp>
        <p:sp>
          <p:nvSpPr>
            <p:cNvPr id="215"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16"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218"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76" name="AutoShape 10"/>
          <p:cNvSpPr>
            <a:spLocks noChangeArrowheads="1"/>
          </p:cNvSpPr>
          <p:nvPr/>
        </p:nvSpPr>
        <p:spPr bwMode="gray">
          <a:xfrm>
            <a:off x="2209800" y="1371600"/>
            <a:ext cx="5397500" cy="3048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000" b="1" dirty="0" smtClean="0">
                <a:solidFill>
                  <a:schemeClr val="tx2"/>
                </a:solidFill>
                <a:latin typeface="Cambria Math" pitchFamily="18" charset="0"/>
                <a:ea typeface="Cambria Math" pitchFamily="18" charset="0"/>
              </a:rPr>
              <a:t>Sujet :</a:t>
            </a:r>
            <a:endParaRPr lang="fr-FR" sz="2000" b="1" dirty="0">
              <a:solidFill>
                <a:schemeClr val="tx2"/>
              </a:solidFill>
              <a:latin typeface="Cambria Math" pitchFamily="18" charset="0"/>
              <a:ea typeface="Cambria Math" pitchFamily="18" charset="0"/>
            </a:endParaRPr>
          </a:p>
        </p:txBody>
      </p:sp>
      <p:sp>
        <p:nvSpPr>
          <p:cNvPr id="78" name="Flèche courbée vers la droite 77"/>
          <p:cNvSpPr/>
          <p:nvPr/>
        </p:nvSpPr>
        <p:spPr>
          <a:xfrm>
            <a:off x="2286000" y="1828800"/>
            <a:ext cx="228600" cy="4572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65" name="ZoneTexte 164"/>
          <p:cNvSpPr txBox="1"/>
          <p:nvPr/>
        </p:nvSpPr>
        <p:spPr>
          <a:xfrm>
            <a:off x="2667000" y="1828800"/>
            <a:ext cx="6248400" cy="646331"/>
          </a:xfrm>
          <a:prstGeom prst="rect">
            <a:avLst/>
          </a:prstGeom>
          <a:noFill/>
        </p:spPr>
        <p:txBody>
          <a:bodyPr wrap="square" rtlCol="0">
            <a:spAutoFit/>
          </a:bodyPr>
          <a:lstStyle/>
          <a:p>
            <a:pPr algn="ctr"/>
            <a:r>
              <a:rPr lang="fr-FR" dirty="0"/>
              <a:t>Conception et realisation d’une plateforme Web entre collaborateur d’attribution des points de récompenses </a:t>
            </a:r>
          </a:p>
        </p:txBody>
      </p:sp>
      <p:sp>
        <p:nvSpPr>
          <p:cNvPr id="243" name="AutoShape 6"/>
          <p:cNvSpPr>
            <a:spLocks noChangeArrowheads="1"/>
          </p:cNvSpPr>
          <p:nvPr/>
        </p:nvSpPr>
        <p:spPr bwMode="gray">
          <a:xfrm>
            <a:off x="1825934" y="5183188"/>
            <a:ext cx="1782762" cy="1141412"/>
          </a:xfrm>
          <a:prstGeom prst="can">
            <a:avLst>
              <a:gd name="adj" fmla="val 32083"/>
            </a:avLst>
          </a:prstGeom>
          <a:gradFill rotWithShape="1">
            <a:gsLst>
              <a:gs pos="0">
                <a:srgbClr val="C0CDB3"/>
              </a:gs>
              <a:gs pos="50000">
                <a:srgbClr val="C0CDB3">
                  <a:gamma/>
                  <a:tint val="0"/>
                  <a:invGamma/>
                </a:srgbClr>
              </a:gs>
              <a:gs pos="100000">
                <a:srgbClr val="C0CDB3"/>
              </a:gs>
            </a:gsLst>
            <a:lin ang="0" scaled="1"/>
          </a:gradFill>
          <a:ln w="9525" algn="ctr">
            <a:noFill/>
            <a:round/>
            <a:headEnd/>
            <a:tailEnd/>
          </a:ln>
          <a:effectLst/>
        </p:spPr>
        <p:txBody>
          <a:bodyPr wrap="none" anchor="ctr"/>
          <a:lstStyle/>
          <a:p>
            <a:endParaRPr lang="fr-FR"/>
          </a:p>
        </p:txBody>
      </p:sp>
      <p:sp>
        <p:nvSpPr>
          <p:cNvPr id="244" name="Oval 7"/>
          <p:cNvSpPr>
            <a:spLocks noChangeArrowheads="1"/>
          </p:cNvSpPr>
          <p:nvPr/>
        </p:nvSpPr>
        <p:spPr bwMode="gray">
          <a:xfrm>
            <a:off x="1798638" y="5207000"/>
            <a:ext cx="1782762" cy="343879"/>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a:effectLst/>
        </p:spPr>
        <p:txBody>
          <a:bodyPr wrap="none" anchor="ctr"/>
          <a:lstStyle/>
          <a:p>
            <a:endParaRPr lang="fr-FR"/>
          </a:p>
        </p:txBody>
      </p:sp>
      <p:sp>
        <p:nvSpPr>
          <p:cNvPr id="245" name="Oval 8"/>
          <p:cNvSpPr>
            <a:spLocks noChangeArrowheads="1"/>
          </p:cNvSpPr>
          <p:nvPr/>
        </p:nvSpPr>
        <p:spPr bwMode="gray">
          <a:xfrm>
            <a:off x="1892300" y="5211764"/>
            <a:ext cx="1581150" cy="335943"/>
          </a:xfrm>
          <a:prstGeom prst="ellipse">
            <a:avLst/>
          </a:prstGeom>
          <a:solidFill>
            <a:srgbClr val="E1C797"/>
          </a:solidFill>
          <a:ln w="28575">
            <a:solidFill>
              <a:srgbClr val="FEFEFE"/>
            </a:solidFill>
            <a:round/>
            <a:headEnd/>
            <a:tailEnd/>
          </a:ln>
          <a:effectLst/>
        </p:spPr>
        <p:txBody>
          <a:bodyPr wrap="none" anchor="ctr"/>
          <a:lstStyle/>
          <a:p>
            <a:endParaRPr lang="fr-FR"/>
          </a:p>
        </p:txBody>
      </p:sp>
      <p:sp>
        <p:nvSpPr>
          <p:cNvPr id="247" name="AutoShape 11"/>
          <p:cNvSpPr>
            <a:spLocks noChangeArrowheads="1"/>
          </p:cNvSpPr>
          <p:nvPr/>
        </p:nvSpPr>
        <p:spPr bwMode="gray">
          <a:xfrm>
            <a:off x="3694113" y="5183188"/>
            <a:ext cx="1792287" cy="1141412"/>
          </a:xfrm>
          <a:prstGeom prst="can">
            <a:avLst>
              <a:gd name="adj" fmla="val 32083"/>
            </a:avLst>
          </a:prstGeom>
          <a:gradFill rotWithShape="1">
            <a:gsLst>
              <a:gs pos="0">
                <a:srgbClr val="C0C0C0"/>
              </a:gs>
              <a:gs pos="50000">
                <a:srgbClr val="C0C0C0">
                  <a:gamma/>
                  <a:tint val="0"/>
                  <a:invGamma/>
                </a:srgbClr>
              </a:gs>
              <a:gs pos="100000">
                <a:srgbClr val="C0C0C0"/>
              </a:gs>
            </a:gsLst>
            <a:lin ang="0" scaled="1"/>
          </a:gradFill>
          <a:ln w="9525" algn="ctr">
            <a:noFill/>
            <a:round/>
            <a:headEnd/>
            <a:tailEnd/>
          </a:ln>
          <a:effectLst/>
        </p:spPr>
        <p:txBody>
          <a:bodyPr wrap="none" anchor="ctr"/>
          <a:lstStyle/>
          <a:p>
            <a:endParaRPr lang="fr-FR"/>
          </a:p>
        </p:txBody>
      </p:sp>
      <p:grpSp>
        <p:nvGrpSpPr>
          <p:cNvPr id="248" name="Group 12"/>
          <p:cNvGrpSpPr>
            <a:grpSpLocks/>
          </p:cNvGrpSpPr>
          <p:nvPr/>
        </p:nvGrpSpPr>
        <p:grpSpPr bwMode="auto">
          <a:xfrm>
            <a:off x="3694113" y="5207000"/>
            <a:ext cx="1792287" cy="343879"/>
            <a:chOff x="2029" y="2178"/>
            <a:chExt cx="1600" cy="474"/>
          </a:xfrm>
        </p:grpSpPr>
        <p:sp>
          <p:nvSpPr>
            <p:cNvPr id="249" name="Oval 13"/>
            <p:cNvSpPr>
              <a:spLocks noChangeArrowheads="1"/>
            </p:cNvSpPr>
            <p:nvPr/>
          </p:nvSpPr>
          <p:spPr bwMode="gray">
            <a:xfrm>
              <a:off x="2029" y="2178"/>
              <a:ext cx="1600" cy="474"/>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a:effectLst/>
          </p:spPr>
          <p:txBody>
            <a:bodyPr wrap="none" anchor="ctr"/>
            <a:lstStyle/>
            <a:p>
              <a:endParaRPr lang="fr-FR"/>
            </a:p>
          </p:txBody>
        </p:sp>
        <p:sp>
          <p:nvSpPr>
            <p:cNvPr id="250" name="Oval 14"/>
            <p:cNvSpPr>
              <a:spLocks noChangeArrowheads="1"/>
            </p:cNvSpPr>
            <p:nvPr/>
          </p:nvSpPr>
          <p:spPr bwMode="gray">
            <a:xfrm>
              <a:off x="2117" y="2183"/>
              <a:ext cx="1419" cy="464"/>
            </a:xfrm>
            <a:prstGeom prst="ellipse">
              <a:avLst/>
            </a:prstGeom>
            <a:solidFill>
              <a:srgbClr val="C9DE9A"/>
            </a:solidFill>
            <a:ln w="28575">
              <a:solidFill>
                <a:srgbClr val="FEFEFE"/>
              </a:solidFill>
              <a:round/>
              <a:headEnd/>
              <a:tailEnd/>
            </a:ln>
            <a:effectLst/>
          </p:spPr>
          <p:txBody>
            <a:bodyPr wrap="none" anchor="ctr"/>
            <a:lstStyle/>
            <a:p>
              <a:endParaRPr lang="fr-FR"/>
            </a:p>
          </p:txBody>
        </p:sp>
      </p:grpSp>
      <p:sp>
        <p:nvSpPr>
          <p:cNvPr id="253" name="AutoShape 17"/>
          <p:cNvSpPr>
            <a:spLocks noChangeArrowheads="1"/>
          </p:cNvSpPr>
          <p:nvPr/>
        </p:nvSpPr>
        <p:spPr bwMode="gray">
          <a:xfrm>
            <a:off x="5600700" y="5183188"/>
            <a:ext cx="1762125" cy="1141412"/>
          </a:xfrm>
          <a:prstGeom prst="can">
            <a:avLst>
              <a:gd name="adj" fmla="val 32083"/>
            </a:avLst>
          </a:prstGeom>
          <a:gradFill rotWithShape="1">
            <a:gsLst>
              <a:gs pos="0">
                <a:srgbClr val="C0CDB3"/>
              </a:gs>
              <a:gs pos="50000">
                <a:srgbClr val="C0CDB3">
                  <a:gamma/>
                  <a:tint val="0"/>
                  <a:invGamma/>
                </a:srgbClr>
              </a:gs>
              <a:gs pos="100000">
                <a:srgbClr val="C0CDB3"/>
              </a:gs>
            </a:gsLst>
            <a:lin ang="0" scaled="1"/>
          </a:gradFill>
          <a:ln w="9525" algn="ctr">
            <a:noFill/>
            <a:round/>
            <a:headEnd/>
            <a:tailEnd/>
          </a:ln>
          <a:effectLst/>
        </p:spPr>
        <p:txBody>
          <a:bodyPr wrap="none" anchor="ctr"/>
          <a:lstStyle/>
          <a:p>
            <a:endParaRPr lang="fr-FR"/>
          </a:p>
        </p:txBody>
      </p:sp>
      <p:sp>
        <p:nvSpPr>
          <p:cNvPr id="254" name="Oval 18"/>
          <p:cNvSpPr>
            <a:spLocks noChangeArrowheads="1"/>
          </p:cNvSpPr>
          <p:nvPr/>
        </p:nvSpPr>
        <p:spPr bwMode="gray">
          <a:xfrm>
            <a:off x="5600700" y="5207000"/>
            <a:ext cx="1762125" cy="343879"/>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a:effectLst/>
        </p:spPr>
        <p:txBody>
          <a:bodyPr wrap="none" anchor="ctr"/>
          <a:lstStyle/>
          <a:p>
            <a:endParaRPr lang="fr-FR"/>
          </a:p>
        </p:txBody>
      </p:sp>
      <p:grpSp>
        <p:nvGrpSpPr>
          <p:cNvPr id="255" name="Group 19"/>
          <p:cNvGrpSpPr>
            <a:grpSpLocks/>
          </p:cNvGrpSpPr>
          <p:nvPr/>
        </p:nvGrpSpPr>
        <p:grpSpPr bwMode="auto">
          <a:xfrm>
            <a:off x="5692775" y="3084730"/>
            <a:ext cx="1778888" cy="2477870"/>
            <a:chOff x="3017" y="856"/>
            <a:chExt cx="1052" cy="1906"/>
          </a:xfrm>
        </p:grpSpPr>
        <p:sp>
          <p:nvSpPr>
            <p:cNvPr id="256" name="Oval 20"/>
            <p:cNvSpPr>
              <a:spLocks noChangeArrowheads="1"/>
            </p:cNvSpPr>
            <p:nvPr/>
          </p:nvSpPr>
          <p:spPr bwMode="gray">
            <a:xfrm>
              <a:off x="3017" y="2480"/>
              <a:ext cx="1052" cy="282"/>
            </a:xfrm>
            <a:prstGeom prst="ellipse">
              <a:avLst/>
            </a:prstGeom>
            <a:solidFill>
              <a:srgbClr val="E1C797"/>
            </a:solidFill>
            <a:ln w="28575">
              <a:solidFill>
                <a:srgbClr val="FEFEFE"/>
              </a:solidFill>
              <a:round/>
              <a:headEnd/>
              <a:tailEnd/>
            </a:ln>
            <a:effectLst/>
          </p:spPr>
          <p:txBody>
            <a:bodyPr wrap="none" anchor="ctr"/>
            <a:lstStyle/>
            <a:p>
              <a:endParaRPr lang="fr-FR"/>
            </a:p>
          </p:txBody>
        </p:sp>
        <p:sp>
          <p:nvSpPr>
            <p:cNvPr id="257" name="Rectangle 21"/>
            <p:cNvSpPr>
              <a:spLocks noChangeArrowheads="1"/>
            </p:cNvSpPr>
            <p:nvPr/>
          </p:nvSpPr>
          <p:spPr bwMode="gray">
            <a:xfrm>
              <a:off x="3024" y="856"/>
              <a:ext cx="1036" cy="1764"/>
            </a:xfrm>
            <a:prstGeom prst="rect">
              <a:avLst/>
            </a:prstGeom>
            <a:gradFill rotWithShape="1">
              <a:gsLst>
                <a:gs pos="0">
                  <a:srgbClr val="E1C797">
                    <a:gamma/>
                    <a:tint val="0"/>
                    <a:invGamma/>
                  </a:srgbClr>
                </a:gs>
                <a:gs pos="100000">
                  <a:srgbClr val="E1C797"/>
                </a:gs>
              </a:gsLst>
              <a:lin ang="5400000" scaled="1"/>
            </a:gradFill>
            <a:ln w="12700" algn="ctr">
              <a:noFill/>
              <a:prstDash val="dash"/>
              <a:miter lim="800000"/>
              <a:headEnd/>
              <a:tailEnd/>
            </a:ln>
            <a:effectLst/>
          </p:spPr>
          <p:txBody>
            <a:bodyPr wrap="none" anchor="ctr"/>
            <a:lstStyle/>
            <a:p>
              <a:endParaRPr lang="fr-FR"/>
            </a:p>
          </p:txBody>
        </p:sp>
      </p:grpSp>
      <p:sp>
        <p:nvSpPr>
          <p:cNvPr id="258" name="Rectangle 22"/>
          <p:cNvSpPr>
            <a:spLocks noChangeArrowheads="1"/>
          </p:cNvSpPr>
          <p:nvPr/>
        </p:nvSpPr>
        <p:spPr bwMode="black">
          <a:xfrm>
            <a:off x="5581943" y="3068511"/>
            <a:ext cx="2036826" cy="2923877"/>
          </a:xfrm>
          <a:prstGeom prst="rect">
            <a:avLst/>
          </a:prstGeom>
          <a:noFill/>
          <a:ln w="9525" algn="ctr">
            <a:noFill/>
            <a:miter lim="800000"/>
            <a:headEnd/>
            <a:tailEnd/>
          </a:ln>
          <a:effectLst/>
        </p:spPr>
        <p:txBody>
          <a:bodyPr wrap="square">
            <a:spAutoFit/>
          </a:bodyPr>
          <a:lstStyle/>
          <a:p>
            <a:pPr marL="228600" indent="-228600" algn="l">
              <a:buFont typeface="+mj-lt"/>
              <a:buAutoNum type="arabicPeriod"/>
            </a:pPr>
            <a:r>
              <a:rPr lang="fr-FR" sz="1600" dirty="0" smtClean="0">
                <a:latin typeface="Arial" panose="020B0604020202020204" pitchFamily="34" charset="0"/>
                <a:cs typeface="Arial" panose="020B0604020202020204" pitchFamily="34" charset="0"/>
              </a:rPr>
              <a:t>Permettre à l’employé de transformer ses point en plusieurs méthodes. </a:t>
            </a:r>
          </a:p>
          <a:p>
            <a:pPr marL="228600" indent="-228600">
              <a:buFont typeface="+mj-lt"/>
              <a:buAutoNum type="arabicPeriod"/>
            </a:pPr>
            <a:r>
              <a:rPr lang="fr-FR" sz="1600" dirty="0">
                <a:latin typeface="Arial" panose="020B0604020202020204" pitchFamily="34" charset="0"/>
                <a:cs typeface="Arial" panose="020B0604020202020204" pitchFamily="34" charset="0"/>
              </a:rPr>
              <a:t>Permettre </a:t>
            </a:r>
            <a:r>
              <a:rPr lang="fr-FR" sz="1600" dirty="0" smtClean="0">
                <a:latin typeface="Arial" panose="020B0604020202020204" pitchFamily="34" charset="0"/>
                <a:cs typeface="Arial" panose="020B0604020202020204" pitchFamily="34" charset="0"/>
              </a:rPr>
              <a:t>au responsable de valider les transformation des employés </a:t>
            </a:r>
            <a:endParaRPr lang="en-US" sz="1600" dirty="0">
              <a:solidFill>
                <a:srgbClr val="1C1C1C"/>
              </a:solidFill>
              <a:latin typeface="Arial" panose="020B0604020202020204" pitchFamily="34" charset="0"/>
              <a:cs typeface="Arial" panose="020B0604020202020204" pitchFamily="34" charset="0"/>
            </a:endParaRPr>
          </a:p>
          <a:p>
            <a:pPr marL="115888" indent="-115888" algn="l">
              <a:buFontTx/>
              <a:buAutoNum type="arabicPeriod"/>
            </a:pPr>
            <a:endParaRPr lang="fr-FR" sz="1200" dirty="0" smtClean="0"/>
          </a:p>
          <a:p>
            <a:pPr marL="115888" indent="-115888" algn="l">
              <a:buFontTx/>
              <a:buAutoNum type="arabicPeriod"/>
            </a:pPr>
            <a:endParaRPr lang="en-US" sz="1200" dirty="0">
              <a:solidFill>
                <a:srgbClr val="1C1C1C"/>
              </a:solidFill>
            </a:endParaRPr>
          </a:p>
        </p:txBody>
      </p:sp>
      <p:sp>
        <p:nvSpPr>
          <p:cNvPr id="259" name="AutoShape 23"/>
          <p:cNvSpPr>
            <a:spLocks noChangeArrowheads="1"/>
          </p:cNvSpPr>
          <p:nvPr/>
        </p:nvSpPr>
        <p:spPr bwMode="gray">
          <a:xfrm>
            <a:off x="7464425" y="5183188"/>
            <a:ext cx="1746250" cy="1141412"/>
          </a:xfrm>
          <a:prstGeom prst="can">
            <a:avLst>
              <a:gd name="adj" fmla="val 32083"/>
            </a:avLst>
          </a:prstGeom>
          <a:gradFill rotWithShape="1">
            <a:gsLst>
              <a:gs pos="0">
                <a:srgbClr val="C0C0C0"/>
              </a:gs>
              <a:gs pos="50000">
                <a:srgbClr val="C0C0C0">
                  <a:gamma/>
                  <a:tint val="0"/>
                  <a:invGamma/>
                </a:srgbClr>
              </a:gs>
              <a:gs pos="100000">
                <a:srgbClr val="C0C0C0"/>
              </a:gs>
            </a:gsLst>
            <a:lin ang="0" scaled="1"/>
          </a:gradFill>
          <a:ln w="9525" algn="ctr">
            <a:noFill/>
            <a:round/>
            <a:headEnd/>
            <a:tailEnd/>
          </a:ln>
          <a:effectLst/>
        </p:spPr>
        <p:txBody>
          <a:bodyPr wrap="none" anchor="ctr"/>
          <a:lstStyle/>
          <a:p>
            <a:endParaRPr lang="fr-FR"/>
          </a:p>
        </p:txBody>
      </p:sp>
      <p:grpSp>
        <p:nvGrpSpPr>
          <p:cNvPr id="260" name="Group 24"/>
          <p:cNvGrpSpPr>
            <a:grpSpLocks/>
          </p:cNvGrpSpPr>
          <p:nvPr/>
        </p:nvGrpSpPr>
        <p:grpSpPr bwMode="auto">
          <a:xfrm>
            <a:off x="7464425" y="5207000"/>
            <a:ext cx="1746250" cy="343879"/>
            <a:chOff x="2029" y="2178"/>
            <a:chExt cx="1600" cy="474"/>
          </a:xfrm>
        </p:grpSpPr>
        <p:sp>
          <p:nvSpPr>
            <p:cNvPr id="261" name="Oval 25"/>
            <p:cNvSpPr>
              <a:spLocks noChangeArrowheads="1"/>
            </p:cNvSpPr>
            <p:nvPr/>
          </p:nvSpPr>
          <p:spPr bwMode="gray">
            <a:xfrm>
              <a:off x="2029" y="2178"/>
              <a:ext cx="1600" cy="474"/>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a:effectLst/>
          </p:spPr>
          <p:txBody>
            <a:bodyPr wrap="none" anchor="ctr"/>
            <a:lstStyle/>
            <a:p>
              <a:endParaRPr lang="fr-FR"/>
            </a:p>
          </p:txBody>
        </p:sp>
        <p:sp>
          <p:nvSpPr>
            <p:cNvPr id="262" name="Oval 26"/>
            <p:cNvSpPr>
              <a:spLocks noChangeArrowheads="1"/>
            </p:cNvSpPr>
            <p:nvPr/>
          </p:nvSpPr>
          <p:spPr bwMode="gray">
            <a:xfrm>
              <a:off x="2117" y="2183"/>
              <a:ext cx="1419" cy="464"/>
            </a:xfrm>
            <a:prstGeom prst="ellipse">
              <a:avLst/>
            </a:prstGeom>
            <a:solidFill>
              <a:srgbClr val="C9DE9A"/>
            </a:solidFill>
            <a:ln w="28575">
              <a:solidFill>
                <a:srgbClr val="FEFEFE"/>
              </a:solidFill>
              <a:round/>
              <a:headEnd/>
              <a:tailEnd/>
            </a:ln>
            <a:effectLst/>
          </p:spPr>
          <p:txBody>
            <a:bodyPr wrap="none" anchor="ctr"/>
            <a:lstStyle/>
            <a:p>
              <a:endParaRPr lang="fr-FR"/>
            </a:p>
          </p:txBody>
        </p:sp>
      </p:grpSp>
      <p:sp>
        <p:nvSpPr>
          <p:cNvPr id="263" name="Rectangle 27"/>
          <p:cNvSpPr>
            <a:spLocks noChangeArrowheads="1"/>
          </p:cNvSpPr>
          <p:nvPr/>
        </p:nvSpPr>
        <p:spPr bwMode="gray">
          <a:xfrm>
            <a:off x="7526756" y="2506882"/>
            <a:ext cx="1647412" cy="2903990"/>
          </a:xfrm>
          <a:prstGeom prst="rect">
            <a:avLst/>
          </a:prstGeom>
          <a:gradFill rotWithShape="1">
            <a:gsLst>
              <a:gs pos="0">
                <a:srgbClr val="C9DE9A">
                  <a:gamma/>
                  <a:tint val="0"/>
                  <a:invGamma/>
                  <a:alpha val="0"/>
                </a:srgbClr>
              </a:gs>
              <a:gs pos="100000">
                <a:srgbClr val="C9DE9A"/>
              </a:gs>
            </a:gsLst>
            <a:lin ang="5400000" scaled="1"/>
          </a:gradFill>
          <a:ln w="12700" algn="ctr">
            <a:noFill/>
            <a:prstDash val="dash"/>
            <a:miter lim="800000"/>
            <a:headEnd/>
            <a:tailEnd/>
          </a:ln>
          <a:effectLst/>
        </p:spPr>
        <p:txBody>
          <a:bodyPr wrap="none" anchor="ctr"/>
          <a:lstStyle/>
          <a:p>
            <a:endParaRPr lang="fr-FR" dirty="0"/>
          </a:p>
        </p:txBody>
      </p:sp>
      <p:sp>
        <p:nvSpPr>
          <p:cNvPr id="264" name="Rectangle 28"/>
          <p:cNvSpPr>
            <a:spLocks noChangeArrowheads="1"/>
          </p:cNvSpPr>
          <p:nvPr/>
        </p:nvSpPr>
        <p:spPr bwMode="black">
          <a:xfrm>
            <a:off x="7499350" y="3195639"/>
            <a:ext cx="1651000" cy="276999"/>
          </a:xfrm>
          <a:prstGeom prst="rect">
            <a:avLst/>
          </a:prstGeom>
          <a:noFill/>
          <a:ln w="9525" algn="ctr">
            <a:noFill/>
            <a:miter lim="800000"/>
            <a:headEnd/>
            <a:tailEnd/>
          </a:ln>
          <a:effectLst/>
        </p:spPr>
        <p:txBody>
          <a:bodyPr wrap="square">
            <a:spAutoFit/>
          </a:bodyPr>
          <a:lstStyle/>
          <a:p>
            <a:pPr marL="115888" indent="-115888" algn="l">
              <a:buFontTx/>
              <a:buAutoNum type="arabicPeriod"/>
            </a:pPr>
            <a:endParaRPr lang="en-US" sz="1200" dirty="0">
              <a:solidFill>
                <a:srgbClr val="1C1C1C"/>
              </a:solidFill>
            </a:endParaRPr>
          </a:p>
        </p:txBody>
      </p:sp>
      <p:sp>
        <p:nvSpPr>
          <p:cNvPr id="265" name="Text Box 29"/>
          <p:cNvSpPr txBox="1">
            <a:spLocks noChangeArrowheads="1"/>
          </p:cNvSpPr>
          <p:nvPr/>
        </p:nvSpPr>
        <p:spPr bwMode="auto">
          <a:xfrm>
            <a:off x="1600200" y="5780089"/>
            <a:ext cx="2146300" cy="307777"/>
          </a:xfrm>
          <a:prstGeom prst="rect">
            <a:avLst/>
          </a:prstGeom>
          <a:noFill/>
          <a:ln w="9525" algn="ctr">
            <a:noFill/>
            <a:miter lim="800000"/>
            <a:headEnd/>
            <a:tailEnd/>
          </a:ln>
          <a:effectLst/>
        </p:spPr>
        <p:txBody>
          <a:bodyPr wrap="square">
            <a:spAutoFit/>
          </a:bodyPr>
          <a:lstStyle/>
          <a:p>
            <a:pPr algn="ctr">
              <a:spcBef>
                <a:spcPct val="50000"/>
              </a:spcBef>
              <a:buFont typeface="Wingdings" pitchFamily="2" charset="2"/>
              <a:buChar char="Ø"/>
            </a:pPr>
            <a:r>
              <a:rPr lang="en-US" sz="1400" b="1" dirty="0" smtClean="0">
                <a:solidFill>
                  <a:srgbClr val="333333"/>
                </a:solidFill>
              </a:rPr>
              <a:t>Objectif 1</a:t>
            </a:r>
            <a:endParaRPr lang="en-US" sz="1400" b="1" dirty="0">
              <a:solidFill>
                <a:srgbClr val="333333"/>
              </a:solidFill>
            </a:endParaRPr>
          </a:p>
        </p:txBody>
      </p:sp>
      <p:sp>
        <p:nvSpPr>
          <p:cNvPr id="266" name="Text Box 30"/>
          <p:cNvSpPr txBox="1">
            <a:spLocks noChangeArrowheads="1"/>
          </p:cNvSpPr>
          <p:nvPr/>
        </p:nvSpPr>
        <p:spPr bwMode="auto">
          <a:xfrm>
            <a:off x="3521075" y="5749926"/>
            <a:ext cx="2130425" cy="307777"/>
          </a:xfrm>
          <a:prstGeom prst="rect">
            <a:avLst/>
          </a:prstGeom>
          <a:noFill/>
          <a:ln w="9525" algn="ctr">
            <a:noFill/>
            <a:miter lim="800000"/>
            <a:headEnd/>
            <a:tailEnd/>
          </a:ln>
          <a:effectLst/>
        </p:spPr>
        <p:txBody>
          <a:bodyPr wrap="square">
            <a:spAutoFit/>
          </a:bodyPr>
          <a:lstStyle/>
          <a:p>
            <a:pPr algn="ctr">
              <a:spcBef>
                <a:spcPct val="50000"/>
              </a:spcBef>
              <a:buFont typeface="Wingdings" pitchFamily="2" charset="2"/>
              <a:buChar char="Ø"/>
            </a:pPr>
            <a:r>
              <a:rPr lang="en-US" sz="1400" b="1" dirty="0" smtClean="0">
                <a:solidFill>
                  <a:srgbClr val="333333"/>
                </a:solidFill>
              </a:rPr>
              <a:t>Objectif 2</a:t>
            </a:r>
            <a:endParaRPr lang="en-US" sz="1400" b="1" dirty="0">
              <a:solidFill>
                <a:srgbClr val="333333"/>
              </a:solidFill>
            </a:endParaRPr>
          </a:p>
        </p:txBody>
      </p:sp>
      <p:sp>
        <p:nvSpPr>
          <p:cNvPr id="267" name="Text Box 31"/>
          <p:cNvSpPr txBox="1">
            <a:spLocks noChangeArrowheads="1"/>
          </p:cNvSpPr>
          <p:nvPr/>
        </p:nvSpPr>
        <p:spPr bwMode="auto">
          <a:xfrm>
            <a:off x="5435600" y="5719764"/>
            <a:ext cx="2044700" cy="307777"/>
          </a:xfrm>
          <a:prstGeom prst="rect">
            <a:avLst/>
          </a:prstGeom>
          <a:noFill/>
          <a:ln w="9525" algn="ctr">
            <a:noFill/>
            <a:miter lim="800000"/>
            <a:headEnd/>
            <a:tailEnd/>
          </a:ln>
          <a:effectLst/>
        </p:spPr>
        <p:txBody>
          <a:bodyPr wrap="square">
            <a:spAutoFit/>
          </a:bodyPr>
          <a:lstStyle/>
          <a:p>
            <a:pPr algn="ctr">
              <a:spcBef>
                <a:spcPct val="50000"/>
              </a:spcBef>
              <a:buFont typeface="Wingdings" pitchFamily="2" charset="2"/>
              <a:buChar char="Ø"/>
            </a:pPr>
            <a:r>
              <a:rPr lang="en-US" sz="1400" b="1" dirty="0" smtClean="0">
                <a:solidFill>
                  <a:srgbClr val="333333"/>
                </a:solidFill>
              </a:rPr>
              <a:t>Objectif 3</a:t>
            </a:r>
            <a:endParaRPr lang="en-US" sz="1400" b="1" dirty="0">
              <a:solidFill>
                <a:srgbClr val="333333"/>
              </a:solidFill>
            </a:endParaRPr>
          </a:p>
        </p:txBody>
      </p:sp>
      <p:sp>
        <p:nvSpPr>
          <p:cNvPr id="268" name="Text Box 32"/>
          <p:cNvSpPr txBox="1">
            <a:spLocks noChangeArrowheads="1"/>
          </p:cNvSpPr>
          <p:nvPr/>
        </p:nvSpPr>
        <p:spPr bwMode="auto">
          <a:xfrm>
            <a:off x="7331075" y="5692776"/>
            <a:ext cx="2054225" cy="307777"/>
          </a:xfrm>
          <a:prstGeom prst="rect">
            <a:avLst/>
          </a:prstGeom>
          <a:noFill/>
          <a:ln w="9525" algn="ctr">
            <a:noFill/>
            <a:miter lim="800000"/>
            <a:headEnd/>
            <a:tailEnd/>
          </a:ln>
          <a:effectLst/>
        </p:spPr>
        <p:txBody>
          <a:bodyPr wrap="square">
            <a:spAutoFit/>
          </a:bodyPr>
          <a:lstStyle/>
          <a:p>
            <a:pPr algn="ctr">
              <a:spcBef>
                <a:spcPct val="50000"/>
              </a:spcBef>
              <a:buFont typeface="Wingdings" pitchFamily="2" charset="2"/>
              <a:buChar char="Ø"/>
            </a:pPr>
            <a:r>
              <a:rPr lang="en-US" sz="1400" b="1" dirty="0" smtClean="0">
                <a:solidFill>
                  <a:srgbClr val="333333"/>
                </a:solidFill>
              </a:rPr>
              <a:t>Objectif 4</a:t>
            </a:r>
            <a:endParaRPr lang="en-US" sz="1400" b="1" dirty="0">
              <a:solidFill>
                <a:srgbClr val="333333"/>
              </a:solidFill>
            </a:endParaRPr>
          </a:p>
        </p:txBody>
      </p:sp>
      <p:grpSp>
        <p:nvGrpSpPr>
          <p:cNvPr id="270" name="Group 12"/>
          <p:cNvGrpSpPr>
            <a:grpSpLocks/>
          </p:cNvGrpSpPr>
          <p:nvPr/>
        </p:nvGrpSpPr>
        <p:grpSpPr bwMode="auto">
          <a:xfrm>
            <a:off x="3657600" y="5181600"/>
            <a:ext cx="1792287" cy="412750"/>
            <a:chOff x="2029" y="2178"/>
            <a:chExt cx="1600" cy="474"/>
          </a:xfrm>
        </p:grpSpPr>
        <p:sp>
          <p:nvSpPr>
            <p:cNvPr id="271" name="Oval 13"/>
            <p:cNvSpPr>
              <a:spLocks noChangeArrowheads="1"/>
            </p:cNvSpPr>
            <p:nvPr/>
          </p:nvSpPr>
          <p:spPr bwMode="gray">
            <a:xfrm>
              <a:off x="2029" y="2178"/>
              <a:ext cx="1600" cy="474"/>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a:effectLst/>
          </p:spPr>
          <p:txBody>
            <a:bodyPr wrap="none" anchor="ctr"/>
            <a:lstStyle/>
            <a:p>
              <a:endParaRPr lang="fr-FR"/>
            </a:p>
          </p:txBody>
        </p:sp>
        <p:sp>
          <p:nvSpPr>
            <p:cNvPr id="272" name="Oval 14"/>
            <p:cNvSpPr>
              <a:spLocks noChangeArrowheads="1"/>
            </p:cNvSpPr>
            <p:nvPr/>
          </p:nvSpPr>
          <p:spPr bwMode="gray">
            <a:xfrm>
              <a:off x="2117" y="2183"/>
              <a:ext cx="1419" cy="464"/>
            </a:xfrm>
            <a:prstGeom prst="ellipse">
              <a:avLst/>
            </a:prstGeom>
            <a:solidFill>
              <a:srgbClr val="C9DE9A"/>
            </a:solidFill>
            <a:ln w="28575">
              <a:solidFill>
                <a:srgbClr val="FEFEFE"/>
              </a:solidFill>
              <a:round/>
              <a:headEnd/>
              <a:tailEnd/>
            </a:ln>
            <a:effectLst/>
          </p:spPr>
          <p:txBody>
            <a:bodyPr wrap="none" anchor="ctr"/>
            <a:lstStyle/>
            <a:p>
              <a:endParaRPr lang="fr-FR"/>
            </a:p>
          </p:txBody>
        </p:sp>
      </p:grpSp>
      <p:sp>
        <p:nvSpPr>
          <p:cNvPr id="269" name="Rectangle 9"/>
          <p:cNvSpPr>
            <a:spLocks noChangeArrowheads="1"/>
          </p:cNvSpPr>
          <p:nvPr/>
        </p:nvSpPr>
        <p:spPr bwMode="gray">
          <a:xfrm>
            <a:off x="1880962" y="2641601"/>
            <a:ext cx="1746781" cy="2798817"/>
          </a:xfrm>
          <a:prstGeom prst="rect">
            <a:avLst/>
          </a:prstGeom>
          <a:gradFill rotWithShape="1">
            <a:gsLst>
              <a:gs pos="0">
                <a:srgbClr val="E1C797">
                  <a:gamma/>
                  <a:tint val="0"/>
                  <a:invGamma/>
                  <a:alpha val="0"/>
                </a:srgbClr>
              </a:gs>
              <a:gs pos="100000">
                <a:srgbClr val="E1C797"/>
              </a:gs>
            </a:gsLst>
            <a:lin ang="5400000" scaled="1"/>
          </a:gradFill>
          <a:ln w="12700" algn="ctr">
            <a:noFill/>
            <a:prstDash val="dash"/>
            <a:miter lim="800000"/>
            <a:headEnd/>
            <a:tailEnd/>
          </a:ln>
          <a:effectLst/>
        </p:spPr>
        <p:txBody>
          <a:bodyPr wrap="none" anchor="ctr"/>
          <a:lstStyle/>
          <a:p>
            <a:endParaRPr lang="fr-FR" dirty="0"/>
          </a:p>
        </p:txBody>
      </p:sp>
      <p:sp>
        <p:nvSpPr>
          <p:cNvPr id="273" name="Rectangle 15"/>
          <p:cNvSpPr>
            <a:spLocks noChangeArrowheads="1"/>
          </p:cNvSpPr>
          <p:nvPr/>
        </p:nvSpPr>
        <p:spPr bwMode="gray">
          <a:xfrm>
            <a:off x="3767510" y="2641602"/>
            <a:ext cx="1763645" cy="2701376"/>
          </a:xfrm>
          <a:prstGeom prst="rect">
            <a:avLst/>
          </a:prstGeom>
          <a:gradFill rotWithShape="1">
            <a:gsLst>
              <a:gs pos="0">
                <a:srgbClr val="C9DE9A">
                  <a:gamma/>
                  <a:tint val="0"/>
                  <a:invGamma/>
                  <a:alpha val="0"/>
                </a:srgbClr>
              </a:gs>
              <a:gs pos="100000">
                <a:srgbClr val="C9DE9A"/>
              </a:gs>
            </a:gsLst>
            <a:lin ang="5400000" scaled="1"/>
          </a:gradFill>
          <a:ln w="12700" algn="ctr">
            <a:noFill/>
            <a:prstDash val="dash"/>
            <a:miter lim="800000"/>
            <a:headEnd/>
            <a:tailEnd/>
          </a:ln>
          <a:effectLst/>
        </p:spPr>
        <p:txBody>
          <a:bodyPr wrap="none" anchor="ctr"/>
          <a:lstStyle/>
          <a:p>
            <a:endParaRPr lang="fr-FR"/>
          </a:p>
        </p:txBody>
      </p:sp>
      <p:sp>
        <p:nvSpPr>
          <p:cNvPr id="274" name="Oval 8"/>
          <p:cNvSpPr>
            <a:spLocks noChangeArrowheads="1"/>
          </p:cNvSpPr>
          <p:nvPr/>
        </p:nvSpPr>
        <p:spPr bwMode="gray">
          <a:xfrm>
            <a:off x="1910402" y="5167952"/>
            <a:ext cx="1581150" cy="403225"/>
          </a:xfrm>
          <a:prstGeom prst="ellipse">
            <a:avLst/>
          </a:prstGeom>
          <a:solidFill>
            <a:srgbClr val="E1C797"/>
          </a:solidFill>
          <a:ln w="28575">
            <a:solidFill>
              <a:srgbClr val="FEFEFE"/>
            </a:solidFill>
            <a:round/>
            <a:headEnd/>
            <a:tailEnd/>
          </a:ln>
          <a:effectLst/>
        </p:spPr>
        <p:txBody>
          <a:bodyPr wrap="none" anchor="ctr"/>
          <a:lstStyle/>
          <a:p>
            <a:endParaRPr lang="fr-FR"/>
          </a:p>
        </p:txBody>
      </p:sp>
      <p:sp>
        <p:nvSpPr>
          <p:cNvPr id="246" name="Rectangle 10"/>
          <p:cNvSpPr>
            <a:spLocks noChangeArrowheads="1"/>
          </p:cNvSpPr>
          <p:nvPr/>
        </p:nvSpPr>
        <p:spPr bwMode="black">
          <a:xfrm>
            <a:off x="1913624" y="3084730"/>
            <a:ext cx="1694588" cy="2646878"/>
          </a:xfrm>
          <a:prstGeom prst="rect">
            <a:avLst/>
          </a:prstGeom>
          <a:noFill/>
          <a:ln w="9525" algn="ctr">
            <a:noFill/>
            <a:miter lim="800000"/>
            <a:headEnd/>
            <a:tailEnd/>
          </a:ln>
          <a:effectLst/>
        </p:spPr>
        <p:txBody>
          <a:bodyPr wrap="square">
            <a:spAutoFit/>
          </a:bodyPr>
          <a:lstStyle/>
          <a:p>
            <a:pPr marL="115888" indent="-115888" algn="l">
              <a:buFontTx/>
              <a:buAutoNum type="arabicPeriod"/>
            </a:pPr>
            <a:r>
              <a:rPr lang="fr-FR" sz="1600" dirty="0" smtClean="0">
                <a:latin typeface="Arial" panose="020B0604020202020204" pitchFamily="34" charset="0"/>
                <a:cs typeface="Arial" panose="020B0604020202020204" pitchFamily="34" charset="0"/>
              </a:rPr>
              <a:t>Permettre au responsable de gérer l’accés des employés. </a:t>
            </a:r>
            <a:endParaRPr lang="fr-FR" sz="1400" dirty="0" smtClean="0">
              <a:latin typeface="Times New Roman" panose="02020603050405020304" pitchFamily="18" charset="0"/>
              <a:cs typeface="Times New Roman" panose="02020603050405020304" pitchFamily="18" charset="0"/>
            </a:endParaRPr>
          </a:p>
          <a:p>
            <a:pPr marL="115888" indent="-115888">
              <a:buFontTx/>
              <a:buAutoNum type="arabicPeriod"/>
            </a:pPr>
            <a:r>
              <a:rPr lang="fr-FR" sz="1600" dirty="0" smtClean="0">
                <a:latin typeface="Arial" panose="020B0604020202020204" pitchFamily="34" charset="0"/>
                <a:cs typeface="Arial" panose="020B0604020202020204" pitchFamily="34" charset="0"/>
              </a:rPr>
              <a:t>Permettre au responsable de récompenser les employés </a:t>
            </a:r>
            <a:endParaRPr lang="en-US" sz="1600" dirty="0" smtClean="0">
              <a:solidFill>
                <a:srgbClr val="1C1C1C"/>
              </a:solidFill>
              <a:latin typeface="Arial" panose="020B0604020202020204" pitchFamily="34" charset="0"/>
              <a:cs typeface="Arial" panose="020B0604020202020204" pitchFamily="34" charset="0"/>
            </a:endParaRPr>
          </a:p>
          <a:p>
            <a:pPr algn="l"/>
            <a:endParaRPr lang="fr-FR" sz="1400" dirty="0" smtClean="0">
              <a:latin typeface="Times New Roman" panose="02020603050405020304" pitchFamily="18" charset="0"/>
              <a:cs typeface="Times New Roman" panose="02020603050405020304" pitchFamily="18" charset="0"/>
            </a:endParaRPr>
          </a:p>
          <a:p>
            <a:pPr marL="115888" indent="-115888" algn="l">
              <a:buFontTx/>
              <a:buAutoNum type="arabicPeriod"/>
            </a:pPr>
            <a:endParaRPr lang="fr-FR" sz="1200" dirty="0" smtClean="0"/>
          </a:p>
          <a:p>
            <a:pPr algn="l"/>
            <a:endParaRPr lang="fr-FR" sz="1200" dirty="0" smtClean="0"/>
          </a:p>
        </p:txBody>
      </p:sp>
      <p:sp>
        <p:nvSpPr>
          <p:cNvPr id="252" name="Rectangle 16"/>
          <p:cNvSpPr>
            <a:spLocks noChangeArrowheads="1"/>
          </p:cNvSpPr>
          <p:nvPr/>
        </p:nvSpPr>
        <p:spPr bwMode="black">
          <a:xfrm>
            <a:off x="3746540" y="3111055"/>
            <a:ext cx="1900197" cy="2893100"/>
          </a:xfrm>
          <a:prstGeom prst="rect">
            <a:avLst/>
          </a:prstGeom>
          <a:noFill/>
          <a:ln w="9525" algn="ctr">
            <a:noFill/>
            <a:miter lim="800000"/>
            <a:headEnd/>
            <a:tailEnd/>
          </a:ln>
          <a:effectLst/>
        </p:spPr>
        <p:txBody>
          <a:bodyPr wrap="square">
            <a:spAutoFit/>
          </a:bodyPr>
          <a:lstStyle/>
          <a:p>
            <a:pPr marL="228600" indent="-228600" algn="l">
              <a:buFont typeface="+mj-lt"/>
              <a:buAutoNum type="arabicPeriod"/>
            </a:pPr>
            <a:r>
              <a:rPr lang="en-US" sz="1600" dirty="0" smtClean="0">
                <a:solidFill>
                  <a:srgbClr val="1C1C1C"/>
                </a:solidFill>
                <a:latin typeface="Arial" panose="020B0604020202020204" pitchFamily="34" charset="0"/>
                <a:cs typeface="Arial" panose="020B0604020202020204" pitchFamily="34" charset="0"/>
              </a:rPr>
              <a:t>Permettre</a:t>
            </a:r>
            <a:r>
              <a:rPr lang="en-US" sz="1600" dirty="0">
                <a:solidFill>
                  <a:srgbClr val="1C1C1C"/>
                </a:solidFill>
                <a:latin typeface="Arial" panose="020B0604020202020204" pitchFamily="34" charset="0"/>
                <a:cs typeface="Arial" panose="020B0604020202020204" pitchFamily="34" charset="0"/>
              </a:rPr>
              <a:t> </a:t>
            </a:r>
            <a:r>
              <a:rPr lang="en-US" sz="1600" dirty="0" smtClean="0">
                <a:solidFill>
                  <a:srgbClr val="1C1C1C"/>
                </a:solidFill>
                <a:latin typeface="Arial" panose="020B0604020202020204" pitchFamily="34" charset="0"/>
                <a:cs typeface="Arial" panose="020B0604020202020204" pitchFamily="34" charset="0"/>
              </a:rPr>
              <a:t>à l’employé </a:t>
            </a:r>
            <a:r>
              <a:rPr lang="en-US" sz="1600" dirty="0">
                <a:solidFill>
                  <a:srgbClr val="1C1C1C"/>
                </a:solidFill>
                <a:latin typeface="Arial" panose="020B0604020202020204" pitchFamily="34" charset="0"/>
                <a:cs typeface="Arial" panose="020B0604020202020204" pitchFamily="34" charset="0"/>
              </a:rPr>
              <a:t>d</a:t>
            </a:r>
            <a:r>
              <a:rPr lang="en-US" sz="1600" dirty="0" smtClean="0">
                <a:solidFill>
                  <a:srgbClr val="1C1C1C"/>
                </a:solidFill>
                <a:latin typeface="Arial" panose="020B0604020202020204" pitchFamily="34" charset="0"/>
                <a:cs typeface="Arial" panose="020B0604020202020204" pitchFamily="34" charset="0"/>
              </a:rPr>
              <a:t>e transferer des points </a:t>
            </a:r>
            <a:endParaRPr lang="en-US" sz="1400" dirty="0" smtClean="0">
              <a:solidFill>
                <a:srgbClr val="1C1C1C"/>
              </a:solidFill>
              <a:latin typeface="Times New Roman" panose="02020603050405020304" pitchFamily="18" charset="0"/>
              <a:cs typeface="Times New Roman" panose="02020603050405020304" pitchFamily="18" charset="0"/>
            </a:endParaRPr>
          </a:p>
          <a:p>
            <a:pPr marL="228600" indent="-228600">
              <a:buFont typeface="+mj-lt"/>
              <a:buAutoNum type="arabicPeriod"/>
            </a:pPr>
            <a:r>
              <a:rPr lang="en-US" sz="1600" dirty="0" smtClean="0">
                <a:solidFill>
                  <a:srgbClr val="1C1C1C"/>
                </a:solidFill>
                <a:latin typeface="Arial" panose="020B0604020202020204" pitchFamily="34" charset="0"/>
                <a:cs typeface="Arial" panose="020B0604020202020204" pitchFamily="34" charset="0"/>
              </a:rPr>
              <a:t>Permettre au responsable </a:t>
            </a:r>
            <a:r>
              <a:rPr lang="en-US" sz="1600" dirty="0">
                <a:solidFill>
                  <a:srgbClr val="1C1C1C"/>
                </a:solidFill>
                <a:latin typeface="Arial" panose="020B0604020202020204" pitchFamily="34" charset="0"/>
                <a:cs typeface="Arial" panose="020B0604020202020204" pitchFamily="34" charset="0"/>
              </a:rPr>
              <a:t>de valider  </a:t>
            </a:r>
            <a:r>
              <a:rPr lang="en-US" sz="1600" dirty="0" smtClean="0">
                <a:solidFill>
                  <a:srgbClr val="1C1C1C"/>
                </a:solidFill>
                <a:latin typeface="Arial" panose="020B0604020202020204" pitchFamily="34" charset="0"/>
                <a:cs typeface="Arial" panose="020B0604020202020204" pitchFamily="34" charset="0"/>
              </a:rPr>
              <a:t>les </a:t>
            </a:r>
            <a:r>
              <a:rPr lang="en-US" sz="1600" dirty="0">
                <a:solidFill>
                  <a:srgbClr val="1C1C1C"/>
                </a:solidFill>
                <a:latin typeface="Arial" panose="020B0604020202020204" pitchFamily="34" charset="0"/>
                <a:cs typeface="Arial" panose="020B0604020202020204" pitchFamily="34" charset="0"/>
              </a:rPr>
              <a:t>transferts des employés</a:t>
            </a:r>
          </a:p>
          <a:p>
            <a:pPr marL="228600" indent="-228600" algn="l">
              <a:buFont typeface="+mj-lt"/>
              <a:buAutoNum type="arabicPeriod"/>
            </a:pPr>
            <a:endParaRPr lang="en-US" sz="1400" dirty="0" smtClean="0">
              <a:solidFill>
                <a:srgbClr val="1C1C1C"/>
              </a:solidFill>
              <a:latin typeface="Times New Roman" panose="02020603050405020304" pitchFamily="18" charset="0"/>
              <a:cs typeface="Times New Roman" panose="02020603050405020304" pitchFamily="18" charset="0"/>
            </a:endParaRPr>
          </a:p>
          <a:p>
            <a:pPr algn="l"/>
            <a:endParaRPr lang="en-US" sz="1200" dirty="0">
              <a:solidFill>
                <a:srgbClr val="1C1C1C"/>
              </a:solidFill>
            </a:endParaRPr>
          </a:p>
          <a:p>
            <a:pPr algn="l"/>
            <a:endParaRPr lang="en-US" sz="1200" dirty="0" smtClean="0">
              <a:solidFill>
                <a:srgbClr val="1C1C1C"/>
              </a:solidFill>
            </a:endParaRPr>
          </a:p>
        </p:txBody>
      </p:sp>
      <p:sp>
        <p:nvSpPr>
          <p:cNvPr id="275" name="AutoShape 10"/>
          <p:cNvSpPr>
            <a:spLocks noChangeArrowheads="1"/>
          </p:cNvSpPr>
          <p:nvPr/>
        </p:nvSpPr>
        <p:spPr bwMode="gray">
          <a:xfrm>
            <a:off x="2238703" y="2554070"/>
            <a:ext cx="5397500" cy="304800"/>
          </a:xfrm>
          <a:prstGeom prst="roundRect">
            <a:avLst>
              <a:gd name="adj" fmla="val 50000"/>
            </a:avLst>
          </a:prstGeom>
          <a:noFill/>
          <a:ln w="28575" algn="ctr">
            <a:solidFill>
              <a:schemeClr val="accent1"/>
            </a:solidFill>
            <a:round/>
            <a:headEnd/>
            <a:tailEnd/>
          </a:ln>
          <a:effectLst/>
        </p:spPr>
        <p:txBody>
          <a:bodyPr wrap="none" anchor="ctr"/>
          <a:lstStyle/>
          <a:p>
            <a:pPr algn="ctr" eaLnBrk="0" hangingPunct="0"/>
            <a:r>
              <a:rPr lang="fr-FR" sz="2000" b="1" dirty="0" smtClean="0">
                <a:solidFill>
                  <a:schemeClr val="tx2"/>
                </a:solidFill>
                <a:latin typeface="Cambria Math" pitchFamily="18" charset="0"/>
                <a:ea typeface="Cambria Math" pitchFamily="18" charset="0"/>
              </a:rPr>
              <a:t>Les principaux objectifs:</a:t>
            </a:r>
            <a:endParaRPr lang="fr-FR" sz="2000" b="1" dirty="0">
              <a:solidFill>
                <a:schemeClr val="tx2"/>
              </a:solidFill>
              <a:latin typeface="Cambria Math" pitchFamily="18" charset="0"/>
              <a:ea typeface="Cambria Math" pitchFamily="18" charset="0"/>
            </a:endParaRPr>
          </a:p>
        </p:txBody>
      </p:sp>
      <p:sp>
        <p:nvSpPr>
          <p:cNvPr id="108"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smtClean="0">
                <a:solidFill>
                  <a:srgbClr val="00B0F0"/>
                </a:solidFill>
              </a:rPr>
              <a:t>Solution adoptée</a:t>
            </a:r>
            <a:endParaRPr lang="fr-FR" sz="1400" b="1" dirty="0">
              <a:solidFill>
                <a:srgbClr val="00B0F0"/>
              </a:solidFill>
            </a:endParaRPr>
          </a:p>
        </p:txBody>
      </p:sp>
      <p:grpSp>
        <p:nvGrpSpPr>
          <p:cNvPr id="109" name="Group 25"/>
          <p:cNvGrpSpPr>
            <a:grpSpLocks/>
          </p:cNvGrpSpPr>
          <p:nvPr/>
        </p:nvGrpSpPr>
        <p:grpSpPr bwMode="auto">
          <a:xfrm>
            <a:off x="6569" y="2971800"/>
            <a:ext cx="374431" cy="381000"/>
            <a:chOff x="2078" y="1680"/>
            <a:chExt cx="1615" cy="1615"/>
          </a:xfrm>
        </p:grpSpPr>
        <p:sp>
          <p:nvSpPr>
            <p:cNvPr id="110"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11"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12" name="Oval 28"/>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13" name="Oval 29"/>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fr-FR" dirty="0"/>
            </a:p>
          </p:txBody>
        </p:sp>
        <p:sp>
          <p:nvSpPr>
            <p:cNvPr id="114" name="Oval 30"/>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15" name="Oval 31"/>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fr-FR" dirty="0"/>
            </a:p>
          </p:txBody>
        </p:sp>
      </p:grpSp>
      <p:sp>
        <p:nvSpPr>
          <p:cNvPr id="116"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117" name="Group 32"/>
          <p:cNvGrpSpPr>
            <a:grpSpLocks/>
          </p:cNvGrpSpPr>
          <p:nvPr/>
        </p:nvGrpSpPr>
        <p:grpSpPr bwMode="auto">
          <a:xfrm>
            <a:off x="0" y="1828800"/>
            <a:ext cx="381000" cy="381000"/>
            <a:chOff x="2078" y="1680"/>
            <a:chExt cx="1615" cy="1615"/>
          </a:xfrm>
        </p:grpSpPr>
        <p:sp>
          <p:nvSpPr>
            <p:cNvPr id="118"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19"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20"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21"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22"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2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5" name="ZoneTexte 4"/>
          <p:cNvSpPr txBox="1"/>
          <p:nvPr/>
        </p:nvSpPr>
        <p:spPr>
          <a:xfrm>
            <a:off x="7530198" y="3059249"/>
            <a:ext cx="1632061" cy="2923877"/>
          </a:xfrm>
          <a:prstGeom prst="rect">
            <a:avLst/>
          </a:prstGeom>
          <a:noFill/>
        </p:spPr>
        <p:txBody>
          <a:bodyPr wrap="square" rtlCol="0">
            <a:spAutoFit/>
          </a:bodyPr>
          <a:lstStyle/>
          <a:p>
            <a:pPr marL="228600" indent="-228600">
              <a:buFont typeface="+mj-lt"/>
              <a:buAutoNum type="arabicPeriod"/>
            </a:pPr>
            <a:r>
              <a:rPr lang="fr-FR" sz="1600" dirty="0" smtClean="0">
                <a:latin typeface="Arial" panose="020B0604020202020204" pitchFamily="34" charset="0"/>
                <a:cs typeface="Arial" panose="020B0604020202020204" pitchFamily="34" charset="0"/>
              </a:rPr>
              <a:t>Permettre à l’employé de faire des dons à des plusieurs associations </a:t>
            </a:r>
            <a:endParaRPr lang="fr-FR" sz="1200" dirty="0" smtClean="0"/>
          </a:p>
          <a:p>
            <a:pPr marL="228600" indent="-228600">
              <a:buFont typeface="+mj-lt"/>
              <a:buAutoNum type="arabicPeriod"/>
            </a:pPr>
            <a:r>
              <a:rPr lang="fr-FR" sz="1600" dirty="0" smtClean="0">
                <a:latin typeface="Arial" panose="020B0604020202020204" pitchFamily="34" charset="0"/>
                <a:cs typeface="Arial" panose="020B0604020202020204" pitchFamily="34" charset="0"/>
              </a:rPr>
              <a:t>Permettre au responsable de valider les donations</a:t>
            </a:r>
          </a:p>
          <a:p>
            <a:pPr marL="228600" indent="-228600">
              <a:buFont typeface="+mj-lt"/>
              <a:buAutoNum type="arabicPeriod"/>
            </a:pPr>
            <a:endParaRPr lang="fr-FR" sz="1200" dirty="0" smtClean="0"/>
          </a:p>
          <a:p>
            <a:pPr marL="228600" indent="-228600">
              <a:buFont typeface="+mj-lt"/>
              <a:buAutoNum type="arabicPeriod"/>
            </a:pPr>
            <a:endParaRPr lang="fr-FR" sz="1200" dirty="0"/>
          </a:p>
        </p:txBody>
      </p:sp>
      <p:sp>
        <p:nvSpPr>
          <p:cNvPr id="10" name="Rectangle 9"/>
          <p:cNvSpPr/>
          <p:nvPr/>
        </p:nvSpPr>
        <p:spPr>
          <a:xfrm>
            <a:off x="2908300" y="729734"/>
            <a:ext cx="2741969"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Solution adoptée[2]</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E6116FA-97E4-4DBA-A664-28F4BB4318D9}" type="slidenum">
              <a:rPr lang="fr-FR" smtClean="0"/>
              <a:pPr/>
              <a:t>8</a:t>
            </a:fld>
            <a:endParaRPr lang="fr-FR" dirty="0"/>
          </a:p>
        </p:txBody>
      </p:sp>
      <p:sp>
        <p:nvSpPr>
          <p:cNvPr id="3"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4"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B85AAB0-8689-4251-9B00-D7272D8175F1}"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8"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9"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Conception</a:t>
            </a:r>
            <a:r>
              <a:rPr lang="en-US" sz="1100" b="1" dirty="0">
                <a:solidFill>
                  <a:schemeClr val="bg1">
                    <a:lumMod val="65000"/>
                  </a:schemeClr>
                </a:solidFill>
                <a:latin typeface="Cambria Math" pitchFamily="18" charset="0"/>
                <a:ea typeface="Cambria Math" pitchFamily="18" charset="0"/>
              </a:rPr>
              <a:t> et </a:t>
            </a:r>
          </a:p>
          <a:p>
            <a:pPr eaLnBrk="0" hangingPunct="0"/>
            <a:r>
              <a:rPr lang="fr-FR" sz="1100" b="1" dirty="0">
                <a:solidFill>
                  <a:schemeClr val="bg1">
                    <a:lumMod val="65000"/>
                  </a:schemeClr>
                </a:solidFill>
                <a:latin typeface="Cambria Math" pitchFamily="18" charset="0"/>
                <a:ea typeface="Cambria Math" pitchFamily="18" charset="0"/>
              </a:rPr>
              <a:t>Architecture</a:t>
            </a:r>
            <a:r>
              <a:rPr lang="en-US" sz="1100" b="1" dirty="0">
                <a:solidFill>
                  <a:schemeClr val="bg1">
                    <a:lumMod val="65000"/>
                  </a:schemeClr>
                </a:solidFill>
                <a:latin typeface="Cambria Math" pitchFamily="18" charset="0"/>
                <a:ea typeface="Cambria Math" pitchFamily="18" charset="0"/>
              </a:rPr>
              <a:t> </a:t>
            </a:r>
            <a:r>
              <a:rPr lang="fr-FR" sz="1100" b="1" dirty="0">
                <a:solidFill>
                  <a:schemeClr val="bg1">
                    <a:lumMod val="65000"/>
                  </a:schemeClr>
                </a:solidFill>
                <a:latin typeface="Cambria Math" pitchFamily="18" charset="0"/>
                <a:ea typeface="Cambria Math" pitchFamily="18" charset="0"/>
              </a:rPr>
              <a:t>générale</a:t>
            </a:r>
          </a:p>
        </p:txBody>
      </p:sp>
      <p:sp>
        <p:nvSpPr>
          <p:cNvPr id="12"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a:solidFill>
                  <a:srgbClr val="00B0F0"/>
                </a:solidFill>
              </a:rPr>
              <a:t>Spécification </a:t>
            </a:r>
          </a:p>
          <a:p>
            <a:pPr eaLnBrk="0" hangingPunct="0"/>
            <a:r>
              <a:rPr lang="fr-FR" sz="1400" b="1" dirty="0">
                <a:solidFill>
                  <a:srgbClr val="00B0F0"/>
                </a:solidFill>
              </a:rPr>
              <a:t>des besoins</a:t>
            </a:r>
          </a:p>
        </p:txBody>
      </p:sp>
      <p:sp>
        <p:nvSpPr>
          <p:cNvPr id="14"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Problématique</a:t>
            </a:r>
            <a:endParaRPr lang="fr-FR" sz="1100" b="1" dirty="0">
              <a:solidFill>
                <a:schemeClr val="bg1">
                  <a:lumMod val="75000"/>
                </a:schemeClr>
              </a:solidFill>
              <a:latin typeface="Cambria Math" pitchFamily="18" charset="0"/>
              <a:ea typeface="Cambria Math" pitchFamily="18" charset="0"/>
            </a:endParaRPr>
          </a:p>
        </p:txBody>
      </p:sp>
      <p:sp>
        <p:nvSpPr>
          <p:cNvPr id="15"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Réalisation</a:t>
            </a:r>
          </a:p>
        </p:txBody>
      </p:sp>
      <p:sp>
        <p:nvSpPr>
          <p:cNvPr id="24"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Conclusion et</a:t>
            </a:r>
          </a:p>
          <a:p>
            <a:pPr eaLnBrk="0" hangingPunct="0"/>
            <a:r>
              <a:rPr lang="fr-FR" sz="1100" b="1" dirty="0">
                <a:solidFill>
                  <a:schemeClr val="bg1">
                    <a:lumMod val="65000"/>
                  </a:schemeClr>
                </a:solidFill>
                <a:latin typeface="Cambria Math" pitchFamily="18" charset="0"/>
                <a:ea typeface="Cambria Math" pitchFamily="18" charset="0"/>
              </a:rPr>
              <a:t> </a:t>
            </a:r>
            <a:r>
              <a:rPr lang="fr-FR" sz="1100" b="1" dirty="0" smtClean="0">
                <a:solidFill>
                  <a:schemeClr val="bg1">
                    <a:lumMod val="65000"/>
                  </a:schemeClr>
                </a:solidFill>
                <a:latin typeface="Cambria Math" pitchFamily="18" charset="0"/>
                <a:ea typeface="Cambria Math" pitchFamily="18" charset="0"/>
              </a:rPr>
              <a:t>Perspectives</a:t>
            </a:r>
            <a:endParaRPr lang="fr-FR" sz="1100" b="1" dirty="0">
              <a:solidFill>
                <a:schemeClr val="bg1">
                  <a:lumMod val="65000"/>
                </a:schemeClr>
              </a:solidFill>
              <a:latin typeface="Cambria Math" pitchFamily="18" charset="0"/>
              <a:ea typeface="Cambria Math" pitchFamily="18" charset="0"/>
            </a:endParaRPr>
          </a:p>
        </p:txBody>
      </p:sp>
      <p:grpSp>
        <p:nvGrpSpPr>
          <p:cNvPr id="16" name="Group 32"/>
          <p:cNvGrpSpPr>
            <a:grpSpLocks/>
          </p:cNvGrpSpPr>
          <p:nvPr/>
        </p:nvGrpSpPr>
        <p:grpSpPr bwMode="auto">
          <a:xfrm>
            <a:off x="0" y="18288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5" name="Group 32"/>
          <p:cNvGrpSpPr>
            <a:grpSpLocks/>
          </p:cNvGrpSpPr>
          <p:nvPr/>
        </p:nvGrpSpPr>
        <p:grpSpPr bwMode="auto">
          <a:xfrm>
            <a:off x="0" y="24384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40386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4572000"/>
            <a:ext cx="381000" cy="381000"/>
            <a:chOff x="2078" y="1680"/>
            <a:chExt cx="1615" cy="1615"/>
          </a:xfrm>
        </p:grpSpPr>
        <p:sp>
          <p:nvSpPr>
            <p:cNvPr id="4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6" name="Group 32"/>
          <p:cNvGrpSpPr>
            <a:grpSpLocks/>
          </p:cNvGrpSpPr>
          <p:nvPr/>
        </p:nvGrpSpPr>
        <p:grpSpPr bwMode="auto">
          <a:xfrm>
            <a:off x="0" y="51054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1" name="ZoneTexte 60"/>
          <p:cNvSpPr txBox="1"/>
          <p:nvPr/>
        </p:nvSpPr>
        <p:spPr>
          <a:xfrm>
            <a:off x="2514600" y="1447800"/>
            <a:ext cx="6629400" cy="369332"/>
          </a:xfrm>
          <a:prstGeom prst="rect">
            <a:avLst/>
          </a:prstGeom>
          <a:noFill/>
        </p:spPr>
        <p:txBody>
          <a:bodyPr wrap="square" rtlCol="0">
            <a:spAutoFit/>
          </a:bodyPr>
          <a:lstStyle/>
          <a:p>
            <a:r>
              <a:rPr lang="fr-FR" dirty="0" smtClean="0"/>
              <a:t> </a:t>
            </a:r>
            <a:endParaRPr lang="fr-FR" dirty="0"/>
          </a:p>
        </p:txBody>
      </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63" name="Espace réservé du contenu 2"/>
          <p:cNvSpPr txBox="1">
            <a:spLocks/>
          </p:cNvSpPr>
          <p:nvPr/>
        </p:nvSpPr>
        <p:spPr>
          <a:xfrm>
            <a:off x="2286000" y="1817132"/>
            <a:ext cx="68580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53" name="Group 32"/>
          <p:cNvGrpSpPr>
            <a:grpSpLocks/>
          </p:cNvGrpSpPr>
          <p:nvPr/>
        </p:nvGrpSpPr>
        <p:grpSpPr bwMode="auto">
          <a:xfrm>
            <a:off x="2362200" y="685800"/>
            <a:ext cx="381000" cy="381000"/>
            <a:chOff x="2078" y="1680"/>
            <a:chExt cx="1615" cy="1615"/>
          </a:xfrm>
        </p:grpSpPr>
        <p:sp>
          <p:nvSpPr>
            <p:cNvPr id="8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9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7" name="Oval 3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64" name="Group 32"/>
          <p:cNvGrpSpPr>
            <a:grpSpLocks/>
          </p:cNvGrpSpPr>
          <p:nvPr/>
        </p:nvGrpSpPr>
        <p:grpSpPr bwMode="auto">
          <a:xfrm>
            <a:off x="0" y="3505200"/>
            <a:ext cx="381000" cy="381000"/>
            <a:chOff x="2078" y="1680"/>
            <a:chExt cx="1615" cy="1615"/>
          </a:xfrm>
        </p:grpSpPr>
        <p:sp>
          <p:nvSpPr>
            <p:cNvPr id="9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0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4" name="Oval 3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38914" name="Picture 2"/>
          <p:cNvPicPr>
            <a:picLocks noChangeAspect="1" noChangeArrowheads="1"/>
          </p:cNvPicPr>
          <p:nvPr/>
        </p:nvPicPr>
        <p:blipFill>
          <a:blip r:embed="rId3"/>
          <a:srcRect/>
          <a:stretch>
            <a:fillRect/>
          </a:stretch>
        </p:blipFill>
        <p:spPr bwMode="auto">
          <a:xfrm>
            <a:off x="7042584" y="708963"/>
            <a:ext cx="533400" cy="455613"/>
          </a:xfrm>
          <a:prstGeom prst="rect">
            <a:avLst/>
          </a:prstGeom>
          <a:noFill/>
          <a:ln w="9525">
            <a:noFill/>
            <a:miter lim="800000"/>
            <a:headEnd/>
            <a:tailEnd/>
          </a:ln>
          <a:effectLst/>
        </p:spPr>
      </p:pic>
      <p:sp>
        <p:nvSpPr>
          <p:cNvPr id="65" name="Rectangle 64"/>
          <p:cNvSpPr/>
          <p:nvPr/>
        </p:nvSpPr>
        <p:spPr>
          <a:xfrm>
            <a:off x="2796675" y="620142"/>
            <a:ext cx="3845925"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Spécification des besoins [1]</a:t>
            </a:r>
          </a:p>
        </p:txBody>
      </p:sp>
      <p:sp>
        <p:nvSpPr>
          <p:cNvPr id="66" name="Rectangle 65"/>
          <p:cNvSpPr/>
          <p:nvPr/>
        </p:nvSpPr>
        <p:spPr>
          <a:xfrm>
            <a:off x="2466494" y="1281307"/>
            <a:ext cx="2531462" cy="646331"/>
          </a:xfrm>
          <a:prstGeom prst="rect">
            <a:avLst/>
          </a:prstGeom>
        </p:spPr>
        <p:txBody>
          <a:bodyPr wrap="none">
            <a:spAutoFit/>
          </a:bodyPr>
          <a:lstStyle/>
          <a:p>
            <a:r>
              <a:rPr lang="fr-FR" b="1" u="sng" dirty="0" smtClean="0">
                <a:solidFill>
                  <a:schemeClr val="accent1"/>
                </a:solidFill>
                <a:latin typeface="Times New Roman" panose="02020603050405020304" pitchFamily="18" charset="0"/>
                <a:cs typeface="Times New Roman" panose="02020603050405020304" pitchFamily="18" charset="0"/>
              </a:rPr>
              <a:t>Méthodologie de travail</a:t>
            </a:r>
            <a:endParaRPr lang="fr-FR" b="1" dirty="0">
              <a:solidFill>
                <a:schemeClr val="tx2"/>
              </a:solidFill>
              <a:latin typeface="Times New Roman" panose="02020603050405020304" pitchFamily="18" charset="0"/>
              <a:ea typeface="Cambria Math" pitchFamily="18" charset="0"/>
              <a:cs typeface="Times New Roman" panose="02020603050405020304" pitchFamily="18" charset="0"/>
            </a:endParaRPr>
          </a:p>
          <a:p>
            <a:endParaRPr lang="fr-FR" b="1" u="sng" dirty="0">
              <a:solidFill>
                <a:schemeClr val="accent1"/>
              </a:solidFill>
            </a:endParaRPr>
          </a:p>
        </p:txBody>
      </p:sp>
      <p:sp>
        <p:nvSpPr>
          <p:cNvPr id="117"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Solution adoptée</a:t>
            </a:r>
          </a:p>
        </p:txBody>
      </p:sp>
      <p:pic>
        <p:nvPicPr>
          <p:cNvPr id="118" name="Image 1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2220131"/>
            <a:ext cx="7069714" cy="3719980"/>
          </a:xfrm>
          <a:prstGeom prst="rect">
            <a:avLst/>
          </a:prstGeom>
        </p:spPr>
      </p:pic>
      <p:sp>
        <p:nvSpPr>
          <p:cNvPr id="13" name="Rectangle 12"/>
          <p:cNvSpPr/>
          <p:nvPr/>
        </p:nvSpPr>
        <p:spPr>
          <a:xfrm>
            <a:off x="2377329" y="1789589"/>
            <a:ext cx="766557" cy="338554"/>
          </a:xfrm>
          <a:prstGeom prst="rect">
            <a:avLst/>
          </a:prstGeom>
        </p:spPr>
        <p:txBody>
          <a:bodyPr wrap="none">
            <a:spAutoFit/>
          </a:bodyPr>
          <a:lstStyle/>
          <a:p>
            <a:r>
              <a:rPr lang="fr-FR" sz="1600" b="1" dirty="0">
                <a:solidFill>
                  <a:schemeClr val="tx2"/>
                </a:solidFill>
                <a:latin typeface="Times New Roman" panose="02020603050405020304" pitchFamily="18" charset="0"/>
                <a:ea typeface="Cambria Math" pitchFamily="18" charset="0"/>
                <a:cs typeface="Times New Roman" panose="02020603050405020304" pitchFamily="18" charset="0"/>
              </a:rPr>
              <a:t>Scrum</a:t>
            </a:r>
            <a:endParaRPr lang="fr-FR" sz="1600" dirty="0"/>
          </a:p>
        </p:txBody>
      </p:sp>
    </p:spTree>
    <p:extLst>
      <p:ext uri="{BB962C8B-B14F-4D97-AF65-F5344CB8AC3E}">
        <p14:creationId xmlns:p14="http://schemas.microsoft.com/office/powerpoint/2010/main" val="4176394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290">
                                          <p:stCondLst>
                                            <p:cond delay="0"/>
                                          </p:stCondLst>
                                        </p:cTn>
                                        <p:tgtEl>
                                          <p:spTgt spid="53"/>
                                        </p:tgtEl>
                                      </p:cBhvr>
                                    </p:animEffect>
                                    <p:anim calcmode="lin" valueType="num">
                                      <p:cBhvr>
                                        <p:cTn id="8" dur="911"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5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5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53"/>
                                        </p:tgtEl>
                                        <p:attrNameLst>
                                          <p:attrName>ppt_y</p:attrName>
                                        </p:attrNameLst>
                                      </p:cBhvr>
                                      <p:tavLst>
                                        <p:tav tm="0" fmla="#ppt_y-sin(pi*$)/81">
                                          <p:val>
                                            <p:fltVal val="0"/>
                                          </p:val>
                                        </p:tav>
                                        <p:tav tm="100000">
                                          <p:val>
                                            <p:fltVal val="1"/>
                                          </p:val>
                                        </p:tav>
                                      </p:tavLst>
                                    </p:anim>
                                    <p:animScale>
                                      <p:cBhvr>
                                        <p:cTn id="13" dur="13">
                                          <p:stCondLst>
                                            <p:cond delay="325"/>
                                          </p:stCondLst>
                                        </p:cTn>
                                        <p:tgtEl>
                                          <p:spTgt spid="53"/>
                                        </p:tgtEl>
                                      </p:cBhvr>
                                      <p:to x="100000" y="60000"/>
                                    </p:animScale>
                                    <p:animScale>
                                      <p:cBhvr>
                                        <p:cTn id="14" dur="83" decel="50000">
                                          <p:stCondLst>
                                            <p:cond delay="338"/>
                                          </p:stCondLst>
                                        </p:cTn>
                                        <p:tgtEl>
                                          <p:spTgt spid="53"/>
                                        </p:tgtEl>
                                      </p:cBhvr>
                                      <p:to x="100000" y="100000"/>
                                    </p:animScale>
                                    <p:animScale>
                                      <p:cBhvr>
                                        <p:cTn id="15" dur="13">
                                          <p:stCondLst>
                                            <p:cond delay="656"/>
                                          </p:stCondLst>
                                        </p:cTn>
                                        <p:tgtEl>
                                          <p:spTgt spid="53"/>
                                        </p:tgtEl>
                                      </p:cBhvr>
                                      <p:to x="100000" y="80000"/>
                                    </p:animScale>
                                    <p:animScale>
                                      <p:cBhvr>
                                        <p:cTn id="16" dur="83" decel="50000">
                                          <p:stCondLst>
                                            <p:cond delay="669"/>
                                          </p:stCondLst>
                                        </p:cTn>
                                        <p:tgtEl>
                                          <p:spTgt spid="53"/>
                                        </p:tgtEl>
                                      </p:cBhvr>
                                      <p:to x="100000" y="100000"/>
                                    </p:animScale>
                                    <p:animScale>
                                      <p:cBhvr>
                                        <p:cTn id="17" dur="13">
                                          <p:stCondLst>
                                            <p:cond delay="821"/>
                                          </p:stCondLst>
                                        </p:cTn>
                                        <p:tgtEl>
                                          <p:spTgt spid="53"/>
                                        </p:tgtEl>
                                      </p:cBhvr>
                                      <p:to x="100000" y="90000"/>
                                    </p:animScale>
                                    <p:animScale>
                                      <p:cBhvr>
                                        <p:cTn id="18" dur="83" decel="50000">
                                          <p:stCondLst>
                                            <p:cond delay="834"/>
                                          </p:stCondLst>
                                        </p:cTn>
                                        <p:tgtEl>
                                          <p:spTgt spid="53"/>
                                        </p:tgtEl>
                                      </p:cBhvr>
                                      <p:to x="100000" y="100000"/>
                                    </p:animScale>
                                    <p:animScale>
                                      <p:cBhvr>
                                        <p:cTn id="19" dur="13">
                                          <p:stCondLst>
                                            <p:cond delay="904"/>
                                          </p:stCondLst>
                                        </p:cTn>
                                        <p:tgtEl>
                                          <p:spTgt spid="53"/>
                                        </p:tgtEl>
                                      </p:cBhvr>
                                      <p:to x="100000" y="95000"/>
                                    </p:animScale>
                                    <p:animScale>
                                      <p:cBhvr>
                                        <p:cTn id="20" dur="83" decel="50000">
                                          <p:stCondLst>
                                            <p:cond delay="917"/>
                                          </p:stCondLst>
                                        </p:cTn>
                                        <p:tgtEl>
                                          <p:spTgt spid="53"/>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290">
                                          <p:stCondLst>
                                            <p:cond delay="0"/>
                                          </p:stCondLst>
                                        </p:cTn>
                                        <p:tgtEl>
                                          <p:spTgt spid="12"/>
                                        </p:tgtEl>
                                      </p:cBhvr>
                                    </p:animEffect>
                                    <p:anim calcmode="lin" valueType="num">
                                      <p:cBhvr>
                                        <p:cTn id="24"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29" dur="13">
                                          <p:stCondLst>
                                            <p:cond delay="325"/>
                                          </p:stCondLst>
                                        </p:cTn>
                                        <p:tgtEl>
                                          <p:spTgt spid="12"/>
                                        </p:tgtEl>
                                      </p:cBhvr>
                                      <p:to x="100000" y="60000"/>
                                    </p:animScale>
                                    <p:animScale>
                                      <p:cBhvr>
                                        <p:cTn id="30" dur="83" decel="50000">
                                          <p:stCondLst>
                                            <p:cond delay="338"/>
                                          </p:stCondLst>
                                        </p:cTn>
                                        <p:tgtEl>
                                          <p:spTgt spid="12"/>
                                        </p:tgtEl>
                                      </p:cBhvr>
                                      <p:to x="100000" y="100000"/>
                                    </p:animScale>
                                    <p:animScale>
                                      <p:cBhvr>
                                        <p:cTn id="31" dur="13">
                                          <p:stCondLst>
                                            <p:cond delay="656"/>
                                          </p:stCondLst>
                                        </p:cTn>
                                        <p:tgtEl>
                                          <p:spTgt spid="12"/>
                                        </p:tgtEl>
                                      </p:cBhvr>
                                      <p:to x="100000" y="80000"/>
                                    </p:animScale>
                                    <p:animScale>
                                      <p:cBhvr>
                                        <p:cTn id="32" dur="83" decel="50000">
                                          <p:stCondLst>
                                            <p:cond delay="669"/>
                                          </p:stCondLst>
                                        </p:cTn>
                                        <p:tgtEl>
                                          <p:spTgt spid="12"/>
                                        </p:tgtEl>
                                      </p:cBhvr>
                                      <p:to x="100000" y="100000"/>
                                    </p:animScale>
                                    <p:animScale>
                                      <p:cBhvr>
                                        <p:cTn id="33" dur="13">
                                          <p:stCondLst>
                                            <p:cond delay="821"/>
                                          </p:stCondLst>
                                        </p:cTn>
                                        <p:tgtEl>
                                          <p:spTgt spid="12"/>
                                        </p:tgtEl>
                                      </p:cBhvr>
                                      <p:to x="100000" y="90000"/>
                                    </p:animScale>
                                    <p:animScale>
                                      <p:cBhvr>
                                        <p:cTn id="34" dur="83" decel="50000">
                                          <p:stCondLst>
                                            <p:cond delay="834"/>
                                          </p:stCondLst>
                                        </p:cTn>
                                        <p:tgtEl>
                                          <p:spTgt spid="12"/>
                                        </p:tgtEl>
                                      </p:cBhvr>
                                      <p:to x="100000" y="100000"/>
                                    </p:animScale>
                                    <p:animScale>
                                      <p:cBhvr>
                                        <p:cTn id="35" dur="13">
                                          <p:stCondLst>
                                            <p:cond delay="904"/>
                                          </p:stCondLst>
                                        </p:cTn>
                                        <p:tgtEl>
                                          <p:spTgt spid="12"/>
                                        </p:tgtEl>
                                      </p:cBhvr>
                                      <p:to x="100000" y="95000"/>
                                    </p:animScale>
                                    <p:animScale>
                                      <p:cBhvr>
                                        <p:cTn id="36" dur="83" decel="50000">
                                          <p:stCondLst>
                                            <p:cond delay="917"/>
                                          </p:stCondLst>
                                        </p:cTn>
                                        <p:tgtEl>
                                          <p:spTgt spid="12"/>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wipe(down)">
                                      <p:cBhvr>
                                        <p:cTn id="39" dur="290">
                                          <p:stCondLst>
                                            <p:cond delay="0"/>
                                          </p:stCondLst>
                                        </p:cTn>
                                        <p:tgtEl>
                                          <p:spTgt spid="64"/>
                                        </p:tgtEl>
                                      </p:cBhvr>
                                    </p:animEffect>
                                    <p:anim calcmode="lin" valueType="num">
                                      <p:cBhvr>
                                        <p:cTn id="40" dur="911" tmFilter="0,0; 0.14,0.36; 0.43,0.73; 0.71,0.91; 1.0,1.0">
                                          <p:stCondLst>
                                            <p:cond delay="0"/>
                                          </p:stCondLst>
                                        </p:cTn>
                                        <p:tgtEl>
                                          <p:spTgt spid="64"/>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64"/>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64"/>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64"/>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64"/>
                                        </p:tgtEl>
                                        <p:attrNameLst>
                                          <p:attrName>ppt_y</p:attrName>
                                        </p:attrNameLst>
                                      </p:cBhvr>
                                      <p:tavLst>
                                        <p:tav tm="0" fmla="#ppt_y-sin(pi*$)/81">
                                          <p:val>
                                            <p:fltVal val="0"/>
                                          </p:val>
                                        </p:tav>
                                        <p:tav tm="100000">
                                          <p:val>
                                            <p:fltVal val="1"/>
                                          </p:val>
                                        </p:tav>
                                      </p:tavLst>
                                    </p:anim>
                                    <p:animScale>
                                      <p:cBhvr>
                                        <p:cTn id="45" dur="13">
                                          <p:stCondLst>
                                            <p:cond delay="325"/>
                                          </p:stCondLst>
                                        </p:cTn>
                                        <p:tgtEl>
                                          <p:spTgt spid="64"/>
                                        </p:tgtEl>
                                      </p:cBhvr>
                                      <p:to x="100000" y="60000"/>
                                    </p:animScale>
                                    <p:animScale>
                                      <p:cBhvr>
                                        <p:cTn id="46" dur="83" decel="50000">
                                          <p:stCondLst>
                                            <p:cond delay="338"/>
                                          </p:stCondLst>
                                        </p:cTn>
                                        <p:tgtEl>
                                          <p:spTgt spid="64"/>
                                        </p:tgtEl>
                                      </p:cBhvr>
                                      <p:to x="100000" y="100000"/>
                                    </p:animScale>
                                    <p:animScale>
                                      <p:cBhvr>
                                        <p:cTn id="47" dur="13">
                                          <p:stCondLst>
                                            <p:cond delay="656"/>
                                          </p:stCondLst>
                                        </p:cTn>
                                        <p:tgtEl>
                                          <p:spTgt spid="64"/>
                                        </p:tgtEl>
                                      </p:cBhvr>
                                      <p:to x="100000" y="80000"/>
                                    </p:animScale>
                                    <p:animScale>
                                      <p:cBhvr>
                                        <p:cTn id="48" dur="83" decel="50000">
                                          <p:stCondLst>
                                            <p:cond delay="669"/>
                                          </p:stCondLst>
                                        </p:cTn>
                                        <p:tgtEl>
                                          <p:spTgt spid="64"/>
                                        </p:tgtEl>
                                      </p:cBhvr>
                                      <p:to x="100000" y="100000"/>
                                    </p:animScale>
                                    <p:animScale>
                                      <p:cBhvr>
                                        <p:cTn id="49" dur="13">
                                          <p:stCondLst>
                                            <p:cond delay="821"/>
                                          </p:stCondLst>
                                        </p:cTn>
                                        <p:tgtEl>
                                          <p:spTgt spid="64"/>
                                        </p:tgtEl>
                                      </p:cBhvr>
                                      <p:to x="100000" y="90000"/>
                                    </p:animScale>
                                    <p:animScale>
                                      <p:cBhvr>
                                        <p:cTn id="50" dur="83" decel="50000">
                                          <p:stCondLst>
                                            <p:cond delay="834"/>
                                          </p:stCondLst>
                                        </p:cTn>
                                        <p:tgtEl>
                                          <p:spTgt spid="64"/>
                                        </p:tgtEl>
                                      </p:cBhvr>
                                      <p:to x="100000" y="100000"/>
                                    </p:animScale>
                                    <p:animScale>
                                      <p:cBhvr>
                                        <p:cTn id="51" dur="13">
                                          <p:stCondLst>
                                            <p:cond delay="904"/>
                                          </p:stCondLst>
                                        </p:cTn>
                                        <p:tgtEl>
                                          <p:spTgt spid="64"/>
                                        </p:tgtEl>
                                      </p:cBhvr>
                                      <p:to x="100000" y="95000"/>
                                    </p:animScale>
                                    <p:animScale>
                                      <p:cBhvr>
                                        <p:cTn id="52" dur="83" decel="50000">
                                          <p:stCondLst>
                                            <p:cond delay="917"/>
                                          </p:stCondLst>
                                        </p:cTn>
                                        <p:tgtEl>
                                          <p:spTgt spid="64"/>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8914"/>
                                        </p:tgtEl>
                                        <p:attrNameLst>
                                          <p:attrName>style.visibility</p:attrName>
                                        </p:attrNameLst>
                                      </p:cBhvr>
                                      <p:to>
                                        <p:strVal val="visible"/>
                                      </p:to>
                                    </p:set>
                                    <p:animEffect transition="in" filter="wipe(down)">
                                      <p:cBhvr>
                                        <p:cTn id="55" dur="290">
                                          <p:stCondLst>
                                            <p:cond delay="0"/>
                                          </p:stCondLst>
                                        </p:cTn>
                                        <p:tgtEl>
                                          <p:spTgt spid="38914"/>
                                        </p:tgtEl>
                                      </p:cBhvr>
                                    </p:animEffect>
                                    <p:anim calcmode="lin" valueType="num">
                                      <p:cBhvr>
                                        <p:cTn id="56" dur="911" tmFilter="0,0; 0.14,0.36; 0.43,0.73; 0.71,0.91; 1.0,1.0">
                                          <p:stCondLst>
                                            <p:cond delay="0"/>
                                          </p:stCondLst>
                                        </p:cTn>
                                        <p:tgtEl>
                                          <p:spTgt spid="38914"/>
                                        </p:tgtEl>
                                        <p:attrNameLst>
                                          <p:attrName>ppt_x</p:attrName>
                                        </p:attrNameLst>
                                      </p:cBhvr>
                                      <p:tavLst>
                                        <p:tav tm="0">
                                          <p:val>
                                            <p:strVal val="#ppt_x-0.25"/>
                                          </p:val>
                                        </p:tav>
                                        <p:tav tm="100000">
                                          <p:val>
                                            <p:strVal val="#ppt_x"/>
                                          </p:val>
                                        </p:tav>
                                      </p:tavLst>
                                    </p:anim>
                                    <p:anim calcmode="lin" valueType="num">
                                      <p:cBhvr>
                                        <p:cTn id="57" dur="332" tmFilter="0.0,0.0; 0.25,0.07; 0.50,0.2; 0.75,0.467; 1.0,1.0">
                                          <p:stCondLst>
                                            <p:cond delay="0"/>
                                          </p:stCondLst>
                                        </p:cTn>
                                        <p:tgtEl>
                                          <p:spTgt spid="38914"/>
                                        </p:tgtEl>
                                        <p:attrNameLst>
                                          <p:attrName>ppt_y</p:attrName>
                                        </p:attrNameLst>
                                      </p:cBhvr>
                                      <p:tavLst>
                                        <p:tav tm="0" fmla="#ppt_y-sin(pi*$)/3">
                                          <p:val>
                                            <p:fltVal val="0.5"/>
                                          </p:val>
                                        </p:tav>
                                        <p:tav tm="100000">
                                          <p:val>
                                            <p:fltVal val="1"/>
                                          </p:val>
                                        </p:tav>
                                      </p:tavLst>
                                    </p:anim>
                                    <p:anim calcmode="lin" valueType="num">
                                      <p:cBhvr>
                                        <p:cTn id="58" dur="332" tmFilter="0, 0; 0.125,0.2665; 0.25,0.4; 0.375,0.465; 0.5,0.5;  0.625,0.535; 0.75,0.6; 0.875,0.7335; 1,1">
                                          <p:stCondLst>
                                            <p:cond delay="332"/>
                                          </p:stCondLst>
                                        </p:cTn>
                                        <p:tgtEl>
                                          <p:spTgt spid="38914"/>
                                        </p:tgtEl>
                                        <p:attrNameLst>
                                          <p:attrName>ppt_y</p:attrName>
                                        </p:attrNameLst>
                                      </p:cBhvr>
                                      <p:tavLst>
                                        <p:tav tm="0" fmla="#ppt_y-sin(pi*$)/9">
                                          <p:val>
                                            <p:fltVal val="0"/>
                                          </p:val>
                                        </p:tav>
                                        <p:tav tm="100000">
                                          <p:val>
                                            <p:fltVal val="1"/>
                                          </p:val>
                                        </p:tav>
                                      </p:tavLst>
                                    </p:anim>
                                    <p:anim calcmode="lin" valueType="num">
                                      <p:cBhvr>
                                        <p:cTn id="59" dur="166" tmFilter="0, 0; 0.125,0.2665; 0.25,0.4; 0.375,0.465; 0.5,0.5;  0.625,0.535; 0.75,0.6; 0.875,0.7335; 1,1">
                                          <p:stCondLst>
                                            <p:cond delay="662"/>
                                          </p:stCondLst>
                                        </p:cTn>
                                        <p:tgtEl>
                                          <p:spTgt spid="38914"/>
                                        </p:tgtEl>
                                        <p:attrNameLst>
                                          <p:attrName>ppt_y</p:attrName>
                                        </p:attrNameLst>
                                      </p:cBhvr>
                                      <p:tavLst>
                                        <p:tav tm="0" fmla="#ppt_y-sin(pi*$)/27">
                                          <p:val>
                                            <p:fltVal val="0"/>
                                          </p:val>
                                        </p:tav>
                                        <p:tav tm="100000">
                                          <p:val>
                                            <p:fltVal val="1"/>
                                          </p:val>
                                        </p:tav>
                                      </p:tavLst>
                                    </p:anim>
                                    <p:anim calcmode="lin" valueType="num">
                                      <p:cBhvr>
                                        <p:cTn id="60" dur="82" tmFilter="0, 0; 0.125,0.2665; 0.25,0.4; 0.375,0.465; 0.5,0.5;  0.625,0.535; 0.75,0.6; 0.875,0.7335; 1,1">
                                          <p:stCondLst>
                                            <p:cond delay="828"/>
                                          </p:stCondLst>
                                        </p:cTn>
                                        <p:tgtEl>
                                          <p:spTgt spid="38914"/>
                                        </p:tgtEl>
                                        <p:attrNameLst>
                                          <p:attrName>ppt_y</p:attrName>
                                        </p:attrNameLst>
                                      </p:cBhvr>
                                      <p:tavLst>
                                        <p:tav tm="0" fmla="#ppt_y-sin(pi*$)/81">
                                          <p:val>
                                            <p:fltVal val="0"/>
                                          </p:val>
                                        </p:tav>
                                        <p:tav tm="100000">
                                          <p:val>
                                            <p:fltVal val="1"/>
                                          </p:val>
                                        </p:tav>
                                      </p:tavLst>
                                    </p:anim>
                                    <p:animScale>
                                      <p:cBhvr>
                                        <p:cTn id="61" dur="13">
                                          <p:stCondLst>
                                            <p:cond delay="325"/>
                                          </p:stCondLst>
                                        </p:cTn>
                                        <p:tgtEl>
                                          <p:spTgt spid="38914"/>
                                        </p:tgtEl>
                                      </p:cBhvr>
                                      <p:to x="100000" y="60000"/>
                                    </p:animScale>
                                    <p:animScale>
                                      <p:cBhvr>
                                        <p:cTn id="62" dur="83" decel="50000">
                                          <p:stCondLst>
                                            <p:cond delay="338"/>
                                          </p:stCondLst>
                                        </p:cTn>
                                        <p:tgtEl>
                                          <p:spTgt spid="38914"/>
                                        </p:tgtEl>
                                      </p:cBhvr>
                                      <p:to x="100000" y="100000"/>
                                    </p:animScale>
                                    <p:animScale>
                                      <p:cBhvr>
                                        <p:cTn id="63" dur="13">
                                          <p:stCondLst>
                                            <p:cond delay="656"/>
                                          </p:stCondLst>
                                        </p:cTn>
                                        <p:tgtEl>
                                          <p:spTgt spid="38914"/>
                                        </p:tgtEl>
                                      </p:cBhvr>
                                      <p:to x="100000" y="80000"/>
                                    </p:animScale>
                                    <p:animScale>
                                      <p:cBhvr>
                                        <p:cTn id="64" dur="83" decel="50000">
                                          <p:stCondLst>
                                            <p:cond delay="669"/>
                                          </p:stCondLst>
                                        </p:cTn>
                                        <p:tgtEl>
                                          <p:spTgt spid="38914"/>
                                        </p:tgtEl>
                                      </p:cBhvr>
                                      <p:to x="100000" y="100000"/>
                                    </p:animScale>
                                    <p:animScale>
                                      <p:cBhvr>
                                        <p:cTn id="65" dur="13">
                                          <p:stCondLst>
                                            <p:cond delay="821"/>
                                          </p:stCondLst>
                                        </p:cTn>
                                        <p:tgtEl>
                                          <p:spTgt spid="38914"/>
                                        </p:tgtEl>
                                      </p:cBhvr>
                                      <p:to x="100000" y="90000"/>
                                    </p:animScale>
                                    <p:animScale>
                                      <p:cBhvr>
                                        <p:cTn id="66" dur="83" decel="50000">
                                          <p:stCondLst>
                                            <p:cond delay="834"/>
                                          </p:stCondLst>
                                        </p:cTn>
                                        <p:tgtEl>
                                          <p:spTgt spid="38914"/>
                                        </p:tgtEl>
                                      </p:cBhvr>
                                      <p:to x="100000" y="100000"/>
                                    </p:animScale>
                                    <p:animScale>
                                      <p:cBhvr>
                                        <p:cTn id="67" dur="13">
                                          <p:stCondLst>
                                            <p:cond delay="904"/>
                                          </p:stCondLst>
                                        </p:cTn>
                                        <p:tgtEl>
                                          <p:spTgt spid="38914"/>
                                        </p:tgtEl>
                                      </p:cBhvr>
                                      <p:to x="100000" y="95000"/>
                                    </p:animScale>
                                    <p:animScale>
                                      <p:cBhvr>
                                        <p:cTn id="68" dur="83" decel="50000">
                                          <p:stCondLst>
                                            <p:cond delay="917"/>
                                          </p:stCondLst>
                                        </p:cTn>
                                        <p:tgtEl>
                                          <p:spTgt spid="38914"/>
                                        </p:tgtEl>
                                      </p:cBhvr>
                                      <p:to x="100000" y="100000"/>
                                    </p:animScale>
                                  </p:childTnLst>
                                </p:cTn>
                              </p:par>
                            </p:childTnLst>
                          </p:cTn>
                        </p:par>
                        <p:par>
                          <p:cTn id="69" fill="hold">
                            <p:stCondLst>
                              <p:cond delay="1000"/>
                            </p:stCondLst>
                            <p:childTnLst>
                              <p:par>
                                <p:cTn id="70" presetID="26" presetClass="emph" presetSubtype="0" fill="hold" nodeType="afterEffect">
                                  <p:stCondLst>
                                    <p:cond delay="2000"/>
                                  </p:stCondLst>
                                  <p:childTnLst>
                                    <p:animEffect transition="out" filter="fade">
                                      <p:cBhvr>
                                        <p:cTn id="71" dur="500" tmFilter="0, 0; .2, .5; .8, .5; 1, 0"/>
                                        <p:tgtEl>
                                          <p:spTgt spid="53"/>
                                        </p:tgtEl>
                                      </p:cBhvr>
                                    </p:animEffect>
                                    <p:animScale>
                                      <p:cBhvr>
                                        <p:cTn id="72" dur="250" autoRev="1" fill="hold"/>
                                        <p:tgtEl>
                                          <p:spTgt spid="53"/>
                                        </p:tgtEl>
                                      </p:cBhvr>
                                      <p:by x="105000" y="105000"/>
                                    </p:animScale>
                                  </p:childTnLst>
                                </p:cTn>
                              </p:par>
                            </p:childTnLst>
                          </p:cTn>
                        </p:par>
                        <p:par>
                          <p:cTn id="73" fill="hold">
                            <p:stCondLst>
                              <p:cond delay="3500"/>
                            </p:stCondLst>
                            <p:childTnLst>
                              <p:par>
                                <p:cTn id="74" presetID="26" presetClass="emph" presetSubtype="0" fill="hold" nodeType="afterEffect">
                                  <p:stCondLst>
                                    <p:cond delay="0"/>
                                  </p:stCondLst>
                                  <p:childTnLst>
                                    <p:animEffect transition="out" filter="fade">
                                      <p:cBhvr>
                                        <p:cTn id="75" dur="500" tmFilter="0, 0; .2, .5; .8, .5; 1, 0"/>
                                        <p:tgtEl>
                                          <p:spTgt spid="64"/>
                                        </p:tgtEl>
                                      </p:cBhvr>
                                    </p:animEffect>
                                    <p:animScale>
                                      <p:cBhvr>
                                        <p:cTn id="76"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E6116FA-97E4-4DBA-A664-28F4BB4318D9}" type="slidenum">
              <a:rPr lang="fr-FR" smtClean="0"/>
              <a:pPr/>
              <a:t>9</a:t>
            </a:fld>
            <a:endParaRPr lang="fr-FR" dirty="0"/>
          </a:p>
        </p:txBody>
      </p:sp>
      <p:sp>
        <p:nvSpPr>
          <p:cNvPr id="3"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4" name="Espace réservé du numéro de diapositive 1"/>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E6116FA-97E4-4DBA-A664-28F4BB4318D9}"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5" name="Espace réservé du numéro de diapositive 3"/>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AB85AAB0-8689-4251-9B00-D7272D8175F1}"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7" name="Line 6"/>
          <p:cNvSpPr>
            <a:spLocks noChangeShapeType="1"/>
          </p:cNvSpPr>
          <p:nvPr/>
        </p:nvSpPr>
        <p:spPr bwMode="auto">
          <a:xfrm>
            <a:off x="1981200" y="1524000"/>
            <a:ext cx="0" cy="5334000"/>
          </a:xfrm>
          <a:prstGeom prst="line">
            <a:avLst/>
          </a:prstGeom>
          <a:noFill/>
          <a:ln w="38100">
            <a:solidFill>
              <a:srgbClr val="333399"/>
            </a:solidFill>
            <a:round/>
            <a:headEnd/>
            <a:tailEnd/>
          </a:ln>
          <a:effectLst/>
        </p:spPr>
        <p:txBody>
          <a:bodyPr/>
          <a:lstStyle/>
          <a:p>
            <a:endParaRPr lang="fr-FR" dirty="0"/>
          </a:p>
        </p:txBody>
      </p:sp>
      <p:sp>
        <p:nvSpPr>
          <p:cNvPr id="8" name="Line 7"/>
          <p:cNvSpPr>
            <a:spLocks noChangeShapeType="1"/>
          </p:cNvSpPr>
          <p:nvPr/>
        </p:nvSpPr>
        <p:spPr bwMode="auto">
          <a:xfrm>
            <a:off x="2362200" y="1219200"/>
            <a:ext cx="6781800" cy="0"/>
          </a:xfrm>
          <a:prstGeom prst="line">
            <a:avLst/>
          </a:prstGeom>
          <a:noFill/>
          <a:ln w="38100">
            <a:solidFill>
              <a:srgbClr val="333399"/>
            </a:solidFill>
            <a:round/>
            <a:headEnd/>
            <a:tailEnd/>
          </a:ln>
          <a:effectLst/>
        </p:spPr>
        <p:txBody>
          <a:bodyPr/>
          <a:lstStyle/>
          <a:p>
            <a:endParaRPr lang="fr-FR" dirty="0"/>
          </a:p>
        </p:txBody>
      </p:sp>
      <p:sp>
        <p:nvSpPr>
          <p:cNvPr id="9" name="Espace réservé du numéro de diapositive 9"/>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0" name="Espace réservé du numéro de diapositive 137"/>
          <p:cNvSpPr txBox="1">
            <a:spLocks/>
          </p:cNvSpPr>
          <p:nvPr/>
        </p:nvSpPr>
        <p:spPr>
          <a:xfrm>
            <a:off x="7924800" y="6356350"/>
            <a:ext cx="762000" cy="365125"/>
          </a:xfrm>
          <a:prstGeom prst="rect">
            <a:avLst/>
          </a:prstGeom>
        </p:spPr>
        <p:txBody>
          <a:bodyPr vert="horz" lIns="0" tIns="0" rIns="0" bIns="0" anchor="b"/>
          <a:lstStyle/>
          <a:p>
            <a:pPr marL="0" marR="0" lvl="0" indent="0" algn="r" defTabSz="914400" rtl="0" eaLnBrk="1" fontAlgn="base" latinLnBrk="0" hangingPunct="1">
              <a:lnSpc>
                <a:spcPct val="100000"/>
              </a:lnSpc>
              <a:spcBef>
                <a:spcPct val="0"/>
              </a:spcBef>
              <a:spcAft>
                <a:spcPct val="0"/>
              </a:spcAft>
              <a:buClrTx/>
              <a:buSzTx/>
              <a:buFontTx/>
              <a:buNone/>
              <a:tabLst/>
              <a:defRPr/>
            </a:pPr>
            <a:fld id="{64DC251E-4F90-44E8-8D94-A8DC98E0344C}" type="slidenum">
              <a:rPr kumimoji="0" lang="fr-FR" sz="1200" b="0" i="0" u="none" strike="noStrike" kern="1200" cap="none" spc="0" normalizeH="0" baseline="0" noProof="0" smtClean="0">
                <a:ln>
                  <a:noFill/>
                </a:ln>
                <a:solidFill>
                  <a:schemeClr val="tx2">
                    <a:shade val="9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fr-FR" sz="1200" b="0" i="0" u="none" strike="noStrike" kern="1200" cap="none" spc="0" normalizeH="0" baseline="0" noProof="0" dirty="0">
              <a:ln>
                <a:noFill/>
              </a:ln>
              <a:solidFill>
                <a:schemeClr val="tx2">
                  <a:shade val="90000"/>
                </a:schemeClr>
              </a:solidFill>
              <a:effectLst/>
              <a:uLnTx/>
              <a:uFillTx/>
              <a:latin typeface="Arial" charset="0"/>
              <a:ea typeface="+mn-ea"/>
              <a:cs typeface="Arial" charset="0"/>
            </a:endParaRPr>
          </a:p>
        </p:txBody>
      </p:sp>
      <p:sp>
        <p:nvSpPr>
          <p:cNvPr id="11" name="AutoShape 6"/>
          <p:cNvSpPr>
            <a:spLocks noChangeArrowheads="1"/>
          </p:cNvSpPr>
          <p:nvPr/>
        </p:nvSpPr>
        <p:spPr bwMode="gray">
          <a:xfrm>
            <a:off x="304800" y="39322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Conception</a:t>
            </a:r>
            <a:r>
              <a:rPr lang="en-US" sz="1100" b="1" dirty="0">
                <a:solidFill>
                  <a:schemeClr val="bg1">
                    <a:lumMod val="65000"/>
                  </a:schemeClr>
                </a:solidFill>
                <a:latin typeface="Cambria Math" pitchFamily="18" charset="0"/>
                <a:ea typeface="Cambria Math" pitchFamily="18" charset="0"/>
              </a:rPr>
              <a:t> et </a:t>
            </a:r>
          </a:p>
          <a:p>
            <a:pPr eaLnBrk="0" hangingPunct="0"/>
            <a:r>
              <a:rPr lang="fr-FR" sz="1100" b="1" dirty="0">
                <a:solidFill>
                  <a:schemeClr val="bg1">
                    <a:lumMod val="65000"/>
                  </a:schemeClr>
                </a:solidFill>
                <a:latin typeface="Cambria Math" pitchFamily="18" charset="0"/>
                <a:ea typeface="Cambria Math" pitchFamily="18" charset="0"/>
              </a:rPr>
              <a:t>Architecture</a:t>
            </a:r>
            <a:r>
              <a:rPr lang="en-US" sz="1100" b="1" dirty="0">
                <a:solidFill>
                  <a:schemeClr val="bg1">
                    <a:lumMod val="65000"/>
                  </a:schemeClr>
                </a:solidFill>
                <a:latin typeface="Cambria Math" pitchFamily="18" charset="0"/>
                <a:ea typeface="Cambria Math" pitchFamily="18" charset="0"/>
              </a:rPr>
              <a:t> </a:t>
            </a:r>
            <a:r>
              <a:rPr lang="fr-FR" sz="1100" b="1" dirty="0">
                <a:solidFill>
                  <a:schemeClr val="bg1">
                    <a:lumMod val="65000"/>
                  </a:schemeClr>
                </a:solidFill>
                <a:latin typeface="Cambria Math" pitchFamily="18" charset="0"/>
                <a:ea typeface="Cambria Math" pitchFamily="18" charset="0"/>
              </a:rPr>
              <a:t>générale</a:t>
            </a:r>
          </a:p>
        </p:txBody>
      </p:sp>
      <p:sp>
        <p:nvSpPr>
          <p:cNvPr id="12" name="AutoShape 7"/>
          <p:cNvSpPr>
            <a:spLocks noChangeArrowheads="1"/>
          </p:cNvSpPr>
          <p:nvPr/>
        </p:nvSpPr>
        <p:spPr bwMode="gray">
          <a:xfrm>
            <a:off x="336550" y="3398837"/>
            <a:ext cx="15684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400" b="1" dirty="0">
                <a:solidFill>
                  <a:srgbClr val="00B0F0"/>
                </a:solidFill>
              </a:rPr>
              <a:t>Spécification </a:t>
            </a:r>
          </a:p>
          <a:p>
            <a:pPr eaLnBrk="0" hangingPunct="0"/>
            <a:r>
              <a:rPr lang="fr-FR" sz="1400" b="1" dirty="0">
                <a:solidFill>
                  <a:srgbClr val="00B0F0"/>
                </a:solidFill>
              </a:rPr>
              <a:t>des besoins</a:t>
            </a:r>
          </a:p>
        </p:txBody>
      </p:sp>
      <p:sp>
        <p:nvSpPr>
          <p:cNvPr id="14" name="AutoShape 9"/>
          <p:cNvSpPr>
            <a:spLocks noChangeArrowheads="1"/>
          </p:cNvSpPr>
          <p:nvPr/>
        </p:nvSpPr>
        <p:spPr bwMode="gray">
          <a:xfrm>
            <a:off x="304800" y="2332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Problématique</a:t>
            </a:r>
            <a:endParaRPr lang="fr-FR" sz="1100" b="1" dirty="0">
              <a:solidFill>
                <a:schemeClr val="bg1">
                  <a:lumMod val="75000"/>
                </a:schemeClr>
              </a:solidFill>
              <a:latin typeface="Cambria Math" pitchFamily="18" charset="0"/>
              <a:ea typeface="Cambria Math" pitchFamily="18" charset="0"/>
            </a:endParaRPr>
          </a:p>
        </p:txBody>
      </p:sp>
      <p:sp>
        <p:nvSpPr>
          <p:cNvPr id="15" name="AutoShape 10"/>
          <p:cNvSpPr>
            <a:spLocks noChangeArrowheads="1"/>
          </p:cNvSpPr>
          <p:nvPr/>
        </p:nvSpPr>
        <p:spPr bwMode="gray">
          <a:xfrm>
            <a:off x="317500" y="1798637"/>
            <a:ext cx="15875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Contexte</a:t>
            </a:r>
            <a:r>
              <a:rPr lang="en-US" sz="1100" b="1" dirty="0" smtClean="0">
                <a:solidFill>
                  <a:schemeClr val="bg1">
                    <a:lumMod val="75000"/>
                  </a:schemeClr>
                </a:solidFill>
                <a:latin typeface="Cambria Math" pitchFamily="18" charset="0"/>
                <a:ea typeface="Cambria Math" pitchFamily="18" charset="0"/>
              </a:rPr>
              <a:t> </a:t>
            </a:r>
            <a:r>
              <a:rPr lang="fr-FR" sz="1100" b="1" dirty="0" smtClean="0">
                <a:solidFill>
                  <a:schemeClr val="bg1">
                    <a:lumMod val="75000"/>
                  </a:schemeClr>
                </a:solidFill>
                <a:latin typeface="Cambria Math" pitchFamily="18" charset="0"/>
                <a:ea typeface="Cambria Math" pitchFamily="18" charset="0"/>
              </a:rPr>
              <a:t>Général</a:t>
            </a:r>
            <a:endParaRPr lang="fr-FR" sz="1100" b="1" dirty="0">
              <a:solidFill>
                <a:schemeClr val="bg1">
                  <a:lumMod val="75000"/>
                </a:schemeClr>
              </a:solidFill>
              <a:latin typeface="Cambria Math" pitchFamily="18" charset="0"/>
              <a:ea typeface="Cambria Math" pitchFamily="18" charset="0"/>
            </a:endParaRPr>
          </a:p>
        </p:txBody>
      </p:sp>
      <p:grpSp>
        <p:nvGrpSpPr>
          <p:cNvPr id="6" name="Group 32"/>
          <p:cNvGrpSpPr>
            <a:grpSpLocks/>
          </p:cNvGrpSpPr>
          <p:nvPr/>
        </p:nvGrpSpPr>
        <p:grpSpPr bwMode="auto">
          <a:xfrm>
            <a:off x="0" y="2971800"/>
            <a:ext cx="381000" cy="381000"/>
            <a:chOff x="2078" y="1680"/>
            <a:chExt cx="1615" cy="1615"/>
          </a:xfrm>
        </p:grpSpPr>
        <p:sp>
          <p:nvSpPr>
            <p:cNvPr id="1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2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2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23" name="AutoShape 6"/>
          <p:cNvSpPr>
            <a:spLocks noChangeArrowheads="1"/>
          </p:cNvSpPr>
          <p:nvPr/>
        </p:nvSpPr>
        <p:spPr bwMode="gray">
          <a:xfrm>
            <a:off x="304800" y="44656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Réalisation</a:t>
            </a:r>
          </a:p>
        </p:txBody>
      </p:sp>
      <p:sp>
        <p:nvSpPr>
          <p:cNvPr id="24" name="AutoShape 6"/>
          <p:cNvSpPr>
            <a:spLocks noChangeArrowheads="1"/>
          </p:cNvSpPr>
          <p:nvPr/>
        </p:nvSpPr>
        <p:spPr bwMode="gray">
          <a:xfrm>
            <a:off x="304800" y="49990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a:solidFill>
                  <a:schemeClr val="bg1">
                    <a:lumMod val="65000"/>
                  </a:schemeClr>
                </a:solidFill>
                <a:latin typeface="Cambria Math" pitchFamily="18" charset="0"/>
                <a:ea typeface="Cambria Math" pitchFamily="18" charset="0"/>
              </a:rPr>
              <a:t>Conclusion et</a:t>
            </a:r>
          </a:p>
          <a:p>
            <a:pPr eaLnBrk="0" hangingPunct="0"/>
            <a:r>
              <a:rPr lang="fr-FR" sz="1100" b="1" dirty="0">
                <a:solidFill>
                  <a:schemeClr val="bg1">
                    <a:lumMod val="65000"/>
                  </a:schemeClr>
                </a:solidFill>
                <a:latin typeface="Cambria Math" pitchFamily="18" charset="0"/>
                <a:ea typeface="Cambria Math" pitchFamily="18" charset="0"/>
              </a:rPr>
              <a:t> </a:t>
            </a:r>
            <a:r>
              <a:rPr lang="fr-FR" sz="1100" b="1" dirty="0" smtClean="0">
                <a:solidFill>
                  <a:schemeClr val="bg1">
                    <a:lumMod val="65000"/>
                  </a:schemeClr>
                </a:solidFill>
                <a:latin typeface="Cambria Math" pitchFamily="18" charset="0"/>
                <a:ea typeface="Cambria Math" pitchFamily="18" charset="0"/>
              </a:rPr>
              <a:t>Perspectives</a:t>
            </a:r>
            <a:endParaRPr lang="fr-FR" sz="1100" b="1" dirty="0">
              <a:solidFill>
                <a:schemeClr val="bg1">
                  <a:lumMod val="65000"/>
                </a:schemeClr>
              </a:solidFill>
              <a:latin typeface="Cambria Math" pitchFamily="18" charset="0"/>
              <a:ea typeface="Cambria Math" pitchFamily="18" charset="0"/>
            </a:endParaRPr>
          </a:p>
        </p:txBody>
      </p:sp>
      <p:grpSp>
        <p:nvGrpSpPr>
          <p:cNvPr id="16" name="Group 32"/>
          <p:cNvGrpSpPr>
            <a:grpSpLocks/>
          </p:cNvGrpSpPr>
          <p:nvPr/>
        </p:nvGrpSpPr>
        <p:grpSpPr bwMode="auto">
          <a:xfrm>
            <a:off x="0" y="1828800"/>
            <a:ext cx="381000" cy="381000"/>
            <a:chOff x="2078" y="1680"/>
            <a:chExt cx="1615" cy="1615"/>
          </a:xfrm>
        </p:grpSpPr>
        <p:sp>
          <p:nvSpPr>
            <p:cNvPr id="2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27"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28"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29"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0"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1"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25" name="Group 32"/>
          <p:cNvGrpSpPr>
            <a:grpSpLocks/>
          </p:cNvGrpSpPr>
          <p:nvPr/>
        </p:nvGrpSpPr>
        <p:grpSpPr bwMode="auto">
          <a:xfrm>
            <a:off x="0" y="2438400"/>
            <a:ext cx="381000" cy="381000"/>
            <a:chOff x="2078" y="1680"/>
            <a:chExt cx="1615" cy="1615"/>
          </a:xfrm>
        </p:grpSpPr>
        <p:sp>
          <p:nvSpPr>
            <p:cNvPr id="3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3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3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3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3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38"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2" name="Group 32"/>
          <p:cNvGrpSpPr>
            <a:grpSpLocks/>
          </p:cNvGrpSpPr>
          <p:nvPr/>
        </p:nvGrpSpPr>
        <p:grpSpPr bwMode="auto">
          <a:xfrm>
            <a:off x="0" y="4038600"/>
            <a:ext cx="381000" cy="381000"/>
            <a:chOff x="2078" y="1680"/>
            <a:chExt cx="1615" cy="1615"/>
          </a:xfrm>
        </p:grpSpPr>
        <p:sp>
          <p:nvSpPr>
            <p:cNvPr id="40"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1"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2"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43"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44"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45"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39" name="Group 32"/>
          <p:cNvGrpSpPr>
            <a:grpSpLocks/>
          </p:cNvGrpSpPr>
          <p:nvPr/>
        </p:nvGrpSpPr>
        <p:grpSpPr bwMode="auto">
          <a:xfrm>
            <a:off x="0" y="4572000"/>
            <a:ext cx="381000" cy="381000"/>
            <a:chOff x="2078" y="1680"/>
            <a:chExt cx="1615" cy="1615"/>
          </a:xfrm>
        </p:grpSpPr>
        <p:sp>
          <p:nvSpPr>
            <p:cNvPr id="47"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48"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49"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0"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1"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2"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grpSp>
        <p:nvGrpSpPr>
          <p:cNvPr id="46" name="Group 32"/>
          <p:cNvGrpSpPr>
            <a:grpSpLocks/>
          </p:cNvGrpSpPr>
          <p:nvPr/>
        </p:nvGrpSpPr>
        <p:grpSpPr bwMode="auto">
          <a:xfrm>
            <a:off x="0" y="5105400"/>
            <a:ext cx="381000" cy="381000"/>
            <a:chOff x="2078" y="1680"/>
            <a:chExt cx="1615" cy="1615"/>
          </a:xfrm>
        </p:grpSpPr>
        <p:sp>
          <p:nvSpPr>
            <p:cNvPr id="54"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55"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56"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57"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58"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59" name="Oval 38"/>
            <p:cNvSpPr>
              <a:spLocks noChangeArrowheads="1"/>
            </p:cNvSpPr>
            <p:nvPr/>
          </p:nvSpPr>
          <p:spPr bwMode="gray">
            <a:xfrm>
              <a:off x="2337" y="1939"/>
              <a:ext cx="1096" cy="1098"/>
            </a:xfrm>
            <a:prstGeom prst="ellipse">
              <a:avLst/>
            </a:prstGeom>
            <a:solidFill>
              <a:schemeClr val="bg1">
                <a:lumMod val="50000"/>
              </a:schemeClr>
            </a:solidFill>
            <a:ln w="38100" algn="ctr">
              <a:noFill/>
              <a:round/>
              <a:headEnd/>
              <a:tailEnd/>
            </a:ln>
            <a:effectLst/>
          </p:spPr>
          <p:txBody>
            <a:bodyPr anchor="ctr">
              <a:spAutoFit/>
            </a:bodyPr>
            <a:lstStyle/>
            <a:p>
              <a:endParaRPr lang="fr-FR" dirty="0"/>
            </a:p>
          </p:txBody>
        </p:sp>
      </p:grpSp>
      <p:sp>
        <p:nvSpPr>
          <p:cNvPr id="61" name="ZoneTexte 60"/>
          <p:cNvSpPr txBox="1"/>
          <p:nvPr/>
        </p:nvSpPr>
        <p:spPr>
          <a:xfrm>
            <a:off x="2514600" y="1447800"/>
            <a:ext cx="6629400" cy="369332"/>
          </a:xfrm>
          <a:prstGeom prst="rect">
            <a:avLst/>
          </a:prstGeom>
          <a:noFill/>
        </p:spPr>
        <p:txBody>
          <a:bodyPr wrap="square" rtlCol="0">
            <a:spAutoFit/>
          </a:bodyPr>
          <a:lstStyle/>
          <a:p>
            <a:r>
              <a:rPr lang="fr-FR" dirty="0" smtClean="0"/>
              <a:t> </a:t>
            </a:r>
            <a:endParaRPr lang="fr-FR" dirty="0"/>
          </a:p>
        </p:txBody>
      </p:sp>
      <p:sp>
        <p:nvSpPr>
          <p:cNvPr id="6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dirty="0"/>
          </a:p>
        </p:txBody>
      </p:sp>
      <p:sp>
        <p:nvSpPr>
          <p:cNvPr id="63" name="Espace réservé du contenu 2"/>
          <p:cNvSpPr txBox="1">
            <a:spLocks/>
          </p:cNvSpPr>
          <p:nvPr/>
        </p:nvSpPr>
        <p:spPr>
          <a:xfrm>
            <a:off x="2286000" y="1817132"/>
            <a:ext cx="6858000" cy="4876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53" name="Group 32"/>
          <p:cNvGrpSpPr>
            <a:grpSpLocks/>
          </p:cNvGrpSpPr>
          <p:nvPr/>
        </p:nvGrpSpPr>
        <p:grpSpPr bwMode="auto">
          <a:xfrm>
            <a:off x="2362200" y="685800"/>
            <a:ext cx="381000" cy="381000"/>
            <a:chOff x="2078" y="1680"/>
            <a:chExt cx="1615" cy="1615"/>
          </a:xfrm>
        </p:grpSpPr>
        <p:sp>
          <p:nvSpPr>
            <p:cNvPr id="86"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93"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94"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95"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96"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97" name="Oval 3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fr-FR" dirty="0"/>
            </a:p>
          </p:txBody>
        </p:sp>
      </p:grpSp>
      <p:grpSp>
        <p:nvGrpSpPr>
          <p:cNvPr id="64" name="Group 32"/>
          <p:cNvGrpSpPr>
            <a:grpSpLocks/>
          </p:cNvGrpSpPr>
          <p:nvPr/>
        </p:nvGrpSpPr>
        <p:grpSpPr bwMode="auto">
          <a:xfrm>
            <a:off x="0" y="3505200"/>
            <a:ext cx="381000" cy="381000"/>
            <a:chOff x="2078" y="1680"/>
            <a:chExt cx="1615" cy="1615"/>
          </a:xfrm>
        </p:grpSpPr>
        <p:sp>
          <p:nvSpPr>
            <p:cNvPr id="99"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dirty="0"/>
            </a:p>
          </p:txBody>
        </p:sp>
        <p:sp>
          <p:nvSpPr>
            <p:cNvPr id="100"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dirty="0"/>
            </a:p>
          </p:txBody>
        </p:sp>
        <p:sp>
          <p:nvSpPr>
            <p:cNvPr id="101"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dirty="0"/>
            </a:p>
          </p:txBody>
        </p:sp>
        <p:sp>
          <p:nvSpPr>
            <p:cNvPr id="102"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fr-FR" dirty="0"/>
            </a:p>
          </p:txBody>
        </p:sp>
        <p:sp>
          <p:nvSpPr>
            <p:cNvPr id="103"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dirty="0"/>
            </a:p>
          </p:txBody>
        </p:sp>
        <p:sp>
          <p:nvSpPr>
            <p:cNvPr id="104" name="Oval 3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fr-FR" dirty="0"/>
            </a:p>
          </p:txBody>
        </p:sp>
      </p:grpSp>
      <p:pic>
        <p:nvPicPr>
          <p:cNvPr id="38914" name="Picture 2"/>
          <p:cNvPicPr>
            <a:picLocks noChangeAspect="1" noChangeArrowheads="1"/>
          </p:cNvPicPr>
          <p:nvPr/>
        </p:nvPicPr>
        <p:blipFill>
          <a:blip r:embed="rId3"/>
          <a:srcRect/>
          <a:stretch>
            <a:fillRect/>
          </a:stretch>
        </p:blipFill>
        <p:spPr bwMode="auto">
          <a:xfrm>
            <a:off x="7042584" y="708963"/>
            <a:ext cx="533400" cy="455613"/>
          </a:xfrm>
          <a:prstGeom prst="rect">
            <a:avLst/>
          </a:prstGeom>
          <a:noFill/>
          <a:ln w="9525">
            <a:noFill/>
            <a:miter lim="800000"/>
            <a:headEnd/>
            <a:tailEnd/>
          </a:ln>
          <a:effectLst/>
        </p:spPr>
      </p:pic>
      <p:grpSp>
        <p:nvGrpSpPr>
          <p:cNvPr id="90" name="Group 3"/>
          <p:cNvGrpSpPr>
            <a:grpSpLocks/>
          </p:cNvGrpSpPr>
          <p:nvPr/>
        </p:nvGrpSpPr>
        <p:grpSpPr bwMode="auto">
          <a:xfrm>
            <a:off x="2606641" y="2865976"/>
            <a:ext cx="2764298" cy="3505200"/>
            <a:chOff x="724" y="1296"/>
            <a:chExt cx="1399" cy="2542"/>
          </a:xfrm>
        </p:grpSpPr>
        <p:sp>
          <p:nvSpPr>
            <p:cNvPr id="91" name="AutoShape 4"/>
            <p:cNvSpPr>
              <a:spLocks noChangeArrowheads="1"/>
            </p:cNvSpPr>
            <p:nvPr/>
          </p:nvSpPr>
          <p:spPr bwMode="gray">
            <a:xfrm>
              <a:off x="760" y="1546"/>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fr-FR" dirty="0"/>
            </a:p>
          </p:txBody>
        </p:sp>
        <p:sp>
          <p:nvSpPr>
            <p:cNvPr id="92"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endParaRPr lang="fr-FR" dirty="0"/>
            </a:p>
          </p:txBody>
        </p:sp>
        <p:sp>
          <p:nvSpPr>
            <p:cNvPr id="98"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fr-FR" dirty="0"/>
            </a:p>
          </p:txBody>
        </p:sp>
        <p:sp>
          <p:nvSpPr>
            <p:cNvPr id="105" name="AutoShape 7"/>
            <p:cNvSpPr>
              <a:spLocks noChangeArrowheads="1"/>
            </p:cNvSpPr>
            <p:nvPr/>
          </p:nvSpPr>
          <p:spPr bwMode="gray">
            <a:xfrm>
              <a:off x="735" y="1532"/>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fr-FR" dirty="0"/>
            </a:p>
          </p:txBody>
        </p:sp>
        <p:sp>
          <p:nvSpPr>
            <p:cNvPr id="106"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fr-FR" dirty="0"/>
            </a:p>
          </p:txBody>
        </p:sp>
        <p:sp>
          <p:nvSpPr>
            <p:cNvPr id="107"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fr-FR" dirty="0"/>
            </a:p>
          </p:txBody>
        </p:sp>
        <p:grpSp>
          <p:nvGrpSpPr>
            <p:cNvPr id="108" name="Group 10"/>
            <p:cNvGrpSpPr>
              <a:grpSpLocks/>
            </p:cNvGrpSpPr>
            <p:nvPr/>
          </p:nvGrpSpPr>
          <p:grpSpPr bwMode="auto">
            <a:xfrm>
              <a:off x="1189" y="1296"/>
              <a:ext cx="405" cy="405"/>
              <a:chOff x="1289" y="582"/>
              <a:chExt cx="668" cy="668"/>
            </a:xfrm>
          </p:grpSpPr>
          <p:sp>
            <p:nvSpPr>
              <p:cNvPr id="111" name="Oval 11"/>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fr-FR" dirty="0"/>
              </a:p>
            </p:txBody>
          </p:sp>
          <p:sp>
            <p:nvSpPr>
              <p:cNvPr id="112" name="Oval 12"/>
              <p:cNvSpPr>
                <a:spLocks noChangeArrowheads="1"/>
              </p:cNvSpPr>
              <p:nvPr/>
            </p:nvSpPr>
            <p:spPr bwMode="gray">
              <a:xfrm>
                <a:off x="1295"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fr-FR" dirty="0"/>
              </a:p>
            </p:txBody>
          </p:sp>
          <p:sp>
            <p:nvSpPr>
              <p:cNvPr id="113" name="Oval 13"/>
              <p:cNvSpPr>
                <a:spLocks noChangeArrowheads="1"/>
              </p:cNvSpPr>
              <p:nvPr/>
            </p:nvSpPr>
            <p:spPr bwMode="gray">
              <a:xfrm>
                <a:off x="1303"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fr-FR" dirty="0"/>
              </a:p>
            </p:txBody>
          </p:sp>
          <p:sp>
            <p:nvSpPr>
              <p:cNvPr id="114" name="Oval 14"/>
              <p:cNvSpPr>
                <a:spLocks noChangeArrowheads="1"/>
              </p:cNvSpPr>
              <p:nvPr/>
            </p:nvSpPr>
            <p:spPr bwMode="gray">
              <a:xfrm>
                <a:off x="1311" y="597"/>
                <a:ext cx="599"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fr-FR" dirty="0"/>
              </a:p>
            </p:txBody>
          </p:sp>
          <p:sp>
            <p:nvSpPr>
              <p:cNvPr id="115" name="Oval 15"/>
              <p:cNvSpPr>
                <a:spLocks noChangeArrowheads="1"/>
              </p:cNvSpPr>
              <p:nvPr/>
            </p:nvSpPr>
            <p:spPr bwMode="gray">
              <a:xfrm>
                <a:off x="1344" y="613"/>
                <a:ext cx="532"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fr-FR" dirty="0"/>
              </a:p>
            </p:txBody>
          </p:sp>
        </p:grpSp>
        <p:sp>
          <p:nvSpPr>
            <p:cNvPr id="109" name="Text Box 16"/>
            <p:cNvSpPr txBox="1">
              <a:spLocks noChangeArrowheads="1"/>
            </p:cNvSpPr>
            <p:nvPr/>
          </p:nvSpPr>
          <p:spPr bwMode="gray">
            <a:xfrm>
              <a:off x="1276" y="1354"/>
              <a:ext cx="223" cy="288"/>
            </a:xfrm>
            <a:prstGeom prst="rect">
              <a:avLst/>
            </a:prstGeom>
            <a:noFill/>
            <a:ln w="9525" algn="ctr">
              <a:noFill/>
              <a:miter lim="800000"/>
              <a:headEnd/>
              <a:tailEnd/>
            </a:ln>
            <a:effectLst/>
          </p:spPr>
          <p:txBody>
            <a:bodyPr wrap="none">
              <a:spAutoFit/>
            </a:bodyPr>
            <a:lstStyle/>
            <a:p>
              <a:pPr algn="ctr"/>
              <a:r>
                <a:rPr lang="en-US" sz="2400" dirty="0" smtClean="0">
                  <a:solidFill>
                    <a:srgbClr val="000000"/>
                  </a:solidFill>
                </a:rPr>
                <a:t>1</a:t>
              </a:r>
              <a:endParaRPr lang="en-US" dirty="0"/>
            </a:p>
          </p:txBody>
        </p:sp>
        <p:sp>
          <p:nvSpPr>
            <p:cNvPr id="110" name="Text Box 17"/>
            <p:cNvSpPr txBox="1">
              <a:spLocks noChangeArrowheads="1"/>
            </p:cNvSpPr>
            <p:nvPr/>
          </p:nvSpPr>
          <p:spPr bwMode="gray">
            <a:xfrm>
              <a:off x="788" y="1680"/>
              <a:ext cx="1281" cy="1495"/>
            </a:xfrm>
            <a:prstGeom prst="rect">
              <a:avLst/>
            </a:prstGeom>
            <a:noFill/>
            <a:ln w="9525" algn="ctr">
              <a:noFill/>
              <a:miter lim="800000"/>
              <a:headEnd/>
              <a:tailEnd/>
            </a:ln>
            <a:effectLst/>
          </p:spPr>
          <p:txBody>
            <a:bodyPr wrap="square">
              <a:spAutoFit/>
            </a:bodyPr>
            <a:lstStyle/>
            <a:p>
              <a:r>
                <a:rPr lang="fr-FR" sz="1600" dirty="0" smtClean="0">
                  <a:latin typeface="Arial" panose="020B0604020202020204" pitchFamily="34" charset="0"/>
                  <a:cs typeface="Arial" panose="020B0604020202020204" pitchFamily="34" charset="0"/>
                </a:rPr>
                <a:t>L’ e</a:t>
              </a:r>
              <a:r>
                <a:rPr lang="fr-FR" sz="1600" dirty="0">
                  <a:latin typeface="Arial" panose="020B0604020202020204" pitchFamily="34" charset="0"/>
                  <a:cs typeface="Arial" panose="020B0604020202020204" pitchFamily="34" charset="0"/>
                </a:rPr>
                <a:t>m</a:t>
              </a:r>
              <a:r>
                <a:rPr lang="fr-FR" sz="1600" dirty="0" smtClean="0">
                  <a:latin typeface="Arial" panose="020B0604020202020204" pitchFamily="34" charset="0"/>
                  <a:cs typeface="Arial" panose="020B0604020202020204" pitchFamily="34" charset="0"/>
                </a:rPr>
                <a:t>ployé est un acteur principal qui interagit avec notre application. Cette personne bénéficie de toutes les fonctionnalités de l’application en mode connecté ainsi qu’en mode non connecté.</a:t>
              </a:r>
              <a:endParaRPr lang="fr-FR" sz="1600" dirty="0">
                <a:latin typeface="Arial" panose="020B0604020202020204" pitchFamily="34" charset="0"/>
                <a:cs typeface="Arial" panose="020B0604020202020204" pitchFamily="34" charset="0"/>
              </a:endParaRPr>
            </a:p>
          </p:txBody>
        </p:sp>
      </p:grpSp>
      <p:sp>
        <p:nvSpPr>
          <p:cNvPr id="116" name="AutoShape 10"/>
          <p:cNvSpPr>
            <a:spLocks noChangeArrowheads="1"/>
          </p:cNvSpPr>
          <p:nvPr/>
        </p:nvSpPr>
        <p:spPr bwMode="gray">
          <a:xfrm>
            <a:off x="2209800" y="2209800"/>
            <a:ext cx="5397500" cy="304800"/>
          </a:xfrm>
          <a:prstGeom prst="roundRect">
            <a:avLst>
              <a:gd name="adj" fmla="val 50000"/>
            </a:avLst>
          </a:prstGeom>
          <a:noFill/>
          <a:ln w="28575" algn="ctr">
            <a:solidFill>
              <a:schemeClr val="accent1"/>
            </a:solidFill>
            <a:round/>
            <a:headEnd/>
            <a:tailEnd/>
          </a:ln>
          <a:effectLst/>
        </p:spPr>
        <p:txBody>
          <a:bodyPr wrap="none" anchor="ctr"/>
          <a:lstStyle/>
          <a:p>
            <a:pPr eaLnBrk="0" hangingPunct="0"/>
            <a:r>
              <a:rPr lang="fr-FR" sz="2000" b="1" dirty="0" smtClean="0">
                <a:solidFill>
                  <a:schemeClr val="tx2"/>
                </a:solidFill>
                <a:latin typeface="Cambria Math" pitchFamily="18" charset="0"/>
                <a:ea typeface="Cambria Math" pitchFamily="18" charset="0"/>
              </a:rPr>
              <a:t>Les principaux acteurs:</a:t>
            </a:r>
            <a:endParaRPr lang="fr-FR" sz="2000" b="1" dirty="0">
              <a:solidFill>
                <a:schemeClr val="tx2"/>
              </a:solidFill>
              <a:latin typeface="Cambria Math" pitchFamily="18" charset="0"/>
              <a:ea typeface="Cambria Math" pitchFamily="18" charset="0"/>
            </a:endParaRPr>
          </a:p>
        </p:txBody>
      </p:sp>
      <p:grpSp>
        <p:nvGrpSpPr>
          <p:cNvPr id="131" name="Group 32"/>
          <p:cNvGrpSpPr>
            <a:grpSpLocks/>
          </p:cNvGrpSpPr>
          <p:nvPr/>
        </p:nvGrpSpPr>
        <p:grpSpPr bwMode="auto">
          <a:xfrm>
            <a:off x="5788026" y="2758535"/>
            <a:ext cx="2852285" cy="3492676"/>
            <a:chOff x="3692" y="1296"/>
            <a:chExt cx="1367" cy="2542"/>
          </a:xfrm>
        </p:grpSpPr>
        <p:sp>
          <p:nvSpPr>
            <p:cNvPr id="132"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fr-FR" dirty="0"/>
            </a:p>
          </p:txBody>
        </p:sp>
        <p:sp>
          <p:nvSpPr>
            <p:cNvPr id="133"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endParaRPr lang="fr-FR" dirty="0"/>
            </a:p>
          </p:txBody>
        </p:sp>
        <p:sp>
          <p:nvSpPr>
            <p:cNvPr id="134"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fr-FR" dirty="0"/>
            </a:p>
          </p:txBody>
        </p:sp>
        <p:sp>
          <p:nvSpPr>
            <p:cNvPr id="135"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fr-FR" dirty="0"/>
            </a:p>
          </p:txBody>
        </p:sp>
        <p:grpSp>
          <p:nvGrpSpPr>
            <p:cNvPr id="136" name="Group 37"/>
            <p:cNvGrpSpPr>
              <a:grpSpLocks/>
            </p:cNvGrpSpPr>
            <p:nvPr/>
          </p:nvGrpSpPr>
          <p:grpSpPr bwMode="auto">
            <a:xfrm>
              <a:off x="4165" y="1296"/>
              <a:ext cx="405" cy="405"/>
              <a:chOff x="1289" y="582"/>
              <a:chExt cx="668" cy="668"/>
            </a:xfrm>
          </p:grpSpPr>
          <p:sp>
            <p:nvSpPr>
              <p:cNvPr id="141" name="Oval 3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fr-FR" dirty="0"/>
              </a:p>
            </p:txBody>
          </p:sp>
          <p:sp>
            <p:nvSpPr>
              <p:cNvPr id="142"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fr-FR" dirty="0"/>
              </a:p>
            </p:txBody>
          </p:sp>
          <p:sp>
            <p:nvSpPr>
              <p:cNvPr id="143"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fr-FR" dirty="0"/>
              </a:p>
            </p:txBody>
          </p:sp>
          <p:sp>
            <p:nvSpPr>
              <p:cNvPr id="144"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fr-FR" dirty="0"/>
              </a:p>
            </p:txBody>
          </p:sp>
          <p:sp>
            <p:nvSpPr>
              <p:cNvPr id="145"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fr-FR" dirty="0"/>
              </a:p>
            </p:txBody>
          </p:sp>
        </p:grpSp>
        <p:sp>
          <p:nvSpPr>
            <p:cNvPr id="137" name="Text Box 43"/>
            <p:cNvSpPr txBox="1">
              <a:spLocks noChangeArrowheads="1"/>
            </p:cNvSpPr>
            <p:nvPr/>
          </p:nvSpPr>
          <p:spPr bwMode="gray">
            <a:xfrm>
              <a:off x="4251" y="1354"/>
              <a:ext cx="224" cy="336"/>
            </a:xfrm>
            <a:prstGeom prst="rect">
              <a:avLst/>
            </a:prstGeom>
            <a:noFill/>
            <a:ln w="9525" algn="ctr">
              <a:noFill/>
              <a:miter lim="800000"/>
              <a:headEnd/>
              <a:tailEnd/>
            </a:ln>
            <a:effectLst/>
          </p:spPr>
          <p:txBody>
            <a:bodyPr wrap="none">
              <a:spAutoFit/>
            </a:bodyPr>
            <a:lstStyle/>
            <a:p>
              <a:pPr algn="ctr"/>
              <a:r>
                <a:rPr lang="en-US" sz="2400" dirty="0">
                  <a:solidFill>
                    <a:srgbClr val="000000"/>
                  </a:solidFill>
                </a:rPr>
                <a:t>2</a:t>
              </a:r>
              <a:endParaRPr lang="en-US" dirty="0"/>
            </a:p>
          </p:txBody>
        </p:sp>
        <p:sp>
          <p:nvSpPr>
            <p:cNvPr id="138" name="Text Box 44"/>
            <p:cNvSpPr txBox="1">
              <a:spLocks noChangeArrowheads="1"/>
            </p:cNvSpPr>
            <p:nvPr/>
          </p:nvSpPr>
          <p:spPr bwMode="gray">
            <a:xfrm>
              <a:off x="3728" y="1615"/>
              <a:ext cx="1311" cy="1680"/>
            </a:xfrm>
            <a:prstGeom prst="rect">
              <a:avLst/>
            </a:prstGeom>
            <a:noFill/>
            <a:ln w="9525" algn="ctr">
              <a:noFill/>
              <a:miter lim="800000"/>
              <a:headEnd/>
              <a:tailEnd/>
            </a:ln>
            <a:effectLst/>
          </p:spPr>
          <p:txBody>
            <a:bodyPr wrap="square">
              <a:spAutoFit/>
            </a:bodyPr>
            <a:lstStyle/>
            <a:p>
              <a:r>
                <a:rPr lang="fr-FR" sz="1600" dirty="0" smtClean="0">
                  <a:latin typeface="Arial" panose="020B0604020202020204" pitchFamily="34" charset="0"/>
                  <a:cs typeface="Arial" panose="020B0604020202020204" pitchFamily="34" charset="0"/>
                </a:rPr>
                <a:t>C’est la personne qui prend en charge la gestion des comptes des utilisateurs ainsi que la gestion des employés(ajout, récompense, suppression, modification…) et la  validations des actions employées. </a:t>
              </a:r>
              <a:endParaRPr lang="en-US" sz="1600" dirty="0">
                <a:latin typeface="Arial" panose="020B0604020202020204" pitchFamily="34" charset="0"/>
                <a:cs typeface="Arial" panose="020B0604020202020204" pitchFamily="34" charset="0"/>
              </a:endParaRPr>
            </a:p>
          </p:txBody>
        </p:sp>
        <p:sp>
          <p:nvSpPr>
            <p:cNvPr id="139"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endParaRPr lang="fr-FR" dirty="0"/>
            </a:p>
          </p:txBody>
        </p:sp>
        <p:sp>
          <p:nvSpPr>
            <p:cNvPr id="140"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endParaRPr lang="fr-FR" dirty="0"/>
            </a:p>
          </p:txBody>
        </p:sp>
      </p:grpSp>
      <p:sp>
        <p:nvSpPr>
          <p:cNvPr id="148" name="TextBox 4108"/>
          <p:cNvSpPr txBox="1">
            <a:spLocks noChangeArrowheads="1"/>
          </p:cNvSpPr>
          <p:nvPr/>
        </p:nvSpPr>
        <p:spPr bwMode="auto">
          <a:xfrm>
            <a:off x="2282106" y="5681309"/>
            <a:ext cx="3405547" cy="406261"/>
          </a:xfrm>
          <a:prstGeom prst="rect">
            <a:avLst/>
          </a:prstGeom>
          <a:noFill/>
          <a:ln w="12700" cap="flat" cmpd="sng" algn="ctr">
            <a:noFill/>
            <a:prstDash val="solid"/>
            <a:miter lim="800000"/>
            <a:headEnd type="none" w="med" len="med"/>
            <a:tailEnd type="none" w="med" len="med"/>
          </a:ln>
          <a:effectLst/>
        </p:spPr>
        <p:txBody>
          <a:bodyPr wrap="square" lIns="91436" tIns="45718" rIns="91436" bIns="45718">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912813" fontAlgn="auto">
              <a:lnSpc>
                <a:spcPct val="85000"/>
              </a:lnSpc>
              <a:spcBef>
                <a:spcPts val="0"/>
              </a:spcBef>
              <a:spcAft>
                <a:spcPts val="0"/>
              </a:spcAft>
              <a:defRPr/>
            </a:pPr>
            <a:r>
              <a:rPr lang="fr-FR"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cs typeface="+mn-cs"/>
              </a:rPr>
              <a:t>Employé</a:t>
            </a:r>
            <a:endParaRPr lang="fr-FR"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cs typeface="+mn-cs"/>
            </a:endParaRPr>
          </a:p>
        </p:txBody>
      </p:sp>
      <p:sp>
        <p:nvSpPr>
          <p:cNvPr id="149" name="TextBox 4108"/>
          <p:cNvSpPr txBox="1">
            <a:spLocks noChangeArrowheads="1"/>
          </p:cNvSpPr>
          <p:nvPr/>
        </p:nvSpPr>
        <p:spPr bwMode="auto">
          <a:xfrm>
            <a:off x="5713053" y="5585046"/>
            <a:ext cx="3405547" cy="406261"/>
          </a:xfrm>
          <a:prstGeom prst="rect">
            <a:avLst/>
          </a:prstGeom>
          <a:noFill/>
          <a:ln w="12700" cap="flat" cmpd="sng" algn="ctr">
            <a:noFill/>
            <a:prstDash val="solid"/>
            <a:miter lim="800000"/>
            <a:headEnd type="none" w="med" len="med"/>
            <a:tailEnd type="none" w="med" len="med"/>
          </a:ln>
          <a:effectLst/>
        </p:spPr>
        <p:txBody>
          <a:bodyPr wrap="square" lIns="91436" tIns="45718" rIns="91436" bIns="45718">
            <a:spAutoFit/>
            <a:scene3d>
              <a:camera prst="orthographicFront"/>
              <a:lightRig rig="glow" dir="tl">
                <a:rot lat="0" lon="0" rev="5400000"/>
              </a:lightRig>
            </a:scene3d>
            <a:sp3d contourW="12700">
              <a:bevelT w="25400" h="25400"/>
              <a:contourClr>
                <a:schemeClr val="accent6">
                  <a:shade val="73000"/>
                </a:schemeClr>
              </a:contourClr>
            </a:sp3d>
          </a:bodyPr>
          <a:lstStyle/>
          <a:p>
            <a:pPr algn="ctr" defTabSz="912813" fontAlgn="auto">
              <a:lnSpc>
                <a:spcPct val="85000"/>
              </a:lnSpc>
              <a:spcBef>
                <a:spcPts val="0"/>
              </a:spcBef>
              <a:spcAft>
                <a:spcPts val="0"/>
              </a:spcAft>
              <a:defRPr/>
            </a:pPr>
            <a:r>
              <a:rPr lang="fr-FR"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cs typeface="+mn-cs"/>
              </a:rPr>
              <a:t>Responsable</a:t>
            </a:r>
            <a:endParaRPr lang="fr-FR"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cs typeface="+mn-cs"/>
            </a:endParaRPr>
          </a:p>
        </p:txBody>
      </p:sp>
      <p:sp>
        <p:nvSpPr>
          <p:cNvPr id="65" name="Rectangle 64"/>
          <p:cNvSpPr/>
          <p:nvPr/>
        </p:nvSpPr>
        <p:spPr>
          <a:xfrm>
            <a:off x="2796675" y="620142"/>
            <a:ext cx="3845925" cy="461665"/>
          </a:xfrm>
          <a:prstGeom prst="rect">
            <a:avLst/>
          </a:prstGeom>
        </p:spPr>
        <p:txBody>
          <a:bodyPr wrap="none">
            <a:spAutoFit/>
          </a:bodyPr>
          <a:lstStyle/>
          <a:p>
            <a:pPr eaLnBrk="0" hangingPunct="0"/>
            <a:r>
              <a:rPr lang="fr-FR" sz="2400" b="1" dirty="0">
                <a:solidFill>
                  <a:schemeClr val="tx2"/>
                </a:solidFill>
                <a:latin typeface="Cambria Math" pitchFamily="18" charset="0"/>
                <a:ea typeface="Cambria Math" pitchFamily="18" charset="0"/>
              </a:rPr>
              <a:t>Spécification des besoins </a:t>
            </a:r>
            <a:r>
              <a:rPr lang="fr-FR" sz="2400" b="1" dirty="0" smtClean="0">
                <a:solidFill>
                  <a:schemeClr val="tx2"/>
                </a:solidFill>
                <a:latin typeface="Cambria Math" pitchFamily="18" charset="0"/>
                <a:ea typeface="Cambria Math" pitchFamily="18" charset="0"/>
              </a:rPr>
              <a:t>[2]</a:t>
            </a:r>
            <a:endParaRPr lang="fr-FR" sz="2400" b="1" dirty="0">
              <a:solidFill>
                <a:schemeClr val="tx2"/>
              </a:solidFill>
              <a:latin typeface="Cambria Math" pitchFamily="18" charset="0"/>
              <a:ea typeface="Cambria Math" pitchFamily="18" charset="0"/>
            </a:endParaRPr>
          </a:p>
        </p:txBody>
      </p:sp>
      <p:sp>
        <p:nvSpPr>
          <p:cNvPr id="66" name="Rectangle 65"/>
          <p:cNvSpPr/>
          <p:nvPr/>
        </p:nvSpPr>
        <p:spPr>
          <a:xfrm>
            <a:off x="2466494" y="1281307"/>
            <a:ext cx="1544012" cy="369332"/>
          </a:xfrm>
          <a:prstGeom prst="rect">
            <a:avLst/>
          </a:prstGeom>
        </p:spPr>
        <p:txBody>
          <a:bodyPr wrap="none">
            <a:spAutoFit/>
          </a:bodyPr>
          <a:lstStyle/>
          <a:p>
            <a:r>
              <a:rPr lang="fr-FR" b="1" u="sng" dirty="0">
                <a:solidFill>
                  <a:schemeClr val="accent1"/>
                </a:solidFill>
              </a:rPr>
              <a:t>Les acteurs:</a:t>
            </a:r>
          </a:p>
        </p:txBody>
      </p:sp>
      <p:sp>
        <p:nvSpPr>
          <p:cNvPr id="117" name="AutoShape 8"/>
          <p:cNvSpPr>
            <a:spLocks noChangeArrowheads="1"/>
          </p:cNvSpPr>
          <p:nvPr/>
        </p:nvSpPr>
        <p:spPr bwMode="gray">
          <a:xfrm>
            <a:off x="304800" y="2865437"/>
            <a:ext cx="1600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fr-FR" sz="1100" b="1" dirty="0" smtClean="0">
                <a:solidFill>
                  <a:schemeClr val="bg1">
                    <a:lumMod val="75000"/>
                  </a:schemeClr>
                </a:solidFill>
                <a:latin typeface="Cambria Math" pitchFamily="18" charset="0"/>
                <a:ea typeface="Cambria Math" pitchFamily="18" charset="0"/>
              </a:rPr>
              <a:t>Solution adoptée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290">
                                          <p:stCondLst>
                                            <p:cond delay="0"/>
                                          </p:stCondLst>
                                        </p:cTn>
                                        <p:tgtEl>
                                          <p:spTgt spid="53"/>
                                        </p:tgtEl>
                                      </p:cBhvr>
                                    </p:animEffect>
                                    <p:anim calcmode="lin" valueType="num">
                                      <p:cBhvr>
                                        <p:cTn id="8" dur="911"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5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5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53"/>
                                        </p:tgtEl>
                                        <p:attrNameLst>
                                          <p:attrName>ppt_y</p:attrName>
                                        </p:attrNameLst>
                                      </p:cBhvr>
                                      <p:tavLst>
                                        <p:tav tm="0" fmla="#ppt_y-sin(pi*$)/81">
                                          <p:val>
                                            <p:fltVal val="0"/>
                                          </p:val>
                                        </p:tav>
                                        <p:tav tm="100000">
                                          <p:val>
                                            <p:fltVal val="1"/>
                                          </p:val>
                                        </p:tav>
                                      </p:tavLst>
                                    </p:anim>
                                    <p:animScale>
                                      <p:cBhvr>
                                        <p:cTn id="13" dur="13">
                                          <p:stCondLst>
                                            <p:cond delay="325"/>
                                          </p:stCondLst>
                                        </p:cTn>
                                        <p:tgtEl>
                                          <p:spTgt spid="53"/>
                                        </p:tgtEl>
                                      </p:cBhvr>
                                      <p:to x="100000" y="60000"/>
                                    </p:animScale>
                                    <p:animScale>
                                      <p:cBhvr>
                                        <p:cTn id="14" dur="83" decel="50000">
                                          <p:stCondLst>
                                            <p:cond delay="338"/>
                                          </p:stCondLst>
                                        </p:cTn>
                                        <p:tgtEl>
                                          <p:spTgt spid="53"/>
                                        </p:tgtEl>
                                      </p:cBhvr>
                                      <p:to x="100000" y="100000"/>
                                    </p:animScale>
                                    <p:animScale>
                                      <p:cBhvr>
                                        <p:cTn id="15" dur="13">
                                          <p:stCondLst>
                                            <p:cond delay="656"/>
                                          </p:stCondLst>
                                        </p:cTn>
                                        <p:tgtEl>
                                          <p:spTgt spid="53"/>
                                        </p:tgtEl>
                                      </p:cBhvr>
                                      <p:to x="100000" y="80000"/>
                                    </p:animScale>
                                    <p:animScale>
                                      <p:cBhvr>
                                        <p:cTn id="16" dur="83" decel="50000">
                                          <p:stCondLst>
                                            <p:cond delay="669"/>
                                          </p:stCondLst>
                                        </p:cTn>
                                        <p:tgtEl>
                                          <p:spTgt spid="53"/>
                                        </p:tgtEl>
                                      </p:cBhvr>
                                      <p:to x="100000" y="100000"/>
                                    </p:animScale>
                                    <p:animScale>
                                      <p:cBhvr>
                                        <p:cTn id="17" dur="13">
                                          <p:stCondLst>
                                            <p:cond delay="821"/>
                                          </p:stCondLst>
                                        </p:cTn>
                                        <p:tgtEl>
                                          <p:spTgt spid="53"/>
                                        </p:tgtEl>
                                      </p:cBhvr>
                                      <p:to x="100000" y="90000"/>
                                    </p:animScale>
                                    <p:animScale>
                                      <p:cBhvr>
                                        <p:cTn id="18" dur="83" decel="50000">
                                          <p:stCondLst>
                                            <p:cond delay="834"/>
                                          </p:stCondLst>
                                        </p:cTn>
                                        <p:tgtEl>
                                          <p:spTgt spid="53"/>
                                        </p:tgtEl>
                                      </p:cBhvr>
                                      <p:to x="100000" y="100000"/>
                                    </p:animScale>
                                    <p:animScale>
                                      <p:cBhvr>
                                        <p:cTn id="19" dur="13">
                                          <p:stCondLst>
                                            <p:cond delay="904"/>
                                          </p:stCondLst>
                                        </p:cTn>
                                        <p:tgtEl>
                                          <p:spTgt spid="53"/>
                                        </p:tgtEl>
                                      </p:cBhvr>
                                      <p:to x="100000" y="95000"/>
                                    </p:animScale>
                                    <p:animScale>
                                      <p:cBhvr>
                                        <p:cTn id="20" dur="83" decel="50000">
                                          <p:stCondLst>
                                            <p:cond delay="917"/>
                                          </p:stCondLst>
                                        </p:cTn>
                                        <p:tgtEl>
                                          <p:spTgt spid="53"/>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8914"/>
                                        </p:tgtEl>
                                        <p:attrNameLst>
                                          <p:attrName>style.visibility</p:attrName>
                                        </p:attrNameLst>
                                      </p:cBhvr>
                                      <p:to>
                                        <p:strVal val="visible"/>
                                      </p:to>
                                    </p:set>
                                    <p:animEffect transition="in" filter="wipe(down)">
                                      <p:cBhvr>
                                        <p:cTn id="23" dur="290">
                                          <p:stCondLst>
                                            <p:cond delay="0"/>
                                          </p:stCondLst>
                                        </p:cTn>
                                        <p:tgtEl>
                                          <p:spTgt spid="38914"/>
                                        </p:tgtEl>
                                      </p:cBhvr>
                                    </p:animEffect>
                                    <p:anim calcmode="lin" valueType="num">
                                      <p:cBhvr>
                                        <p:cTn id="24" dur="911" tmFilter="0,0; 0.14,0.36; 0.43,0.73; 0.71,0.91; 1.0,1.0">
                                          <p:stCondLst>
                                            <p:cond delay="0"/>
                                          </p:stCondLst>
                                        </p:cTn>
                                        <p:tgtEl>
                                          <p:spTgt spid="38914"/>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38914"/>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38914"/>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38914"/>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38914"/>
                                        </p:tgtEl>
                                        <p:attrNameLst>
                                          <p:attrName>ppt_y</p:attrName>
                                        </p:attrNameLst>
                                      </p:cBhvr>
                                      <p:tavLst>
                                        <p:tav tm="0" fmla="#ppt_y-sin(pi*$)/81">
                                          <p:val>
                                            <p:fltVal val="0"/>
                                          </p:val>
                                        </p:tav>
                                        <p:tav tm="100000">
                                          <p:val>
                                            <p:fltVal val="1"/>
                                          </p:val>
                                        </p:tav>
                                      </p:tavLst>
                                    </p:anim>
                                    <p:animScale>
                                      <p:cBhvr>
                                        <p:cTn id="29" dur="13">
                                          <p:stCondLst>
                                            <p:cond delay="325"/>
                                          </p:stCondLst>
                                        </p:cTn>
                                        <p:tgtEl>
                                          <p:spTgt spid="38914"/>
                                        </p:tgtEl>
                                      </p:cBhvr>
                                      <p:to x="100000" y="60000"/>
                                    </p:animScale>
                                    <p:animScale>
                                      <p:cBhvr>
                                        <p:cTn id="30" dur="83" decel="50000">
                                          <p:stCondLst>
                                            <p:cond delay="338"/>
                                          </p:stCondLst>
                                        </p:cTn>
                                        <p:tgtEl>
                                          <p:spTgt spid="38914"/>
                                        </p:tgtEl>
                                      </p:cBhvr>
                                      <p:to x="100000" y="100000"/>
                                    </p:animScale>
                                    <p:animScale>
                                      <p:cBhvr>
                                        <p:cTn id="31" dur="13">
                                          <p:stCondLst>
                                            <p:cond delay="656"/>
                                          </p:stCondLst>
                                        </p:cTn>
                                        <p:tgtEl>
                                          <p:spTgt spid="38914"/>
                                        </p:tgtEl>
                                      </p:cBhvr>
                                      <p:to x="100000" y="80000"/>
                                    </p:animScale>
                                    <p:animScale>
                                      <p:cBhvr>
                                        <p:cTn id="32" dur="83" decel="50000">
                                          <p:stCondLst>
                                            <p:cond delay="669"/>
                                          </p:stCondLst>
                                        </p:cTn>
                                        <p:tgtEl>
                                          <p:spTgt spid="38914"/>
                                        </p:tgtEl>
                                      </p:cBhvr>
                                      <p:to x="100000" y="100000"/>
                                    </p:animScale>
                                    <p:animScale>
                                      <p:cBhvr>
                                        <p:cTn id="33" dur="13">
                                          <p:stCondLst>
                                            <p:cond delay="821"/>
                                          </p:stCondLst>
                                        </p:cTn>
                                        <p:tgtEl>
                                          <p:spTgt spid="38914"/>
                                        </p:tgtEl>
                                      </p:cBhvr>
                                      <p:to x="100000" y="90000"/>
                                    </p:animScale>
                                    <p:animScale>
                                      <p:cBhvr>
                                        <p:cTn id="34" dur="83" decel="50000">
                                          <p:stCondLst>
                                            <p:cond delay="834"/>
                                          </p:stCondLst>
                                        </p:cTn>
                                        <p:tgtEl>
                                          <p:spTgt spid="38914"/>
                                        </p:tgtEl>
                                      </p:cBhvr>
                                      <p:to x="100000" y="100000"/>
                                    </p:animScale>
                                    <p:animScale>
                                      <p:cBhvr>
                                        <p:cTn id="35" dur="13">
                                          <p:stCondLst>
                                            <p:cond delay="904"/>
                                          </p:stCondLst>
                                        </p:cTn>
                                        <p:tgtEl>
                                          <p:spTgt spid="38914"/>
                                        </p:tgtEl>
                                      </p:cBhvr>
                                      <p:to x="100000" y="95000"/>
                                    </p:animScale>
                                    <p:animScale>
                                      <p:cBhvr>
                                        <p:cTn id="36" dur="83" decel="50000">
                                          <p:stCondLst>
                                            <p:cond delay="917"/>
                                          </p:stCondLst>
                                        </p:cTn>
                                        <p:tgtEl>
                                          <p:spTgt spid="38914"/>
                                        </p:tgtEl>
                                      </p:cBhvr>
                                      <p:to x="100000" y="100000"/>
                                    </p:animScale>
                                  </p:childTnLst>
                                </p:cTn>
                              </p:par>
                            </p:childTnLst>
                          </p:cTn>
                        </p:par>
                        <p:par>
                          <p:cTn id="37" fill="hold">
                            <p:stCondLst>
                              <p:cond delay="1000"/>
                            </p:stCondLst>
                            <p:childTnLst>
                              <p:par>
                                <p:cTn id="38" presetID="26" presetClass="emph" presetSubtype="0" fill="hold" nodeType="afterEffect">
                                  <p:stCondLst>
                                    <p:cond delay="2000"/>
                                  </p:stCondLst>
                                  <p:childTnLst>
                                    <p:animEffect transition="out" filter="fade">
                                      <p:cBhvr>
                                        <p:cTn id="39" dur="500" tmFilter="0, 0; .2, .5; .8, .5; 1, 0"/>
                                        <p:tgtEl>
                                          <p:spTgt spid="53"/>
                                        </p:tgtEl>
                                      </p:cBhvr>
                                    </p:animEffect>
                                    <p:animScale>
                                      <p:cBhvr>
                                        <p:cTn id="40" dur="250" autoRev="1" fill="hold"/>
                                        <p:tgtEl>
                                          <p:spTgt spid="53"/>
                                        </p:tgtEl>
                                      </p:cBhvr>
                                      <p:by x="105000" y="105000"/>
                                    </p:animScale>
                                  </p:childTnLst>
                                </p:cTn>
                              </p:par>
                            </p:childTnLst>
                          </p:cTn>
                        </p:par>
                        <p:par>
                          <p:cTn id="41" fill="hold">
                            <p:stCondLst>
                              <p:cond delay="3500"/>
                            </p:stCondLst>
                            <p:childTnLst>
                              <p:par>
                                <p:cTn id="42" presetID="20" presetClass="entr" presetSubtype="0" fill="hold" nodeType="after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wedge">
                                      <p:cBhvr>
                                        <p:cTn id="44" dur="2000"/>
                                        <p:tgtEl>
                                          <p:spTgt spid="90"/>
                                        </p:tgtEl>
                                      </p:cBhvr>
                                    </p:animEffect>
                                  </p:childTnLst>
                                </p:cTn>
                              </p:par>
                            </p:childTnLst>
                          </p:cTn>
                        </p:par>
                        <p:par>
                          <p:cTn id="45" fill="hold">
                            <p:stCondLst>
                              <p:cond delay="5500"/>
                            </p:stCondLst>
                            <p:childTnLst>
                              <p:par>
                                <p:cTn id="46" presetID="20" presetClass="entr" presetSubtype="0" fill="hold" nodeType="afterEffect">
                                  <p:stCondLst>
                                    <p:cond delay="0"/>
                                  </p:stCondLst>
                                  <p:childTnLst>
                                    <p:set>
                                      <p:cBhvr>
                                        <p:cTn id="47" dur="1" fill="hold">
                                          <p:stCondLst>
                                            <p:cond delay="0"/>
                                          </p:stCondLst>
                                        </p:cTn>
                                        <p:tgtEl>
                                          <p:spTgt spid="131"/>
                                        </p:tgtEl>
                                        <p:attrNameLst>
                                          <p:attrName>style.visibility</p:attrName>
                                        </p:attrNameLst>
                                      </p:cBhvr>
                                      <p:to>
                                        <p:strVal val="visible"/>
                                      </p:to>
                                    </p:set>
                                    <p:animEffect transition="in" filter="wedge">
                                      <p:cBhvr>
                                        <p:cTn id="48" dur="2000"/>
                                        <p:tgtEl>
                                          <p:spTgt spid="131"/>
                                        </p:tgtEl>
                                      </p:cBhvr>
                                    </p:animEffect>
                                  </p:childTnLst>
                                </p:cTn>
                              </p:par>
                            </p:childTnLst>
                          </p:cTn>
                        </p:par>
                        <p:par>
                          <p:cTn id="49" fill="hold">
                            <p:stCondLst>
                              <p:cond delay="7500"/>
                            </p:stCondLst>
                            <p:childTnLst>
                              <p:par>
                                <p:cTn id="50" presetID="47" presetClass="entr" presetSubtype="0" fill="hold" grpId="0" nodeType="after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fade">
                                      <p:cBhvr>
                                        <p:cTn id="52" dur="1000"/>
                                        <p:tgtEl>
                                          <p:spTgt spid="148"/>
                                        </p:tgtEl>
                                      </p:cBhvr>
                                    </p:animEffect>
                                    <p:anim calcmode="lin" valueType="num">
                                      <p:cBhvr>
                                        <p:cTn id="53" dur="1000" fill="hold"/>
                                        <p:tgtEl>
                                          <p:spTgt spid="148"/>
                                        </p:tgtEl>
                                        <p:attrNameLst>
                                          <p:attrName>ppt_x</p:attrName>
                                        </p:attrNameLst>
                                      </p:cBhvr>
                                      <p:tavLst>
                                        <p:tav tm="0">
                                          <p:val>
                                            <p:strVal val="#ppt_x"/>
                                          </p:val>
                                        </p:tav>
                                        <p:tav tm="100000">
                                          <p:val>
                                            <p:strVal val="#ppt_x"/>
                                          </p:val>
                                        </p:tav>
                                      </p:tavLst>
                                    </p:anim>
                                    <p:anim calcmode="lin" valueType="num">
                                      <p:cBhvr>
                                        <p:cTn id="54" dur="1000" fill="hold"/>
                                        <p:tgtEl>
                                          <p:spTgt spid="148"/>
                                        </p:tgtEl>
                                        <p:attrNameLst>
                                          <p:attrName>ppt_y</p:attrName>
                                        </p:attrNameLst>
                                      </p:cBhvr>
                                      <p:tavLst>
                                        <p:tav tm="0">
                                          <p:val>
                                            <p:strVal val="#ppt_y-.1"/>
                                          </p:val>
                                        </p:tav>
                                        <p:tav tm="100000">
                                          <p:val>
                                            <p:strVal val="#ppt_y"/>
                                          </p:val>
                                        </p:tav>
                                      </p:tavLst>
                                    </p:anim>
                                  </p:childTnLst>
                                </p:cTn>
                              </p:par>
                            </p:childTnLst>
                          </p:cTn>
                        </p:par>
                        <p:par>
                          <p:cTn id="55" fill="hold">
                            <p:stCondLst>
                              <p:cond delay="8500"/>
                            </p:stCondLst>
                            <p:childTnLst>
                              <p:par>
                                <p:cTn id="56" presetID="47" presetClass="entr" presetSubtype="0" fill="hold" grpId="0" nodeType="afterEffect">
                                  <p:stCondLst>
                                    <p:cond delay="0"/>
                                  </p:stCondLst>
                                  <p:childTnLst>
                                    <p:set>
                                      <p:cBhvr>
                                        <p:cTn id="57" dur="1" fill="hold">
                                          <p:stCondLst>
                                            <p:cond delay="0"/>
                                          </p:stCondLst>
                                        </p:cTn>
                                        <p:tgtEl>
                                          <p:spTgt spid="149"/>
                                        </p:tgtEl>
                                        <p:attrNameLst>
                                          <p:attrName>style.visibility</p:attrName>
                                        </p:attrNameLst>
                                      </p:cBhvr>
                                      <p:to>
                                        <p:strVal val="visible"/>
                                      </p:to>
                                    </p:set>
                                    <p:animEffect transition="in" filter="fade">
                                      <p:cBhvr>
                                        <p:cTn id="58" dur="1000"/>
                                        <p:tgtEl>
                                          <p:spTgt spid="149"/>
                                        </p:tgtEl>
                                      </p:cBhvr>
                                    </p:animEffect>
                                    <p:anim calcmode="lin" valueType="num">
                                      <p:cBhvr>
                                        <p:cTn id="59" dur="1000" fill="hold"/>
                                        <p:tgtEl>
                                          <p:spTgt spid="149"/>
                                        </p:tgtEl>
                                        <p:attrNameLst>
                                          <p:attrName>ppt_x</p:attrName>
                                        </p:attrNameLst>
                                      </p:cBhvr>
                                      <p:tavLst>
                                        <p:tav tm="0">
                                          <p:val>
                                            <p:strVal val="#ppt_x"/>
                                          </p:val>
                                        </p:tav>
                                        <p:tav tm="100000">
                                          <p:val>
                                            <p:strVal val="#ppt_x"/>
                                          </p:val>
                                        </p:tav>
                                      </p:tavLst>
                                    </p:anim>
                                    <p:anim calcmode="lin" valueType="num">
                                      <p:cBhvr>
                                        <p:cTn id="60" dur="1000" fill="hold"/>
                                        <p:tgtEl>
                                          <p:spTgt spid="149"/>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1" nodeType="clickEffect">
                                  <p:stCondLst>
                                    <p:cond delay="0"/>
                                  </p:stCondLst>
                                  <p:childTnLst>
                                    <p:set>
                                      <p:cBhvr>
                                        <p:cTn id="64"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48" grpId="1"/>
      <p:bldP spid="14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8157</TotalTime>
  <Words>1391</Words>
  <Application>Microsoft Office PowerPoint</Application>
  <PresentationFormat>Affichage à l'écran (4:3)</PresentationFormat>
  <Paragraphs>491</Paragraphs>
  <Slides>24</Slides>
  <Notes>22</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24</vt:i4>
      </vt:variant>
    </vt:vector>
  </HeadingPairs>
  <TitlesOfParts>
    <vt:vector size="35" baseType="lpstr">
      <vt:lpstr>Arial</vt:lpstr>
      <vt:lpstr>Calibri</vt:lpstr>
      <vt:lpstr>Cambria Math</vt:lpstr>
      <vt:lpstr>Castellar</vt:lpstr>
      <vt:lpstr>Constantia</vt:lpstr>
      <vt:lpstr>Tahoma</vt:lpstr>
      <vt:lpstr>Times New Roman</vt:lpstr>
      <vt:lpstr>TimesNewRomanPSMT</vt:lpstr>
      <vt:lpstr>Wingdings</vt:lpstr>
      <vt:lpstr>Wingdings 2</vt:lpstr>
      <vt:lpstr>Débit</vt:lpstr>
      <vt:lpstr>Présentation PowerPoint</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houssem</dc:creator>
  <cp:lastModifiedBy>lenovo</cp:lastModifiedBy>
  <cp:revision>430</cp:revision>
  <cp:lastPrinted>1601-01-01T00:00:00Z</cp:lastPrinted>
  <dcterms:created xsi:type="dcterms:W3CDTF">1601-01-01T00:00:00Z</dcterms:created>
  <dcterms:modified xsi:type="dcterms:W3CDTF">2023-06-11T21:53:36Z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