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Oswald Medium"/>
      <p:regular r:id="rId36"/>
      <p:bold r:id="rId37"/>
    </p:embeddedFont>
    <p:embeddedFont>
      <p:font typeface="Roboto"/>
      <p:regular r:id="rId38"/>
      <p:bold r:id="rId39"/>
      <p:italic r:id="rId40"/>
      <p:boldItalic r:id="rId41"/>
    </p:embeddedFont>
    <p:embeddedFont>
      <p:font typeface="Source Code Pro"/>
      <p:regular r:id="rId42"/>
      <p:bold r:id="rId43"/>
      <p:italic r:id="rId44"/>
      <p:boldItalic r:id="rId45"/>
    </p:embeddedFont>
    <p:embeddedFont>
      <p:font typeface="Oswald SemiBold"/>
      <p:regular r:id="rId46"/>
      <p:bold r:id="rId47"/>
    </p:embeddedFont>
    <p:embeddedFont>
      <p:font typeface="Oswald"/>
      <p:regular r:id="rId48"/>
      <p:bold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5" name="Stojan Stojković"/>
  <p:cmAuthor clrIdx="1" id="1" initials="" lastIdx="1" name="Nesrine Chemkhi"/>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42" Type="http://schemas.openxmlformats.org/officeDocument/2006/relationships/font" Target="fonts/SourceCodePro-regular.fntdata"/><Relationship Id="rId41" Type="http://schemas.openxmlformats.org/officeDocument/2006/relationships/font" Target="fonts/Roboto-boldItalic.fntdata"/><Relationship Id="rId44" Type="http://schemas.openxmlformats.org/officeDocument/2006/relationships/font" Target="fonts/SourceCodePro-italic.fntdata"/><Relationship Id="rId43" Type="http://schemas.openxmlformats.org/officeDocument/2006/relationships/font" Target="fonts/SourceCodePro-bold.fntdata"/><Relationship Id="rId46" Type="http://schemas.openxmlformats.org/officeDocument/2006/relationships/font" Target="fonts/OswaldSemiBold-regular.fntdata"/><Relationship Id="rId45" Type="http://schemas.openxmlformats.org/officeDocument/2006/relationships/font" Target="fonts/SourceCodePr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48" Type="http://schemas.openxmlformats.org/officeDocument/2006/relationships/font" Target="fonts/Oswald-regular.fntdata"/><Relationship Id="rId47" Type="http://schemas.openxmlformats.org/officeDocument/2006/relationships/font" Target="fonts/OswaldSemiBold-bold.fntdata"/><Relationship Id="rId49" Type="http://schemas.openxmlformats.org/officeDocument/2006/relationships/font" Target="fonts/Oswald-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font" Target="fonts/OswaldMedium-bold.fntdata"/><Relationship Id="rId36" Type="http://schemas.openxmlformats.org/officeDocument/2006/relationships/font" Target="fonts/OswaldMedium-regular.fntdata"/><Relationship Id="rId39" Type="http://schemas.openxmlformats.org/officeDocument/2006/relationships/font" Target="fonts/Roboto-bold.fntdata"/><Relationship Id="rId38" Type="http://schemas.openxmlformats.org/officeDocument/2006/relationships/font" Target="fonts/Roboto-regular.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11-22T10:57:06.757">
    <p:pos x="6000" y="0"/>
    <p:text>maybe satisfaction from the customers can be deleted since we are saying the same on the right</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4-11-22T10:59:28.301">
    <p:pos x="6000" y="0"/>
    <p:text>there is revenue 3 times on the slide, I suggest only putting it once</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4-11-22T11:01:05.289">
    <p:pos x="6000" y="0"/>
    <p:text>maybe we can delete certain stuff</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4-11-21T11:01:42.131">
    <p:pos x="6000" y="0"/>
    <p:text>First graph: The name of the graph and X-axis name does not match. X-axis name should be deleted.
Second graph: a bit confusing X axis goes to 110 but numbers on the graph are high then 100.</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5" dt="2024-11-21T10:48:08.958">
    <p:pos x="6000" y="0"/>
    <p:text>This all can be shown on one graph and it is more representable.</p:text>
  </p:cm>
  <p:cm authorId="1" idx="1" dt="2024-11-21T10:48:08.958">
    <p:pos x="6000" y="0"/>
    <p:text>I agree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1705abf710_1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1705abf710_1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Text too small and not labeled</a:t>
            </a:r>
            <a:endParaRPr/>
          </a:p>
          <a:p>
            <a:pPr indent="0" lvl="0" marL="0" rtl="0" algn="l">
              <a:spcBef>
                <a:spcPts val="0"/>
              </a:spcBef>
              <a:spcAft>
                <a:spcPts val="0"/>
              </a:spcAft>
              <a:buNone/>
            </a:pPr>
            <a:r>
              <a:rPr lang="en"/>
              <a:t>Growth would be better with line chart or bar chart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1705abf710_1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1705abf710_1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Hard to follow what we’re looking at and why, start with its relation to the decision to be relevant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1853e4b81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1853e4b81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Text too small and not labeled</a:t>
            </a:r>
            <a:endParaRPr/>
          </a:p>
          <a:p>
            <a:pPr indent="0" lvl="0" marL="0" rtl="0" algn="l">
              <a:spcBef>
                <a:spcPts val="0"/>
              </a:spcBef>
              <a:spcAft>
                <a:spcPts val="0"/>
              </a:spcAft>
              <a:buNone/>
            </a:pPr>
            <a:r>
              <a:rPr lang="en"/>
              <a:t>Growth would be better with line chart or bar chart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1853e4b8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1853e4b8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Hard to follow what we’re looking at and why, start with its relation to the decision to be relevant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1705abf710_1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1705abf710_1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decided to dig deeper into sales months of </a:t>
            </a:r>
            <a:r>
              <a:rPr lang="en">
                <a:solidFill>
                  <a:schemeClr val="dk1"/>
                </a:solidFill>
              </a:rPr>
              <a:t>our top 6 performing tech products</a:t>
            </a:r>
            <a:r>
              <a:rPr lang="en"/>
              <a:t>. There is no question that revenues in 2018 are much higher than in 2017. However, looking at the pattern and the trends, we see a positive performance for the year 2017, with a noticeable decline for revenues in 2018.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1705abf710_1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1705abf710_1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Delivery time is </a:t>
            </a:r>
            <a:r>
              <a:rPr lang="en"/>
              <a:t>important for our company as it can cost us customers. This is why we looked into figures related to the average delivery delay over the years. Magist is not showing much promise here with a total average of 14 days delay, but it is obvious that they are performing much better throughout the years.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1705abf710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1705abf710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MAGIST is a rapidly growing company in Brazil with a strong market presence in TECH sector </a:t>
            </a:r>
            <a:endParaRPr/>
          </a:p>
          <a:p>
            <a:pPr indent="0" lvl="0" marL="0" rtl="0" algn="l">
              <a:spcBef>
                <a:spcPts val="0"/>
              </a:spcBef>
              <a:spcAft>
                <a:spcPts val="0"/>
              </a:spcAft>
              <a:buClr>
                <a:schemeClr val="dk1"/>
              </a:buClr>
              <a:buSzPts val="1100"/>
              <a:buFont typeface="Arial"/>
              <a:buNone/>
            </a:pPr>
            <a:r>
              <a:rPr lang="en"/>
              <a:t>The company’s revenue from TECH is growing over years but recent patterns tell us to be careful.</a:t>
            </a:r>
            <a:endParaRPr/>
          </a:p>
          <a:p>
            <a:pPr indent="0" lvl="0" marL="0" rtl="0" algn="l">
              <a:spcBef>
                <a:spcPts val="0"/>
              </a:spcBef>
              <a:spcAft>
                <a:spcPts val="0"/>
              </a:spcAft>
              <a:buClr>
                <a:schemeClr val="dk1"/>
              </a:buClr>
              <a:buSzPts val="1100"/>
              <a:buFont typeface="Arial"/>
              <a:buNone/>
            </a:pPr>
            <a:r>
              <a:rPr lang="en"/>
              <a:t>MAGIST is improving its delivery services</a:t>
            </a:r>
            <a:endParaRPr/>
          </a:p>
          <a:p>
            <a:pPr indent="0" lvl="0" marL="0" rtl="0" algn="l">
              <a:spcBef>
                <a:spcPts val="0"/>
              </a:spcBef>
              <a:spcAft>
                <a:spcPts val="0"/>
              </a:spcAft>
              <a:buNone/>
            </a:pPr>
            <a:r>
              <a:rPr lang="en"/>
              <a:t>More than 75% of customers are SATISFIED</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1853e4b81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1853e4b81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1705abf710_4_10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1705abf710_4_10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16c696280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16c696280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1705abf710_4_10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1705abf710_4_10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16c696280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316c696280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1705abf710_5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1705abf710_5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16c696280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16c696280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16c696280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16c696280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316c696280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316c696280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16c696280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316c696280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16c696280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316c696280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31705abf710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31705abf710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31705abf710_8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31705abf710_8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31705abf710_5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31705abf710_5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1705abf710_8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1705abf710_8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 expectations and meet them during the presentation (outline)</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1705abf710_1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1705abf710_1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Tight dense text, hard to read.</a:t>
            </a:r>
            <a:endParaRPr/>
          </a:p>
          <a:p>
            <a:pPr indent="0" lvl="0" marL="0" rtl="0" algn="l">
              <a:spcBef>
                <a:spcPts val="0"/>
              </a:spcBef>
              <a:spcAft>
                <a:spcPts val="0"/>
              </a:spcAft>
              <a:buNone/>
            </a:pPr>
            <a:r>
              <a:rPr lang="en"/>
              <a:t>Reorganize the slide.</a:t>
            </a:r>
            <a:endParaRPr/>
          </a:p>
          <a:p>
            <a:pPr indent="0" lvl="0" marL="0" rtl="0" algn="l">
              <a:spcBef>
                <a:spcPts val="0"/>
              </a:spcBef>
              <a:spcAft>
                <a:spcPts val="0"/>
              </a:spcAft>
              <a:buNone/>
            </a:pPr>
            <a:r>
              <a:rPr lang="en"/>
              <a:t>Key words and bullet points.</a:t>
            </a:r>
            <a:endParaRPr/>
          </a:p>
          <a:p>
            <a:pPr indent="0" lvl="0" marL="0" rtl="0" algn="l">
              <a:spcBef>
                <a:spcPts val="0"/>
              </a:spcBef>
              <a:spcAft>
                <a:spcPts val="0"/>
              </a:spcAft>
              <a:buNone/>
            </a:pPr>
            <a:r>
              <a:rPr lang="en"/>
              <a:t>Figures related to revenues are looking positive, and there is improvement through the years.</a:t>
            </a:r>
            <a:endParaRPr/>
          </a:p>
          <a:p>
            <a:pPr indent="0" lvl="0" marL="0" rtl="0" algn="l">
              <a:spcBef>
                <a:spcPts val="0"/>
              </a:spcBef>
              <a:spcAft>
                <a:spcPts val="0"/>
              </a:spcAft>
              <a:buNone/>
            </a:pPr>
            <a:r>
              <a:rPr lang="en"/>
              <a:t>However, there is a problem with delivery time. The difference between estimated delivery time and actual delivery time is on average 11 days. This delay can cost the company some customers and therefore profit. It is important to note that delivery delay has decreased significantly throughout the years.</a:t>
            </a:r>
            <a:endParaRPr/>
          </a:p>
          <a:p>
            <a:pPr indent="0" lvl="0" marL="0" rtl="0" algn="l">
              <a:spcBef>
                <a:spcPts val="0"/>
              </a:spcBef>
              <a:spcAft>
                <a:spcPts val="0"/>
              </a:spcAft>
              <a:buNone/>
            </a:pPr>
            <a:r>
              <a:rPr lang="en"/>
              <a:t>Our recommendation is to give Magist a one-year trial to see if they will do better on delivery time, and revisit the deal by the end of the trial.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1705abf710_4_6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1705abf710_4_6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Too simple, break it down monthly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1705abf710_8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1705abf710_8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1705abf710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1705abf710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were curious about whether magist has experience with tech companies, so we looked into it and it shows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1705abf710_1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1705abf710_1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Text too small</a:t>
            </a:r>
            <a:endParaRPr/>
          </a:p>
          <a:p>
            <a:pPr indent="0" lvl="0" marL="0" rtl="0" algn="l">
              <a:spcBef>
                <a:spcPts val="0"/>
              </a:spcBef>
              <a:spcAft>
                <a:spcPts val="0"/>
              </a:spcAft>
              <a:buNone/>
            </a:pPr>
            <a:r>
              <a:rPr lang="en"/>
              <a:t>Same method as the slide before</a:t>
            </a:r>
            <a:endParaRPr/>
          </a:p>
          <a:p>
            <a:pPr indent="0" lvl="0" marL="0" rtl="0" algn="l">
              <a:spcBef>
                <a:spcPts val="0"/>
              </a:spcBef>
              <a:spcAft>
                <a:spcPts val="0"/>
              </a:spcAft>
              <a:buNone/>
            </a:pPr>
            <a:r>
              <a:rPr lang="en"/>
              <a:t>It might be irrelevant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1705abf710_8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1705abf710_8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comments" Target="../comments/comment1.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comments" Target="../comments/commen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comments" Target="../comments/comment3.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lides.google.com/" TargetMode="External"/><Relationship Id="rId4" Type="http://schemas.openxmlformats.org/officeDocument/2006/relationships/hyperlink" Target="http://www.canva.com/" TargetMode="External"/><Relationship Id="rId5" Type="http://schemas.openxmlformats.org/officeDocument/2006/relationships/hyperlink" Target="https://prezi.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comments" Target="../comments/comment4.xml"/><Relationship Id="rId4" Type="http://schemas.openxmlformats.org/officeDocument/2006/relationships/image" Target="../media/image8.png"/><Relationship Id="rId5"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1.png"/><Relationship Id="rId4" Type="http://schemas.openxmlformats.org/officeDocument/2006/relationships/image" Target="../media/image17.png"/><Relationship Id="rId5"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3.png"/><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3.png"/><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comments" Target="../comments/comment5.xml"/><Relationship Id="rId4" Type="http://schemas.openxmlformats.org/officeDocument/2006/relationships/image" Target="../media/image18.png"/><Relationship Id="rId5"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2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Cover page</a:t>
            </a:r>
            <a:endParaRPr/>
          </a:p>
          <a:p>
            <a:pPr indent="0" lvl="0" marL="0" rtl="0" algn="ctr">
              <a:spcBef>
                <a:spcPts val="0"/>
              </a:spcBef>
              <a:spcAft>
                <a:spcPts val="0"/>
              </a:spcAft>
              <a:buNone/>
            </a:pPr>
            <a:r>
              <a:rPr lang="en"/>
              <a:t>(Justina)</a:t>
            </a:r>
            <a:endParaRPr/>
          </a:p>
        </p:txBody>
      </p:sp>
      <p:sp>
        <p:nvSpPr>
          <p:cNvPr id="63" name="Google Shape;63;p13"/>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t/>
            </a:r>
            <a:endParaRPr/>
          </a:p>
        </p:txBody>
      </p:sp>
      <p:pic>
        <p:nvPicPr>
          <p:cNvPr id="64" name="Google Shape;64;p13"/>
          <p:cNvPicPr preferRelativeResize="0"/>
          <p:nvPr/>
        </p:nvPicPr>
        <p:blipFill>
          <a:blip r:embed="rId3">
            <a:alphaModFix/>
          </a:blip>
          <a:stretch>
            <a:fillRect/>
          </a:stretch>
        </p:blipFill>
        <p:spPr>
          <a:xfrm>
            <a:off x="0" y="0"/>
            <a:ext cx="9144000" cy="5143500"/>
          </a:xfrm>
          <a:prstGeom prst="rect">
            <a:avLst/>
          </a:prstGeom>
          <a:noFill/>
          <a:ln>
            <a:noFill/>
          </a:ln>
        </p:spPr>
      </p:pic>
      <p:sp>
        <p:nvSpPr>
          <p:cNvPr id="65" name="Google Shape;65;p13"/>
          <p:cNvSpPr txBox="1"/>
          <p:nvPr/>
        </p:nvSpPr>
        <p:spPr>
          <a:xfrm>
            <a:off x="1297150" y="2346150"/>
            <a:ext cx="6497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0" name="Shape 120"/>
        <p:cNvGrpSpPr/>
        <p:nvPr/>
      </p:nvGrpSpPr>
      <p:grpSpPr>
        <a:xfrm>
          <a:off x="0" y="0"/>
          <a:ext cx="0" cy="0"/>
          <a:chOff x="0" y="0"/>
          <a:chExt cx="0" cy="0"/>
        </a:xfrm>
      </p:grpSpPr>
      <p:sp>
        <p:nvSpPr>
          <p:cNvPr id="121" name="Google Shape;121;p22"/>
          <p:cNvSpPr txBox="1"/>
          <p:nvPr>
            <p:ph idx="2" type="body"/>
          </p:nvPr>
        </p:nvSpPr>
        <p:spPr>
          <a:xfrm>
            <a:off x="391250" y="61735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sz="2200">
                <a:solidFill>
                  <a:schemeClr val="lt1"/>
                </a:solidFill>
                <a:latin typeface="Oswald Medium"/>
                <a:ea typeface="Oswald Medium"/>
                <a:cs typeface="Oswald Medium"/>
                <a:sym typeface="Oswald Medium"/>
              </a:rPr>
              <a:t>Significant growth in sales for the year 2018</a:t>
            </a:r>
            <a:endParaRPr sz="2200">
              <a:solidFill>
                <a:schemeClr val="lt1"/>
              </a:solidFill>
              <a:latin typeface="Oswald Medium"/>
              <a:ea typeface="Oswald Medium"/>
              <a:cs typeface="Oswald Medium"/>
              <a:sym typeface="Oswald Medium"/>
            </a:endParaRPr>
          </a:p>
        </p:txBody>
      </p:sp>
      <p:pic>
        <p:nvPicPr>
          <p:cNvPr id="122" name="Google Shape;122;p22"/>
          <p:cNvPicPr preferRelativeResize="0"/>
          <p:nvPr/>
        </p:nvPicPr>
        <p:blipFill>
          <a:blip r:embed="rId3">
            <a:alphaModFix/>
          </a:blip>
          <a:stretch>
            <a:fillRect/>
          </a:stretch>
        </p:blipFill>
        <p:spPr>
          <a:xfrm>
            <a:off x="4713551" y="1019925"/>
            <a:ext cx="4598325" cy="28899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idx="2" type="body"/>
          </p:nvPr>
        </p:nvSpPr>
        <p:spPr>
          <a:xfrm>
            <a:off x="391250" y="1429600"/>
            <a:ext cx="1933800" cy="24423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sz="2200">
                <a:solidFill>
                  <a:schemeClr val="lt1"/>
                </a:solidFill>
                <a:latin typeface="Oswald Medium"/>
                <a:ea typeface="Oswald Medium"/>
                <a:cs typeface="Oswald Medium"/>
                <a:sym typeface="Oswald Medium"/>
              </a:rPr>
              <a:t>Increase of revenue of high end </a:t>
            </a:r>
            <a:r>
              <a:rPr lang="en" sz="2200">
                <a:solidFill>
                  <a:schemeClr val="lt1"/>
                </a:solidFill>
                <a:latin typeface="Oswald Medium"/>
                <a:ea typeface="Oswald Medium"/>
                <a:cs typeface="Oswald Medium"/>
                <a:sym typeface="Oswald Medium"/>
              </a:rPr>
              <a:t>tech </a:t>
            </a:r>
            <a:r>
              <a:rPr lang="en" sz="2200">
                <a:solidFill>
                  <a:schemeClr val="lt1"/>
                </a:solidFill>
                <a:latin typeface="Oswald Medium"/>
                <a:ea typeface="Oswald Medium"/>
                <a:cs typeface="Oswald Medium"/>
                <a:sym typeface="Oswald Medium"/>
              </a:rPr>
              <a:t>products from 2017 - 2018</a:t>
            </a:r>
            <a:endParaRPr sz="2200">
              <a:solidFill>
                <a:schemeClr val="lt1"/>
              </a:solidFill>
              <a:latin typeface="Oswald Medium"/>
              <a:ea typeface="Oswald Medium"/>
              <a:cs typeface="Oswald Medium"/>
              <a:sym typeface="Oswald Medium"/>
            </a:endParaRPr>
          </a:p>
        </p:txBody>
      </p:sp>
      <p:sp>
        <p:nvSpPr>
          <p:cNvPr id="128" name="Google Shape;128;p23"/>
          <p:cNvSpPr/>
          <p:nvPr/>
        </p:nvSpPr>
        <p:spPr>
          <a:xfrm>
            <a:off x="2325050" y="0"/>
            <a:ext cx="2444700" cy="5143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pic>
        <p:nvPicPr>
          <p:cNvPr id="129" name="Google Shape;129;p23"/>
          <p:cNvPicPr preferRelativeResize="0"/>
          <p:nvPr/>
        </p:nvPicPr>
        <p:blipFill>
          <a:blip r:embed="rId3">
            <a:alphaModFix/>
          </a:blip>
          <a:stretch>
            <a:fillRect/>
          </a:stretch>
        </p:blipFill>
        <p:spPr>
          <a:xfrm>
            <a:off x="2412850" y="651725"/>
            <a:ext cx="6692952" cy="37797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idx="2" type="body"/>
          </p:nvPr>
        </p:nvSpPr>
        <p:spPr>
          <a:xfrm>
            <a:off x="391250" y="1054825"/>
            <a:ext cx="2330700" cy="2939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sz="2200">
                <a:solidFill>
                  <a:schemeClr val="lt1"/>
                </a:solidFill>
                <a:latin typeface="Oswald Medium"/>
                <a:ea typeface="Oswald Medium"/>
                <a:cs typeface="Oswald Medium"/>
                <a:sym typeface="Oswald Medium"/>
              </a:rPr>
              <a:t>More than 75 % of customers are satisfied this their orders</a:t>
            </a:r>
            <a:endParaRPr sz="2200">
              <a:solidFill>
                <a:schemeClr val="lt1"/>
              </a:solidFill>
              <a:latin typeface="Oswald Medium"/>
              <a:ea typeface="Oswald Medium"/>
              <a:cs typeface="Oswald Medium"/>
              <a:sym typeface="Oswald Medium"/>
            </a:endParaRPr>
          </a:p>
        </p:txBody>
      </p:sp>
      <p:sp>
        <p:nvSpPr>
          <p:cNvPr id="135" name="Google Shape;135;p24"/>
          <p:cNvSpPr/>
          <p:nvPr/>
        </p:nvSpPr>
        <p:spPr>
          <a:xfrm>
            <a:off x="2721950" y="-47375"/>
            <a:ext cx="2487600" cy="5190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pic>
        <p:nvPicPr>
          <p:cNvPr id="136" name="Google Shape;136;p24"/>
          <p:cNvPicPr preferRelativeResize="0"/>
          <p:nvPr/>
        </p:nvPicPr>
        <p:blipFill>
          <a:blip r:embed="rId4">
            <a:alphaModFix/>
          </a:blip>
          <a:stretch>
            <a:fillRect/>
          </a:stretch>
        </p:blipFill>
        <p:spPr>
          <a:xfrm>
            <a:off x="2834100" y="828763"/>
            <a:ext cx="6235625" cy="33912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0" name="Shape 140"/>
        <p:cNvGrpSpPr/>
        <p:nvPr/>
      </p:nvGrpSpPr>
      <p:grpSpPr>
        <a:xfrm>
          <a:off x="0" y="0"/>
          <a:ext cx="0" cy="0"/>
          <a:chOff x="0" y="0"/>
          <a:chExt cx="0" cy="0"/>
        </a:xfrm>
      </p:grpSpPr>
      <p:sp>
        <p:nvSpPr>
          <p:cNvPr id="141" name="Google Shape;141;p25"/>
          <p:cNvSpPr txBox="1"/>
          <p:nvPr>
            <p:ph idx="2" type="body"/>
          </p:nvPr>
        </p:nvSpPr>
        <p:spPr>
          <a:xfrm>
            <a:off x="391250" y="61735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sz="2200">
              <a:solidFill>
                <a:schemeClr val="lt1"/>
              </a:solidFill>
              <a:latin typeface="Oswald Medium"/>
              <a:ea typeface="Oswald Medium"/>
              <a:cs typeface="Oswald Medium"/>
              <a:sym typeface="Oswald Medium"/>
            </a:endParaRPr>
          </a:p>
          <a:p>
            <a:pPr indent="0" lvl="0" marL="0" rtl="0" algn="l">
              <a:spcBef>
                <a:spcPts val="1200"/>
              </a:spcBef>
              <a:spcAft>
                <a:spcPts val="1200"/>
              </a:spcAft>
              <a:buNone/>
            </a:pPr>
            <a:r>
              <a:rPr lang="en" sz="2200">
                <a:solidFill>
                  <a:schemeClr val="lt1"/>
                </a:solidFill>
                <a:latin typeface="Oswald Medium"/>
                <a:ea typeface="Oswald Medium"/>
                <a:cs typeface="Oswald Medium"/>
                <a:sym typeface="Oswald Medium"/>
              </a:rPr>
              <a:t>Top performing high end tech products:</a:t>
            </a:r>
            <a:endParaRPr sz="2200">
              <a:solidFill>
                <a:schemeClr val="lt1"/>
              </a:solidFill>
              <a:latin typeface="Oswald Medium"/>
              <a:ea typeface="Oswald Medium"/>
              <a:cs typeface="Oswald Medium"/>
              <a:sym typeface="Oswald Medium"/>
            </a:endParaRPr>
          </a:p>
        </p:txBody>
      </p:sp>
      <p:pic>
        <p:nvPicPr>
          <p:cNvPr id="142" name="Google Shape;142;p25"/>
          <p:cNvPicPr preferRelativeResize="0"/>
          <p:nvPr/>
        </p:nvPicPr>
        <p:blipFill>
          <a:blip r:embed="rId3">
            <a:alphaModFix/>
          </a:blip>
          <a:stretch>
            <a:fillRect/>
          </a:stretch>
        </p:blipFill>
        <p:spPr>
          <a:xfrm>
            <a:off x="4572001" y="1351728"/>
            <a:ext cx="4572000" cy="27339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idx="2" type="body"/>
          </p:nvPr>
        </p:nvSpPr>
        <p:spPr>
          <a:xfrm>
            <a:off x="142450" y="617350"/>
            <a:ext cx="1785600" cy="3695100"/>
          </a:xfrm>
          <a:prstGeom prst="rect">
            <a:avLst/>
          </a:prstGeom>
        </p:spPr>
        <p:txBody>
          <a:bodyPr anchorCtr="0" anchor="ctr" bIns="91425" lIns="91425" spcFirstLastPara="1" rIns="91425" wrap="square" tIns="91425">
            <a:normAutofit/>
          </a:bodyPr>
          <a:lstStyle/>
          <a:p>
            <a:pPr indent="-361950" lvl="0" marL="457200" rtl="0" algn="l">
              <a:spcBef>
                <a:spcPts val="0"/>
              </a:spcBef>
              <a:spcAft>
                <a:spcPts val="0"/>
              </a:spcAft>
              <a:buClr>
                <a:schemeClr val="lt1"/>
              </a:buClr>
              <a:buSzPts val="2100"/>
              <a:buFont typeface="Oswald Medium"/>
              <a:buChar char="●"/>
            </a:pPr>
            <a:r>
              <a:rPr lang="en" sz="2100">
                <a:solidFill>
                  <a:schemeClr val="lt1"/>
                </a:solidFill>
                <a:latin typeface="Oswald Medium"/>
                <a:ea typeface="Oswald Medium"/>
                <a:cs typeface="Oswald Medium"/>
                <a:sym typeface="Oswald Medium"/>
              </a:rPr>
              <a:t>Revenue </a:t>
            </a:r>
            <a:endParaRPr sz="2100">
              <a:solidFill>
                <a:schemeClr val="lt1"/>
              </a:solidFill>
              <a:latin typeface="Oswald Medium"/>
              <a:ea typeface="Oswald Medium"/>
              <a:cs typeface="Oswald Medium"/>
              <a:sym typeface="Oswald Medium"/>
            </a:endParaRPr>
          </a:p>
          <a:p>
            <a:pPr indent="0" lvl="0" marL="0" rtl="0" algn="l">
              <a:spcBef>
                <a:spcPts val="1200"/>
              </a:spcBef>
              <a:spcAft>
                <a:spcPts val="0"/>
              </a:spcAft>
              <a:buNone/>
            </a:pPr>
            <a:r>
              <a:rPr lang="en" sz="2100">
                <a:solidFill>
                  <a:schemeClr val="lt1"/>
                </a:solidFill>
                <a:latin typeface="Oswald Medium"/>
                <a:ea typeface="Oswald Medium"/>
                <a:cs typeface="Oswald Medium"/>
                <a:sym typeface="Oswald Medium"/>
              </a:rPr>
              <a:t>Growth in 2017</a:t>
            </a:r>
            <a:endParaRPr sz="2100">
              <a:solidFill>
                <a:schemeClr val="lt1"/>
              </a:solidFill>
              <a:latin typeface="Oswald Medium"/>
              <a:ea typeface="Oswald Medium"/>
              <a:cs typeface="Oswald Medium"/>
              <a:sym typeface="Oswald Medium"/>
            </a:endParaRPr>
          </a:p>
          <a:p>
            <a:pPr indent="-361950" lvl="0" marL="457200" rtl="0" algn="l">
              <a:spcBef>
                <a:spcPts val="1200"/>
              </a:spcBef>
              <a:spcAft>
                <a:spcPts val="0"/>
              </a:spcAft>
              <a:buClr>
                <a:schemeClr val="lt1"/>
              </a:buClr>
              <a:buSzPts val="2100"/>
              <a:buFont typeface="Oswald Medium"/>
              <a:buChar char="●"/>
            </a:pPr>
            <a:r>
              <a:rPr lang="en" sz="2100">
                <a:solidFill>
                  <a:schemeClr val="lt1"/>
                </a:solidFill>
                <a:latin typeface="Oswald Medium"/>
                <a:ea typeface="Oswald Medium"/>
                <a:cs typeface="Oswald Medium"/>
                <a:sym typeface="Oswald Medium"/>
              </a:rPr>
              <a:t>Decline in 2018</a:t>
            </a:r>
            <a:endParaRPr sz="2100">
              <a:solidFill>
                <a:schemeClr val="lt1"/>
              </a:solidFill>
              <a:latin typeface="Oswald Medium"/>
              <a:ea typeface="Oswald Medium"/>
              <a:cs typeface="Oswald Medium"/>
              <a:sym typeface="Oswald Medium"/>
            </a:endParaRPr>
          </a:p>
        </p:txBody>
      </p:sp>
      <p:sp>
        <p:nvSpPr>
          <p:cNvPr id="148" name="Google Shape;148;p26"/>
          <p:cNvSpPr/>
          <p:nvPr/>
        </p:nvSpPr>
        <p:spPr>
          <a:xfrm>
            <a:off x="2127300" y="0"/>
            <a:ext cx="2444700" cy="5143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pic>
        <p:nvPicPr>
          <p:cNvPr id="149" name="Google Shape;149;p26"/>
          <p:cNvPicPr preferRelativeResize="0"/>
          <p:nvPr/>
        </p:nvPicPr>
        <p:blipFill>
          <a:blip r:embed="rId4">
            <a:alphaModFix/>
          </a:blip>
          <a:stretch>
            <a:fillRect/>
          </a:stretch>
        </p:blipFill>
        <p:spPr>
          <a:xfrm>
            <a:off x="2221075" y="712300"/>
            <a:ext cx="6770525" cy="4276124"/>
          </a:xfrm>
          <a:prstGeom prst="rect">
            <a:avLst/>
          </a:prstGeom>
          <a:noFill/>
          <a:ln>
            <a:noFill/>
          </a:ln>
        </p:spPr>
      </p:pic>
      <p:sp>
        <p:nvSpPr>
          <p:cNvPr id="150" name="Google Shape;150;p26"/>
          <p:cNvSpPr txBox="1"/>
          <p:nvPr>
            <p:ph type="title"/>
          </p:nvPr>
        </p:nvSpPr>
        <p:spPr>
          <a:xfrm>
            <a:off x="3088125" y="86500"/>
            <a:ext cx="5174100" cy="6258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4044">
                <a:solidFill>
                  <a:schemeClr val="dk2"/>
                </a:solidFill>
              </a:rPr>
              <a:t>Revenues 2017 - 2018</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nvSpPr>
        <p:spPr>
          <a:xfrm>
            <a:off x="249300" y="1918000"/>
            <a:ext cx="3972300" cy="116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56" name="Google Shape;156;p27"/>
          <p:cNvSpPr txBox="1"/>
          <p:nvPr>
            <p:ph idx="2" type="body"/>
          </p:nvPr>
        </p:nvSpPr>
        <p:spPr>
          <a:xfrm>
            <a:off x="249300" y="651075"/>
            <a:ext cx="18621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sz="2200">
                <a:solidFill>
                  <a:schemeClr val="lt1"/>
                </a:solidFill>
                <a:latin typeface="Oswald Medium"/>
                <a:ea typeface="Oswald Medium"/>
                <a:cs typeface="Oswald Medium"/>
                <a:sym typeface="Oswald Medium"/>
              </a:rPr>
              <a:t>Total average delay in delivery is 14 days</a:t>
            </a:r>
            <a:endParaRPr sz="2200">
              <a:solidFill>
                <a:schemeClr val="lt1"/>
              </a:solidFill>
              <a:latin typeface="Oswald Medium"/>
              <a:ea typeface="Oswald Medium"/>
              <a:cs typeface="Oswald Medium"/>
              <a:sym typeface="Oswald Medium"/>
            </a:endParaRPr>
          </a:p>
        </p:txBody>
      </p:sp>
      <p:sp>
        <p:nvSpPr>
          <p:cNvPr id="157" name="Google Shape;157;p27"/>
          <p:cNvSpPr txBox="1"/>
          <p:nvPr>
            <p:ph type="title"/>
          </p:nvPr>
        </p:nvSpPr>
        <p:spPr>
          <a:xfrm>
            <a:off x="4449900" y="152400"/>
            <a:ext cx="3744900" cy="73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240">
                <a:solidFill>
                  <a:srgbClr val="0E0E0E"/>
                </a:solidFill>
              </a:rPr>
              <a:t>Delivery</a:t>
            </a:r>
            <a:endParaRPr sz="3240">
              <a:solidFill>
                <a:srgbClr val="0E0E0E"/>
              </a:solidFill>
            </a:endParaRPr>
          </a:p>
        </p:txBody>
      </p:sp>
      <p:sp>
        <p:nvSpPr>
          <p:cNvPr id="158" name="Google Shape;158;p27"/>
          <p:cNvSpPr/>
          <p:nvPr/>
        </p:nvSpPr>
        <p:spPr>
          <a:xfrm>
            <a:off x="8435025" y="4239075"/>
            <a:ext cx="500400" cy="183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59" name="Google Shape;159;p27"/>
          <p:cNvSpPr/>
          <p:nvPr/>
        </p:nvSpPr>
        <p:spPr>
          <a:xfrm>
            <a:off x="8506350" y="4237925"/>
            <a:ext cx="429000" cy="183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60" name="Google Shape;160;p27"/>
          <p:cNvSpPr/>
          <p:nvPr/>
        </p:nvSpPr>
        <p:spPr>
          <a:xfrm>
            <a:off x="2325050" y="0"/>
            <a:ext cx="2444700" cy="5143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pic>
        <p:nvPicPr>
          <p:cNvPr id="161" name="Google Shape;161;p27"/>
          <p:cNvPicPr preferRelativeResize="0"/>
          <p:nvPr/>
        </p:nvPicPr>
        <p:blipFill>
          <a:blip r:embed="rId4">
            <a:alphaModFix/>
          </a:blip>
          <a:stretch>
            <a:fillRect/>
          </a:stretch>
        </p:blipFill>
        <p:spPr>
          <a:xfrm>
            <a:off x="2600575" y="885900"/>
            <a:ext cx="6391026" cy="4024000"/>
          </a:xfrm>
          <a:prstGeom prst="rect">
            <a:avLst/>
          </a:prstGeom>
          <a:noFill/>
          <a:ln>
            <a:noFill/>
          </a:ln>
        </p:spPr>
      </p:pic>
      <p:sp>
        <p:nvSpPr>
          <p:cNvPr id="162" name="Google Shape;162;p27"/>
          <p:cNvSpPr/>
          <p:nvPr/>
        </p:nvSpPr>
        <p:spPr>
          <a:xfrm>
            <a:off x="8316900" y="4239075"/>
            <a:ext cx="618600" cy="183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63" name="Google Shape;163;p27"/>
          <p:cNvSpPr/>
          <p:nvPr/>
        </p:nvSpPr>
        <p:spPr>
          <a:xfrm>
            <a:off x="2981300" y="885900"/>
            <a:ext cx="4197300" cy="183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type="ctrTitle"/>
          </p:nvPr>
        </p:nvSpPr>
        <p:spPr>
          <a:xfrm>
            <a:off x="411175" y="644300"/>
            <a:ext cx="8282400" cy="2109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Conclusions </a:t>
            </a:r>
            <a:endParaRPr/>
          </a:p>
        </p:txBody>
      </p:sp>
      <p:sp>
        <p:nvSpPr>
          <p:cNvPr id="169" name="Google Shape;169;p28"/>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p>
            <a:pPr indent="-370840" lvl="0" marL="457200" rtl="0" algn="ctr">
              <a:lnSpc>
                <a:spcPct val="115000"/>
              </a:lnSpc>
              <a:spcBef>
                <a:spcPts val="0"/>
              </a:spcBef>
              <a:spcAft>
                <a:spcPts val="0"/>
              </a:spcAft>
              <a:buClr>
                <a:srgbClr val="38761D"/>
              </a:buClr>
              <a:buSzPts val="2240"/>
              <a:buAutoNum type="arabicPeriod"/>
            </a:pPr>
            <a:r>
              <a:rPr b="1" lang="en" sz="2240">
                <a:solidFill>
                  <a:srgbClr val="38761D"/>
                </a:solidFill>
              </a:rPr>
              <a:t>SALES are improving</a:t>
            </a:r>
            <a:endParaRPr b="1" sz="2240">
              <a:solidFill>
                <a:srgbClr val="38761D"/>
              </a:solidFill>
            </a:endParaRPr>
          </a:p>
          <a:p>
            <a:pPr indent="-370840" lvl="0" marL="457200" rtl="0" algn="ctr">
              <a:lnSpc>
                <a:spcPct val="115000"/>
              </a:lnSpc>
              <a:spcBef>
                <a:spcPts val="0"/>
              </a:spcBef>
              <a:spcAft>
                <a:spcPts val="0"/>
              </a:spcAft>
              <a:buClr>
                <a:srgbClr val="38761D"/>
              </a:buClr>
              <a:buSzPts val="2240"/>
              <a:buAutoNum type="arabicPeriod"/>
            </a:pPr>
            <a:r>
              <a:rPr b="1" lang="en" sz="2240">
                <a:solidFill>
                  <a:srgbClr val="38761D"/>
                </a:solidFill>
              </a:rPr>
              <a:t>DELIVERY TIME is long, but improving</a:t>
            </a:r>
            <a:endParaRPr b="1" sz="2240">
              <a:solidFill>
                <a:srgbClr val="38761D"/>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334075" y="1677150"/>
            <a:ext cx="4045200" cy="1789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Why Magist is a good choice?</a:t>
            </a:r>
            <a:endParaRPr/>
          </a:p>
        </p:txBody>
      </p:sp>
      <p:sp>
        <p:nvSpPr>
          <p:cNvPr id="175" name="Google Shape;175;p29"/>
          <p:cNvSpPr txBox="1"/>
          <p:nvPr>
            <p:ph idx="2" type="body"/>
          </p:nvPr>
        </p:nvSpPr>
        <p:spPr>
          <a:xfrm>
            <a:off x="4939500" y="724200"/>
            <a:ext cx="3907200" cy="3695100"/>
          </a:xfrm>
          <a:prstGeom prst="rect">
            <a:avLst/>
          </a:prstGeom>
        </p:spPr>
        <p:txBody>
          <a:bodyPr anchorCtr="0" anchor="ctr" bIns="91425" lIns="91425" spcFirstLastPara="1" rIns="91425" wrap="square" tIns="91425">
            <a:noAutofit/>
          </a:bodyPr>
          <a:lstStyle/>
          <a:p>
            <a:pPr indent="-374650" lvl="0" marL="457200" rtl="0" algn="l">
              <a:spcBef>
                <a:spcPts val="0"/>
              </a:spcBef>
              <a:spcAft>
                <a:spcPts val="0"/>
              </a:spcAft>
              <a:buClr>
                <a:srgbClr val="38761D"/>
              </a:buClr>
              <a:buSzPts val="2300"/>
              <a:buFont typeface="Oswald Medium"/>
              <a:buChar char="●"/>
            </a:pPr>
            <a:r>
              <a:rPr lang="en" sz="2300">
                <a:solidFill>
                  <a:srgbClr val="38761D"/>
                </a:solidFill>
                <a:latin typeface="Oswald Medium"/>
                <a:ea typeface="Oswald Medium"/>
                <a:cs typeface="Oswald Medium"/>
                <a:sym typeface="Oswald Medium"/>
              </a:rPr>
              <a:t>MAGIST is a rapidly growing company in Brazil</a:t>
            </a:r>
            <a:endParaRPr sz="2300">
              <a:solidFill>
                <a:srgbClr val="38761D"/>
              </a:solidFill>
              <a:latin typeface="Oswald Medium"/>
              <a:ea typeface="Oswald Medium"/>
              <a:cs typeface="Oswald Medium"/>
              <a:sym typeface="Oswald Medium"/>
            </a:endParaRPr>
          </a:p>
          <a:p>
            <a:pPr indent="-374650" lvl="0" marL="457200" rtl="0" algn="l">
              <a:spcBef>
                <a:spcPts val="0"/>
              </a:spcBef>
              <a:spcAft>
                <a:spcPts val="0"/>
              </a:spcAft>
              <a:buClr>
                <a:srgbClr val="38761D"/>
              </a:buClr>
              <a:buSzPts val="2300"/>
              <a:buFont typeface="Oswald Medium"/>
              <a:buChar char="●"/>
            </a:pPr>
            <a:r>
              <a:rPr lang="en" sz="2300">
                <a:solidFill>
                  <a:srgbClr val="38761D"/>
                </a:solidFill>
                <a:latin typeface="Oswald Medium"/>
                <a:ea typeface="Oswald Medium"/>
                <a:cs typeface="Oswald Medium"/>
                <a:sym typeface="Oswald Medium"/>
              </a:rPr>
              <a:t>MAGIST established a strong market presence in TECH sector </a:t>
            </a:r>
            <a:endParaRPr sz="2300">
              <a:solidFill>
                <a:srgbClr val="38761D"/>
              </a:solidFill>
              <a:latin typeface="Oswald Medium"/>
              <a:ea typeface="Oswald Medium"/>
              <a:cs typeface="Oswald Medium"/>
              <a:sym typeface="Oswald Medium"/>
            </a:endParaRPr>
          </a:p>
          <a:p>
            <a:pPr indent="-374650" lvl="0" marL="457200" rtl="0" algn="l">
              <a:spcBef>
                <a:spcPts val="0"/>
              </a:spcBef>
              <a:spcAft>
                <a:spcPts val="0"/>
              </a:spcAft>
              <a:buClr>
                <a:srgbClr val="38761D"/>
              </a:buClr>
              <a:buSzPts val="2300"/>
              <a:buFont typeface="Oswald Medium"/>
              <a:buChar char="●"/>
            </a:pPr>
            <a:r>
              <a:rPr lang="en" sz="2300">
                <a:solidFill>
                  <a:srgbClr val="38761D"/>
                </a:solidFill>
                <a:latin typeface="Oswald Medium"/>
                <a:ea typeface="Oswald Medium"/>
                <a:cs typeface="Oswald Medium"/>
                <a:sym typeface="Oswald Medium"/>
              </a:rPr>
              <a:t>The company’s revenue from TECH is growing over years</a:t>
            </a:r>
            <a:endParaRPr sz="2300">
              <a:solidFill>
                <a:srgbClr val="38761D"/>
              </a:solidFill>
              <a:latin typeface="Oswald Medium"/>
              <a:ea typeface="Oswald Medium"/>
              <a:cs typeface="Oswald Medium"/>
              <a:sym typeface="Oswald Medium"/>
            </a:endParaRPr>
          </a:p>
          <a:p>
            <a:pPr indent="-374650" lvl="0" marL="457200" rtl="0" algn="l">
              <a:spcBef>
                <a:spcPts val="0"/>
              </a:spcBef>
              <a:spcAft>
                <a:spcPts val="0"/>
              </a:spcAft>
              <a:buClr>
                <a:srgbClr val="38761D"/>
              </a:buClr>
              <a:buSzPts val="2300"/>
              <a:buChar char="●"/>
            </a:pPr>
            <a:r>
              <a:rPr lang="en" sz="2300">
                <a:solidFill>
                  <a:srgbClr val="38761D"/>
                </a:solidFill>
                <a:latin typeface="Oswald Medium"/>
                <a:ea typeface="Oswald Medium"/>
                <a:cs typeface="Oswald Medium"/>
                <a:sym typeface="Oswald Medium"/>
              </a:rPr>
              <a:t>MAGIST is improving its delivery services</a:t>
            </a:r>
            <a:endParaRPr sz="2300">
              <a:solidFill>
                <a:srgbClr val="38761D"/>
              </a:solidFill>
              <a:latin typeface="Oswald Medium"/>
              <a:ea typeface="Oswald Medium"/>
              <a:cs typeface="Oswald Medium"/>
              <a:sym typeface="Oswald Medium"/>
            </a:endParaRPr>
          </a:p>
          <a:p>
            <a:pPr indent="-374650" lvl="0" marL="457200" rtl="0" algn="l">
              <a:spcBef>
                <a:spcPts val="0"/>
              </a:spcBef>
              <a:spcAft>
                <a:spcPts val="0"/>
              </a:spcAft>
              <a:buClr>
                <a:srgbClr val="38761D"/>
              </a:buClr>
              <a:buSzPts val="2300"/>
              <a:buFont typeface="Oswald Medium"/>
              <a:buChar char="●"/>
            </a:pPr>
            <a:r>
              <a:rPr lang="en" sz="2300">
                <a:solidFill>
                  <a:srgbClr val="38761D"/>
                </a:solidFill>
                <a:latin typeface="Oswald Medium"/>
                <a:ea typeface="Oswald Medium"/>
                <a:cs typeface="Oswald Medium"/>
                <a:sym typeface="Oswald Medium"/>
              </a:rPr>
              <a:t>More than 75% of customers are SATISFIED</a:t>
            </a:r>
            <a:endParaRPr sz="2300">
              <a:solidFill>
                <a:srgbClr val="38761D"/>
              </a:solidFill>
              <a:latin typeface="Oswald Medium"/>
              <a:ea typeface="Oswald Medium"/>
              <a:cs typeface="Oswald Medium"/>
              <a:sym typeface="Oswald Medium"/>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0"/>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Cover page</a:t>
            </a:r>
            <a:endParaRPr/>
          </a:p>
          <a:p>
            <a:pPr indent="0" lvl="0" marL="0" rtl="0" algn="ctr">
              <a:spcBef>
                <a:spcPts val="0"/>
              </a:spcBef>
              <a:spcAft>
                <a:spcPts val="0"/>
              </a:spcAft>
              <a:buNone/>
            </a:pPr>
            <a:r>
              <a:rPr lang="en"/>
              <a:t>(Justina)</a:t>
            </a:r>
            <a:endParaRPr/>
          </a:p>
        </p:txBody>
      </p:sp>
      <p:sp>
        <p:nvSpPr>
          <p:cNvPr id="181" name="Google Shape;181;p30"/>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t/>
            </a:r>
            <a:endParaRPr/>
          </a:p>
        </p:txBody>
      </p:sp>
      <p:pic>
        <p:nvPicPr>
          <p:cNvPr id="182" name="Google Shape;182;p30"/>
          <p:cNvPicPr preferRelativeResize="0"/>
          <p:nvPr/>
        </p:nvPicPr>
        <p:blipFill>
          <a:blip r:embed="rId3">
            <a:alphaModFix/>
          </a:blip>
          <a:stretch>
            <a:fillRect/>
          </a:stretch>
        </p:blipFill>
        <p:spPr>
          <a:xfrm>
            <a:off x="0" y="0"/>
            <a:ext cx="9144000" cy="5143500"/>
          </a:xfrm>
          <a:prstGeom prst="rect">
            <a:avLst/>
          </a:prstGeom>
          <a:noFill/>
          <a:ln>
            <a:noFill/>
          </a:ln>
        </p:spPr>
      </p:pic>
      <p:sp>
        <p:nvSpPr>
          <p:cNvPr id="183" name="Google Shape;183;p30"/>
          <p:cNvSpPr txBox="1"/>
          <p:nvPr/>
        </p:nvSpPr>
        <p:spPr>
          <a:xfrm>
            <a:off x="1297150" y="2346150"/>
            <a:ext cx="6497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184" name="Google Shape;184;p30"/>
          <p:cNvSpPr txBox="1"/>
          <p:nvPr/>
        </p:nvSpPr>
        <p:spPr>
          <a:xfrm>
            <a:off x="2270825" y="1803575"/>
            <a:ext cx="4752600" cy="12621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0">
                <a:solidFill>
                  <a:schemeClr val="lt1"/>
                </a:solidFill>
                <a:latin typeface="Oswald Medium"/>
                <a:ea typeface="Oswald Medium"/>
                <a:cs typeface="Oswald Medium"/>
                <a:sym typeface="Oswald Medium"/>
              </a:rPr>
              <a:t>Thank you! </a:t>
            </a:r>
            <a:r>
              <a:rPr lang="en" sz="4900">
                <a:solidFill>
                  <a:schemeClr val="dk2"/>
                </a:solidFill>
                <a:latin typeface="Source Code Pro"/>
                <a:ea typeface="Source Code Pro"/>
                <a:cs typeface="Source Code Pro"/>
                <a:sym typeface="Source Code Pro"/>
              </a:rPr>
              <a:t>🚀</a:t>
            </a:r>
            <a:endParaRPr sz="4900">
              <a:solidFill>
                <a:schemeClr val="dk2"/>
              </a:solidFill>
              <a:latin typeface="Source Code Pro"/>
              <a:ea typeface="Source Code Pro"/>
              <a:cs typeface="Source Code Pro"/>
              <a:sym typeface="Source Code Pro"/>
            </a:endParaRPr>
          </a:p>
        </p:txBody>
      </p:sp>
      <p:sp>
        <p:nvSpPr>
          <p:cNvPr id="185" name="Google Shape;185;p30"/>
          <p:cNvSpPr txBox="1"/>
          <p:nvPr/>
        </p:nvSpPr>
        <p:spPr>
          <a:xfrm>
            <a:off x="2323600" y="1488900"/>
            <a:ext cx="6497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latin typeface="Source Code Pro"/>
              <a:ea typeface="Source Code Pro"/>
              <a:cs typeface="Source Code Pro"/>
              <a:sym typeface="Source Code Pr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9" name="Shape 189"/>
        <p:cNvGrpSpPr/>
        <p:nvPr/>
      </p:nvGrpSpPr>
      <p:grpSpPr>
        <a:xfrm>
          <a:off x="0" y="0"/>
          <a:ext cx="0" cy="0"/>
          <a:chOff x="0" y="0"/>
          <a:chExt cx="0" cy="0"/>
        </a:xfrm>
      </p:grpSpPr>
      <p:sp>
        <p:nvSpPr>
          <p:cNvPr id="190" name="Google Shape;190;p31"/>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Deliverables (questions to answer)</a:t>
            </a:r>
            <a:endParaRPr/>
          </a:p>
        </p:txBody>
      </p:sp>
      <p:sp>
        <p:nvSpPr>
          <p:cNvPr id="191" name="Google Shape;191;p31"/>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292929"/>
              </a:buClr>
              <a:buSzPts val="1800"/>
              <a:buFont typeface="Roboto"/>
              <a:buAutoNum type="arabicPeriod"/>
            </a:pPr>
            <a:r>
              <a:rPr lang="en">
                <a:solidFill>
                  <a:srgbClr val="292929"/>
                </a:solidFill>
                <a:highlight>
                  <a:srgbClr val="FFFFFF"/>
                </a:highlight>
                <a:latin typeface="Roboto"/>
                <a:ea typeface="Roboto"/>
                <a:cs typeface="Roboto"/>
                <a:sym typeface="Roboto"/>
              </a:rPr>
              <a:t>Eniac’s catalogue is 100% tech products and heavily based on Apple-compatible accessories. It is not clear that Magist is a good partner for these high-end tech products.</a:t>
            </a:r>
            <a:endParaRPr>
              <a:solidFill>
                <a:srgbClr val="292929"/>
              </a:solidFill>
              <a:highlight>
                <a:srgbClr val="FFFFFF"/>
              </a:highlight>
              <a:latin typeface="Roboto"/>
              <a:ea typeface="Roboto"/>
              <a:cs typeface="Roboto"/>
              <a:sym typeface="Roboto"/>
            </a:endParaRPr>
          </a:p>
          <a:p>
            <a:pPr indent="-342900" lvl="0" marL="457200" rtl="0" algn="l">
              <a:spcBef>
                <a:spcPts val="0"/>
              </a:spcBef>
              <a:spcAft>
                <a:spcPts val="0"/>
              </a:spcAft>
              <a:buClr>
                <a:srgbClr val="292929"/>
              </a:buClr>
              <a:buSzPts val="1800"/>
              <a:buFont typeface="Roboto"/>
              <a:buAutoNum type="arabicPeriod"/>
            </a:pPr>
            <a:r>
              <a:rPr lang="en">
                <a:solidFill>
                  <a:srgbClr val="292929"/>
                </a:solidFill>
                <a:highlight>
                  <a:srgbClr val="FFFFFF"/>
                </a:highlight>
                <a:latin typeface="Roboto"/>
                <a:ea typeface="Roboto"/>
                <a:cs typeface="Roboto"/>
                <a:sym typeface="Roboto"/>
              </a:rPr>
              <a:t>Among Eniac’s efforts to have happy customers, fast deliveries are key. The delivery fees resulting from Magist’s deal with the public Post Office might be cheap, but at what cost? Are deliveries fast enough?</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34075" y="1677150"/>
            <a:ext cx="4045200" cy="1789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OUTLINE</a:t>
            </a:r>
            <a:endParaRPr/>
          </a:p>
        </p:txBody>
      </p:sp>
      <p:sp>
        <p:nvSpPr>
          <p:cNvPr id="71" name="Google Shape;71;p14"/>
          <p:cNvSpPr txBox="1"/>
          <p:nvPr>
            <p:ph idx="2" type="body"/>
          </p:nvPr>
        </p:nvSpPr>
        <p:spPr>
          <a:xfrm>
            <a:off x="4939500" y="527400"/>
            <a:ext cx="3907200" cy="4088700"/>
          </a:xfrm>
          <a:prstGeom prst="rect">
            <a:avLst/>
          </a:prstGeom>
        </p:spPr>
        <p:txBody>
          <a:bodyPr anchorCtr="0" anchor="ctr" bIns="91425" lIns="91425" spcFirstLastPara="1" rIns="91425" wrap="square" tIns="91425">
            <a:noAutofit/>
          </a:bodyPr>
          <a:lstStyle/>
          <a:p>
            <a:pPr indent="-374650" lvl="0" marL="457200" rtl="0" algn="l">
              <a:lnSpc>
                <a:spcPct val="200000"/>
              </a:lnSpc>
              <a:spcBef>
                <a:spcPts val="0"/>
              </a:spcBef>
              <a:spcAft>
                <a:spcPts val="0"/>
              </a:spcAft>
              <a:buClr>
                <a:srgbClr val="38761D"/>
              </a:buClr>
              <a:buSzPts val="2300"/>
              <a:buChar char="●"/>
            </a:pPr>
            <a:r>
              <a:rPr lang="en" sz="2300">
                <a:solidFill>
                  <a:srgbClr val="38761D"/>
                </a:solidFill>
                <a:latin typeface="Oswald Medium"/>
                <a:ea typeface="Oswald Medium"/>
                <a:cs typeface="Oswald Medium"/>
                <a:sym typeface="Oswald Medium"/>
              </a:rPr>
              <a:t>INTRODUCTION</a:t>
            </a:r>
            <a:endParaRPr sz="2300">
              <a:solidFill>
                <a:srgbClr val="38761D"/>
              </a:solidFill>
              <a:latin typeface="Oswald Medium"/>
              <a:ea typeface="Oswald Medium"/>
              <a:cs typeface="Oswald Medium"/>
              <a:sym typeface="Oswald Medium"/>
            </a:endParaRPr>
          </a:p>
          <a:p>
            <a:pPr indent="-374650" lvl="0" marL="457200" rtl="0" algn="l">
              <a:lnSpc>
                <a:spcPct val="200000"/>
              </a:lnSpc>
              <a:spcBef>
                <a:spcPts val="0"/>
              </a:spcBef>
              <a:spcAft>
                <a:spcPts val="0"/>
              </a:spcAft>
              <a:buClr>
                <a:srgbClr val="38761D"/>
              </a:buClr>
              <a:buSzPts val="2300"/>
              <a:buFont typeface="Oswald Medium"/>
              <a:buChar char="●"/>
            </a:pPr>
            <a:r>
              <a:rPr lang="en" sz="2300">
                <a:solidFill>
                  <a:srgbClr val="38761D"/>
                </a:solidFill>
                <a:latin typeface="Oswald Medium"/>
                <a:ea typeface="Oswald Medium"/>
                <a:cs typeface="Oswald Medium"/>
                <a:sym typeface="Oswald Medium"/>
              </a:rPr>
              <a:t>RECOMMENDATION</a:t>
            </a:r>
            <a:endParaRPr sz="2300">
              <a:solidFill>
                <a:srgbClr val="38761D"/>
              </a:solidFill>
              <a:latin typeface="Oswald Medium"/>
              <a:ea typeface="Oswald Medium"/>
              <a:cs typeface="Oswald Medium"/>
              <a:sym typeface="Oswald Medium"/>
            </a:endParaRPr>
          </a:p>
          <a:p>
            <a:pPr indent="-374650" lvl="0" marL="457200" rtl="0" algn="l">
              <a:lnSpc>
                <a:spcPct val="200000"/>
              </a:lnSpc>
              <a:spcBef>
                <a:spcPts val="0"/>
              </a:spcBef>
              <a:spcAft>
                <a:spcPts val="0"/>
              </a:spcAft>
              <a:buClr>
                <a:srgbClr val="38761D"/>
              </a:buClr>
              <a:buSzPts val="2300"/>
              <a:buFont typeface="Oswald Medium"/>
              <a:buChar char="●"/>
            </a:pPr>
            <a:r>
              <a:rPr lang="en" sz="2300">
                <a:solidFill>
                  <a:srgbClr val="38761D"/>
                </a:solidFill>
                <a:latin typeface="Oswald Medium"/>
                <a:ea typeface="Oswald Medium"/>
                <a:cs typeface="Oswald Medium"/>
                <a:sym typeface="Oswald Medium"/>
              </a:rPr>
              <a:t>GENERAL </a:t>
            </a:r>
            <a:r>
              <a:rPr lang="en" sz="2300">
                <a:solidFill>
                  <a:srgbClr val="38761D"/>
                </a:solidFill>
                <a:latin typeface="Oswald Medium"/>
                <a:ea typeface="Oswald Medium"/>
                <a:cs typeface="Oswald Medium"/>
                <a:sym typeface="Oswald Medium"/>
              </a:rPr>
              <a:t>figures</a:t>
            </a:r>
            <a:endParaRPr sz="2300">
              <a:solidFill>
                <a:srgbClr val="38761D"/>
              </a:solidFill>
              <a:latin typeface="Oswald Medium"/>
              <a:ea typeface="Oswald Medium"/>
              <a:cs typeface="Oswald Medium"/>
              <a:sym typeface="Oswald Medium"/>
            </a:endParaRPr>
          </a:p>
          <a:p>
            <a:pPr indent="-374650" lvl="0" marL="457200" rtl="0" algn="l">
              <a:lnSpc>
                <a:spcPct val="200000"/>
              </a:lnSpc>
              <a:spcBef>
                <a:spcPts val="0"/>
              </a:spcBef>
              <a:spcAft>
                <a:spcPts val="0"/>
              </a:spcAft>
              <a:buClr>
                <a:srgbClr val="38761D"/>
              </a:buClr>
              <a:buSzPts val="2300"/>
              <a:buFont typeface="Oswald Medium"/>
              <a:buChar char="●"/>
            </a:pPr>
            <a:r>
              <a:rPr lang="en" sz="2300">
                <a:solidFill>
                  <a:srgbClr val="38761D"/>
                </a:solidFill>
                <a:latin typeface="Oswald Medium"/>
                <a:ea typeface="Oswald Medium"/>
                <a:cs typeface="Oswald Medium"/>
                <a:sym typeface="Oswald Medium"/>
              </a:rPr>
              <a:t>Deeper dive into HIGH-END TECH products </a:t>
            </a:r>
            <a:endParaRPr sz="2300">
              <a:solidFill>
                <a:srgbClr val="38761D"/>
              </a:solidFill>
              <a:latin typeface="Oswald Medium"/>
              <a:ea typeface="Oswald Medium"/>
              <a:cs typeface="Oswald Medium"/>
              <a:sym typeface="Oswald Medium"/>
            </a:endParaRPr>
          </a:p>
          <a:p>
            <a:pPr indent="-374650" lvl="0" marL="457200" rtl="0" algn="l">
              <a:lnSpc>
                <a:spcPct val="200000"/>
              </a:lnSpc>
              <a:spcBef>
                <a:spcPts val="0"/>
              </a:spcBef>
              <a:spcAft>
                <a:spcPts val="0"/>
              </a:spcAft>
              <a:buClr>
                <a:srgbClr val="38761D"/>
              </a:buClr>
              <a:buSzPts val="2300"/>
              <a:buFont typeface="Oswald Medium"/>
              <a:buChar char="●"/>
            </a:pPr>
            <a:r>
              <a:rPr lang="en" sz="2300">
                <a:solidFill>
                  <a:srgbClr val="38761D"/>
                </a:solidFill>
                <a:latin typeface="Oswald Medium"/>
                <a:ea typeface="Oswald Medium"/>
                <a:cs typeface="Oswald Medium"/>
                <a:sym typeface="Oswald Medium"/>
              </a:rPr>
              <a:t>CONCLUSION</a:t>
            </a:r>
            <a:endParaRPr sz="2300">
              <a:solidFill>
                <a:srgbClr val="38761D"/>
              </a:solidFill>
              <a:latin typeface="Oswald Medium"/>
              <a:ea typeface="Oswald Medium"/>
              <a:cs typeface="Oswald Medium"/>
              <a:sym typeface="Oswald Medium"/>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5" name="Shape 195"/>
        <p:cNvGrpSpPr/>
        <p:nvPr/>
      </p:nvGrpSpPr>
      <p:grpSpPr>
        <a:xfrm>
          <a:off x="0" y="0"/>
          <a:ext cx="0" cy="0"/>
          <a:chOff x="0" y="0"/>
          <a:chExt cx="0" cy="0"/>
        </a:xfrm>
      </p:grpSpPr>
      <p:sp>
        <p:nvSpPr>
          <p:cNvPr id="196" name="Google Shape;196;p32"/>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Deliverables (presentation)</a:t>
            </a:r>
            <a:endParaRPr/>
          </a:p>
        </p:txBody>
      </p:sp>
      <p:sp>
        <p:nvSpPr>
          <p:cNvPr id="197" name="Google Shape;197;p32"/>
          <p:cNvSpPr txBox="1"/>
          <p:nvPr>
            <p:ph idx="1" type="body"/>
          </p:nvPr>
        </p:nvSpPr>
        <p:spPr>
          <a:xfrm>
            <a:off x="311700" y="1468825"/>
            <a:ext cx="8520600" cy="3099900"/>
          </a:xfrm>
          <a:prstGeom prst="rect">
            <a:avLst/>
          </a:prstGeom>
        </p:spPr>
        <p:txBody>
          <a:bodyPr anchorCtr="0" anchor="t" bIns="91425" lIns="91425" spcFirstLastPara="1" rIns="91425" wrap="square" tIns="91425">
            <a:normAutofit fontScale="85000"/>
          </a:bodyPr>
          <a:lstStyle/>
          <a:p>
            <a:pPr indent="0" lvl="0" marL="0" rtl="0" algn="l">
              <a:lnSpc>
                <a:spcPct val="100000"/>
              </a:lnSpc>
              <a:spcBef>
                <a:spcPts val="0"/>
              </a:spcBef>
              <a:spcAft>
                <a:spcPts val="0"/>
              </a:spcAft>
              <a:buNone/>
            </a:pPr>
            <a:r>
              <a:rPr b="1" lang="en" sz="1500">
                <a:solidFill>
                  <a:srgbClr val="292929"/>
                </a:solidFill>
                <a:highlight>
                  <a:srgbClr val="FFFFFF"/>
                </a:highlight>
                <a:latin typeface="Roboto"/>
                <a:ea typeface="Roboto"/>
                <a:cs typeface="Roboto"/>
                <a:sym typeface="Roboto"/>
              </a:rPr>
              <a:t>1. Scope: </a:t>
            </a:r>
            <a:r>
              <a:rPr lang="en" sz="1500">
                <a:solidFill>
                  <a:srgbClr val="292929"/>
                </a:solidFill>
                <a:highlight>
                  <a:srgbClr val="FFFFFF"/>
                </a:highlight>
                <a:latin typeface="Roboto"/>
                <a:ea typeface="Roboto"/>
                <a:cs typeface="Roboto"/>
                <a:sym typeface="Roboto"/>
              </a:rPr>
              <a:t>The main purpose of the presentation is to recommend whether or not to sign the deal with Magist. Your recommendation should be based on a clear story created from the information you get from the given dataset and your own research about the Brazilian market, like current trends, business opportunities, and competitors.</a:t>
            </a:r>
            <a:endParaRPr sz="1500">
              <a:solidFill>
                <a:srgbClr val="292929"/>
              </a:solidFill>
              <a:highlight>
                <a:srgbClr val="FFFFFF"/>
              </a:highlight>
              <a:latin typeface="Roboto"/>
              <a:ea typeface="Roboto"/>
              <a:cs typeface="Roboto"/>
              <a:sym typeface="Roboto"/>
            </a:endParaRPr>
          </a:p>
          <a:p>
            <a:pPr indent="0" lvl="0" marL="0" rtl="0" algn="l">
              <a:lnSpc>
                <a:spcPct val="100000"/>
              </a:lnSpc>
              <a:spcBef>
                <a:spcPts val="3800"/>
              </a:spcBef>
              <a:spcAft>
                <a:spcPts val="0"/>
              </a:spcAft>
              <a:buNone/>
            </a:pPr>
            <a:r>
              <a:rPr b="1" lang="en" sz="1500">
                <a:solidFill>
                  <a:srgbClr val="292929"/>
                </a:solidFill>
                <a:highlight>
                  <a:srgbClr val="FFFFFF"/>
                </a:highlight>
                <a:latin typeface="Roboto"/>
                <a:ea typeface="Roboto"/>
                <a:cs typeface="Roboto"/>
                <a:sym typeface="Roboto"/>
              </a:rPr>
              <a:t>2. Format: </a:t>
            </a:r>
            <a:r>
              <a:rPr lang="en" sz="1500">
                <a:solidFill>
                  <a:srgbClr val="292929"/>
                </a:solidFill>
                <a:highlight>
                  <a:srgbClr val="FFFFFF"/>
                </a:highlight>
                <a:latin typeface="Roboto"/>
                <a:ea typeface="Roboto"/>
                <a:cs typeface="Roboto"/>
                <a:sym typeface="Roboto"/>
              </a:rPr>
              <a:t>You can prepare a presentation on any software of your choice, as long as it offers online collaborative editing so that the whole group can work on it at the same time. We strongly recommend </a:t>
            </a:r>
            <a:r>
              <a:rPr lang="en" sz="1500">
                <a:solidFill>
                  <a:schemeClr val="hlink"/>
                </a:solidFill>
                <a:highlight>
                  <a:srgbClr val="FFFFFF"/>
                </a:highlight>
                <a:uFill>
                  <a:noFill/>
                </a:uFill>
                <a:latin typeface="Roboto"/>
                <a:ea typeface="Roboto"/>
                <a:cs typeface="Roboto"/>
                <a:sym typeface="Roboto"/>
                <a:hlinkClick r:id="rId3"/>
              </a:rPr>
              <a:t>Google Slides, </a:t>
            </a:r>
            <a:r>
              <a:rPr lang="en" sz="1500">
                <a:solidFill>
                  <a:schemeClr val="hlink"/>
                </a:solidFill>
                <a:highlight>
                  <a:srgbClr val="FFFFFF"/>
                </a:highlight>
                <a:uFill>
                  <a:noFill/>
                </a:uFill>
                <a:latin typeface="Roboto"/>
                <a:ea typeface="Roboto"/>
                <a:cs typeface="Roboto"/>
                <a:sym typeface="Roboto"/>
                <a:hlinkClick r:id="rId4"/>
              </a:rPr>
              <a:t>Canva,</a:t>
            </a:r>
            <a:r>
              <a:rPr lang="en" sz="1500">
                <a:solidFill>
                  <a:srgbClr val="292929"/>
                </a:solidFill>
                <a:highlight>
                  <a:srgbClr val="FFFFFF"/>
                </a:highlight>
                <a:latin typeface="Roboto"/>
                <a:ea typeface="Roboto"/>
                <a:cs typeface="Roboto"/>
                <a:sym typeface="Roboto"/>
              </a:rPr>
              <a:t> or </a:t>
            </a:r>
            <a:r>
              <a:rPr lang="en" sz="1500">
                <a:solidFill>
                  <a:schemeClr val="hlink"/>
                </a:solidFill>
                <a:highlight>
                  <a:srgbClr val="FFFFFF"/>
                </a:highlight>
                <a:uFill>
                  <a:noFill/>
                </a:uFill>
                <a:latin typeface="Roboto"/>
                <a:ea typeface="Roboto"/>
                <a:cs typeface="Roboto"/>
                <a:sym typeface="Roboto"/>
                <a:hlinkClick r:id="rId5"/>
              </a:rPr>
              <a:t>Prezi</a:t>
            </a:r>
            <a:r>
              <a:rPr lang="en" sz="1500">
                <a:solidFill>
                  <a:srgbClr val="292929"/>
                </a:solidFill>
                <a:highlight>
                  <a:srgbClr val="FFFFFF"/>
                </a:highlight>
                <a:latin typeface="Roboto"/>
                <a:ea typeface="Roboto"/>
                <a:cs typeface="Roboto"/>
                <a:sym typeface="Roboto"/>
              </a:rPr>
              <a:t>. These platforms offer a variety of templates and built-in themes, which can help you to create a professional-looking presentation without investing substantial time in design choices.You may also display your Tableau plots directly, ensuring they are clearly legible on your shared screen.</a:t>
            </a:r>
            <a:endParaRPr sz="1500">
              <a:solidFill>
                <a:srgbClr val="292929"/>
              </a:solidFill>
              <a:highlight>
                <a:srgbClr val="FFFFFF"/>
              </a:highlight>
              <a:latin typeface="Roboto"/>
              <a:ea typeface="Roboto"/>
              <a:cs typeface="Roboto"/>
              <a:sym typeface="Roboto"/>
            </a:endParaRPr>
          </a:p>
          <a:p>
            <a:pPr indent="0" lvl="0" marL="0" rtl="0" algn="l">
              <a:lnSpc>
                <a:spcPct val="100000"/>
              </a:lnSpc>
              <a:spcBef>
                <a:spcPts val="3800"/>
              </a:spcBef>
              <a:spcAft>
                <a:spcPts val="3800"/>
              </a:spcAft>
              <a:buNone/>
            </a:pPr>
            <a:r>
              <a:rPr b="1" lang="en" sz="1500">
                <a:solidFill>
                  <a:srgbClr val="292929"/>
                </a:solidFill>
                <a:highlight>
                  <a:srgbClr val="FFFFFF"/>
                </a:highlight>
                <a:latin typeface="Roboto"/>
                <a:ea typeface="Roboto"/>
                <a:cs typeface="Roboto"/>
                <a:sym typeface="Roboto"/>
              </a:rPr>
              <a:t>3. Time limit: </a:t>
            </a:r>
            <a:r>
              <a:rPr lang="en" sz="1500">
                <a:solidFill>
                  <a:srgbClr val="292929"/>
                </a:solidFill>
                <a:highlight>
                  <a:srgbClr val="FFFFFF"/>
                </a:highlight>
                <a:latin typeface="Roboto"/>
                <a:ea typeface="Roboto"/>
                <a:cs typeface="Roboto"/>
                <a:sym typeface="Roboto"/>
              </a:rPr>
              <a:t>Aim for a 3-4 minute presentation, with a hard limit of 5 minutes. The instructor will enforce this limit strictly, so practice beforehand to ensure timing accuracy.</a:t>
            </a:r>
            <a:endParaRPr sz="15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1" name="Shape 201"/>
        <p:cNvGrpSpPr/>
        <p:nvPr/>
      </p:nvGrpSpPr>
      <p:grpSpPr>
        <a:xfrm>
          <a:off x="0" y="0"/>
          <a:ext cx="0" cy="0"/>
          <a:chOff x="0" y="0"/>
          <a:chExt cx="0" cy="0"/>
        </a:xfrm>
      </p:grpSpPr>
      <p:pic>
        <p:nvPicPr>
          <p:cNvPr id="202" name="Google Shape;202;p33"/>
          <p:cNvPicPr preferRelativeResize="0"/>
          <p:nvPr/>
        </p:nvPicPr>
        <p:blipFill>
          <a:blip r:embed="rId4">
            <a:alphaModFix/>
          </a:blip>
          <a:stretch>
            <a:fillRect/>
          </a:stretch>
        </p:blipFill>
        <p:spPr>
          <a:xfrm>
            <a:off x="152400" y="152400"/>
            <a:ext cx="8839200" cy="2372200"/>
          </a:xfrm>
          <a:prstGeom prst="rect">
            <a:avLst/>
          </a:prstGeom>
          <a:noFill/>
          <a:ln>
            <a:noFill/>
          </a:ln>
        </p:spPr>
      </p:pic>
      <p:pic>
        <p:nvPicPr>
          <p:cNvPr id="203" name="Google Shape;203;p33"/>
          <p:cNvPicPr preferRelativeResize="0"/>
          <p:nvPr/>
        </p:nvPicPr>
        <p:blipFill>
          <a:blip r:embed="rId5">
            <a:alphaModFix/>
          </a:blip>
          <a:stretch>
            <a:fillRect/>
          </a:stretch>
        </p:blipFill>
        <p:spPr>
          <a:xfrm>
            <a:off x="152400" y="2677000"/>
            <a:ext cx="8839203" cy="137588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7" name="Shape 207"/>
        <p:cNvGrpSpPr/>
        <p:nvPr/>
      </p:nvGrpSpPr>
      <p:grpSpPr>
        <a:xfrm>
          <a:off x="0" y="0"/>
          <a:ext cx="0" cy="0"/>
          <a:chOff x="0" y="0"/>
          <a:chExt cx="0" cy="0"/>
        </a:xfrm>
      </p:grpSpPr>
      <p:pic>
        <p:nvPicPr>
          <p:cNvPr id="208" name="Google Shape;208;p34"/>
          <p:cNvPicPr preferRelativeResize="0"/>
          <p:nvPr/>
        </p:nvPicPr>
        <p:blipFill>
          <a:blip r:embed="rId3">
            <a:alphaModFix/>
          </a:blip>
          <a:stretch>
            <a:fillRect/>
          </a:stretch>
        </p:blipFill>
        <p:spPr>
          <a:xfrm>
            <a:off x="152400" y="152400"/>
            <a:ext cx="3922672" cy="4838701"/>
          </a:xfrm>
          <a:prstGeom prst="rect">
            <a:avLst/>
          </a:prstGeom>
          <a:noFill/>
          <a:ln>
            <a:noFill/>
          </a:ln>
        </p:spPr>
      </p:pic>
      <p:pic>
        <p:nvPicPr>
          <p:cNvPr id="209" name="Google Shape;209;p34"/>
          <p:cNvPicPr preferRelativeResize="0"/>
          <p:nvPr/>
        </p:nvPicPr>
        <p:blipFill>
          <a:blip r:embed="rId4">
            <a:alphaModFix/>
          </a:blip>
          <a:stretch>
            <a:fillRect/>
          </a:stretch>
        </p:blipFill>
        <p:spPr>
          <a:xfrm>
            <a:off x="6608447" y="1285875"/>
            <a:ext cx="2190750" cy="25717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3" name="Shape 213"/>
        <p:cNvGrpSpPr/>
        <p:nvPr/>
      </p:nvGrpSpPr>
      <p:grpSpPr>
        <a:xfrm>
          <a:off x="0" y="0"/>
          <a:ext cx="0" cy="0"/>
          <a:chOff x="0" y="0"/>
          <a:chExt cx="0" cy="0"/>
        </a:xfrm>
      </p:grpSpPr>
      <p:pic>
        <p:nvPicPr>
          <p:cNvPr id="214" name="Google Shape;214;p35"/>
          <p:cNvPicPr preferRelativeResize="0"/>
          <p:nvPr/>
        </p:nvPicPr>
        <p:blipFill>
          <a:blip r:embed="rId3">
            <a:alphaModFix/>
          </a:blip>
          <a:stretch>
            <a:fillRect/>
          </a:stretch>
        </p:blipFill>
        <p:spPr>
          <a:xfrm>
            <a:off x="152400" y="1139600"/>
            <a:ext cx="5561449" cy="3709825"/>
          </a:xfrm>
          <a:prstGeom prst="rect">
            <a:avLst/>
          </a:prstGeom>
          <a:noFill/>
          <a:ln>
            <a:noFill/>
          </a:ln>
        </p:spPr>
      </p:pic>
      <p:pic>
        <p:nvPicPr>
          <p:cNvPr id="215" name="Google Shape;215;p35"/>
          <p:cNvPicPr preferRelativeResize="0"/>
          <p:nvPr/>
        </p:nvPicPr>
        <p:blipFill>
          <a:blip r:embed="rId4">
            <a:alphaModFix/>
          </a:blip>
          <a:stretch>
            <a:fillRect/>
          </a:stretch>
        </p:blipFill>
        <p:spPr>
          <a:xfrm>
            <a:off x="5438800" y="1719575"/>
            <a:ext cx="1291175" cy="3129850"/>
          </a:xfrm>
          <a:prstGeom prst="rect">
            <a:avLst/>
          </a:prstGeom>
          <a:noFill/>
          <a:ln>
            <a:noFill/>
          </a:ln>
        </p:spPr>
      </p:pic>
      <p:pic>
        <p:nvPicPr>
          <p:cNvPr id="216" name="Google Shape;216;p35"/>
          <p:cNvPicPr preferRelativeResize="0"/>
          <p:nvPr/>
        </p:nvPicPr>
        <p:blipFill>
          <a:blip r:embed="rId5">
            <a:alphaModFix/>
          </a:blip>
          <a:stretch>
            <a:fillRect/>
          </a:stretch>
        </p:blipFill>
        <p:spPr>
          <a:xfrm>
            <a:off x="7040891" y="991850"/>
            <a:ext cx="1904909" cy="22362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20" name="Shape 220"/>
        <p:cNvGrpSpPr/>
        <p:nvPr/>
      </p:nvGrpSpPr>
      <p:grpSpPr>
        <a:xfrm>
          <a:off x="0" y="0"/>
          <a:ext cx="0" cy="0"/>
          <a:chOff x="0" y="0"/>
          <a:chExt cx="0" cy="0"/>
        </a:xfrm>
      </p:grpSpPr>
      <p:pic>
        <p:nvPicPr>
          <p:cNvPr id="221" name="Google Shape;221;p36"/>
          <p:cNvPicPr preferRelativeResize="0"/>
          <p:nvPr/>
        </p:nvPicPr>
        <p:blipFill>
          <a:blip r:embed="rId3">
            <a:alphaModFix/>
          </a:blip>
          <a:stretch>
            <a:fillRect/>
          </a:stretch>
        </p:blipFill>
        <p:spPr>
          <a:xfrm>
            <a:off x="152400" y="152400"/>
            <a:ext cx="7243021" cy="4838699"/>
          </a:xfrm>
          <a:prstGeom prst="rect">
            <a:avLst/>
          </a:prstGeom>
          <a:noFill/>
          <a:ln>
            <a:noFill/>
          </a:ln>
        </p:spPr>
      </p:pic>
      <p:pic>
        <p:nvPicPr>
          <p:cNvPr id="222" name="Google Shape;222;p36"/>
          <p:cNvPicPr preferRelativeResize="0"/>
          <p:nvPr/>
        </p:nvPicPr>
        <p:blipFill>
          <a:blip r:embed="rId4">
            <a:alphaModFix/>
          </a:blip>
          <a:stretch>
            <a:fillRect/>
          </a:stretch>
        </p:blipFill>
        <p:spPr>
          <a:xfrm>
            <a:off x="6953250" y="904300"/>
            <a:ext cx="2190750" cy="25717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26" name="Shape 226"/>
        <p:cNvGrpSpPr/>
        <p:nvPr/>
      </p:nvGrpSpPr>
      <p:grpSpPr>
        <a:xfrm>
          <a:off x="0" y="0"/>
          <a:ext cx="0" cy="0"/>
          <a:chOff x="0" y="0"/>
          <a:chExt cx="0" cy="0"/>
        </a:xfrm>
      </p:grpSpPr>
      <p:pic>
        <p:nvPicPr>
          <p:cNvPr id="227" name="Google Shape;227;p37"/>
          <p:cNvPicPr preferRelativeResize="0"/>
          <p:nvPr/>
        </p:nvPicPr>
        <p:blipFill>
          <a:blip r:embed="rId3">
            <a:alphaModFix/>
          </a:blip>
          <a:stretch>
            <a:fillRect/>
          </a:stretch>
        </p:blipFill>
        <p:spPr>
          <a:xfrm>
            <a:off x="152400" y="152400"/>
            <a:ext cx="7276864" cy="48387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1" name="Shape 231"/>
        <p:cNvGrpSpPr/>
        <p:nvPr/>
      </p:nvGrpSpPr>
      <p:grpSpPr>
        <a:xfrm>
          <a:off x="0" y="0"/>
          <a:ext cx="0" cy="0"/>
          <a:chOff x="0" y="0"/>
          <a:chExt cx="0" cy="0"/>
        </a:xfrm>
      </p:grpSpPr>
      <p:sp>
        <p:nvSpPr>
          <p:cNvPr id="232" name="Google Shape;232;p38"/>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Notes </a:t>
            </a:r>
            <a:endParaRPr/>
          </a:p>
        </p:txBody>
      </p:sp>
      <p:sp>
        <p:nvSpPr>
          <p:cNvPr id="233" name="Google Shape;233;p38"/>
          <p:cNvSpPr txBox="1"/>
          <p:nvPr>
            <p:ph idx="1" type="body"/>
          </p:nvPr>
        </p:nvSpPr>
        <p:spPr>
          <a:xfrm>
            <a:off x="311700" y="1468825"/>
            <a:ext cx="8520600" cy="3099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Tech products sold represent 15% of overall products, but tech revenues represent 22% of total revenues</a:t>
            </a:r>
            <a:endParaRPr/>
          </a:p>
          <a:p>
            <a:pPr indent="0" lvl="0" marL="0" rtl="0" algn="l">
              <a:spcBef>
                <a:spcPts val="1200"/>
              </a:spcBef>
              <a:spcAft>
                <a:spcPts val="0"/>
              </a:spcAft>
              <a:buNone/>
            </a:pPr>
            <a:r>
              <a:rPr lang="en"/>
              <a:t>Two tech category are among Magist’s top 5 2018 best sold categories, which might question their tech expertise</a:t>
            </a:r>
            <a:endParaRPr/>
          </a:p>
          <a:p>
            <a:pPr indent="0" lvl="0" marL="0" rtl="0" algn="l">
              <a:spcBef>
                <a:spcPts val="1200"/>
              </a:spcBef>
              <a:spcAft>
                <a:spcPts val="0"/>
              </a:spcAft>
              <a:buNone/>
            </a:pPr>
            <a:r>
              <a:rPr lang="en"/>
              <a:t>In 2016, Magist sold tech products only during september and october.</a:t>
            </a:r>
            <a:endParaRPr/>
          </a:p>
          <a:p>
            <a:pPr indent="0" lvl="0" marL="0" rtl="0" algn="l">
              <a:spcBef>
                <a:spcPts val="1200"/>
              </a:spcBef>
              <a:spcAft>
                <a:spcPts val="0"/>
              </a:spcAft>
              <a:buNone/>
            </a:pPr>
            <a:r>
              <a:rPr lang="en"/>
              <a:t>There is a peak of sales in tech products in november 2018.</a:t>
            </a:r>
            <a:endParaRPr/>
          </a:p>
          <a:p>
            <a:pPr indent="0" lvl="0" marL="0" rtl="0" algn="l">
              <a:spcBef>
                <a:spcPts val="120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7" name="Shape 237"/>
        <p:cNvGrpSpPr/>
        <p:nvPr/>
      </p:nvGrpSpPr>
      <p:grpSpPr>
        <a:xfrm>
          <a:off x="0" y="0"/>
          <a:ext cx="0" cy="0"/>
          <a:chOff x="0" y="0"/>
          <a:chExt cx="0" cy="0"/>
        </a:xfrm>
      </p:grpSpPr>
      <p:pic>
        <p:nvPicPr>
          <p:cNvPr id="238" name="Google Shape;238;p39"/>
          <p:cNvPicPr preferRelativeResize="0"/>
          <p:nvPr/>
        </p:nvPicPr>
        <p:blipFill>
          <a:blip r:embed="rId3">
            <a:alphaModFix/>
          </a:blip>
          <a:stretch>
            <a:fillRect/>
          </a:stretch>
        </p:blipFill>
        <p:spPr>
          <a:xfrm>
            <a:off x="0" y="86297"/>
            <a:ext cx="9144001" cy="739456"/>
          </a:xfrm>
          <a:prstGeom prst="rect">
            <a:avLst/>
          </a:prstGeom>
          <a:noFill/>
          <a:ln>
            <a:noFill/>
          </a:ln>
        </p:spPr>
      </p:pic>
      <p:pic>
        <p:nvPicPr>
          <p:cNvPr id="239" name="Google Shape;239;p39"/>
          <p:cNvPicPr preferRelativeResize="0"/>
          <p:nvPr/>
        </p:nvPicPr>
        <p:blipFill>
          <a:blip r:embed="rId4">
            <a:alphaModFix/>
          </a:blip>
          <a:stretch>
            <a:fillRect/>
          </a:stretch>
        </p:blipFill>
        <p:spPr>
          <a:xfrm>
            <a:off x="1976550" y="1000578"/>
            <a:ext cx="5314443" cy="401294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3" name="Shape 243"/>
        <p:cNvGrpSpPr/>
        <p:nvPr/>
      </p:nvGrpSpPr>
      <p:grpSpPr>
        <a:xfrm>
          <a:off x="0" y="0"/>
          <a:ext cx="0" cy="0"/>
          <a:chOff x="0" y="0"/>
          <a:chExt cx="0" cy="0"/>
        </a:xfrm>
      </p:grpSpPr>
      <p:pic>
        <p:nvPicPr>
          <p:cNvPr id="244" name="Google Shape;244;p40"/>
          <p:cNvPicPr preferRelativeResize="0"/>
          <p:nvPr/>
        </p:nvPicPr>
        <p:blipFill>
          <a:blip r:embed="rId3">
            <a:alphaModFix/>
          </a:blip>
          <a:stretch>
            <a:fillRect/>
          </a:stretch>
        </p:blipFill>
        <p:spPr>
          <a:xfrm>
            <a:off x="152400" y="152400"/>
            <a:ext cx="8839200" cy="10208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8" name="Shape 248"/>
        <p:cNvGrpSpPr/>
        <p:nvPr/>
      </p:nvGrpSpPr>
      <p:grpSpPr>
        <a:xfrm>
          <a:off x="0" y="0"/>
          <a:ext cx="0" cy="0"/>
          <a:chOff x="0" y="0"/>
          <a:chExt cx="0" cy="0"/>
        </a:xfrm>
      </p:grpSpPr>
      <p:pic>
        <p:nvPicPr>
          <p:cNvPr id="249" name="Google Shape;249;p41"/>
          <p:cNvPicPr preferRelativeResize="0"/>
          <p:nvPr/>
        </p:nvPicPr>
        <p:blipFill>
          <a:blip r:embed="rId4">
            <a:alphaModFix/>
          </a:blip>
          <a:stretch>
            <a:fillRect/>
          </a:stretch>
        </p:blipFill>
        <p:spPr>
          <a:xfrm>
            <a:off x="152400" y="152400"/>
            <a:ext cx="8839199" cy="882179"/>
          </a:xfrm>
          <a:prstGeom prst="rect">
            <a:avLst/>
          </a:prstGeom>
          <a:noFill/>
          <a:ln>
            <a:noFill/>
          </a:ln>
        </p:spPr>
      </p:pic>
      <p:pic>
        <p:nvPicPr>
          <p:cNvPr id="250" name="Google Shape;250;p41"/>
          <p:cNvPicPr preferRelativeResize="0"/>
          <p:nvPr/>
        </p:nvPicPr>
        <p:blipFill>
          <a:blip r:embed="rId5">
            <a:alphaModFix/>
          </a:blip>
          <a:stretch>
            <a:fillRect/>
          </a:stretch>
        </p:blipFill>
        <p:spPr>
          <a:xfrm>
            <a:off x="2345888" y="1209404"/>
            <a:ext cx="4452231" cy="380412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Should ENIAC sign a deal with MAGIST?</a:t>
            </a:r>
            <a:endParaRPr/>
          </a:p>
        </p:txBody>
      </p:sp>
      <p:sp>
        <p:nvSpPr>
          <p:cNvPr id="77" name="Google Shape;77;p15"/>
          <p:cNvSpPr txBox="1"/>
          <p:nvPr>
            <p:ph idx="1" type="subTitle"/>
          </p:nvPr>
        </p:nvSpPr>
        <p:spPr>
          <a:xfrm>
            <a:off x="1706300" y="3319325"/>
            <a:ext cx="8282400" cy="1260600"/>
          </a:xfrm>
          <a:prstGeom prst="rect">
            <a:avLst/>
          </a:prstGeom>
        </p:spPr>
        <p:txBody>
          <a:bodyPr anchorCtr="0" anchor="ctr" bIns="91425" lIns="91425" spcFirstLastPara="1" rIns="91425" wrap="square" tIns="91425">
            <a:normAutofit fontScale="25000"/>
          </a:bodyPr>
          <a:lstStyle/>
          <a:p>
            <a:pPr indent="0" lvl="0" marL="0" rtl="0" algn="l">
              <a:lnSpc>
                <a:spcPct val="115000"/>
              </a:lnSpc>
              <a:spcBef>
                <a:spcPts val="0"/>
              </a:spcBef>
              <a:spcAft>
                <a:spcPts val="0"/>
              </a:spcAft>
              <a:buNone/>
            </a:pPr>
            <a:r>
              <a:rPr lang="en" sz="20200">
                <a:solidFill>
                  <a:srgbClr val="000000"/>
                </a:solidFill>
                <a:latin typeface="Arial"/>
                <a:ea typeface="Arial"/>
                <a:cs typeface="Arial"/>
                <a:sym typeface="Arial"/>
              </a:rPr>
              <a:t>🇩🇪 ✈️ 🇧🇷 🟰 🤑💸⁉️</a:t>
            </a:r>
            <a:endParaRPr sz="20200">
              <a:solidFill>
                <a:srgbClr val="000000"/>
              </a:solidFill>
              <a:latin typeface="Arial"/>
              <a:ea typeface="Arial"/>
              <a:cs typeface="Arial"/>
              <a:sym typeface="Arial"/>
            </a:endParaRPr>
          </a:p>
          <a:p>
            <a:pPr indent="0" lvl="0" marL="0" rtl="0" algn="ct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ctrTitle"/>
          </p:nvPr>
        </p:nvSpPr>
        <p:spPr>
          <a:xfrm>
            <a:off x="411175" y="644300"/>
            <a:ext cx="8282400" cy="2109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YES: </a:t>
            </a:r>
            <a:endParaRPr/>
          </a:p>
        </p:txBody>
      </p:sp>
      <p:sp>
        <p:nvSpPr>
          <p:cNvPr id="83" name="Google Shape;83;p16"/>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p>
            <a:pPr indent="457200" lvl="0" marL="914400" rtl="0" algn="l">
              <a:lnSpc>
                <a:spcPct val="115000"/>
              </a:lnSpc>
              <a:spcBef>
                <a:spcPts val="0"/>
              </a:spcBef>
              <a:spcAft>
                <a:spcPts val="0"/>
              </a:spcAft>
              <a:buNone/>
            </a:pPr>
            <a:r>
              <a:rPr lang="en" sz="5340">
                <a:solidFill>
                  <a:srgbClr val="38761D"/>
                </a:solidFill>
              </a:rPr>
              <a:t>ONE YEAR</a:t>
            </a:r>
            <a:r>
              <a:rPr lang="en" sz="5340">
                <a:solidFill>
                  <a:srgbClr val="38761D"/>
                </a:solidFill>
              </a:rPr>
              <a:t> TRIAL DEAL </a:t>
            </a:r>
            <a:endParaRPr sz="5340">
              <a:solidFill>
                <a:srgbClr val="38761D"/>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idx="1" type="subTitle"/>
          </p:nvPr>
        </p:nvSpPr>
        <p:spPr>
          <a:xfrm>
            <a:off x="212850" y="1047076"/>
            <a:ext cx="4045200" cy="1345500"/>
          </a:xfrm>
          <a:prstGeom prst="rect">
            <a:avLst/>
          </a:prstGeom>
        </p:spPr>
        <p:txBody>
          <a:bodyPr anchorCtr="0" anchor="t" bIns="91425" lIns="91425" spcFirstLastPara="1" rIns="91425" wrap="square" tIns="91425">
            <a:noAutofit/>
          </a:bodyPr>
          <a:lstStyle/>
          <a:p>
            <a:pPr indent="0" lvl="0" marL="0" rtl="0" algn="ctr">
              <a:lnSpc>
                <a:spcPct val="90000"/>
              </a:lnSpc>
              <a:spcBef>
                <a:spcPts val="0"/>
              </a:spcBef>
              <a:spcAft>
                <a:spcPts val="0"/>
              </a:spcAft>
              <a:buSzPts val="770"/>
              <a:buNone/>
            </a:pPr>
            <a:r>
              <a:rPr lang="en" sz="3900">
                <a:latin typeface="Oswald SemiBold"/>
                <a:ea typeface="Oswald SemiBold"/>
                <a:cs typeface="Oswald SemiBold"/>
                <a:sym typeface="Oswald SemiBold"/>
              </a:rPr>
              <a:t>MAGIST’s POPULARITY GREW BY 1</a:t>
            </a:r>
            <a:r>
              <a:rPr lang="en" sz="3900">
                <a:latin typeface="Oswald SemiBold"/>
                <a:ea typeface="Oswald SemiBold"/>
                <a:cs typeface="Oswald SemiBold"/>
                <a:sym typeface="Oswald SemiBold"/>
              </a:rPr>
              <a:t>9</a:t>
            </a:r>
            <a:r>
              <a:rPr lang="en" sz="3900">
                <a:latin typeface="Oswald SemiBold"/>
                <a:ea typeface="Oswald SemiBold"/>
                <a:cs typeface="Oswald SemiBold"/>
                <a:sym typeface="Oswald SemiBold"/>
              </a:rPr>
              <a:t>% (2017-2O18)</a:t>
            </a:r>
            <a:endParaRPr sz="3900">
              <a:latin typeface="Oswald SemiBold"/>
              <a:ea typeface="Oswald SemiBold"/>
              <a:cs typeface="Oswald SemiBold"/>
              <a:sym typeface="Oswald SemiBold"/>
            </a:endParaRPr>
          </a:p>
        </p:txBody>
      </p:sp>
      <p:sp>
        <p:nvSpPr>
          <p:cNvPr id="89" name="Google Shape;89;p17"/>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pic>
        <p:nvPicPr>
          <p:cNvPr id="90" name="Google Shape;90;p17"/>
          <p:cNvPicPr preferRelativeResize="0"/>
          <p:nvPr/>
        </p:nvPicPr>
        <p:blipFill>
          <a:blip r:embed="rId3">
            <a:alphaModFix/>
          </a:blip>
          <a:stretch>
            <a:fillRect/>
          </a:stretch>
        </p:blipFill>
        <p:spPr>
          <a:xfrm>
            <a:off x="4572000" y="311458"/>
            <a:ext cx="4571999" cy="456479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ctrTitle"/>
          </p:nvPr>
        </p:nvSpPr>
        <p:spPr>
          <a:xfrm>
            <a:off x="411175" y="644300"/>
            <a:ext cx="8282400" cy="2109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General figures</a:t>
            </a:r>
            <a:endParaRPr/>
          </a:p>
        </p:txBody>
      </p:sp>
      <p:sp>
        <p:nvSpPr>
          <p:cNvPr id="96" name="Google Shape;96;p18"/>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idx="2" type="body"/>
          </p:nvPr>
        </p:nvSpPr>
        <p:spPr>
          <a:xfrm>
            <a:off x="391250" y="1077050"/>
            <a:ext cx="3837000" cy="32358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sz="2200">
                <a:solidFill>
                  <a:schemeClr val="lt1"/>
                </a:solidFill>
                <a:latin typeface="Oswald Medium"/>
                <a:ea typeface="Oswald Medium"/>
                <a:cs typeface="Oswald Medium"/>
                <a:sym typeface="Oswald Medium"/>
              </a:rPr>
              <a:t>Almost </a:t>
            </a:r>
            <a:r>
              <a:rPr b="1" lang="en" sz="2200">
                <a:solidFill>
                  <a:schemeClr val="lt1"/>
                </a:solidFill>
                <a:latin typeface="Oswald"/>
                <a:ea typeface="Oswald"/>
                <a:cs typeface="Oswald"/>
                <a:sym typeface="Oswald"/>
              </a:rPr>
              <a:t>1/4</a:t>
            </a:r>
            <a:r>
              <a:rPr lang="en" sz="2200">
                <a:solidFill>
                  <a:schemeClr val="lt1"/>
                </a:solidFill>
                <a:latin typeface="Oswald Medium"/>
                <a:ea typeface="Oswald Medium"/>
                <a:cs typeface="Oswald Medium"/>
                <a:sym typeface="Oswald Medium"/>
              </a:rPr>
              <a:t> of the company’s total </a:t>
            </a:r>
            <a:r>
              <a:rPr b="1" lang="en" sz="2200">
                <a:solidFill>
                  <a:schemeClr val="lt1"/>
                </a:solidFill>
                <a:latin typeface="Oswald"/>
                <a:ea typeface="Oswald"/>
                <a:cs typeface="Oswald"/>
                <a:sym typeface="Oswald"/>
              </a:rPr>
              <a:t>revenues</a:t>
            </a:r>
            <a:r>
              <a:rPr lang="en" sz="2200">
                <a:solidFill>
                  <a:schemeClr val="lt1"/>
                </a:solidFill>
                <a:latin typeface="Oswald Medium"/>
                <a:ea typeface="Oswald Medium"/>
                <a:cs typeface="Oswald Medium"/>
                <a:sym typeface="Oswald Medium"/>
              </a:rPr>
              <a:t> comes from tech categories.</a:t>
            </a:r>
            <a:endParaRPr sz="2200">
              <a:solidFill>
                <a:schemeClr val="lt1"/>
              </a:solidFill>
              <a:latin typeface="Oswald Medium"/>
              <a:ea typeface="Oswald Medium"/>
              <a:cs typeface="Oswald Medium"/>
              <a:sym typeface="Oswald Medium"/>
            </a:endParaRPr>
          </a:p>
        </p:txBody>
      </p:sp>
      <p:sp>
        <p:nvSpPr>
          <p:cNvPr id="102" name="Google Shape;102;p19"/>
          <p:cNvSpPr txBox="1"/>
          <p:nvPr/>
        </p:nvSpPr>
        <p:spPr>
          <a:xfrm>
            <a:off x="5088550" y="5000625"/>
            <a:ext cx="40773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Source Code Pro"/>
              <a:ea typeface="Source Code Pro"/>
              <a:cs typeface="Source Code Pro"/>
              <a:sym typeface="Source Code Pro"/>
            </a:endParaRPr>
          </a:p>
        </p:txBody>
      </p:sp>
      <p:pic>
        <p:nvPicPr>
          <p:cNvPr id="103" name="Google Shape;103;p19"/>
          <p:cNvPicPr preferRelativeResize="0"/>
          <p:nvPr/>
        </p:nvPicPr>
        <p:blipFill>
          <a:blip r:embed="rId3">
            <a:alphaModFix/>
          </a:blip>
          <a:stretch>
            <a:fillRect/>
          </a:stretch>
        </p:blipFill>
        <p:spPr>
          <a:xfrm>
            <a:off x="4853225" y="358214"/>
            <a:ext cx="4077299" cy="442706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idx="2" type="body"/>
          </p:nvPr>
        </p:nvSpPr>
        <p:spPr>
          <a:xfrm>
            <a:off x="186825" y="663700"/>
            <a:ext cx="3352200" cy="36489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sz="2200">
                <a:solidFill>
                  <a:schemeClr val="lt1"/>
                </a:solidFill>
                <a:latin typeface="Oswald Medium"/>
                <a:ea typeface="Oswald Medium"/>
                <a:cs typeface="Oswald Medium"/>
                <a:sym typeface="Oswald Medium"/>
              </a:rPr>
              <a:t>Out of the 5 best performing categories, two belong to tech.</a:t>
            </a:r>
            <a:endParaRPr sz="2200">
              <a:solidFill>
                <a:schemeClr val="lt1"/>
              </a:solidFill>
              <a:latin typeface="Oswald Medium"/>
              <a:ea typeface="Oswald Medium"/>
              <a:cs typeface="Oswald Medium"/>
              <a:sym typeface="Oswald Medium"/>
            </a:endParaRPr>
          </a:p>
        </p:txBody>
      </p:sp>
      <p:sp>
        <p:nvSpPr>
          <p:cNvPr id="109" name="Google Shape;109;p20"/>
          <p:cNvSpPr/>
          <p:nvPr/>
        </p:nvSpPr>
        <p:spPr>
          <a:xfrm>
            <a:off x="3824650" y="-21975"/>
            <a:ext cx="890100" cy="5220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pic>
        <p:nvPicPr>
          <p:cNvPr id="110" name="Google Shape;110;p20"/>
          <p:cNvPicPr preferRelativeResize="0"/>
          <p:nvPr/>
        </p:nvPicPr>
        <p:blipFill>
          <a:blip r:embed="rId3">
            <a:alphaModFix/>
          </a:blip>
          <a:stretch>
            <a:fillRect/>
          </a:stretch>
        </p:blipFill>
        <p:spPr>
          <a:xfrm>
            <a:off x="3933150" y="663700"/>
            <a:ext cx="5144900" cy="3873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ctrTitle"/>
          </p:nvPr>
        </p:nvSpPr>
        <p:spPr>
          <a:xfrm>
            <a:off x="411175" y="644300"/>
            <a:ext cx="8282400" cy="2109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Insights</a:t>
            </a:r>
            <a:endParaRPr/>
          </a:p>
        </p:txBody>
      </p:sp>
      <p:sp>
        <p:nvSpPr>
          <p:cNvPr id="116" name="Google Shape;116;p21"/>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