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4" r:id="rId49"/>
    <p:sldId id="301" r:id="rId50"/>
    <p:sldId id="302" r:id="rId51"/>
    <p:sldId id="303" r:id="rId52"/>
    <p:sldId id="300" r:id="rId53"/>
  </p:sldIdLst>
  <p:sldSz cx="9144000" cy="5143500" type="screen16x9"/>
  <p:notesSz cx="7102475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6" autoAdjust="0"/>
    <p:restoredTop sz="94660"/>
  </p:normalViewPr>
  <p:slideViewPr>
    <p:cSldViewPr>
      <p:cViewPr varScale="1">
        <p:scale>
          <a:sx n="129" d="100"/>
          <a:sy n="129" d="100"/>
        </p:scale>
        <p:origin x="-40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319" cy="512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06" y="0"/>
            <a:ext cx="3078319" cy="5120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A9C8-FE9D-4331-A3CA-41A330A26167}" type="datetimeFigureOut">
              <a:rPr lang="fr-FR" smtClean="0"/>
              <a:pPr/>
              <a:t>14/06/2015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828" y="4862088"/>
            <a:ext cx="5680819" cy="4605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0944"/>
            <a:ext cx="3078319" cy="512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06" y="9720944"/>
            <a:ext cx="3078319" cy="512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CAAD4-2ACB-4D5C-B20B-E6E97BE02D8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2" name="Picture 141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" name="TextBox 3"/>
          <p:cNvSpPr txBox="1"/>
          <p:nvPr userDrawn="1"/>
        </p:nvSpPr>
        <p:spPr>
          <a:xfrm>
            <a:off x="8429652" y="464345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524C7CE-FBDF-4D6C-8391-406691F30CC9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7360"/>
            <a:ext cx="9143280" cy="85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4924080"/>
            <a:ext cx="91432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trike="noStrike" dirty="0" err="1">
                <a:solidFill>
                  <a:srgbClr val="595959"/>
                </a:solidFill>
                <a:latin typeface="Arial"/>
                <a:ea typeface="DejaVu Sans"/>
              </a:rPr>
              <a:t>Taha</a:t>
            </a:r>
            <a:r>
              <a:rPr lang="en-US" sz="800" strike="noStrike" dirty="0">
                <a:solidFill>
                  <a:srgbClr val="595959"/>
                </a:solidFill>
                <a:latin typeface="Arial"/>
                <a:ea typeface="DejaVu Sans"/>
              </a:rPr>
              <a:t> BEN SALAH – </a:t>
            </a:r>
            <a:r>
              <a:rPr lang="en-US" sz="800" strike="noStrike" dirty="0" err="1">
                <a:solidFill>
                  <a:srgbClr val="595959"/>
                </a:solidFill>
                <a:latin typeface="Arial"/>
                <a:ea typeface="DejaVu Sans"/>
              </a:rPr>
              <a:t>ENISo</a:t>
            </a:r>
            <a:r>
              <a:rPr lang="en-US" sz="800" strike="noStrike" dirty="0">
                <a:solidFill>
                  <a:srgbClr val="595959"/>
                </a:solidFill>
                <a:latin typeface="Arial"/>
                <a:ea typeface="DejaVu Sans"/>
              </a:rPr>
              <a:t> – Tunisia </a:t>
            </a:r>
            <a:r>
              <a:rPr lang="en-US" sz="800" strike="noStrike" dirty="0" smtClean="0">
                <a:solidFill>
                  <a:srgbClr val="595959"/>
                </a:solidFill>
                <a:latin typeface="Arial"/>
                <a:ea typeface="DejaVu Sans"/>
              </a:rPr>
              <a:t>– 2015 – </a:t>
            </a:r>
            <a:r>
              <a:rPr lang="en-US" sz="800" strike="noStrike" dirty="0" err="1" smtClean="0">
                <a:solidFill>
                  <a:srgbClr val="595959"/>
                </a:solidFill>
                <a:latin typeface="Arial"/>
                <a:ea typeface="DejaVu Sans"/>
              </a:rPr>
              <a:t>upa</a:t>
            </a:r>
            <a:r>
              <a:rPr lang="en-US" sz="800" strike="noStrike" dirty="0" smtClean="0">
                <a:solidFill>
                  <a:srgbClr val="595959"/>
                </a:solidFill>
                <a:latin typeface="Arial"/>
                <a:ea typeface="DejaVu Sans"/>
              </a:rPr>
              <a:t> v1.2- doc </a:t>
            </a:r>
            <a:r>
              <a:rPr lang="en-US" sz="800" strike="noStrike" dirty="0" smtClean="0">
                <a:solidFill>
                  <a:srgbClr val="595959"/>
                </a:solidFill>
                <a:latin typeface="Arial"/>
                <a:ea typeface="DejaVu Sans"/>
              </a:rPr>
              <a:t>v1.2.0u1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2857320" y="1851840"/>
            <a:ext cx="349992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>
                <a:solidFill>
                  <a:srgbClr val="595959"/>
                </a:solidFill>
                <a:latin typeface="Arial"/>
                <a:ea typeface="맑은 고딕"/>
              </a:rPr>
              <a:t>Yet another OPEN SOURCE ORM challenger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0" y="1210320"/>
            <a:ext cx="91432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>
                <a:solidFill>
                  <a:srgbClr val="A6A6A6"/>
                </a:solidFill>
                <a:latin typeface="Arial"/>
                <a:ea typeface="DejaVu Sans"/>
              </a:rPr>
              <a:t>Unstructured Persistence API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0" y="555480"/>
            <a:ext cx="9143280" cy="69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595959"/>
                </a:solidFill>
                <a:latin typeface="Arial"/>
                <a:ea typeface="맑은 고딕"/>
              </a:rPr>
              <a:t>UPA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Common features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Query language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UPQL is very powerfully query language provided by UPA providing abstraction layer over the persistence model. UPQL makes it possible to avoid specific RDBMS dialects.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Similar to JPQL and HQL (almost compatible)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Model generation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UPA application can be configured to generate database schema based on persistence model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Portability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It is meant to be easy to switch to other persistence providers. You can move to any commercial persistence provider when needed. Yet there is no commercial provider planned to come.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0" y="4924080"/>
            <a:ext cx="91432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595959"/>
                </a:solidFill>
                <a:latin typeface="Arial"/>
                <a:ea typeface="DejaVu Sans"/>
              </a:rPr>
              <a:t>Taha BEN SALAH - 2015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0" y="1210320"/>
            <a:ext cx="91432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>
                <a:solidFill>
                  <a:srgbClr val="A6A6A6"/>
                </a:solidFill>
                <a:latin typeface="Arial"/>
                <a:ea typeface="DejaVu Sans"/>
              </a:rPr>
              <a:t>Unique Features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0" y="555480"/>
            <a:ext cx="9143280" cy="69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595959"/>
                </a:solidFill>
                <a:latin typeface="Arial"/>
                <a:ea typeface="맑은 고딕"/>
              </a:rPr>
              <a:t>UPA</a:t>
            </a:r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2857320" y="1851840"/>
            <a:ext cx="3499920" cy="45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dirty="0">
                <a:solidFill>
                  <a:srgbClr val="595959"/>
                </a:solidFill>
                <a:latin typeface="Arial"/>
                <a:ea typeface="맑은 고딕"/>
              </a:rPr>
              <a:t>Still don't </a:t>
            </a:r>
            <a:r>
              <a:rPr lang="en-US" sz="1200" b="1" strike="noStrike" dirty="0" smtClean="0">
                <a:solidFill>
                  <a:srgbClr val="595959"/>
                </a:solidFill>
                <a:latin typeface="Arial"/>
                <a:ea typeface="맑은 고딕"/>
              </a:rPr>
              <a:t>get it </a:t>
            </a:r>
            <a:r>
              <a:rPr lang="en-US" sz="1200" b="1" strike="noStrike" dirty="0">
                <a:solidFill>
                  <a:srgbClr val="595959"/>
                </a:solidFill>
                <a:latin typeface="Arial"/>
                <a:ea typeface="맑은 고딕"/>
              </a:rPr>
              <a:t>why this staff has not been done yet!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Unique Features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Inside/Outside containers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UPA application can run outside the container also. So, developers can use UPA capabilities in desktop applications, Web containers, EJB containers, Spring containers, …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The very same code runs Inside/Outside containers. </a:t>
            </a:r>
            <a:r>
              <a:rPr lang="en-US" sz="1200" b="1" strike="noStrike" dirty="0">
                <a:solidFill>
                  <a:srgbClr val="808080"/>
                </a:solidFill>
                <a:latin typeface="Arial"/>
              </a:rPr>
              <a:t>NO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 modification is needed.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Helps Sketching and Testing JEE Apps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Depending on the current container, UPA context will be automatically created and maintained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1554480" y="2976120"/>
            <a:ext cx="6022800" cy="132120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500430" y="4143386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Context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aware</a:t>
            </a:r>
            <a:r>
              <a:rPr lang="fr-FR" dirty="0" smtClean="0">
                <a:latin typeface="Brush Script MT" pitchFamily="66" charset="0"/>
              </a:rPr>
              <a:t> utility </a:t>
            </a:r>
            <a:r>
              <a:rPr lang="fr-FR" dirty="0" err="1" smtClean="0">
                <a:latin typeface="Brush Script MT" pitchFamily="66" charset="0"/>
              </a:rPr>
              <a:t>method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Unique Features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Annotations based meta-data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Configuration is done equally through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"/>
            </a:pPr>
            <a:r>
              <a:rPr lang="en-US" sz="800" strike="noStrike" dirty="0">
                <a:solidFill>
                  <a:srgbClr val="808080"/>
                </a:solidFill>
                <a:latin typeface="Arial"/>
              </a:rPr>
              <a:t>Model Classes (Annotation)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"/>
            </a:pPr>
            <a:r>
              <a:rPr lang="en-US" sz="800" strike="noStrike" dirty="0">
                <a:solidFill>
                  <a:srgbClr val="808080"/>
                </a:solidFill>
                <a:latin typeface="Arial"/>
              </a:rPr>
              <a:t>Mapping Classes (Partial Annotations)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"/>
            </a:pPr>
            <a:r>
              <a:rPr lang="en-US" sz="800" strike="noStrike" dirty="0">
                <a:solidFill>
                  <a:srgbClr val="808080"/>
                </a:solidFill>
                <a:latin typeface="Arial"/>
              </a:rPr>
              <a:t>Xml Files (upa.xml)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Support for override mapping, partial mapping and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/>
            </a:r>
            <a:br>
              <a:rPr lang="en-US" sz="1200" strike="noStrike" dirty="0" smtClean="0">
                <a:solidFill>
                  <a:srgbClr val="808080"/>
                </a:solidFill>
                <a:latin typeface="Arial"/>
              </a:rPr>
            </a:b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precedence/order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7" name="Picture 176"/>
          <p:cNvPicPr/>
          <p:nvPr/>
        </p:nvPicPr>
        <p:blipFill>
          <a:blip r:embed="rId2"/>
          <a:stretch/>
        </p:blipFill>
        <p:spPr>
          <a:xfrm>
            <a:off x="5671440" y="1119240"/>
            <a:ext cx="3197880" cy="144072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3"/>
          <a:stretch/>
        </p:blipFill>
        <p:spPr>
          <a:xfrm>
            <a:off x="4023360" y="2884680"/>
            <a:ext cx="3474360" cy="122976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4"/>
          <a:stretch/>
        </p:blipFill>
        <p:spPr>
          <a:xfrm>
            <a:off x="401400" y="3086640"/>
            <a:ext cx="3053520" cy="1132200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6429388" y="250031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Model Class</a:t>
            </a:r>
            <a:endParaRPr lang="fr-FR" dirty="0">
              <a:latin typeface="Brush Script MT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14" y="435770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Plain Model Class</a:t>
            </a:r>
            <a:endParaRPr lang="fr-FR" dirty="0">
              <a:latin typeface="Brush Script MT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28" y="4357700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Mapping</a:t>
            </a:r>
            <a:r>
              <a:rPr lang="fr-FR" dirty="0" smtClean="0">
                <a:latin typeface="Brush Script MT" pitchFamily="66" charset="0"/>
              </a:rPr>
              <a:t> Object Class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Unique Features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Reflexion API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Large applications need better reflexion mechanisms to handle general purpose use cases. This feature enables developers to be aware of used data model at runtime : entities, fields, datatypes, and perform accordingly  ...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1978200" y="2560320"/>
            <a:ext cx="5702400" cy="118836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714744" y="3786196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Runtime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metadata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retrieval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Unique Features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Dynamic data definition and alteration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Enable at runtime data structure alteration by creating new entities or altering existing entities by introducing new fields, removing some fields etc.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Helpful for dynamic model based applications that usually uses vertical tables (columns as rows) which are of very little performance.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2122560" y="2714760"/>
            <a:ext cx="5009400" cy="163764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28926" y="4500576"/>
            <a:ext cx="272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Define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Entity</a:t>
            </a:r>
            <a:r>
              <a:rPr lang="fr-FR" dirty="0" smtClean="0">
                <a:latin typeface="Brush Script MT" pitchFamily="66" charset="0"/>
              </a:rPr>
              <a:t> by </a:t>
            </a:r>
            <a:r>
              <a:rPr lang="fr-FR" dirty="0" err="1" smtClean="0">
                <a:latin typeface="Brush Script MT" pitchFamily="66" charset="0"/>
              </a:rPr>
              <a:t>name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smtClean="0">
                <a:latin typeface="Brush Script MT" pitchFamily="66" charset="0"/>
              </a:rPr>
              <a:t>or </a:t>
            </a:r>
            <a:r>
              <a:rPr lang="fr-FR" dirty="0" smtClean="0">
                <a:latin typeface="Brush Script MT" pitchFamily="66" charset="0"/>
              </a:rPr>
              <a:t>by Type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Comprehensive Model Structure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Persistence Group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UPA Context supports multiple Persistence Groups, each maps to application context with one or multiple Persistence Units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Persistence Unit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Defines Schema context with Datasource definition and includes Packages , Entities, Associations, 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Package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Enforces modularity by regrouping sub Packages, Entities,… Maps well to Application Plugins with subsequent model.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Entity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Maps to Tables, Views, Procedures, Plain Queries or any combination. Maps also to custom code.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Section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Maps to Field Sets of an Entity. Maps well to Application Plugins with subsequent model (think of pay module defining custom fields on Employee Entity)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Field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Maps to standard or custom (virtual, formulas) columns.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Comprehensive Model Structure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1188720" y="1200240"/>
            <a:ext cx="6674760" cy="315756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142976" y="4357700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Browse</a:t>
            </a:r>
            <a:r>
              <a:rPr lang="fr-FR" dirty="0" smtClean="0">
                <a:latin typeface="Brush Script MT" pitchFamily="66" charset="0"/>
              </a:rPr>
              <a:t> Model structure (</a:t>
            </a:r>
            <a:r>
              <a:rPr lang="fr-FR" dirty="0" err="1" smtClean="0">
                <a:latin typeface="Brush Script MT" pitchFamily="66" charset="0"/>
              </a:rPr>
              <a:t>sub</a:t>
            </a:r>
            <a:r>
              <a:rPr lang="fr-FR" dirty="0" smtClean="0">
                <a:latin typeface="Brush Script MT" pitchFamily="66" charset="0"/>
              </a:rPr>
              <a:t>-packages and </a:t>
            </a:r>
            <a:r>
              <a:rPr lang="fr-FR" dirty="0" err="1" smtClean="0">
                <a:latin typeface="Brush Script MT" pitchFamily="66" charset="0"/>
              </a:rPr>
              <a:t>sub</a:t>
            </a:r>
            <a:r>
              <a:rPr lang="fr-FR" dirty="0" smtClean="0">
                <a:latin typeface="Brush Script MT" pitchFamily="66" charset="0"/>
              </a:rPr>
              <a:t>-sections are </a:t>
            </a:r>
            <a:r>
              <a:rPr lang="fr-FR" dirty="0" err="1" smtClean="0">
                <a:latin typeface="Brush Script MT" pitchFamily="66" charset="0"/>
              </a:rPr>
              <a:t>ignored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here</a:t>
            </a:r>
            <a:r>
              <a:rPr lang="fr-FR" dirty="0" smtClean="0">
                <a:latin typeface="Brush Script MT" pitchFamily="66" charset="0"/>
              </a:rPr>
              <a:t>)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Generated Formula Fields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Supports natively customizable formula fields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 Values are generated according to custom expressions and conditions. (Example : Total field)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Complex Expressions supported (almost any UPQL Expression)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Rich type set (Live formulas, persisted formulas, insert only formulas, …)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Support for formula dependency (fields formulas that depend on each other)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1005840" y="2651760"/>
            <a:ext cx="7406280" cy="203904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214414" y="4572014"/>
            <a:ext cx="5980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Define</a:t>
            </a:r>
            <a:r>
              <a:rPr lang="fr-FR" dirty="0" smtClean="0">
                <a:latin typeface="Brush Script MT" pitchFamily="66" charset="0"/>
              </a:rPr>
              <a:t> an update </a:t>
            </a:r>
            <a:r>
              <a:rPr lang="fr-FR" dirty="0" err="1" smtClean="0">
                <a:latin typeface="Brush Script MT" pitchFamily="66" charset="0"/>
              </a:rPr>
              <a:t>only</a:t>
            </a:r>
            <a:r>
              <a:rPr lang="fr-FR" dirty="0" smtClean="0">
                <a:latin typeface="Brush Script MT" pitchFamily="66" charset="0"/>
              </a:rPr>
              <a:t> persistent formula </a:t>
            </a:r>
            <a:r>
              <a:rPr lang="fr-FR" dirty="0" err="1" smtClean="0">
                <a:latin typeface="Brush Script MT" pitchFamily="66" charset="0"/>
              </a:rPr>
              <a:t>depending</a:t>
            </a:r>
            <a:r>
              <a:rPr lang="fr-FR" dirty="0" smtClean="0">
                <a:latin typeface="Brush Script MT" pitchFamily="66" charset="0"/>
              </a:rPr>
              <a:t> on </a:t>
            </a:r>
            <a:r>
              <a:rPr lang="fr-FR" dirty="0" err="1" smtClean="0">
                <a:latin typeface="Brush Script MT" pitchFamily="66" charset="0"/>
              </a:rPr>
              <a:t>subsequent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asssociation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Generated Formula Fields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Support for Sequences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Incremental Fields (Includes Auto Increment ID Column but not only)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Support for wide range of types (not only integers but also Strings, dates, …)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Support for Grouped Sequences (reset on group change : think of year based sequences)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697680" y="2768400"/>
            <a:ext cx="7695360" cy="1504080"/>
          </a:xfrm>
          <a:prstGeom prst="rect">
            <a:avLst/>
          </a:prstGeom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428728" y="4286262"/>
            <a:ext cx="615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Define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Sequence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with</a:t>
            </a:r>
            <a:r>
              <a:rPr lang="fr-FR" dirty="0" smtClean="0">
                <a:latin typeface="Brush Script MT" pitchFamily="66" charset="0"/>
              </a:rPr>
              <a:t> values as </a:t>
            </a:r>
            <a:r>
              <a:rPr lang="fr-FR" dirty="0" err="1" smtClean="0">
                <a:latin typeface="Brush Script MT" pitchFamily="66" charset="0"/>
              </a:rPr>
              <a:t>follows</a:t>
            </a:r>
            <a:r>
              <a:rPr lang="fr-FR" dirty="0" smtClean="0">
                <a:latin typeface="Brush Script MT" pitchFamily="66" charset="0"/>
              </a:rPr>
              <a:t> 1014/1, 1014/2 … 1014/23, 1015/1, …</a:t>
            </a:r>
            <a:endParaRPr lang="fr-FR" dirty="0"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1" strike="noStrike">
                <a:solidFill>
                  <a:srgbClr val="FFFFFF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457200" y="113148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404040"/>
                </a:solidFill>
                <a:latin typeface="Arial"/>
              </a:rPr>
              <a:t>Motivation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Hibernate, </a:t>
            </a:r>
            <a:r>
              <a:rPr lang="en-US" sz="1600" strike="noStrike" dirty="0" err="1">
                <a:solidFill>
                  <a:srgbClr val="808080"/>
                </a:solidFill>
                <a:latin typeface="Arial"/>
              </a:rPr>
              <a:t>MyBatis</a:t>
            </a: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, JPA, isn’t that just enough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404040"/>
                </a:solidFill>
                <a:latin typeface="Arial"/>
              </a:rPr>
              <a:t>Common features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Soft Learning curve as features from other ORM are made easy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404040"/>
                </a:solidFill>
                <a:latin typeface="Arial"/>
              </a:rPr>
              <a:t>Unique </a:t>
            </a:r>
            <a:r>
              <a:rPr lang="en-US" sz="2800" strike="noStrike" dirty="0" smtClean="0">
                <a:solidFill>
                  <a:srgbClr val="404040"/>
                </a:solidFill>
                <a:latin typeface="Arial"/>
              </a:rPr>
              <a:t>features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Challenge is yet to come…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>
                <a:solidFill>
                  <a:srgbClr val="404040"/>
                </a:solidFill>
                <a:latin typeface="Arial"/>
              </a:rPr>
              <a:t>Use </a:t>
            </a:r>
            <a:r>
              <a:rPr lang="en-US" sz="2800" strike="noStrike" dirty="0" smtClean="0">
                <a:solidFill>
                  <a:srgbClr val="404040"/>
                </a:solidFill>
                <a:latin typeface="Arial"/>
              </a:rPr>
              <a:t>cases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How </a:t>
            </a:r>
            <a:r>
              <a:rPr lang="en-US" sz="1600" b="1" u="sng" strike="noStrike" dirty="0">
                <a:solidFill>
                  <a:srgbClr val="808080"/>
                </a:solidFill>
                <a:latin typeface="Arial"/>
              </a:rPr>
              <a:t>not</a:t>
            </a: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sz="1600" strike="noStrike" dirty="0" err="1" smtClean="0">
                <a:solidFill>
                  <a:srgbClr val="808080"/>
                </a:solidFill>
                <a:latin typeface="Arial"/>
              </a:rPr>
              <a:t>to’s</a:t>
            </a:r>
            <a:r>
              <a:rPr lang="en-US" sz="1600" strike="noStrike" dirty="0" smtClean="0">
                <a:solidFill>
                  <a:srgbClr val="808080"/>
                </a:solidFill>
                <a:latin typeface="Arial"/>
              </a:rPr>
              <a:t>…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Getting Started</a:t>
            </a:r>
            <a:endParaRPr lang="en-US" dirty="0" smtClean="0"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dirty="0" smtClean="0">
                <a:solidFill>
                  <a:srgbClr val="808080"/>
                </a:solidFill>
              </a:rPr>
              <a:t>First example…</a:t>
            </a:r>
            <a:endParaRPr lang="en-US" dirty="0" smtClean="0"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Ready to use Entity Patterns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Tree Entities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Recursive Associations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Support for Depth first Search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Singletons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Single Row entities (think of parameters entity)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Union Entities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More generic than Inheritance, Union makes it very simple to build custom Entities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Views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Portable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Defines views with simple UPQL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Ready to use Entity Patterns</a:t>
            </a:r>
            <a:endParaRPr/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251640" y="1044360"/>
            <a:ext cx="4228560" cy="2247120"/>
          </a:xfrm>
          <a:prstGeom prst="rect">
            <a:avLst/>
          </a:prstGeom>
          <a:ln>
            <a:noFill/>
          </a:ln>
        </p:spPr>
      </p:pic>
      <p:pic>
        <p:nvPicPr>
          <p:cNvPr id="201" name="Picture 200"/>
          <p:cNvPicPr/>
          <p:nvPr/>
        </p:nvPicPr>
        <p:blipFill>
          <a:blip r:embed="rId3"/>
          <a:stretch/>
        </p:blipFill>
        <p:spPr>
          <a:xfrm>
            <a:off x="4369680" y="956160"/>
            <a:ext cx="4628520" cy="1618560"/>
          </a:xfrm>
          <a:prstGeom prst="rect">
            <a:avLst/>
          </a:prstGeom>
          <a:ln>
            <a:noFill/>
          </a:ln>
        </p:spPr>
      </p:pic>
      <p:pic>
        <p:nvPicPr>
          <p:cNvPr id="202" name="Picture 201"/>
          <p:cNvPicPr/>
          <p:nvPr/>
        </p:nvPicPr>
        <p:blipFill>
          <a:blip r:embed="rId4"/>
          <a:stretch/>
        </p:blipFill>
        <p:spPr>
          <a:xfrm>
            <a:off x="239760" y="3233520"/>
            <a:ext cx="7590600" cy="1923480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643042" y="3143254"/>
            <a:ext cx="3386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Hierarchy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defined</a:t>
            </a:r>
            <a:r>
              <a:rPr lang="fr-FR" dirty="0" smtClean="0">
                <a:latin typeface="Brush Script MT" pitchFamily="66" charset="0"/>
              </a:rPr>
              <a:t> on </a:t>
            </a:r>
            <a:r>
              <a:rPr lang="fr-FR" dirty="0" err="1" smtClean="0">
                <a:latin typeface="Brush Script MT" pitchFamily="66" charset="0"/>
              </a:rPr>
              <a:t>Category</a:t>
            </a:r>
            <a:r>
              <a:rPr lang="fr-FR" dirty="0" smtClean="0">
                <a:latin typeface="Brush Script MT" pitchFamily="66" charset="0"/>
              </a:rPr>
              <a:t> parent </a:t>
            </a:r>
            <a:r>
              <a:rPr lang="fr-FR" dirty="0" err="1" smtClean="0">
                <a:latin typeface="Brush Script MT" pitchFamily="66" charset="0"/>
              </a:rPr>
              <a:t>field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572264" y="250031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Singleton </a:t>
            </a:r>
            <a:r>
              <a:rPr lang="fr-FR" dirty="0" err="1" smtClean="0">
                <a:latin typeface="Brush Script MT" pitchFamily="66" charset="0"/>
              </a:rPr>
              <a:t>Entity</a:t>
            </a:r>
            <a:r>
              <a:rPr lang="fr-FR" dirty="0" smtClean="0">
                <a:latin typeface="Brush Script MT" pitchFamily="66" charset="0"/>
              </a:rPr>
              <a:t> (</a:t>
            </a:r>
            <a:r>
              <a:rPr lang="fr-FR" dirty="0" err="1" smtClean="0">
                <a:latin typeface="Brush Script MT" pitchFamily="66" charset="0"/>
              </a:rPr>
              <a:t>needs</a:t>
            </a:r>
            <a:r>
              <a:rPr lang="fr-FR" dirty="0" smtClean="0">
                <a:latin typeface="Brush Script MT" pitchFamily="66" charset="0"/>
              </a:rPr>
              <a:t> no id)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786182" y="4774168"/>
            <a:ext cx="379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View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Entity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with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Query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based</a:t>
            </a:r>
            <a:r>
              <a:rPr lang="fr-FR" dirty="0" smtClean="0">
                <a:latin typeface="Brush Script MT" pitchFamily="66" charset="0"/>
              </a:rPr>
              <a:t> on </a:t>
            </a:r>
            <a:r>
              <a:rPr lang="fr-FR" dirty="0" err="1" smtClean="0">
                <a:latin typeface="Brush Script MT" pitchFamily="66" charset="0"/>
              </a:rPr>
              <a:t>existing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Entity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Shared Model</a:t>
            </a:r>
            <a:endParaRPr/>
          </a:p>
        </p:txBody>
      </p:sp>
      <p:sp>
        <p:nvSpPr>
          <p:cNvPr id="204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Classes can be mutualized for multiple Entities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Same Table can be described by multiple Entities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Examples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Generic class holder "NamedEntity" (with solely id and name) to use for all drop down components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Single Table with discriminator (semantically not an inheritance)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5" name="Picture 204"/>
          <p:cNvPicPr/>
          <p:nvPr/>
        </p:nvPicPr>
        <p:blipFill>
          <a:blip r:embed="rId2"/>
          <a:stretch/>
        </p:blipFill>
        <p:spPr>
          <a:xfrm>
            <a:off x="1455840" y="2892240"/>
            <a:ext cx="6133320" cy="192348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57488" y="4774168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Dynamic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mapping</a:t>
            </a:r>
            <a:r>
              <a:rPr lang="fr-FR" dirty="0" smtClean="0">
                <a:latin typeface="Brush Script MT" pitchFamily="66" charset="0"/>
              </a:rPr>
              <a:t> to </a:t>
            </a:r>
            <a:r>
              <a:rPr lang="fr-FR" dirty="0" err="1" smtClean="0">
                <a:latin typeface="Brush Script MT" pitchFamily="66" charset="0"/>
              </a:rPr>
              <a:t>mutualized</a:t>
            </a:r>
            <a:r>
              <a:rPr lang="fr-FR" dirty="0" smtClean="0">
                <a:latin typeface="Brush Script MT" pitchFamily="66" charset="0"/>
              </a:rPr>
              <a:t> types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Partial Operations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Dynamic Lazy/Partial loading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 Runtime selection of needed fields/associations for retrieval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 In most cases, listing entities does not require retrieval of all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Dynamic Partial updates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Better interaction with outside world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08" name="Picture 207"/>
          <p:cNvPicPr/>
          <p:nvPr/>
        </p:nvPicPr>
        <p:blipFill>
          <a:blip r:embed="rId2"/>
          <a:stretch>
            <a:fillRect/>
          </a:stretch>
        </p:blipFill>
        <p:spPr>
          <a:xfrm>
            <a:off x="1299885" y="3145680"/>
            <a:ext cx="6245069" cy="115164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00430" y="4429138"/>
            <a:ext cx="2322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Define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what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fields</a:t>
            </a:r>
            <a:r>
              <a:rPr lang="fr-FR" dirty="0" smtClean="0">
                <a:latin typeface="Brush Script MT" pitchFamily="66" charset="0"/>
              </a:rPr>
              <a:t> to </a:t>
            </a:r>
            <a:r>
              <a:rPr lang="fr-FR" dirty="0" err="1" smtClean="0">
                <a:latin typeface="Brush Script MT" pitchFamily="66" charset="0"/>
              </a:rPr>
              <a:t>retrieve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Custom Persistence processing</a:t>
            </a:r>
            <a:endParaRPr/>
          </a:p>
        </p:txBody>
      </p:sp>
      <p:sp>
        <p:nvSpPr>
          <p:cNvPr id="210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Very flexible persistence 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Each operation is uniquely customizable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Example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b="1" strike="noStrike">
                <a:solidFill>
                  <a:srgbClr val="808080"/>
                </a:solidFill>
                <a:latin typeface="Arial"/>
              </a:rPr>
              <a:t>Select</a:t>
            </a:r>
            <a:r>
              <a:rPr lang="en-US" sz="1200" strike="noStrike">
                <a:solidFill>
                  <a:srgbClr val="808080"/>
                </a:solidFill>
                <a:latin typeface="Arial"/>
              </a:rPr>
              <a:t> from View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b="1" strike="noStrike">
                <a:solidFill>
                  <a:srgbClr val="808080"/>
                </a:solidFill>
                <a:latin typeface="Arial"/>
              </a:rPr>
              <a:t>Insert</a:t>
            </a:r>
            <a:r>
              <a:rPr lang="en-US" sz="1200" strike="noStrike">
                <a:solidFill>
                  <a:srgbClr val="808080"/>
                </a:solidFill>
                <a:latin typeface="Arial"/>
              </a:rPr>
              <a:t> into 2 Tables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b="1" strike="noStrike">
                <a:solidFill>
                  <a:srgbClr val="808080"/>
                </a:solidFill>
                <a:latin typeface="Arial"/>
              </a:rPr>
              <a:t>Update</a:t>
            </a:r>
            <a:r>
              <a:rPr lang="en-US" sz="1200" strike="noStrike">
                <a:solidFill>
                  <a:srgbClr val="808080"/>
                </a:solidFill>
                <a:latin typeface="Arial"/>
              </a:rPr>
              <a:t> using stored procedure call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b="1" strike="noStrike">
                <a:solidFill>
                  <a:srgbClr val="808080"/>
                </a:solidFill>
                <a:latin typeface="Arial"/>
              </a:rPr>
              <a:t>Delete</a:t>
            </a:r>
            <a:r>
              <a:rPr lang="en-US" sz="1200" strike="noStrike">
                <a:solidFill>
                  <a:srgbClr val="808080"/>
                </a:solidFill>
                <a:latin typeface="Arial"/>
              </a:rPr>
              <a:t> with custom Java call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1" name="Picture 210"/>
          <p:cNvPicPr/>
          <p:nvPr/>
        </p:nvPicPr>
        <p:blipFill>
          <a:blip r:embed="rId2"/>
          <a:stretch/>
        </p:blipFill>
        <p:spPr>
          <a:xfrm>
            <a:off x="1371600" y="3566160"/>
            <a:ext cx="6228720" cy="138996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857488" y="4774168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Customize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Delete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Operation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Rich Callback System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Interceptors on Data Updates and Structure Alterations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Soft (written in Java)/Hard(Java translated to PLSQL*) Triggers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Updatable data in Callback context (unlike JPA)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6224760" y="4357800"/>
            <a:ext cx="22928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1" strike="noStrike">
                <a:solidFill>
                  <a:srgbClr val="808080"/>
                </a:solidFill>
                <a:latin typeface="Arial"/>
                <a:ea typeface="DejaVu Sans"/>
              </a:rPr>
              <a:t>(*) on progress</a:t>
            </a:r>
            <a:endParaRPr/>
          </a:p>
        </p:txBody>
      </p:sp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822960" y="2743200"/>
            <a:ext cx="7405920" cy="1440360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3500430" y="4429138"/>
            <a:ext cx="1134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Soft Trigger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Rich Callback System</a:t>
            </a:r>
            <a:endParaRPr/>
          </a:p>
        </p:txBody>
      </p:sp>
      <p:pic>
        <p:nvPicPr>
          <p:cNvPr id="217" name="Picture 216"/>
          <p:cNvPicPr/>
          <p:nvPr/>
        </p:nvPicPr>
        <p:blipFill>
          <a:blip r:embed="rId2"/>
          <a:stretch/>
        </p:blipFill>
        <p:spPr>
          <a:xfrm>
            <a:off x="731520" y="1356840"/>
            <a:ext cx="7571520" cy="3123360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500430" y="4429138"/>
            <a:ext cx="1983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Data </a:t>
            </a:r>
            <a:r>
              <a:rPr lang="fr-FR" dirty="0" err="1" smtClean="0">
                <a:latin typeface="Brush Script MT" pitchFamily="66" charset="0"/>
              </a:rPr>
              <a:t>Definition</a:t>
            </a:r>
            <a:r>
              <a:rPr lang="fr-FR" dirty="0" smtClean="0">
                <a:latin typeface="Brush Script MT" pitchFamily="66" charset="0"/>
              </a:rPr>
              <a:t> Trigger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Complex Datatypes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Portable support for custom and complex datatypes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Each operation is uniquely customizable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Support for all common data types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Provides a portable manner to extend supported types with new custom/complex ones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Similar to Embedded/Embeddable features in JPA although it provides a more extensible manner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Import / Export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Import/Export API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Support for (very) large files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CSV, XML, XLS, XLSX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Support for associations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22" name="Picture 221"/>
          <p:cNvPicPr/>
          <p:nvPr/>
        </p:nvPicPr>
        <p:blipFill>
          <a:blip r:embed="rId2"/>
          <a:stretch>
            <a:fillRect/>
          </a:stretch>
        </p:blipFill>
        <p:spPr>
          <a:xfrm>
            <a:off x="1204570" y="2743200"/>
            <a:ext cx="6772660" cy="200916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00430" y="4429138"/>
            <a:ext cx="2788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Export all </a:t>
            </a:r>
            <a:r>
              <a:rPr lang="fr-FR" dirty="0" err="1" smtClean="0">
                <a:latin typeface="Brush Script MT" pitchFamily="66" charset="0"/>
              </a:rPr>
              <a:t>Customers</a:t>
            </a:r>
            <a:r>
              <a:rPr lang="fr-FR" dirty="0" smtClean="0">
                <a:latin typeface="Brush Script MT" pitchFamily="66" charset="0"/>
              </a:rPr>
              <a:t> to a.xls file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0" y="4924080"/>
            <a:ext cx="91432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595959"/>
                </a:solidFill>
                <a:latin typeface="Arial"/>
                <a:ea typeface="DejaVu Sans"/>
              </a:rPr>
              <a:t>Taha BEN SALAH – ENISo – Tunisia - 2015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2857320" y="1851840"/>
            <a:ext cx="381744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>
                <a:solidFill>
                  <a:srgbClr val="595959"/>
                </a:solidFill>
                <a:latin typeface="Arial"/>
                <a:ea typeface="맑은 고딕"/>
              </a:rPr>
              <a:t>How not to do ugly things…using beautiful UPA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0" y="1210320"/>
            <a:ext cx="91432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>
                <a:solidFill>
                  <a:srgbClr val="A6A6A6"/>
                </a:solidFill>
                <a:latin typeface="Arial"/>
                <a:ea typeface="DejaVu Sans"/>
              </a:rPr>
              <a:t>Use Cases</a:t>
            </a:r>
            <a:endParaRPr/>
          </a:p>
        </p:txBody>
      </p:sp>
      <p:sp>
        <p:nvSpPr>
          <p:cNvPr id="226" name="CustomShape 4"/>
          <p:cNvSpPr/>
          <p:nvPr/>
        </p:nvSpPr>
        <p:spPr>
          <a:xfrm>
            <a:off x="0" y="555480"/>
            <a:ext cx="9143280" cy="69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595959"/>
                </a:solidFill>
                <a:latin typeface="Arial"/>
                <a:ea typeface="맑은 고딕"/>
              </a:rPr>
              <a:t>UPA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Motivations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457200" y="116748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Dynamic (at Runtime Level) Schema Definition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Overtake traditional ORMs that permit only mappings for existing (on compile time) Entities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Provide a clean way to get customizable schema for end users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Extra fields at Runtime (Contact/Invoice custom fields)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Extra entities at runtime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Add Entities/Associations for Plug-in based applications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Should handle alter/modify/drop objects as well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Helps enforcing “Pyramid Design Pattern”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Use Case 1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Use case 1 : How not to Break 3 tiers paradigm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Use case 2 : How not to Tediousely track object modifications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Use case 3 : How not to Ugly support hashed passwords in User like entities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Use case 4 : How not to Refactor entire application for multitenant support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Use case 5 : How not to Painfully rename physical model (tables...)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Use Case 1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How not to Break 3 tiers paradigm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How not to Break 3 tiers paradigm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Arial"/>
              </a:rPr>
              <a:t>Introduce Object Mapping (MO) Pattern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latin typeface="Arial"/>
              </a:rPr>
              <a:t>Model Class no longer has to be spoiled with DAL annotations</a:t>
            </a:r>
            <a:endParaRPr lang="en-US" sz="2000" strike="noStrike" dirty="0" smtClean="0">
              <a:latin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latin typeface="Arial"/>
              </a:rPr>
              <a:t>Example</a:t>
            </a:r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Invoice MO adds @Id on </a:t>
            </a:r>
            <a:r>
              <a:rPr lang="en-US" sz="1200" dirty="0" err="1" smtClean="0">
                <a:solidFill>
                  <a:srgbClr val="808080"/>
                </a:solidFill>
                <a:latin typeface="Arial"/>
              </a:rPr>
              <a:t>invoiceID</a:t>
            </a:r>
            <a:endParaRPr lang="en-US" sz="1200" dirty="0" smtClean="0">
              <a:solidFill>
                <a:srgbClr val="808080"/>
              </a:solidFill>
              <a:latin typeface="Arial"/>
            </a:endParaRPr>
          </a:p>
          <a:p>
            <a:pPr lvl="1">
              <a:buFont typeface="Wingdings" charset="2"/>
              <a:buChar char=""/>
            </a:pPr>
            <a:r>
              <a:rPr lang="en-US" sz="1200" dirty="0" err="1">
                <a:solidFill>
                  <a:srgbClr val="808080"/>
                </a:solidFill>
                <a:latin typeface="Arial"/>
              </a:rPr>
              <a:t>FieldDesc</a:t>
            </a:r>
            <a:r>
              <a:rPr lang="en-US" sz="1200" dirty="0">
                <a:solidFill>
                  <a:srgbClr val="808080"/>
                </a:solidFill>
                <a:latin typeface="Arial"/>
              </a:rPr>
              <a:t> is used not to alter original field </a:t>
            </a:r>
            <a:r>
              <a:rPr lang="en-US" sz="1200" dirty="0" smtClean="0">
                <a:solidFill>
                  <a:srgbClr val="808080"/>
                </a:solidFill>
                <a:latin typeface="Arial"/>
              </a:rPr>
              <a:t>type</a:t>
            </a:r>
            <a:endParaRPr lang="en-US" sz="12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233" name="Picture 232"/>
          <p:cNvPicPr/>
          <p:nvPr/>
        </p:nvPicPr>
        <p:blipFill>
          <a:blip r:embed="rId2"/>
          <a:stretch/>
        </p:blipFill>
        <p:spPr>
          <a:xfrm>
            <a:off x="4480560" y="2926080"/>
            <a:ext cx="3474360" cy="1229760"/>
          </a:xfrm>
          <a:prstGeom prst="rect">
            <a:avLst/>
          </a:prstGeom>
          <a:ln>
            <a:noFill/>
          </a:ln>
        </p:spPr>
      </p:pic>
      <p:pic>
        <p:nvPicPr>
          <p:cNvPr id="234" name="Picture 233"/>
          <p:cNvPicPr/>
          <p:nvPr/>
        </p:nvPicPr>
        <p:blipFill>
          <a:blip r:embed="rId3"/>
          <a:stretch/>
        </p:blipFill>
        <p:spPr>
          <a:xfrm>
            <a:off x="538920" y="2876040"/>
            <a:ext cx="3053520" cy="1132200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357422" y="4286262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Model Class no longer </a:t>
            </a:r>
            <a:r>
              <a:rPr lang="fr-FR" dirty="0" err="1" smtClean="0">
                <a:latin typeface="Brush Script MT" pitchFamily="66" charset="0"/>
              </a:rPr>
              <a:t>get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spoiled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with</a:t>
            </a:r>
            <a:r>
              <a:rPr lang="fr-FR" dirty="0" smtClean="0">
                <a:latin typeface="Brush Script MT" pitchFamily="66" charset="0"/>
              </a:rPr>
              <a:t> annotations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Use Case 2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How not to Tediousely track object modifications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Track objects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Although </a:t>
            </a:r>
            <a:r>
              <a:rPr lang="en-US" sz="2000" dirty="0">
                <a:solidFill>
                  <a:srgbClr val="404040"/>
                </a:solidFill>
              </a:rPr>
              <a:t>added </a:t>
            </a:r>
            <a:r>
              <a:rPr lang="en-US" sz="2000" dirty="0" err="1" smtClean="0">
                <a:solidFill>
                  <a:srgbClr val="404040"/>
                </a:solidFill>
              </a:rPr>
              <a:t>creationDate</a:t>
            </a:r>
            <a:r>
              <a:rPr lang="en-US" sz="2000" dirty="0" smtClean="0">
                <a:solidFill>
                  <a:srgbClr val="404040"/>
                </a:solidFill>
              </a:rPr>
              <a:t>/</a:t>
            </a:r>
            <a:r>
              <a:rPr lang="en-US" sz="2000" dirty="0" err="1" smtClean="0">
                <a:solidFill>
                  <a:srgbClr val="404040"/>
                </a:solidFill>
              </a:rPr>
              <a:t>creationUser</a:t>
            </a:r>
            <a:r>
              <a:rPr lang="en-US" sz="2000" dirty="0" smtClean="0">
                <a:solidFill>
                  <a:srgbClr val="404040"/>
                </a:solidFill>
              </a:rPr>
              <a:t> is a common use case, </a:t>
            </a:r>
            <a:r>
              <a:rPr lang="en-US" sz="2000" dirty="0" smtClean="0">
                <a:solidFill>
                  <a:srgbClr val="404040"/>
                </a:solidFill>
              </a:rPr>
              <a:t>it is still </a:t>
            </a:r>
            <a:r>
              <a:rPr lang="en-US" sz="2000" dirty="0" smtClean="0">
                <a:solidFill>
                  <a:srgbClr val="404040"/>
                </a:solidFill>
              </a:rPr>
              <a:t>tedious to generalize its use in real world applications.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Callbacks combined with formula </a:t>
            </a: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concepts </a:t>
            </a: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in UPA makes it very easy to face this problem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404040"/>
                </a:solidFill>
                <a:latin typeface="Arial"/>
              </a:rPr>
              <a:t>Each time a new entity is detected, new fields will be added automatically with default values interpreted as formulas (current user, and current date are retrieved from system </a:t>
            </a:r>
            <a:r>
              <a:rPr lang="en-US" sz="2000" dirty="0" smtClean="0">
                <a:solidFill>
                  <a:srgbClr val="404040"/>
                </a:solidFill>
                <a:latin typeface="Arial"/>
              </a:rPr>
              <a:t>context</a:t>
            </a:r>
            <a:r>
              <a:rPr lang="en-US" sz="2000" dirty="0" smtClean="0">
                <a:solidFill>
                  <a:srgbClr val="404040"/>
                </a:solidFill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Track objects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1" name="Picture 240"/>
          <p:cNvPicPr/>
          <p:nvPr/>
        </p:nvPicPr>
        <p:blipFill>
          <a:blip r:embed="rId2"/>
          <a:stretch/>
        </p:blipFill>
        <p:spPr>
          <a:xfrm>
            <a:off x="360" y="1040400"/>
            <a:ext cx="9143640" cy="344016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500430" y="4429138"/>
            <a:ext cx="3392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Added</a:t>
            </a:r>
            <a:r>
              <a:rPr lang="fr-FR" dirty="0" smtClean="0">
                <a:latin typeface="Brush Script MT" pitchFamily="66" charset="0"/>
              </a:rPr>
              <a:t> 5 </a:t>
            </a:r>
            <a:r>
              <a:rPr lang="fr-FR" dirty="0" err="1" smtClean="0">
                <a:latin typeface="Brush Script MT" pitchFamily="66" charset="0"/>
              </a:rPr>
              <a:t>fields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dynamically</a:t>
            </a:r>
            <a:r>
              <a:rPr lang="fr-FR" dirty="0" smtClean="0">
                <a:latin typeface="Brush Script MT" pitchFamily="66" charset="0"/>
              </a:rPr>
              <a:t> for all </a:t>
            </a:r>
            <a:r>
              <a:rPr lang="fr-FR" dirty="0" err="1" smtClean="0">
                <a:latin typeface="Brush Script MT" pitchFamily="66" charset="0"/>
              </a:rPr>
              <a:t>entities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Use </a:t>
            </a:r>
            <a:r>
              <a:rPr lang="en-US" sz="3600" b="1" strike="noStrike" dirty="0" smtClean="0">
                <a:solidFill>
                  <a:srgbClr val="FFFFFF"/>
                </a:solidFill>
                <a:latin typeface="Arial"/>
              </a:rPr>
              <a:t>Case </a:t>
            </a: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3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How not to ugly support hashed passwords in User like entities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Hashed passwords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Arial"/>
              </a:rPr>
              <a:t>Using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 @Password annotation to mention hashed field</a:t>
            </a:r>
            <a:endParaRPr/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No other changes have to be </a:t>
            </a: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made on 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queries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46" name="Picture 24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22" y="1920240"/>
            <a:ext cx="3291556" cy="1523520"/>
          </a:xfrm>
          <a:prstGeom prst="rect">
            <a:avLst/>
          </a:prstGeom>
          <a:ln>
            <a:noFill/>
          </a:ln>
        </p:spPr>
      </p:pic>
      <p:pic>
        <p:nvPicPr>
          <p:cNvPr id="247" name="Picture 246"/>
          <p:cNvPicPr/>
          <p:nvPr/>
        </p:nvPicPr>
        <p:blipFill>
          <a:blip r:embed="rId3"/>
          <a:stretch/>
        </p:blipFill>
        <p:spPr>
          <a:xfrm>
            <a:off x="3036960" y="2224800"/>
            <a:ext cx="5866920" cy="2323800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428860" y="4572014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Query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does</a:t>
            </a:r>
            <a:r>
              <a:rPr lang="fr-FR" dirty="0" smtClean="0">
                <a:latin typeface="Brush Script MT" pitchFamily="66" charset="0"/>
              </a:rPr>
              <a:t> not care about hash </a:t>
            </a:r>
            <a:r>
              <a:rPr lang="fr-FR" dirty="0" err="1" smtClean="0">
                <a:latin typeface="Brush Script MT" pitchFamily="66" charset="0"/>
              </a:rPr>
              <a:t>mechanism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>
                <a:solidFill>
                  <a:srgbClr val="FFFFFF"/>
                </a:solidFill>
                <a:latin typeface="Arial"/>
              </a:rPr>
              <a:t>Hashed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passwords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Several Hash Algorithms supported (MD5, SHA,...)</a:t>
            </a:r>
            <a:endParaRPr/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Support for custom digest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0" name="Picture 249"/>
          <p:cNvPicPr/>
          <p:nvPr/>
        </p:nvPicPr>
        <p:blipFill>
          <a:blip r:embed="rId2"/>
          <a:stretch/>
        </p:blipFill>
        <p:spPr>
          <a:xfrm>
            <a:off x="1005840" y="2345400"/>
            <a:ext cx="6314760" cy="149508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000364" y="4286262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Use custom hash digest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Use Case 4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How not to Refactor entire application for multitenant support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Motivations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457200" y="113148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SQL concepts handling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Focus on portability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>
                <a:solidFill>
                  <a:srgbClr val="808080"/>
                </a:solidFill>
                <a:latin typeface="Arial"/>
              </a:rPr>
              <a:t>Yet provide mapping to 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Views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Procedures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Functions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>
                <a:solidFill>
                  <a:srgbClr val="808080"/>
                </a:solidFill>
                <a:latin typeface="Arial"/>
              </a:rPr>
              <a:t>Triggers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>
                <a:solidFill>
                  <a:srgbClr val="FFFFFF"/>
                </a:solidFill>
                <a:latin typeface="Arial"/>
              </a:rPr>
              <a:t>Multi-tenant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support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457200" y="1023120"/>
            <a:ext cx="8229240" cy="3345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Need add “</a:t>
            </a:r>
            <a:r>
              <a:rPr lang="en-US" sz="2000" strike="noStrike" dirty="0" err="1">
                <a:solidFill>
                  <a:srgbClr val="404040"/>
                </a:solidFill>
                <a:latin typeface="Arial"/>
              </a:rPr>
              <a:t>tenantId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” field to all entities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Use @Callback feature</a:t>
            </a:r>
            <a:endParaRPr/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Need filter all queries by current “</a:t>
            </a:r>
            <a:r>
              <a:rPr lang="en-US" sz="2000" strike="noStrike" dirty="0" err="1">
                <a:solidFill>
                  <a:srgbClr val="404040"/>
                </a:solidFill>
                <a:latin typeface="Arial"/>
              </a:rPr>
              <a:t>tenantId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”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User Entity Filter feature</a:t>
            </a:r>
            <a:endParaRPr/>
          </a:p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Need change all inserts to  mention current “</a:t>
            </a:r>
            <a:r>
              <a:rPr lang="en-US" sz="2000" strike="noStrike" dirty="0" err="1">
                <a:solidFill>
                  <a:srgbClr val="404040"/>
                </a:solidFill>
                <a:latin typeface="Arial"/>
              </a:rPr>
              <a:t>tenantId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”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Use formula (persistent) feature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>
                <a:solidFill>
                  <a:srgbClr val="FFFFFF"/>
                </a:solidFill>
                <a:latin typeface="Arial"/>
              </a:rPr>
              <a:t>Multi-tenant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support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457200" y="12042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Create </a:t>
            </a:r>
            <a:r>
              <a:rPr lang="en-US" sz="2000" b="1" strike="noStrike" dirty="0" err="1">
                <a:solidFill>
                  <a:srgbClr val="404040"/>
                </a:solidFill>
                <a:latin typeface="Arial"/>
              </a:rPr>
              <a:t>CurrentTenant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 function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For demonstration purposes will use thread local context to store current tenant info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7" name="Picture 256"/>
          <p:cNvPicPr/>
          <p:nvPr/>
        </p:nvPicPr>
        <p:blipFill>
          <a:blip r:embed="rId2"/>
          <a:stretch/>
        </p:blipFill>
        <p:spPr>
          <a:xfrm>
            <a:off x="537840" y="1819800"/>
            <a:ext cx="7276680" cy="332388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929190" y="4714890"/>
            <a:ext cx="1837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Custom </a:t>
            </a:r>
            <a:r>
              <a:rPr lang="fr-FR" sz="1200" dirty="0" smtClean="0">
                <a:latin typeface="+mj-lt"/>
              </a:rPr>
              <a:t>UPQL</a:t>
            </a:r>
            <a:r>
              <a:rPr lang="fr-FR" sz="1200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function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>
                <a:solidFill>
                  <a:srgbClr val="FFFFFF"/>
                </a:solidFill>
                <a:latin typeface="Arial"/>
              </a:rPr>
              <a:t>Multi-tenant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support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457200" y="12042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Create </a:t>
            </a:r>
            <a:r>
              <a:rPr lang="en-US" sz="2000" b="1" strike="noStrike">
                <a:solidFill>
                  <a:srgbClr val="404040"/>
                </a:solidFill>
                <a:latin typeface="Arial"/>
              </a:rPr>
              <a:t>MultiTenantFeature</a:t>
            </a:r>
            <a:r>
              <a:rPr lang="en-US" sz="2000" strike="noStrike">
                <a:solidFill>
                  <a:srgbClr val="404040"/>
                </a:solidFill>
                <a:latin typeface="Arial"/>
              </a:rPr>
              <a:t> feature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>
                <a:solidFill>
                  <a:srgbClr val="808080"/>
                </a:solidFill>
                <a:latin typeface="Arial"/>
              </a:rPr>
              <a:t>Add field formula tenantId evaluated to formula “CurrentTenant()” function just defined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>
                <a:solidFill>
                  <a:srgbClr val="808080"/>
                </a:solidFill>
                <a:latin typeface="Arial"/>
              </a:rPr>
              <a:t>Add filter to Entity by tenantId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0" name="Picture 259"/>
          <p:cNvPicPr/>
          <p:nvPr/>
        </p:nvPicPr>
        <p:blipFill>
          <a:blip r:embed="rId2"/>
          <a:stretch/>
        </p:blipFill>
        <p:spPr>
          <a:xfrm>
            <a:off x="240120" y="2011680"/>
            <a:ext cx="8848440" cy="309528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3000364" y="4774168"/>
            <a:ext cx="2403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Custom tenant </a:t>
            </a:r>
            <a:r>
              <a:rPr lang="fr-FR" dirty="0" err="1" smtClean="0">
                <a:latin typeface="Brush Script MT" pitchFamily="66" charset="0"/>
              </a:rPr>
              <a:t>field</a:t>
            </a:r>
            <a:r>
              <a:rPr lang="fr-FR" dirty="0" smtClean="0">
                <a:latin typeface="Brush Script MT" pitchFamily="66" charset="0"/>
              </a:rPr>
              <a:t> and </a:t>
            </a:r>
            <a:r>
              <a:rPr lang="fr-FR" dirty="0" err="1" smtClean="0">
                <a:latin typeface="Brush Script MT" pitchFamily="66" charset="0"/>
              </a:rPr>
              <a:t>filter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Use Case 5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>
                <a:solidFill>
                  <a:srgbClr val="404040"/>
                </a:solidFill>
                <a:latin typeface="Arial"/>
              </a:rPr>
              <a:t>How not to Painfully rename physical model (tables...)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>
                <a:solidFill>
                  <a:srgbClr val="FFFFFF"/>
                </a:solidFill>
                <a:latin typeface="Arial"/>
              </a:rPr>
              <a:t>Naming </a:t>
            </a:r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strategy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20420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Name pattern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Can be in Java Code or in xml (META-INF/upa.xml file)</a:t>
            </a:r>
            <a:endParaRPr/>
          </a:p>
          <a:p>
            <a:pPr lvl="1">
              <a:buFont typeface="Wingdings" charset="2"/>
              <a:buChar char=""/>
            </a:pPr>
            <a:r>
              <a:rPr lang="en-US" sz="1200" dirty="0">
                <a:solidFill>
                  <a:srgbClr val="808080"/>
                </a:solidFill>
                <a:latin typeface="Arial"/>
              </a:rPr>
              <a:t>In this example tables are </a:t>
            </a:r>
            <a:r>
              <a:rPr lang="en-US" sz="1200" dirty="0" smtClean="0">
                <a:solidFill>
                  <a:srgbClr val="808080"/>
                </a:solidFill>
                <a:latin typeface="Arial"/>
              </a:rPr>
              <a:t>upper </a:t>
            </a:r>
            <a:r>
              <a:rPr lang="en-US" sz="1200" dirty="0">
                <a:solidFill>
                  <a:srgbClr val="808080"/>
                </a:solidFill>
                <a:latin typeface="Arial"/>
              </a:rPr>
              <a:t>cased and prefixed with “T_”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"/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65" name="Picture 264"/>
          <p:cNvPicPr/>
          <p:nvPr/>
        </p:nvPicPr>
        <p:blipFill>
          <a:blip r:embed="rId2"/>
          <a:stretch/>
        </p:blipFill>
        <p:spPr>
          <a:xfrm>
            <a:off x="1005840" y="1991160"/>
            <a:ext cx="6505200" cy="3038040"/>
          </a:xfrm>
          <a:prstGeom prst="rect">
            <a:avLst/>
          </a:prstGeom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2428860" y="4774168"/>
            <a:ext cx="3011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Rename</a:t>
            </a:r>
            <a:r>
              <a:rPr lang="fr-FR" dirty="0" smtClean="0">
                <a:latin typeface="Brush Script MT" pitchFamily="66" charset="0"/>
              </a:rPr>
              <a:t> Tables, and FK </a:t>
            </a:r>
            <a:r>
              <a:rPr lang="fr-FR" dirty="0" err="1" smtClean="0">
                <a:latin typeface="Brush Script MT" pitchFamily="66" charset="0"/>
              </a:rPr>
              <a:t>constraints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4924080"/>
            <a:ext cx="91432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595959"/>
                </a:solidFill>
                <a:latin typeface="Arial"/>
                <a:ea typeface="DejaVu Sans"/>
              </a:rPr>
              <a:t>Taha BEN SALAH – ENISo – Tunisia - 2015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2857320" y="1851840"/>
            <a:ext cx="349992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 dirty="0" smtClean="0">
                <a:solidFill>
                  <a:srgbClr val="595959"/>
                </a:solidFill>
                <a:latin typeface="Arial"/>
                <a:ea typeface="맑은 고딕"/>
              </a:rPr>
              <a:t>Let’s rock!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0" y="1210320"/>
            <a:ext cx="91432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dirty="0" smtClean="0">
                <a:solidFill>
                  <a:srgbClr val="A6A6A6"/>
                </a:solidFill>
                <a:latin typeface="Arial"/>
                <a:ea typeface="DejaVu Sans"/>
              </a:rPr>
              <a:t>Getting started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0" y="555480"/>
            <a:ext cx="9143280" cy="69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595959"/>
                </a:solidFill>
                <a:latin typeface="Arial"/>
                <a:ea typeface="맑은 고딕"/>
              </a:rPr>
              <a:t>UPA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Getting Started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204200"/>
            <a:ext cx="4114800" cy="2982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  <a:buSzPct val="45000"/>
              <a:buFont typeface="Arial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Configure Maven </a:t>
            </a:r>
            <a:r>
              <a:rPr lang="en-US" dirty="0" smtClean="0">
                <a:solidFill>
                  <a:srgbClr val="404040"/>
                </a:solidFill>
              </a:rPr>
              <a:t>dependencies</a:t>
            </a:r>
          </a:p>
          <a:p>
            <a:pPr lvl="1">
              <a:buFont typeface="Wingdings" charset="2"/>
              <a:buChar char=""/>
            </a:pP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Add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github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repository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reference</a:t>
            </a:r>
            <a:endParaRPr/>
          </a:p>
          <a:p>
            <a:pPr lvl="1">
              <a:buFont typeface="Wingdings" charset="2"/>
              <a:buChar char=""/>
            </a:pPr>
            <a:r>
              <a:rPr lang="fr-FR" sz="1200" dirty="0" err="1" smtClean="0">
                <a:solidFill>
                  <a:srgbClr val="808080"/>
                </a:solidFill>
              </a:rPr>
              <a:t>Add</a:t>
            </a:r>
            <a:r>
              <a:rPr lang="fr-FR" sz="1200" dirty="0" smtClean="0">
                <a:solidFill>
                  <a:srgbClr val="808080"/>
                </a:solidFill>
              </a:rPr>
              <a:t> « </a:t>
            </a:r>
            <a:r>
              <a:rPr lang="fr-FR" sz="1200" dirty="0" err="1" smtClean="0">
                <a:solidFill>
                  <a:srgbClr val="808080"/>
                </a:solidFill>
              </a:rPr>
              <a:t>upa</a:t>
            </a:r>
            <a:r>
              <a:rPr lang="fr-FR" sz="1200" dirty="0" smtClean="0">
                <a:solidFill>
                  <a:srgbClr val="808080"/>
                </a:solidFill>
              </a:rPr>
              <a:t>-api</a:t>
            </a:r>
            <a:r>
              <a:rPr lang="fr-FR" sz="1200" dirty="0" smtClean="0">
                <a:solidFill>
                  <a:srgbClr val="808080"/>
                </a:solidFill>
              </a:rPr>
              <a:t> » as </a:t>
            </a:r>
            <a:r>
              <a:rPr lang="fr-FR" sz="1200" dirty="0" smtClean="0">
                <a:solidFill>
                  <a:srgbClr val="808080"/>
                </a:solidFill>
              </a:rPr>
              <a:t>compile </a:t>
            </a:r>
            <a:r>
              <a:rPr lang="fr-FR" sz="1200" dirty="0" err="1" smtClean="0">
                <a:solidFill>
                  <a:srgbClr val="808080"/>
                </a:solidFill>
              </a:rPr>
              <a:t>dependency</a:t>
            </a:r>
            <a:endParaRPr lang="fr-FR" sz="1200" dirty="0" smtClean="0"/>
          </a:p>
          <a:p>
            <a:pPr lvl="1">
              <a:buFont typeface="Wingdings" charset="2"/>
              <a:buChar char=""/>
            </a:pP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Add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« 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upa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-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impl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 » as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runtime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dependency</a:t>
            </a:r>
            <a:endParaRPr lang="fr-FR" sz="1200" dirty="0" smtClean="0">
              <a:solidFill>
                <a:srgbClr val="808080"/>
              </a:solidFill>
              <a:latin typeface="Arial"/>
            </a:endParaRPr>
          </a:p>
          <a:p>
            <a:pPr lvl="1">
              <a:buFont typeface="Wingdings" charset="2"/>
              <a:buChar char=""/>
            </a:pPr>
            <a:r>
              <a:rPr lang="fr-FR" sz="1200" dirty="0" err="1" smtClean="0">
                <a:solidFill>
                  <a:srgbClr val="808080"/>
                </a:solidFill>
              </a:rPr>
              <a:t>Add</a:t>
            </a:r>
            <a:r>
              <a:rPr lang="fr-FR" sz="1200" dirty="0" smtClean="0">
                <a:solidFill>
                  <a:srgbClr val="808080"/>
                </a:solidFill>
              </a:rPr>
              <a:t> « </a:t>
            </a:r>
            <a:r>
              <a:rPr lang="fr-FR" sz="1200" dirty="0" err="1" smtClean="0">
                <a:solidFill>
                  <a:srgbClr val="808080"/>
                </a:solidFill>
              </a:rPr>
              <a:t>upa</a:t>
            </a:r>
            <a:r>
              <a:rPr lang="fr-FR" sz="1200" dirty="0" smtClean="0">
                <a:solidFill>
                  <a:srgbClr val="808080"/>
                </a:solidFill>
              </a:rPr>
              <a:t>-web» (</a:t>
            </a:r>
            <a:r>
              <a:rPr lang="fr-FR" sz="1200" dirty="0" err="1" smtClean="0">
                <a:solidFill>
                  <a:srgbClr val="808080"/>
                </a:solidFill>
              </a:rPr>
              <a:t>optional</a:t>
            </a:r>
            <a:r>
              <a:rPr lang="fr-FR" sz="1200" dirty="0" smtClean="0">
                <a:solidFill>
                  <a:srgbClr val="808080"/>
                </a:solidFill>
              </a:rPr>
              <a:t>) as </a:t>
            </a:r>
            <a:r>
              <a:rPr lang="fr-FR" sz="1200" dirty="0" err="1" smtClean="0">
                <a:solidFill>
                  <a:srgbClr val="808080"/>
                </a:solidFill>
              </a:rPr>
              <a:t>runtime</a:t>
            </a:r>
            <a:r>
              <a:rPr lang="fr-FR" sz="1200" dirty="0" smtClean="0">
                <a:solidFill>
                  <a:srgbClr val="808080"/>
                </a:solidFill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</a:rPr>
              <a:t>dependency</a:t>
            </a:r>
            <a:r>
              <a:rPr lang="fr-FR" sz="1200" dirty="0" smtClean="0">
                <a:solidFill>
                  <a:srgbClr val="808080"/>
                </a:solidFill>
              </a:rPr>
              <a:t> </a:t>
            </a:r>
            <a:br>
              <a:rPr lang="fr-FR" sz="1200" dirty="0" smtClean="0">
                <a:solidFill>
                  <a:srgbClr val="808080"/>
                </a:solidFill>
              </a:rPr>
            </a:br>
            <a:r>
              <a:rPr lang="fr-FR" sz="1200" dirty="0" smtClean="0">
                <a:solidFill>
                  <a:srgbClr val="808080"/>
                </a:solidFill>
              </a:rPr>
              <a:t>if </a:t>
            </a:r>
            <a:r>
              <a:rPr lang="fr-FR" sz="1200" dirty="0" err="1" smtClean="0">
                <a:solidFill>
                  <a:srgbClr val="808080"/>
                </a:solidFill>
              </a:rPr>
              <a:t>used</a:t>
            </a:r>
            <a:r>
              <a:rPr lang="fr-FR" sz="1200" dirty="0" smtClean="0">
                <a:solidFill>
                  <a:srgbClr val="808080"/>
                </a:solidFill>
              </a:rPr>
              <a:t> in web </a:t>
            </a:r>
            <a:r>
              <a:rPr lang="fr-FR" sz="1200" dirty="0" err="1" smtClean="0">
                <a:solidFill>
                  <a:srgbClr val="808080"/>
                </a:solidFill>
              </a:rPr>
              <a:t>context</a:t>
            </a:r>
            <a:endParaRPr lang="fr-FR" sz="1200" dirty="0" smtClean="0">
              <a:solidFill>
                <a:srgbClr val="808080"/>
              </a:solidFill>
            </a:endParaRPr>
          </a:p>
          <a:p>
            <a:pPr lvl="1">
              <a:buFont typeface="Wingdings" charset="2"/>
              <a:buChar char=""/>
            </a:pPr>
            <a:endParaRPr lang="fr-FR" sz="1200" dirty="0" smtClean="0">
              <a:solidFill>
                <a:srgbClr val="808080"/>
              </a:solidFill>
            </a:endParaRPr>
          </a:p>
          <a:p>
            <a:pPr lvl="1">
              <a:buFont typeface="Wingdings" charset="2"/>
              <a:buChar char=""/>
            </a:pPr>
            <a:endParaRPr lang="fr-FR" sz="1200" dirty="0" smtClean="0">
              <a:solidFill>
                <a:srgbClr val="808080"/>
              </a:solidFill>
            </a:endParaRPr>
          </a:p>
          <a:p>
            <a:pPr lvl="1">
              <a:buFont typeface="Wingdings" charset="2"/>
              <a:buChar char=""/>
            </a:pPr>
            <a:endParaRPr lang="fr-FR" sz="1200" dirty="0" smtClean="0">
              <a:solidFill>
                <a:srgbClr val="808080"/>
              </a:solidFill>
            </a:endParaRPr>
          </a:p>
          <a:p>
            <a:pPr lvl="1">
              <a:buFont typeface="Wingdings" charset="2"/>
              <a:buChar char=""/>
            </a:pPr>
            <a:endParaRPr lang="fr-FR" sz="1200" dirty="0" smtClean="0">
              <a:solidFill>
                <a:srgbClr val="808080"/>
              </a:solidFill>
            </a:endParaRPr>
          </a:p>
          <a:p>
            <a:pPr lvl="1">
              <a:buFont typeface="Wingdings" charset="2"/>
              <a:buChar char=""/>
            </a:pPr>
            <a:endParaRPr lang="fr-FR" sz="1200" dirty="0" smtClean="0">
              <a:solidFill>
                <a:srgbClr val="808080"/>
              </a:solidFill>
            </a:endParaRP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143636" y="4845624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Maven</a:t>
            </a:r>
            <a:r>
              <a:rPr lang="fr-FR" dirty="0" smtClean="0">
                <a:latin typeface="Brush Script MT" pitchFamily="66" charset="0"/>
              </a:rPr>
              <a:t> support</a:t>
            </a:r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028707"/>
            <a:ext cx="4492145" cy="390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Getting Started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204200"/>
            <a:ext cx="8401080" cy="1296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Create /META-INF/upa.xml resource </a:t>
            </a:r>
            <a:r>
              <a:rPr lang="en-US" dirty="0" err="1" smtClean="0">
                <a:solidFill>
                  <a:srgbClr val="404040"/>
                </a:solidFill>
              </a:rPr>
              <a:t>config</a:t>
            </a:r>
            <a:r>
              <a:rPr lang="en-US" dirty="0" smtClean="0">
                <a:solidFill>
                  <a:srgbClr val="404040"/>
                </a:solidFill>
              </a:rPr>
              <a:t> file</a:t>
            </a:r>
          </a:p>
          <a:p>
            <a:pPr marL="457200" lvl="2">
              <a:buFont typeface="Wingdings" pitchFamily="2" charset="2"/>
              <a:buChar char="ü"/>
            </a:pP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Needed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to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customize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datasource</a:t>
            </a:r>
            <a:endParaRPr lang="fr-FR" sz="1200" dirty="0" smtClean="0">
              <a:solidFill>
                <a:srgbClr val="808080"/>
              </a:solidFill>
              <a:latin typeface="Arial"/>
            </a:endParaRPr>
          </a:p>
          <a:p>
            <a:pPr marL="457200" lvl="2">
              <a:buFont typeface="Wingdings" pitchFamily="2" charset="2"/>
              <a:buChar char="ü"/>
            </a:pP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Dataousrce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is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language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independant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(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may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use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jdbc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format or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universal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  <a:latin typeface="Arial"/>
              </a:rPr>
              <a:t>connection</a:t>
            </a:r>
            <a:r>
              <a:rPr lang="fr-FR" sz="1200" dirty="0" smtClean="0">
                <a:solidFill>
                  <a:srgbClr val="808080"/>
                </a:solidFill>
                <a:latin typeface="Arial"/>
              </a:rPr>
              <a:t> string)</a:t>
            </a:r>
          </a:p>
          <a:p>
            <a:pPr marL="457200" lvl="2">
              <a:buFont typeface="Wingdings" pitchFamily="2" charset="2"/>
              <a:buChar char="ü"/>
            </a:pPr>
            <a:r>
              <a:rPr lang="fr-FR" sz="1200" dirty="0" smtClean="0">
                <a:solidFill>
                  <a:srgbClr val="808080"/>
                </a:solidFill>
              </a:rPr>
              <a:t>May </a:t>
            </a:r>
            <a:r>
              <a:rPr lang="fr-FR" sz="1200" dirty="0" err="1" smtClean="0">
                <a:solidFill>
                  <a:srgbClr val="808080"/>
                </a:solidFill>
              </a:rPr>
              <a:t>be</a:t>
            </a:r>
            <a:r>
              <a:rPr lang="fr-FR" sz="1200" dirty="0" smtClean="0">
                <a:solidFill>
                  <a:srgbClr val="808080"/>
                </a:solidFill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</a:rPr>
              <a:t>used</a:t>
            </a:r>
            <a:r>
              <a:rPr lang="fr-FR" sz="1200" dirty="0" smtClean="0">
                <a:solidFill>
                  <a:srgbClr val="808080"/>
                </a:solidFill>
              </a:rPr>
              <a:t> to </a:t>
            </a:r>
            <a:r>
              <a:rPr lang="fr-FR" sz="1200" dirty="0" err="1" smtClean="0">
                <a:solidFill>
                  <a:srgbClr val="808080"/>
                </a:solidFill>
              </a:rPr>
              <a:t>define</a:t>
            </a:r>
            <a:r>
              <a:rPr lang="fr-FR" sz="1200" dirty="0" smtClean="0">
                <a:solidFill>
                  <a:srgbClr val="808080"/>
                </a:solidFill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</a:rPr>
              <a:t>naming</a:t>
            </a:r>
            <a:r>
              <a:rPr lang="fr-FR" sz="1200" dirty="0" smtClean="0">
                <a:solidFill>
                  <a:srgbClr val="808080"/>
                </a:solidFill>
              </a:rPr>
              <a:t> </a:t>
            </a:r>
            <a:r>
              <a:rPr lang="fr-FR" sz="1200" dirty="0" err="1" smtClean="0">
                <a:solidFill>
                  <a:srgbClr val="808080"/>
                </a:solidFill>
              </a:rPr>
              <a:t>strategy</a:t>
            </a:r>
            <a:endParaRPr lang="fr-FR" sz="1200" dirty="0" smtClean="0">
              <a:solidFill>
                <a:srgbClr val="808080"/>
              </a:solidFill>
            </a:endParaRPr>
          </a:p>
          <a:p>
            <a:pPr marL="457200" lvl="2">
              <a:buFont typeface="Wingdings" pitchFamily="2" charset="2"/>
              <a:buChar char="ü"/>
            </a:pP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071802" y="4500576"/>
            <a:ext cx="1890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Sample</a:t>
            </a:r>
            <a:r>
              <a:rPr lang="fr-FR" dirty="0" smtClean="0">
                <a:latin typeface="Brush Script MT" pitchFamily="66" charset="0"/>
              </a:rPr>
              <a:t> </a:t>
            </a:r>
            <a:r>
              <a:rPr lang="fr-FR" dirty="0" err="1" smtClean="0">
                <a:latin typeface="Brush Script MT" pitchFamily="66" charset="0"/>
              </a:rPr>
              <a:t>upa</a:t>
            </a:r>
            <a:r>
              <a:rPr lang="fr-FR" dirty="0" smtClean="0">
                <a:latin typeface="Brush Script MT" pitchFamily="66" charset="0"/>
              </a:rPr>
              <a:t> config file</a:t>
            </a:r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571750"/>
            <a:ext cx="53340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-32" y="-18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3600" b="1" dirty="0" smtClean="0">
                <a:solidFill>
                  <a:srgbClr val="FFFFFF"/>
                </a:solidFill>
                <a:latin typeface="Arial"/>
              </a:rPr>
              <a:t>Getting Started</a:t>
            </a:r>
            <a:endParaRPr lang="en-US" sz="36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457200" y="1204200"/>
            <a:ext cx="8401080" cy="1296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All you need than need now is to create entity classes and use </a:t>
            </a:r>
            <a:r>
              <a:rPr lang="en-US" dirty="0" err="1" smtClean="0">
                <a:solidFill>
                  <a:srgbClr val="404040"/>
                </a:solidFill>
              </a:rPr>
              <a:t>PersistenceUnit</a:t>
            </a:r>
            <a:r>
              <a:rPr lang="en-US" dirty="0" smtClean="0">
                <a:solidFill>
                  <a:srgbClr val="40404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That’s it!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6429388" y="4214824"/>
            <a:ext cx="875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Call PU</a:t>
            </a:r>
            <a:endParaRPr lang="fr-FR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/>
        </p:blipFill>
        <p:spPr>
          <a:xfrm>
            <a:off x="5143504" y="3143254"/>
            <a:ext cx="3714776" cy="1000132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/>
          <a:stretch/>
        </p:blipFill>
        <p:spPr>
          <a:xfrm>
            <a:off x="214282" y="2214560"/>
            <a:ext cx="2428892" cy="857256"/>
          </a:xfrm>
          <a:prstGeom prst="rect">
            <a:avLst/>
          </a:prstGeom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428596" y="3429006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Brush Script MT" pitchFamily="66" charset="0"/>
              </a:rPr>
              <a:t>Model Class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3000364" y="3714758"/>
            <a:ext cx="190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 smtClean="0">
                <a:latin typeface="Brush Script MT" pitchFamily="66" charset="0"/>
              </a:rPr>
              <a:t>Mapping</a:t>
            </a:r>
            <a:r>
              <a:rPr lang="fr-FR" dirty="0" smtClean="0">
                <a:latin typeface="Brush Script MT" pitchFamily="66" charset="0"/>
              </a:rPr>
              <a:t> Object Class</a:t>
            </a:r>
            <a:endParaRPr lang="fr-FR" dirty="0"/>
          </a:p>
        </p:txBody>
      </p:sp>
      <p:pic>
        <p:nvPicPr>
          <p:cNvPr id="7" name="Picture 6"/>
          <p:cNvPicPr/>
          <p:nvPr/>
        </p:nvPicPr>
        <p:blipFill>
          <a:blip r:embed="rId4"/>
          <a:stretch/>
        </p:blipFill>
        <p:spPr>
          <a:xfrm>
            <a:off x="2571736" y="2714626"/>
            <a:ext cx="2714644" cy="78581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404040"/>
                </a:solidFill>
                <a:latin typeface="Buxton Sketch" pitchFamily="66" charset="0"/>
              </a:rPr>
              <a:t>UPA is more than a simple ORM</a:t>
            </a:r>
            <a:endParaRPr>
              <a:latin typeface="Buxton Sketch" pitchFamily="66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404040"/>
                </a:solidFill>
                <a:latin typeface="Buxton Sketch" pitchFamily="66" charset="0"/>
              </a:rPr>
              <a:t>We try to think of it as next generation ORM Framework</a:t>
            </a:r>
            <a:endParaRPr>
              <a:latin typeface="Buxton Sketch" pitchFamily="66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404040"/>
                </a:solidFill>
                <a:latin typeface="Buxton Sketch" pitchFamily="66" charset="0"/>
              </a:rPr>
              <a:t>How do you find it ? I'm curious about </a:t>
            </a:r>
            <a:r>
              <a:rPr lang="en-US" sz="2000" strike="noStrike" dirty="0" smtClean="0">
                <a:solidFill>
                  <a:srgbClr val="404040"/>
                </a:solidFill>
                <a:latin typeface="Buxton Sketch" pitchFamily="66" charset="0"/>
              </a:rPr>
              <a:t>that...</a:t>
            </a:r>
            <a:endParaRPr>
              <a:latin typeface="Buxton Sketch" pitchFamily="66" charset="0"/>
            </a:endParaRPr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Thank you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trike="noStrike" dirty="0" err="1">
                <a:solidFill>
                  <a:srgbClr val="404040"/>
                </a:solidFill>
                <a:latin typeface="Arial"/>
              </a:rPr>
              <a:t>Taha</a:t>
            </a:r>
            <a:r>
              <a:rPr lang="en-US" strike="noStrike" dirty="0">
                <a:solidFill>
                  <a:srgbClr val="404040"/>
                </a:solidFill>
                <a:latin typeface="Arial"/>
              </a:rPr>
              <a:t> BEN SALAH </a:t>
            </a:r>
            <a:r>
              <a:rPr lang="en-US" strike="noStrike" dirty="0" smtClean="0">
                <a:solidFill>
                  <a:srgbClr val="404040"/>
                </a:solidFill>
                <a:latin typeface="Arial"/>
              </a:rPr>
              <a:t>– 2015</a:t>
            </a:r>
          </a:p>
          <a:p>
            <a:pPr algn="ctr">
              <a:lnSpc>
                <a:spcPct val="100000"/>
              </a:lnSpc>
            </a:pPr>
            <a:r>
              <a:rPr lang="en-US" sz="1600" dirty="0" smtClean="0">
                <a:solidFill>
                  <a:srgbClr val="404040"/>
                </a:solidFill>
                <a:latin typeface="Arial"/>
              </a:rPr>
              <a:t>taha.bensalah@gmail.com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Motivations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Productivity </a:t>
            </a:r>
            <a:r>
              <a:rPr lang="en-US" sz="2000" strike="noStrike" dirty="0" err="1">
                <a:solidFill>
                  <a:srgbClr val="404040"/>
                </a:solidFill>
                <a:latin typeface="Arial"/>
              </a:rPr>
              <a:t>vs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 Portability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Focus on productivity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Don’t loose portability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UPA? It all started as proof of concept !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dirty="0" smtClean="0">
                <a:solidFill>
                  <a:srgbClr val="808080"/>
                </a:solidFill>
                <a:latin typeface="Arial"/>
              </a:rPr>
              <a:t>O</a:t>
            </a:r>
            <a:r>
              <a:rPr lang="en-US" sz="1600" strike="noStrike" dirty="0" smtClean="0">
                <a:solidFill>
                  <a:srgbClr val="808080"/>
                </a:solidFill>
                <a:latin typeface="Arial"/>
              </a:rPr>
              <a:t>n </a:t>
            </a: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2011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"/>
            </a:pPr>
            <a:r>
              <a:rPr lang="en-US" sz="1600" strike="noStrike" dirty="0" smtClean="0">
                <a:solidFill>
                  <a:srgbClr val="808080"/>
                </a:solidFill>
                <a:latin typeface="Arial"/>
              </a:rPr>
              <a:t>Upon </a:t>
            </a:r>
            <a:r>
              <a:rPr lang="en-US" sz="1600" strike="noStrike" dirty="0">
                <a:solidFill>
                  <a:srgbClr val="808080"/>
                </a:solidFill>
                <a:latin typeface="Arial"/>
              </a:rPr>
              <a:t>lecture I presented in SFD/Software Freedom Day 2013 about “7 ORM sins</a:t>
            </a:r>
            <a:r>
              <a:rPr lang="en-US" sz="1600" strike="noStrike" dirty="0" smtClean="0">
                <a:solidFill>
                  <a:srgbClr val="808080"/>
                </a:solidFill>
                <a:latin typeface="Arial"/>
              </a:rPr>
              <a:t>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dirty="0" smtClean="0">
                <a:solidFill>
                  <a:srgbClr val="FFFFFF"/>
                </a:solidFill>
                <a:latin typeface="Arial"/>
              </a:rPr>
              <a:t>But </a:t>
            </a:r>
            <a:r>
              <a:rPr lang="en-US" sz="3600" b="1" strike="noStrike" dirty="0">
                <a:solidFill>
                  <a:srgbClr val="FFFFFF"/>
                </a:solidFill>
                <a:latin typeface="Arial"/>
              </a:rPr>
              <a:t>you worry about…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Any Security issues  with DDL (drop/alter) ?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May Simply  be handled by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RDBMS.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Any performance issues ?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Think of vertical tables (properties table, parameters table, </a:t>
            </a:r>
            <a:r>
              <a:rPr lang="en-US" sz="1200" strike="noStrike" dirty="0" err="1">
                <a:solidFill>
                  <a:srgbClr val="808080"/>
                </a:solidFill>
                <a:latin typeface="Arial"/>
              </a:rPr>
              <a:t>adresses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 table) that will be handled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horizontally.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4924080"/>
            <a:ext cx="9143280" cy="21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strike="noStrike">
                <a:solidFill>
                  <a:srgbClr val="595959"/>
                </a:solidFill>
                <a:latin typeface="Arial"/>
                <a:ea typeface="DejaVu Sans"/>
              </a:rPr>
              <a:t>Taha BEN SALAH – ENISo – Tunisia - 2015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2857320" y="1851840"/>
            <a:ext cx="3499920" cy="272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1" strike="noStrike">
                <a:solidFill>
                  <a:srgbClr val="595959"/>
                </a:solidFill>
                <a:latin typeface="Arial"/>
                <a:ea typeface="맑은 고딕"/>
              </a:rPr>
              <a:t>So what's common about it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0" y="1210320"/>
            <a:ext cx="914328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>
                <a:solidFill>
                  <a:srgbClr val="A6A6A6"/>
                </a:solidFill>
                <a:latin typeface="Arial"/>
                <a:ea typeface="DejaVu Sans"/>
              </a:rPr>
              <a:t>Common features</a:t>
            </a:r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0" y="555480"/>
            <a:ext cx="9143280" cy="699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b="1" strike="noStrike">
                <a:solidFill>
                  <a:srgbClr val="595959"/>
                </a:solidFill>
                <a:latin typeface="Arial"/>
                <a:ea typeface="맑은 고딕"/>
              </a:rPr>
              <a:t>UPA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Common features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UPA is not exactly JPA still </a:t>
            </a:r>
            <a:r>
              <a:rPr lang="en-US" sz="2000" dirty="0" smtClean="0">
                <a:solidFill>
                  <a:srgbClr val="404040"/>
                </a:solidFill>
                <a:latin typeface="Arial"/>
              </a:rPr>
              <a:t>…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Intuitive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Almost all JPA features/concepts are maintained. Some Hibernate and </a:t>
            </a:r>
            <a:r>
              <a:rPr lang="en-US" sz="1200" strike="noStrike" dirty="0" err="1">
                <a:solidFill>
                  <a:srgbClr val="808080"/>
                </a:solidFill>
                <a:latin typeface="Arial"/>
              </a:rPr>
              <a:t>Mybatis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 ones are bundled in a way it fits well with UPA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philosophy.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Vendor 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Neutral Persistence Layer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Helps 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build a persistence layer that is vendor neutral and any persistence provider can be used. Although, UPA provides a </a:t>
            </a:r>
            <a:r>
              <a:rPr lang="en-US" sz="1200" b="1" strike="noStrike" dirty="0">
                <a:solidFill>
                  <a:srgbClr val="808080"/>
                </a:solidFill>
                <a:latin typeface="Arial"/>
              </a:rPr>
              <a:t>reference implementation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 that is particularly ready to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use.</a:t>
            </a:r>
            <a:endParaRPr/>
          </a:p>
          <a:p>
            <a:pPr>
              <a:buFont typeface="Arial"/>
              <a:buChar char="•"/>
            </a:pPr>
            <a:r>
              <a:rPr lang="en-US" sz="2000" strike="noStrike" dirty="0" smtClean="0">
                <a:solidFill>
                  <a:srgbClr val="404040"/>
                </a:solidFill>
                <a:latin typeface="Arial"/>
              </a:rPr>
              <a:t>Pluggable </a:t>
            </a: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Providers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Supports pluggable, third party persistence providers as it is defined as an </a:t>
            </a:r>
            <a:r>
              <a:rPr lang="en-US" sz="1200" b="1" strike="noStrike" dirty="0">
                <a:solidFill>
                  <a:srgbClr val="808080"/>
                </a:solidFill>
                <a:latin typeface="Arial"/>
              </a:rPr>
              <a:t>API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 with a reference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implementation.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27360"/>
            <a:ext cx="9143280" cy="85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>
                <a:solidFill>
                  <a:srgbClr val="FFFFFF"/>
                </a:solidFill>
                <a:latin typeface="Arial"/>
              </a:rPr>
              <a:t>Common features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57200" y="1200240"/>
            <a:ext cx="8228880" cy="339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Annotations based meta-data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No deployment descriptors required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Very similar of JPA’s annotations.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Annotations defaults can be used in model class, which saves a </a:t>
            </a:r>
            <a:r>
              <a:rPr lang="en-US" sz="1200" strike="noStrike" dirty="0" smtClean="0">
                <a:solidFill>
                  <a:srgbClr val="808080"/>
                </a:solidFill>
                <a:latin typeface="Arial"/>
              </a:rPr>
              <a:t>lot of </a:t>
            </a: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development time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Support for XML Mapping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 strike="noStrike" dirty="0">
                <a:solidFill>
                  <a:srgbClr val="404040"/>
                </a:solidFill>
                <a:latin typeface="Arial"/>
              </a:rPr>
              <a:t>Standardized ORM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1200" strike="noStrike" dirty="0">
                <a:solidFill>
                  <a:srgbClr val="808080"/>
                </a:solidFill>
                <a:latin typeface="Arial"/>
              </a:rPr>
              <a:t>Provides clean, easy, and standardized object-relational mapping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1882</Words>
  <Application>LibreOffice/4.4.3.2$Linux_X86_64 LibreOffice_project/40m0$Build-2</Application>
  <PresentationFormat>On-screen Show (16:9)</PresentationFormat>
  <Paragraphs>509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Office Theme</vt:lpstr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vpc</cp:lastModifiedBy>
  <cp:revision>201</cp:revision>
  <dcterms:created xsi:type="dcterms:W3CDTF">2014-04-01T16:27:38Z</dcterms:created>
  <dcterms:modified xsi:type="dcterms:W3CDTF">2015-06-14T14:40:58Z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Microsoft Corporation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