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6"/>
          <p:cNvSpPr/>
          <p:nvPr/>
        </p:nvSpPr>
        <p:spPr>
          <a:xfrm>
            <a:off x="7131240" y="4137840"/>
            <a:ext cx="1725840" cy="765360"/>
          </a:xfrm>
          <a:custGeom>
            <a:avLst/>
            <a:gdLst>
              <a:gd name="textAreaLeft" fmla="*/ 0 w 1725840"/>
              <a:gd name="textAreaRight" fmla="*/ 1726560 w 1725840"/>
              <a:gd name="textAreaTop" fmla="*/ 0 h 765360"/>
              <a:gd name="textAreaBottom" fmla="*/ 766080 h 76536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" name="CustomShape 7"/>
          <p:cNvSpPr/>
          <p:nvPr/>
        </p:nvSpPr>
        <p:spPr>
          <a:xfrm rot="19974000">
            <a:off x="5218200" y="-2323440"/>
            <a:ext cx="4930920" cy="4027320"/>
          </a:xfrm>
          <a:custGeom>
            <a:avLst/>
            <a:gdLst>
              <a:gd name="textAreaLeft" fmla="*/ 0 w 4930920"/>
              <a:gd name="textAreaRight" fmla="*/ 4931640 w 4930920"/>
              <a:gd name="textAreaTop" fmla="*/ 0 h 4027320"/>
              <a:gd name="textAreaBottom" fmla="*/ 4028040 h 402732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title text format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Inh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6" hidden="1"/>
          <p:cNvSpPr/>
          <p:nvPr/>
        </p:nvSpPr>
        <p:spPr>
          <a:xfrm>
            <a:off x="7131240" y="4137840"/>
            <a:ext cx="1725840" cy="765360"/>
          </a:xfrm>
          <a:custGeom>
            <a:avLst/>
            <a:gdLst>
              <a:gd name="textAreaLeft" fmla="*/ 0 w 1725840"/>
              <a:gd name="textAreaRight" fmla="*/ 1726560 w 1725840"/>
              <a:gd name="textAreaTop" fmla="*/ 0 h 765360"/>
              <a:gd name="textAreaBottom" fmla="*/ 766080 h 76536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49" name="CustomShape 7" hidden="1"/>
          <p:cNvSpPr/>
          <p:nvPr/>
        </p:nvSpPr>
        <p:spPr>
          <a:xfrm rot="19974000">
            <a:off x="5218200" y="-2323440"/>
            <a:ext cx="4930920" cy="4027320"/>
          </a:xfrm>
          <a:custGeom>
            <a:avLst/>
            <a:gdLst>
              <a:gd name="textAreaLeft" fmla="*/ 0 w 4930920"/>
              <a:gd name="textAreaRight" fmla="*/ 4931640 w 4930920"/>
              <a:gd name="textAreaTop" fmla="*/ 0 h 4027320"/>
              <a:gd name="textAreaBottom" fmla="*/ 4028040 h 402732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84200" y="1213200"/>
            <a:ext cx="8228880" cy="337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1"/>
          </p:nvPr>
        </p:nvSpPr>
        <p:spPr>
          <a:xfrm>
            <a:off x="3132000" y="4798440"/>
            <a:ext cx="287928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&lt;footer&gt;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6"/>
          <p:cNvSpPr/>
          <p:nvPr/>
        </p:nvSpPr>
        <p:spPr>
          <a:xfrm>
            <a:off x="7131240" y="4137840"/>
            <a:ext cx="1725840" cy="765360"/>
          </a:xfrm>
          <a:custGeom>
            <a:avLst/>
            <a:gdLst>
              <a:gd name="textAreaLeft" fmla="*/ 0 w 1725840"/>
              <a:gd name="textAreaRight" fmla="*/ 1726560 w 1725840"/>
              <a:gd name="textAreaTop" fmla="*/ 0 h 765360"/>
              <a:gd name="textAreaBottom" fmla="*/ 766080 h 76536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54" name="CustomShape 7"/>
          <p:cNvSpPr/>
          <p:nvPr/>
        </p:nvSpPr>
        <p:spPr>
          <a:xfrm rot="19974000">
            <a:off x="5218200" y="-2323440"/>
            <a:ext cx="4930920" cy="4027320"/>
          </a:xfrm>
          <a:custGeom>
            <a:avLst/>
            <a:gdLst>
              <a:gd name="textAreaLeft" fmla="*/ 0 w 4930920"/>
              <a:gd name="textAreaRight" fmla="*/ 4931640 w 4930920"/>
              <a:gd name="textAreaTop" fmla="*/ 0 h 4027320"/>
              <a:gd name="textAreaBottom" fmla="*/ 4028040 h 402732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280" cy="178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5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Образец заголовка</a:t>
            </a:r>
            <a:endParaRPr b="0" lang="ru-RU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"/>
          </p:nvPr>
        </p:nvSpPr>
        <p:spPr>
          <a:xfrm>
            <a:off x="628560" y="4767120"/>
            <a:ext cx="205632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&lt;date/time&gt;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3"/>
          </p:nvPr>
        </p:nvSpPr>
        <p:spPr>
          <a:xfrm>
            <a:off x="3029040" y="4767120"/>
            <a:ext cx="308520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sldNum" idx="4"/>
          </p:nvPr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6EA94A4-0AEC-463B-AA7E-A429F8A737F5}" type="slidenum"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&lt;number&gt;</a:t>
            </a:fld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6"/>
          <p:cNvSpPr/>
          <p:nvPr/>
        </p:nvSpPr>
        <p:spPr>
          <a:xfrm>
            <a:off x="7131240" y="4137840"/>
            <a:ext cx="1725840" cy="765360"/>
          </a:xfrm>
          <a:custGeom>
            <a:avLst/>
            <a:gdLst>
              <a:gd name="textAreaLeft" fmla="*/ 0 w 1725840"/>
              <a:gd name="textAreaRight" fmla="*/ 1726560 w 1725840"/>
              <a:gd name="textAreaTop" fmla="*/ 0 h 765360"/>
              <a:gd name="textAreaBottom" fmla="*/ 766080 h 76536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61" name="CustomShape 7"/>
          <p:cNvSpPr/>
          <p:nvPr/>
        </p:nvSpPr>
        <p:spPr>
          <a:xfrm rot="19974000">
            <a:off x="5218200" y="-2323440"/>
            <a:ext cx="4930920" cy="4027320"/>
          </a:xfrm>
          <a:custGeom>
            <a:avLst/>
            <a:gdLst>
              <a:gd name="textAreaLeft" fmla="*/ 0 w 4930920"/>
              <a:gd name="textAreaRight" fmla="*/ 4931640 w 4930920"/>
              <a:gd name="textAreaTop" fmla="*/ 0 h 4027320"/>
              <a:gd name="textAreaBottom" fmla="*/ 4028040 h 402732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6"/>
          <p:cNvSpPr/>
          <p:nvPr/>
        </p:nvSpPr>
        <p:spPr>
          <a:xfrm>
            <a:off x="7131240" y="4137840"/>
            <a:ext cx="1725840" cy="765360"/>
          </a:xfrm>
          <a:custGeom>
            <a:avLst/>
            <a:gdLst>
              <a:gd name="textAreaLeft" fmla="*/ 0 w 1725840"/>
              <a:gd name="textAreaRight" fmla="*/ 1726560 w 1725840"/>
              <a:gd name="textAreaTop" fmla="*/ 0 h 765360"/>
              <a:gd name="textAreaBottom" fmla="*/ 766080 h 76536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65" name="CustomShape 7"/>
          <p:cNvSpPr/>
          <p:nvPr/>
        </p:nvSpPr>
        <p:spPr>
          <a:xfrm rot="19974000">
            <a:off x="5218200" y="-2323440"/>
            <a:ext cx="4930920" cy="4027320"/>
          </a:xfrm>
          <a:custGeom>
            <a:avLst/>
            <a:gdLst>
              <a:gd name="textAreaLeft" fmla="*/ 0 w 4930920"/>
              <a:gd name="textAreaRight" fmla="*/ 4931640 w 4930920"/>
              <a:gd name="textAreaTop" fmla="*/ 0 h 4027320"/>
              <a:gd name="textAreaBottom" fmla="*/ 4028040 h 402732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6"/>
          <p:cNvSpPr/>
          <p:nvPr/>
        </p:nvSpPr>
        <p:spPr>
          <a:xfrm>
            <a:off x="7131240" y="4137840"/>
            <a:ext cx="1725840" cy="765360"/>
          </a:xfrm>
          <a:custGeom>
            <a:avLst/>
            <a:gdLst>
              <a:gd name="textAreaLeft" fmla="*/ 0 w 1725840"/>
              <a:gd name="textAreaRight" fmla="*/ 1726560 w 1725840"/>
              <a:gd name="textAreaTop" fmla="*/ 0 h 765360"/>
              <a:gd name="textAreaBottom" fmla="*/ 766080 h 76536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69" name="CustomShape 7"/>
          <p:cNvSpPr/>
          <p:nvPr/>
        </p:nvSpPr>
        <p:spPr>
          <a:xfrm rot="19974000">
            <a:off x="5218200" y="-2323440"/>
            <a:ext cx="4930920" cy="4027320"/>
          </a:xfrm>
          <a:custGeom>
            <a:avLst/>
            <a:gdLst>
              <a:gd name="textAreaLeft" fmla="*/ 0 w 4930920"/>
              <a:gd name="textAreaRight" fmla="*/ 4931640 w 4930920"/>
              <a:gd name="textAreaTop" fmla="*/ 0 h 4027320"/>
              <a:gd name="textAreaBottom" fmla="*/ 4028040 h 402732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76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76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6"/>
          <p:cNvSpPr/>
          <p:nvPr/>
        </p:nvSpPr>
        <p:spPr>
          <a:xfrm>
            <a:off x="7131240" y="4137840"/>
            <a:ext cx="1725840" cy="765360"/>
          </a:xfrm>
          <a:custGeom>
            <a:avLst/>
            <a:gdLst>
              <a:gd name="textAreaLeft" fmla="*/ 0 w 1725840"/>
              <a:gd name="textAreaRight" fmla="*/ 1726560 w 1725840"/>
              <a:gd name="textAreaTop" fmla="*/ 0 h 765360"/>
              <a:gd name="textAreaBottom" fmla="*/ 766080 h 76536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5" name="CustomShape 7"/>
          <p:cNvSpPr/>
          <p:nvPr/>
        </p:nvSpPr>
        <p:spPr>
          <a:xfrm rot="19974000">
            <a:off x="5218200" y="-2323440"/>
            <a:ext cx="4930920" cy="4027320"/>
          </a:xfrm>
          <a:custGeom>
            <a:avLst/>
            <a:gdLst>
              <a:gd name="textAreaLeft" fmla="*/ 0 w 4930920"/>
              <a:gd name="textAreaRight" fmla="*/ 4931640 w 4930920"/>
              <a:gd name="textAreaTop" fmla="*/ 0 h 4027320"/>
              <a:gd name="textAreaBottom" fmla="*/ 4028040 h 402732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6"/>
          <p:cNvSpPr/>
          <p:nvPr/>
        </p:nvSpPr>
        <p:spPr>
          <a:xfrm>
            <a:off x="7131240" y="4137840"/>
            <a:ext cx="1725840" cy="765360"/>
          </a:xfrm>
          <a:custGeom>
            <a:avLst/>
            <a:gdLst>
              <a:gd name="textAreaLeft" fmla="*/ 0 w 1725840"/>
              <a:gd name="textAreaRight" fmla="*/ 1726560 w 1725840"/>
              <a:gd name="textAreaTop" fmla="*/ 0 h 765360"/>
              <a:gd name="textAreaBottom" fmla="*/ 766080 h 76536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" name="CustomShape 7"/>
          <p:cNvSpPr/>
          <p:nvPr/>
        </p:nvSpPr>
        <p:spPr>
          <a:xfrm rot="19974000">
            <a:off x="5218200" y="-2323440"/>
            <a:ext cx="4930920" cy="4027320"/>
          </a:xfrm>
          <a:custGeom>
            <a:avLst/>
            <a:gdLst>
              <a:gd name="textAreaLeft" fmla="*/ 0 w 4930920"/>
              <a:gd name="textAreaRight" fmla="*/ 4931640 w 4930920"/>
              <a:gd name="textAreaTop" fmla="*/ 0 h 4027320"/>
              <a:gd name="textAreaBottom" fmla="*/ 4028040 h 402732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6"/>
          <p:cNvSpPr/>
          <p:nvPr/>
        </p:nvSpPr>
        <p:spPr>
          <a:xfrm>
            <a:off x="7131240" y="4137840"/>
            <a:ext cx="1725840" cy="765360"/>
          </a:xfrm>
          <a:custGeom>
            <a:avLst/>
            <a:gdLst>
              <a:gd name="textAreaLeft" fmla="*/ 0 w 1725840"/>
              <a:gd name="textAreaRight" fmla="*/ 1726560 w 1725840"/>
              <a:gd name="textAreaTop" fmla="*/ 0 h 765360"/>
              <a:gd name="textAreaBottom" fmla="*/ 766080 h 76536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" name="CustomShape 7"/>
          <p:cNvSpPr/>
          <p:nvPr/>
        </p:nvSpPr>
        <p:spPr>
          <a:xfrm rot="19974000">
            <a:off x="5218200" y="-2323440"/>
            <a:ext cx="4930920" cy="4027320"/>
          </a:xfrm>
          <a:custGeom>
            <a:avLst/>
            <a:gdLst>
              <a:gd name="textAreaLeft" fmla="*/ 0 w 4930920"/>
              <a:gd name="textAreaRight" fmla="*/ 4931640 w 4930920"/>
              <a:gd name="textAreaTop" fmla="*/ 0 h 4027320"/>
              <a:gd name="textAreaBottom" fmla="*/ 4028040 h 402732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768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76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768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6"/>
          <p:cNvSpPr/>
          <p:nvPr/>
        </p:nvSpPr>
        <p:spPr>
          <a:xfrm>
            <a:off x="7131240" y="4137840"/>
            <a:ext cx="1725840" cy="765360"/>
          </a:xfrm>
          <a:custGeom>
            <a:avLst/>
            <a:gdLst>
              <a:gd name="textAreaLeft" fmla="*/ 0 w 1725840"/>
              <a:gd name="textAreaRight" fmla="*/ 1726560 w 1725840"/>
              <a:gd name="textAreaTop" fmla="*/ 0 h 765360"/>
              <a:gd name="textAreaBottom" fmla="*/ 766080 h 76536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" name="CustomShape 7"/>
          <p:cNvSpPr/>
          <p:nvPr/>
        </p:nvSpPr>
        <p:spPr>
          <a:xfrm rot="19974000">
            <a:off x="5218200" y="-2323440"/>
            <a:ext cx="4930920" cy="4027320"/>
          </a:xfrm>
          <a:custGeom>
            <a:avLst/>
            <a:gdLst>
              <a:gd name="textAreaLeft" fmla="*/ 0 w 4930920"/>
              <a:gd name="textAreaRight" fmla="*/ 4931640 w 4930920"/>
              <a:gd name="textAreaTop" fmla="*/ 0 h 4027320"/>
              <a:gd name="textAreaBottom" fmla="*/ 4028040 h 402732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76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768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768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6"/>
          <p:cNvSpPr/>
          <p:nvPr/>
        </p:nvSpPr>
        <p:spPr>
          <a:xfrm>
            <a:off x="7131240" y="4137840"/>
            <a:ext cx="1725840" cy="765360"/>
          </a:xfrm>
          <a:custGeom>
            <a:avLst/>
            <a:gdLst>
              <a:gd name="textAreaLeft" fmla="*/ 0 w 1725840"/>
              <a:gd name="textAreaRight" fmla="*/ 1726560 w 1725840"/>
              <a:gd name="textAreaTop" fmla="*/ 0 h 765360"/>
              <a:gd name="textAreaBottom" fmla="*/ 766080 h 76536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2" name="CustomShape 7"/>
          <p:cNvSpPr/>
          <p:nvPr/>
        </p:nvSpPr>
        <p:spPr>
          <a:xfrm rot="19974000">
            <a:off x="5218200" y="-2323440"/>
            <a:ext cx="4930920" cy="4027320"/>
          </a:xfrm>
          <a:custGeom>
            <a:avLst/>
            <a:gdLst>
              <a:gd name="textAreaLeft" fmla="*/ 0 w 4930920"/>
              <a:gd name="textAreaRight" fmla="*/ 4931640 w 4930920"/>
              <a:gd name="textAreaTop" fmla="*/ 0 h 4027320"/>
              <a:gd name="textAreaBottom" fmla="*/ 4028040 h 402732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768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768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580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6"/>
          <p:cNvSpPr/>
          <p:nvPr/>
        </p:nvSpPr>
        <p:spPr>
          <a:xfrm>
            <a:off x="7131240" y="4137840"/>
            <a:ext cx="1725840" cy="765360"/>
          </a:xfrm>
          <a:custGeom>
            <a:avLst/>
            <a:gdLst>
              <a:gd name="textAreaLeft" fmla="*/ 0 w 1725840"/>
              <a:gd name="textAreaRight" fmla="*/ 1726560 w 1725840"/>
              <a:gd name="textAreaTop" fmla="*/ 0 h 765360"/>
              <a:gd name="textAreaBottom" fmla="*/ 766080 h 76536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8" name="CustomShape 7"/>
          <p:cNvSpPr/>
          <p:nvPr/>
        </p:nvSpPr>
        <p:spPr>
          <a:xfrm rot="19974000">
            <a:off x="5218200" y="-2323440"/>
            <a:ext cx="4930920" cy="4027320"/>
          </a:xfrm>
          <a:custGeom>
            <a:avLst/>
            <a:gdLst>
              <a:gd name="textAreaLeft" fmla="*/ 0 w 4930920"/>
              <a:gd name="textAreaRight" fmla="*/ 4931640 w 4930920"/>
              <a:gd name="textAreaTop" fmla="*/ 0 h 4027320"/>
              <a:gd name="textAreaBottom" fmla="*/ 4028040 h 402732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580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580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6"/>
          <p:cNvSpPr/>
          <p:nvPr/>
        </p:nvSpPr>
        <p:spPr>
          <a:xfrm>
            <a:off x="7131240" y="4137840"/>
            <a:ext cx="1725840" cy="765360"/>
          </a:xfrm>
          <a:custGeom>
            <a:avLst/>
            <a:gdLst>
              <a:gd name="textAreaLeft" fmla="*/ 0 w 1725840"/>
              <a:gd name="textAreaRight" fmla="*/ 1726560 w 1725840"/>
              <a:gd name="textAreaTop" fmla="*/ 0 h 765360"/>
              <a:gd name="textAreaBottom" fmla="*/ 766080 h 76536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3" name="CustomShape 7"/>
          <p:cNvSpPr/>
          <p:nvPr/>
        </p:nvSpPr>
        <p:spPr>
          <a:xfrm rot="19974000">
            <a:off x="5218200" y="-2323440"/>
            <a:ext cx="4930920" cy="4027320"/>
          </a:xfrm>
          <a:custGeom>
            <a:avLst/>
            <a:gdLst>
              <a:gd name="textAreaLeft" fmla="*/ 0 w 4930920"/>
              <a:gd name="textAreaRight" fmla="*/ 4931640 w 4930920"/>
              <a:gd name="textAreaTop" fmla="*/ 0 h 4027320"/>
              <a:gd name="textAreaBottom" fmla="*/ 4028040 h 402732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768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768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768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768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6"/>
          <p:cNvSpPr/>
          <p:nvPr/>
        </p:nvSpPr>
        <p:spPr>
          <a:xfrm>
            <a:off x="7131240" y="4137840"/>
            <a:ext cx="1725840" cy="765360"/>
          </a:xfrm>
          <a:custGeom>
            <a:avLst/>
            <a:gdLst>
              <a:gd name="textAreaLeft" fmla="*/ 0 w 1725840"/>
              <a:gd name="textAreaRight" fmla="*/ 1726560 w 1725840"/>
              <a:gd name="textAreaTop" fmla="*/ 0 h 765360"/>
              <a:gd name="textAreaBottom" fmla="*/ 766080 h 76536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40" name="CustomShape 7"/>
          <p:cNvSpPr/>
          <p:nvPr/>
        </p:nvSpPr>
        <p:spPr>
          <a:xfrm rot="19974000">
            <a:off x="5218200" y="-2323440"/>
            <a:ext cx="4930920" cy="4027320"/>
          </a:xfrm>
          <a:custGeom>
            <a:avLst/>
            <a:gdLst>
              <a:gd name="textAreaLeft" fmla="*/ 0 w 4930920"/>
              <a:gd name="textAreaRight" fmla="*/ 4931640 w 4930920"/>
              <a:gd name="textAreaTop" fmla="*/ 0 h 4027320"/>
              <a:gd name="textAreaBottom" fmla="*/ 4028040 h 402732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836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836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836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836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836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836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Second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Third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Fourth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Fifth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Sixth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Seventh Outline Level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image" Target="../media/image5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495360" y="217944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600" strike="noStrike" u="none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PostgreSQL</a:t>
            </a:r>
            <a:r>
              <a:rPr b="1" lang="ru-RU" sz="2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DejaVu Sans"/>
              </a:rPr>
              <a:t>: Уровень 2. </a:t>
            </a:r>
            <a:endParaRPr b="0" lang="ru-RU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DejaVu Sans"/>
              </a:rPr>
              <a:t>Продвинутые возможности</a:t>
            </a:r>
            <a:endParaRPr b="0" lang="ru-RU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4" name="Picture 2" descr="https://avatars.mds.yandex.net/i?id=6d149088086246972def0787c29b2c99ca2e0b99-4903276-images-thumbs&amp;n=13"/>
          <p:cNvPicPr/>
          <p:nvPr/>
        </p:nvPicPr>
        <p:blipFill>
          <a:blip r:embed="rId1"/>
          <a:stretch/>
        </p:blipFill>
        <p:spPr>
          <a:xfrm>
            <a:off x="171720" y="125640"/>
            <a:ext cx="1662480" cy="1578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Рисунок 1" descr=""/>
          <p:cNvPicPr/>
          <p:nvPr/>
        </p:nvPicPr>
        <p:blipFill>
          <a:blip r:embed="rId1"/>
          <a:stretch/>
        </p:blipFill>
        <p:spPr>
          <a:xfrm>
            <a:off x="1146960" y="0"/>
            <a:ext cx="6849360" cy="5142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Рисунок 2" descr=""/>
          <p:cNvPicPr/>
          <p:nvPr/>
        </p:nvPicPr>
        <p:blipFill>
          <a:blip r:embed="rId1"/>
          <a:stretch/>
        </p:blipFill>
        <p:spPr>
          <a:xfrm>
            <a:off x="1172160" y="0"/>
            <a:ext cx="6799320" cy="5142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Рисунок 2" descr=""/>
          <p:cNvPicPr/>
          <p:nvPr/>
        </p:nvPicPr>
        <p:blipFill>
          <a:blip r:embed="rId1"/>
          <a:srcRect l="0" t="0" r="0" b="85924"/>
          <a:stretch/>
        </p:blipFill>
        <p:spPr>
          <a:xfrm>
            <a:off x="1166040" y="0"/>
            <a:ext cx="6811200" cy="72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Прямоугольник 1"/>
          <p:cNvSpPr/>
          <p:nvPr/>
        </p:nvSpPr>
        <p:spPr>
          <a:xfrm>
            <a:off x="1166040" y="1373400"/>
            <a:ext cx="5493600" cy="26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85000"/>
              </a:lnSpc>
            </a:pPr>
            <a:r>
              <a:rPr b="1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пн-чт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: 9:00-13:30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r>
              <a:rPr b="1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пт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: 9:00-1</a:t>
            </a:r>
            <a:r>
              <a:rPr b="1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4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:30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r>
              <a:rPr b="1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перерыв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:</a:t>
            </a:r>
            <a:r>
              <a:rPr b="1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11:00-12:00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r>
              <a:rPr b="1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до 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16:00 – </a:t>
            </a:r>
            <a:r>
              <a:rPr b="1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сам.работа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500" lnSpcReduction="19999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Организационные </a:t>
            </a:r>
            <a:br>
              <a:rPr sz="4400"/>
            </a:b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моменты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28560" y="1400760"/>
            <a:ext cx="7885800" cy="326232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000" strike="noStrike" u="sng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Правила совместной работы: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rgbClr val="86aa00"/>
                </a:solidFill>
                <a:effectLst/>
                <a:uFillTx/>
                <a:latin typeface="Segoe UI Light"/>
                <a:ea typeface="DejaVu Sans"/>
              </a:rPr>
              <a:t> </a:t>
            </a: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Вопросы преподавателю</a:t>
            </a:r>
            <a:br>
              <a:rPr sz="2000"/>
            </a:br>
            <a:r>
              <a:rPr b="0" lang="ru-RU" sz="2000" strike="noStrike" u="none">
                <a:solidFill>
                  <a:srgbClr val="86aa00"/>
                </a:solidFill>
                <a:effectLst/>
                <a:uFillTx/>
                <a:latin typeface="Segoe UI Light"/>
                <a:ea typeface="DejaVu Sans"/>
              </a:rPr>
              <a:t> </a:t>
            </a: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Правило поднятой руки</a:t>
            </a:r>
            <a:br>
              <a:rPr sz="2000"/>
            </a:br>
            <a:r>
              <a:rPr b="0" lang="ru-RU" sz="2000" strike="noStrike" u="none">
                <a:solidFill>
                  <a:srgbClr val="86aa00"/>
                </a:solidFill>
                <a:effectLst/>
                <a:uFillTx/>
                <a:latin typeface="Segoe UI Light"/>
                <a:ea typeface="DejaVu Sans"/>
              </a:rPr>
              <a:t> </a:t>
            </a: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Уважение к мнению других участников</a:t>
            </a:r>
            <a:br>
              <a:rPr sz="2000"/>
            </a:b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1400" strike="noStrike" u="sng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Давайте знакомиться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d2d2a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 Имя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d2d2a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 Компания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d2d2a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 Должность, роль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d2d2a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 Ожидания от курса</a:t>
            </a:r>
            <a:br>
              <a:rPr sz="2000"/>
            </a:b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 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68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68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rgbClr val="ff0000"/>
                </a:solidFill>
                <a:effectLst/>
                <a:uFillTx/>
                <a:latin typeface="Segoe UI Light"/>
                <a:ea typeface="DejaVu Sans"/>
              </a:rPr>
              <a:t> </a:t>
            </a: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Мобильные телефоны</a:t>
            </a:r>
            <a:br>
              <a:rPr sz="2000"/>
            </a:br>
            <a:r>
              <a:rPr b="0" lang="ru-RU" sz="2000" strike="noStrike" u="none">
                <a:solidFill>
                  <a:srgbClr val="ff0000"/>
                </a:solidFill>
                <a:effectLst/>
                <a:uFillTx/>
                <a:latin typeface="Segoe UI Light"/>
                <a:ea typeface="DejaVu Sans"/>
              </a:rPr>
              <a:t> </a:t>
            </a: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Опоздания</a:t>
            </a:r>
            <a:br>
              <a:rPr sz="2000"/>
            </a:br>
            <a:r>
              <a:rPr b="0" lang="ru-RU" sz="2000" strike="noStrike" u="none">
                <a:solidFill>
                  <a:srgbClr val="ff0000"/>
                </a:solidFill>
                <a:effectLst/>
                <a:uFillTx/>
                <a:latin typeface="Segoe UI Light"/>
                <a:ea typeface="DejaVu Sans"/>
              </a:rPr>
              <a:t> </a:t>
            </a: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Приватные обсуждения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68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204;p32"/>
          <p:cNvSpPr/>
          <p:nvPr/>
        </p:nvSpPr>
        <p:spPr>
          <a:xfrm>
            <a:off x="10894680" y="5317920"/>
            <a:ext cx="71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1219320">
              <a:lnSpc>
                <a:spcPct val="100000"/>
              </a:lnSpc>
              <a:tabLst>
                <a:tab algn="l" pos="0"/>
              </a:tabLst>
            </a:pPr>
            <a:fld id="{C46B2CB6-DDF3-43E8-9E75-D909BAAD814E}" type="slidenum">
              <a:rPr b="0" lang="ru" sz="1470" strike="noStrike" u="none">
                <a:solidFill>
                  <a:srgbClr val="004777"/>
                </a:solidFill>
                <a:effectLst/>
                <a:uFillTx/>
                <a:latin typeface="Open Sans"/>
                <a:ea typeface="Open Sans"/>
              </a:rPr>
              <a:t>&lt;number&gt;</a:t>
            </a:fld>
            <a:endParaRPr b="0" lang="ru-RU" sz="14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6" name="Picture 2" descr="https://sun1-85.userapi.com/impg/6k5xZ6FQs17OKeDc3H7AFRCK3k4cKl3hb9rhhA/GFRJ-7MW1yw.jpg?size=1200x1200&amp;quality=96&amp;sign=43a0b62f3872c9724496f8ed3a831695&amp;type=album"/>
          <p:cNvPicPr/>
          <p:nvPr/>
        </p:nvPicPr>
        <p:blipFill>
          <a:blip r:embed="rId1"/>
          <a:stretch/>
        </p:blipFill>
        <p:spPr>
          <a:xfrm>
            <a:off x="183600" y="309600"/>
            <a:ext cx="2253960" cy="225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Объект 3"/>
          <p:cNvSpPr/>
          <p:nvPr/>
        </p:nvSpPr>
        <p:spPr>
          <a:xfrm>
            <a:off x="2370960" y="261000"/>
            <a:ext cx="3546000" cy="290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609480" indent="-474120" defTabSz="1219320">
              <a:lnSpc>
                <a:spcPct val="90000"/>
              </a:lnSpc>
              <a:spcBef>
                <a:spcPts val="1066"/>
              </a:spcBef>
              <a:buSzPct val="129939"/>
              <a:buBlip>
                <a:blip r:embed="rId2"/>
              </a:buBlip>
            </a:pP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Бэкенд-разработчик 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474120" defTabSz="1219320">
              <a:lnSpc>
                <a:spcPct val="90000"/>
              </a:lnSpc>
              <a:spcBef>
                <a:spcPts val="1066"/>
              </a:spcBef>
              <a:buSzPct val="129939"/>
              <a:buBlip>
                <a:blip r:embed="rId3"/>
              </a:buBlip>
            </a:pP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Стек</a:t>
            </a:r>
            <a:r>
              <a:rPr b="0" lang="en-US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:</a:t>
            </a: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 </a:t>
            </a:r>
            <a:r>
              <a:rPr b="0" lang="en-US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Pt, JS, Django, Fastapi, Postgresql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474120" defTabSz="1219320">
              <a:lnSpc>
                <a:spcPct val="90000"/>
              </a:lnSpc>
              <a:spcBef>
                <a:spcPts val="1066"/>
              </a:spcBef>
              <a:buSzPct val="129939"/>
              <a:buBlip>
                <a:blip r:embed="rId4"/>
              </a:buBlip>
            </a:pP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Кандидат технических наук,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474120" defTabSz="1219320">
              <a:lnSpc>
                <a:spcPct val="90000"/>
              </a:lnSpc>
              <a:spcBef>
                <a:spcPts val="1066"/>
              </a:spcBef>
              <a:buSzPct val="129939"/>
              <a:buBlip>
                <a:blip r:embed="rId5"/>
              </a:buBlip>
            </a:pP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 доцент РТУ МИРЭА</a:t>
            </a:r>
            <a:r>
              <a:rPr b="0" lang="en-US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, </a:t>
            </a: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Политех, Бауманский учебный центр Специалист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1219320">
              <a:lnSpc>
                <a:spcPct val="90000"/>
              </a:lnSpc>
              <a:spcBef>
                <a:spcPts val="1066"/>
              </a:spcBef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5360" defTabSz="1219320">
              <a:lnSpc>
                <a:spcPct val="90000"/>
              </a:lnSpc>
              <a:spcBef>
                <a:spcPts val="1066"/>
              </a:spcBef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1219320">
              <a:lnSpc>
                <a:spcPct val="90000"/>
              </a:lnSpc>
              <a:spcBef>
                <a:spcPts val="1066"/>
              </a:spcBef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1219320">
              <a:lnSpc>
                <a:spcPct val="90000"/>
              </a:lnSpc>
              <a:spcBef>
                <a:spcPts val="1066"/>
              </a:spcBef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1219320">
              <a:lnSpc>
                <a:spcPct val="90000"/>
              </a:lnSpc>
              <a:spcBef>
                <a:spcPts val="1066"/>
              </a:spcBef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Picture 6" descr="Qotto Logo"/>
          <p:cNvPicPr/>
          <p:nvPr/>
        </p:nvPicPr>
        <p:blipFill>
          <a:blip r:embed="rId6"/>
          <a:srcRect l="0" t="0" r="61388" b="10614"/>
          <a:stretch/>
        </p:blipFill>
        <p:spPr>
          <a:xfrm>
            <a:off x="320760" y="2972160"/>
            <a:ext cx="840600" cy="1034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Рисунок 18" descr=""/>
          <p:cNvPicPr/>
          <p:nvPr/>
        </p:nvPicPr>
        <p:blipFill>
          <a:blip r:embed="rId7"/>
          <a:stretch/>
        </p:blipFill>
        <p:spPr>
          <a:xfrm>
            <a:off x="2558880" y="3772080"/>
            <a:ext cx="745560" cy="730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Рисунок 19" descr=""/>
          <p:cNvPicPr/>
          <p:nvPr/>
        </p:nvPicPr>
        <p:blipFill>
          <a:blip r:embed="rId8"/>
          <a:stretch/>
        </p:blipFill>
        <p:spPr>
          <a:xfrm>
            <a:off x="4144320" y="3678480"/>
            <a:ext cx="743400" cy="74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Прямоугольник 21"/>
          <p:cNvSpPr/>
          <p:nvPr/>
        </p:nvSpPr>
        <p:spPr>
          <a:xfrm>
            <a:off x="1396440" y="3243960"/>
            <a:ext cx="36032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9320">
              <a:lnSpc>
                <a:spcPct val="100000"/>
              </a:lnSpc>
            </a:pPr>
            <a:r>
              <a:rPr b="0" lang="ru-RU" sz="1870" strike="noStrike" u="none">
                <a:solidFill>
                  <a:srgbClr val="05386c"/>
                </a:solidFill>
                <a:effectLst/>
                <a:uFillTx/>
                <a:latin typeface="Arial"/>
                <a:ea typeface="DejaVu Sans"/>
              </a:rPr>
              <a:t>https://vektor-vremeni.ru/</a:t>
            </a:r>
            <a:endParaRPr b="0" lang="ru-RU" sz="18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Прямоугольник 22"/>
          <p:cNvSpPr/>
          <p:nvPr/>
        </p:nvSpPr>
        <p:spPr>
          <a:xfrm>
            <a:off x="3386880" y="4517640"/>
            <a:ext cx="300312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9320">
              <a:lnSpc>
                <a:spcPct val="100000"/>
              </a:lnSpc>
            </a:pPr>
            <a:r>
              <a:rPr b="0" lang="ru-RU" sz="1870" strike="noStrike" u="none">
                <a:solidFill>
                  <a:srgbClr val="05386c"/>
                </a:solidFill>
                <a:effectLst/>
                <a:uFillTx/>
                <a:latin typeface="Arial"/>
                <a:ea typeface="DejaVu Sans"/>
              </a:rPr>
              <a:t>https://cyberneticum.ru/</a:t>
            </a:r>
            <a:endParaRPr b="0" lang="ru-RU" sz="18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Прямоугольник 23"/>
          <p:cNvSpPr/>
          <p:nvPr/>
        </p:nvSpPr>
        <p:spPr>
          <a:xfrm>
            <a:off x="-26280" y="4137840"/>
            <a:ext cx="267372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9320">
              <a:lnSpc>
                <a:spcPct val="100000"/>
              </a:lnSpc>
            </a:pPr>
            <a:r>
              <a:rPr b="0" lang="ru-RU" sz="1870" strike="noStrike" u="none">
                <a:solidFill>
                  <a:srgbClr val="05386c"/>
                </a:solidFill>
                <a:effectLst/>
                <a:uFillTx/>
                <a:latin typeface="Arial"/>
                <a:ea typeface="DejaVu Sans"/>
              </a:rPr>
              <a:t>https://www.qotto.net/</a:t>
            </a:r>
            <a:endParaRPr b="0" lang="ru-RU" sz="18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Прямоугольник 24"/>
          <p:cNvSpPr/>
          <p:nvPr/>
        </p:nvSpPr>
        <p:spPr>
          <a:xfrm>
            <a:off x="5340600" y="3122640"/>
            <a:ext cx="324396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9320">
              <a:lnSpc>
                <a:spcPct val="100000"/>
              </a:lnSpc>
            </a:pPr>
            <a:r>
              <a:rPr b="0" lang="ru-RU" sz="1870" strike="noStrike" u="none">
                <a:solidFill>
                  <a:srgbClr val="05386c"/>
                </a:solidFill>
                <a:effectLst/>
                <a:uFillTx/>
                <a:latin typeface="Arial"/>
                <a:ea typeface="DejaVu Sans"/>
              </a:rPr>
              <a:t>https://programism.ru/</a:t>
            </a:r>
            <a:endParaRPr b="0" lang="ru-RU" sz="18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5" name="Рисунок 25" descr=""/>
          <p:cNvPicPr/>
          <p:nvPr/>
        </p:nvPicPr>
        <p:blipFill>
          <a:blip r:embed="rId9"/>
          <a:stretch/>
        </p:blipFill>
        <p:spPr>
          <a:xfrm>
            <a:off x="5565600" y="3552840"/>
            <a:ext cx="872280" cy="863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Прямоугольник 1"/>
          <p:cNvSpPr/>
          <p:nvPr/>
        </p:nvSpPr>
        <p:spPr>
          <a:xfrm>
            <a:off x="180000" y="1009440"/>
            <a:ext cx="7616880" cy="25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Курс будет полезен: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Разработчикам СУБД PostgreSQL;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Разработчикам серверной части приложений СУБД PostgreSQL;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Администраторам СУБД PostgreSQL;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Разработчикам приложений;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Слушателям, обучающимся по направлению «Системы управления базами данных».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3"/>
          <p:cNvSpPr/>
          <p:nvPr/>
        </p:nvSpPr>
        <p:spPr>
          <a:xfrm>
            <a:off x="233640" y="889920"/>
            <a:ext cx="6426000" cy="31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Модуль 1. Пользовательские функции и процедуры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Языки, используемые для создания пользовательских функций и процедур в PostgreSQL.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Функции и процедуры на SQL.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Язык PlPgSQL.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Разработка функций на ненативных языках.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Модуль 2. Триггеры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Назначение триггеров.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Виды триггеров.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Разработка триггеров и триггерных функций.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Прямоугольник 4"/>
          <p:cNvSpPr/>
          <p:nvPr/>
        </p:nvSpPr>
        <p:spPr>
          <a:xfrm>
            <a:off x="667440" y="146880"/>
            <a:ext cx="112464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000" strike="noStrike" u="none">
                <a:solidFill>
                  <a:srgbClr val="002060"/>
                </a:solidFill>
                <a:effectLst/>
                <a:uFillTx/>
                <a:latin typeface="Arial"/>
                <a:ea typeface="DejaVu Sans"/>
              </a:rPr>
              <a:t>ДЕНЬ-1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Прямоугольник 3"/>
          <p:cNvSpPr/>
          <p:nvPr/>
        </p:nvSpPr>
        <p:spPr>
          <a:xfrm>
            <a:off x="279360" y="668880"/>
            <a:ext cx="6426000" cy="363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Модуль 3. Хранение атрибутов большого размера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Технология TOAST.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Использование pg_largeobject.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Расширение lo.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Модуль 4. Пользовательские типы данных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Перечисления.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Диапазонные типы.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Базовые типы.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Домены данных.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Операторы, классы операторов, семейства операторов.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Прямоугольник 4"/>
          <p:cNvSpPr/>
          <p:nvPr/>
        </p:nvSpPr>
        <p:spPr>
          <a:xfrm>
            <a:off x="667440" y="146880"/>
            <a:ext cx="112464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000" strike="noStrike" u="none">
                <a:solidFill>
                  <a:srgbClr val="002060"/>
                </a:solidFill>
                <a:effectLst/>
                <a:uFillTx/>
                <a:latin typeface="Arial"/>
                <a:ea typeface="DejaVu Sans"/>
              </a:rPr>
              <a:t>ДЕНЬ-2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рямоугольник 3"/>
          <p:cNvSpPr/>
          <p:nvPr/>
        </p:nvSpPr>
        <p:spPr>
          <a:xfrm>
            <a:off x="279360" y="668880"/>
            <a:ext cx="6426000" cy="25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Модуль 5. Слабоструктурированные типы данных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Тип xml.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Тип json/jsonb.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Тип hstor.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Модуль 6. Курсоры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Использование курсоров в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SQL</a:t>
            </a: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и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PlPgSQL</a:t>
            </a: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коде.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Передача курсора клиенту.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Прямоугольник 4"/>
          <p:cNvSpPr/>
          <p:nvPr/>
        </p:nvSpPr>
        <p:spPr>
          <a:xfrm>
            <a:off x="667440" y="146880"/>
            <a:ext cx="112464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000" strike="noStrike" u="none">
                <a:solidFill>
                  <a:srgbClr val="002060"/>
                </a:solidFill>
                <a:effectLst/>
                <a:uFillTx/>
                <a:latin typeface="Arial"/>
                <a:ea typeface="DejaVu Sans"/>
              </a:rPr>
              <a:t>ДЕНЬ-3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Прямоугольник 3"/>
          <p:cNvSpPr/>
          <p:nvPr/>
        </p:nvSpPr>
        <p:spPr>
          <a:xfrm>
            <a:off x="279360" y="668880"/>
            <a:ext cx="6426000" cy="23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Модуль 7.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Правила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Создание пользовательских правил трансформации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Модуль 8.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Работа с иерархическими структурами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Основные паттерны представления иерархических структур в реляционных БД.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Adjacency List</a:t>
            </a: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и рекурсивные запросы.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Materialized Path</a:t>
            </a: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и использование расширения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ltree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Прямоугольник 4"/>
          <p:cNvSpPr/>
          <p:nvPr/>
        </p:nvSpPr>
        <p:spPr>
          <a:xfrm>
            <a:off x="667440" y="146880"/>
            <a:ext cx="112464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000" strike="noStrike" u="none">
                <a:solidFill>
                  <a:srgbClr val="002060"/>
                </a:solidFill>
                <a:effectLst/>
                <a:uFillTx/>
                <a:latin typeface="Arial"/>
                <a:ea typeface="DejaVu Sans"/>
              </a:rPr>
              <a:t>ДЕНЬ-4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Прямоугольник 3"/>
          <p:cNvSpPr/>
          <p:nvPr/>
        </p:nvSpPr>
        <p:spPr>
          <a:xfrm>
            <a:off x="203040" y="552600"/>
            <a:ext cx="6426000" cy="44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85000"/>
              </a:lnSpc>
            </a:pPr>
            <a:r>
              <a:rPr b="1" lang="ru-RU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Модуль 9.</a:t>
            </a: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Основы полнотекстового поиска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8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Понятие документа.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8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Запросы FTS.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8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Конфигурации.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8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Индексы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r>
              <a:rPr b="1" lang="ru-RU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Модуль 10. </a:t>
            </a: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Секционирование (партиционирование) таблиц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85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Задачи, решаемые с помощью секционирования.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8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Виды секционирования.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8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Обслуживание секций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r>
              <a:rPr b="1" lang="ru-RU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Модуль 11. </a:t>
            </a: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Обертки внешних данных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8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Назначение оберток.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8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Использование postgres_fdw.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8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Использование file_fdw.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85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Возможности использования оберток и секционирования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Модуль 12. Управление правами доступа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8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Пользователи и роли.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8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Категории прав доступа.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Прямоугольник 4"/>
          <p:cNvSpPr/>
          <p:nvPr/>
        </p:nvSpPr>
        <p:spPr>
          <a:xfrm>
            <a:off x="606600" y="0"/>
            <a:ext cx="112464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000" strike="noStrike" u="none">
                <a:solidFill>
                  <a:srgbClr val="002060"/>
                </a:solidFill>
                <a:effectLst/>
                <a:uFillTx/>
                <a:latin typeface="Arial"/>
                <a:ea typeface="DejaVu Sans"/>
              </a:rPr>
              <a:t>ДЕНЬ-5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Рисунок 1" descr=""/>
          <p:cNvPicPr/>
          <p:nvPr/>
        </p:nvPicPr>
        <p:blipFill>
          <a:blip r:embed="rId1"/>
          <a:stretch/>
        </p:blipFill>
        <p:spPr>
          <a:xfrm>
            <a:off x="1153080" y="0"/>
            <a:ext cx="6837120" cy="5142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1313</TotalTime>
  <Application>LibreOffice/25.2.2.2$Linux_X86_64 LibreOffice_project/520$Build-2</Application>
  <AppVersion>15.0000</AppVersion>
  <Words>359</Words>
  <Paragraphs>103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User</dc:creator>
  <dc:description/>
  <cp:keywords>docId FE6D1329DBA66969002233C0258430B5</cp:keywords>
  <dc:language>ru-RU</dc:language>
  <cp:lastModifiedBy/>
  <dcterms:modified xsi:type="dcterms:W3CDTF">2025-05-27T00:29:14Z</dcterms:modified>
  <cp:revision>46</cp:revision>
  <dc:subject/>
  <dc:title>Introduction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Экран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13</vt:i4>
  </property>
</Properties>
</file>