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81" r:id="rId7"/>
    <p:sldId id="282" r:id="rId8"/>
    <p:sldId id="283" r:id="rId9"/>
    <p:sldId id="260" r:id="rId10"/>
    <p:sldId id="261" r:id="rId11"/>
    <p:sldId id="262" r:id="rId12"/>
    <p:sldId id="267" r:id="rId13"/>
    <p:sldId id="268" r:id="rId14"/>
  </p:sldIdLst>
  <p:sldSz cx="9144000" cy="5143500" type="screen16x9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2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0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el und Inh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6" hidden="1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CustomShape 7" hidden="1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84200" y="1213200"/>
            <a:ext cx="8229240" cy="3374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текста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Второй уровень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Третий уровень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"/>
          </p:nvPr>
        </p:nvSpPr>
        <p:spPr>
          <a:xfrm>
            <a:off x="3132000" y="4798440"/>
            <a:ext cx="2879640" cy="269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&lt;footer&gt;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45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lang="en-US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2"/>
          </p:nvPr>
        </p:nvSpPr>
        <p:spPr>
          <a:xfrm>
            <a:off x="62856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3"/>
          </p:nvPr>
        </p:nvSpPr>
        <p:spPr>
          <a:xfrm>
            <a:off x="3029040" y="4767120"/>
            <a:ext cx="308556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sldNum" idx="4"/>
          </p:nvPr>
        </p:nvSpPr>
        <p:spPr>
          <a:xfrm>
            <a:off x="645804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ED4F957-2AB3-491B-BC0E-C830E2F0A2C3}" type="slidenum">
              <a:rPr lang="ru-RU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‹#›</a:t>
            </a:fld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160" cy="326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95360" y="217944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600" b="1" u="none" strike="noStrik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PostgreSQL</a:t>
            </a:r>
            <a:r>
              <a:rPr lang="ru-RU" sz="2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DejaVu Sans"/>
              </a:rPr>
              <a:t>: Уровень 2. </a:t>
            </a:r>
            <a:endParaRPr lang="ru-RU" sz="2600" b="1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lang="ru-RU" sz="2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DejaVu Sans"/>
              </a:rPr>
              <a:t>Продвинутые возможности</a:t>
            </a:r>
            <a:endParaRPr lang="ru-RU" sz="2600" b="1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" name="Picture 2" descr="https://avatars.mds.yandex.net/i?id=6d149088086246972def0787c29b2c99ca2e0b99-4903276-images-thumbs&amp;n=13"/>
          <p:cNvPicPr/>
          <p:nvPr/>
        </p:nvPicPr>
        <p:blipFill>
          <a:blip r:embed="rId2"/>
          <a:stretch/>
        </p:blipFill>
        <p:spPr>
          <a:xfrm>
            <a:off x="171720" y="125640"/>
            <a:ext cx="1662840" cy="1578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1"/>
          <p:cNvPicPr/>
          <p:nvPr/>
        </p:nvPicPr>
        <p:blipFill>
          <a:blip r:embed="rId2"/>
          <a:stretch/>
        </p:blipFill>
        <p:spPr>
          <a:xfrm>
            <a:off x="1146960" y="0"/>
            <a:ext cx="684972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2"/>
          <p:cNvPicPr/>
          <p:nvPr/>
        </p:nvPicPr>
        <p:blipFill>
          <a:blip r:embed="rId2"/>
          <a:stretch/>
        </p:blipFill>
        <p:spPr>
          <a:xfrm>
            <a:off x="1172160" y="0"/>
            <a:ext cx="679968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2"/>
          <p:cNvPicPr/>
          <p:nvPr/>
        </p:nvPicPr>
        <p:blipFill rotWithShape="1">
          <a:blip r:embed="rId2"/>
          <a:srcRect b="85925"/>
          <a:stretch/>
        </p:blipFill>
        <p:spPr>
          <a:xfrm>
            <a:off x="1166040" y="0"/>
            <a:ext cx="6811560" cy="7239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EBF502-3712-4B0C-AA45-F380291DAE6D}"/>
              </a:ext>
            </a:extLst>
          </p:cNvPr>
          <p:cNvSpPr/>
          <p:nvPr/>
        </p:nvSpPr>
        <p:spPr>
          <a:xfrm>
            <a:off x="1166040" y="1373234"/>
            <a:ext cx="5494020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sz="2800" b="1" dirty="0" err="1"/>
              <a:t>пн-чт</a:t>
            </a:r>
            <a:r>
              <a:rPr lang="en-US" sz="2800" b="1" dirty="0"/>
              <a:t>: 9:00-13:30</a:t>
            </a:r>
            <a:endParaRPr lang="ru-RU" sz="2800" b="1" dirty="0"/>
          </a:p>
          <a:p>
            <a:pPr>
              <a:lnSpc>
                <a:spcPct val="85000"/>
              </a:lnSpc>
            </a:pPr>
            <a:r>
              <a:rPr lang="ru-RU" sz="2800" b="1" dirty="0" err="1"/>
              <a:t>пт</a:t>
            </a:r>
            <a:r>
              <a:rPr lang="en-US" sz="2800" b="1" dirty="0"/>
              <a:t>: 9:00-1</a:t>
            </a:r>
            <a:r>
              <a:rPr lang="ru-RU" sz="2800" b="1" dirty="0"/>
              <a:t>4</a:t>
            </a:r>
            <a:r>
              <a:rPr lang="en-US" sz="2800" b="1" dirty="0"/>
              <a:t>:30</a:t>
            </a:r>
          </a:p>
          <a:p>
            <a:pPr>
              <a:lnSpc>
                <a:spcPct val="85000"/>
              </a:lnSpc>
            </a:pPr>
            <a:endParaRPr lang="en-US" sz="2800" b="1" dirty="0"/>
          </a:p>
          <a:p>
            <a:pPr>
              <a:lnSpc>
                <a:spcPct val="85000"/>
              </a:lnSpc>
            </a:pPr>
            <a:endParaRPr lang="ru-RU" sz="2800" b="1" dirty="0"/>
          </a:p>
          <a:p>
            <a:pPr>
              <a:lnSpc>
                <a:spcPct val="85000"/>
              </a:lnSpc>
            </a:pPr>
            <a:r>
              <a:rPr lang="ru-RU" sz="2800" b="1" dirty="0"/>
              <a:t>перерыв</a:t>
            </a:r>
            <a:r>
              <a:rPr lang="en-US" sz="2800" b="1" dirty="0"/>
              <a:t>:</a:t>
            </a:r>
            <a:r>
              <a:rPr lang="ru-RU" sz="2800" b="1" dirty="0"/>
              <a:t> </a:t>
            </a:r>
            <a:r>
              <a:rPr lang="en-US" sz="2800" b="1" dirty="0"/>
              <a:t>11:00-12:00</a:t>
            </a:r>
          </a:p>
          <a:p>
            <a:pPr>
              <a:lnSpc>
                <a:spcPct val="85000"/>
              </a:lnSpc>
            </a:pPr>
            <a:endParaRPr lang="ru-RU" sz="2800" b="1" dirty="0"/>
          </a:p>
          <a:p>
            <a:pPr>
              <a:lnSpc>
                <a:spcPct val="85000"/>
              </a:lnSpc>
            </a:pPr>
            <a:r>
              <a:rPr lang="ru-RU" sz="2800" b="1" dirty="0"/>
              <a:t>до </a:t>
            </a:r>
            <a:r>
              <a:rPr lang="en-US" sz="2800" b="1" dirty="0"/>
              <a:t>16:00 – </a:t>
            </a:r>
            <a:r>
              <a:rPr lang="ru-RU" sz="2800" b="1" dirty="0" err="1"/>
              <a:t>сам.работа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Организационные </a:t>
            </a:r>
            <a:br>
              <a:rPr sz="4400"/>
            </a:br>
            <a:r>
              <a:rPr lang="ru-RU" sz="4400" b="0" u="none" strike="noStrik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моменты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28560" y="1400760"/>
            <a:ext cx="7886160" cy="3262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2" spcCol="0" anchor="ctr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u="sng" strike="noStrik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Правила совместной работы: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Вопросы преподавателю</a:t>
            </a:r>
            <a:br>
              <a:rPr sz="2000"/>
            </a:br>
            <a:r>
              <a:rPr lang="ru-RU" sz="2000" b="0" u="none" strike="noStrik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Правило поднятой руки</a:t>
            </a:r>
            <a:br>
              <a:rPr sz="2000"/>
            </a:br>
            <a:r>
              <a:rPr lang="ru-RU" sz="2000" b="0" u="none" strike="noStrik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Уважение к мнению других участников</a:t>
            </a:r>
            <a:br>
              <a:rPr sz="2000"/>
            </a:b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i="1" u="sng" strike="noStrik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Давайте знакомиться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pos="0" algn="l"/>
              </a:tabLst>
            </a:pP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Имя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pos="0" algn="l"/>
              </a:tabLst>
            </a:pP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Компания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pos="0" algn="l"/>
              </a:tabLst>
            </a:pP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Должность, роль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pos="0" algn="l"/>
              </a:tabLst>
            </a:pP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Ожидания от курса</a:t>
            </a:r>
            <a:br>
              <a:rPr sz="2000"/>
            </a:b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</a:rPr>
              <a:t> 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lang="ru-RU" sz="2000" b="0" u="none" strike="noStrik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Мобильные телефоны</a:t>
            </a:r>
            <a:br>
              <a:rPr sz="2000"/>
            </a:br>
            <a:r>
              <a:rPr lang="ru-RU" sz="2000" b="0" u="none" strike="noStrik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Опоздания</a:t>
            </a:r>
            <a:br>
              <a:rPr sz="2000"/>
            </a:br>
            <a:r>
              <a:rPr lang="ru-RU" sz="2000" b="0" u="none" strike="noStrik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lang="ru-RU" sz="2000" b="0" u="none" strike="noStrik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Приватные обсуждения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04;p32"/>
          <p:cNvSpPr/>
          <p:nvPr/>
        </p:nvSpPr>
        <p:spPr>
          <a:xfrm>
            <a:off x="10894680" y="5317920"/>
            <a:ext cx="71964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r" defTabSz="1219320">
              <a:lnSpc>
                <a:spcPct val="100000"/>
              </a:lnSpc>
              <a:tabLst>
                <a:tab pos="0" algn="l"/>
              </a:tabLst>
            </a:pPr>
            <a:fld id="{B3989B17-C148-4731-9701-9B563038471D}" type="slidenum">
              <a:rPr lang="ru" sz="1470" b="0" u="none" strike="noStrike">
                <a:solidFill>
                  <a:srgbClr val="004777"/>
                </a:solidFill>
                <a:effectLst/>
                <a:uFillTx/>
                <a:latin typeface="Open Sans"/>
                <a:ea typeface="Open Sans"/>
              </a:rPr>
              <a:t>2</a:t>
            </a:fld>
            <a:endParaRPr lang="ru-RU" sz="147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Picture 2" descr="https://sun1-85.userapi.com/impg/6k5xZ6FQs17OKeDc3H7AFRCK3k4cKl3hb9rhhA/GFRJ-7MW1yw.jpg?size=1200x1200&amp;quality=96&amp;sign=43a0b62f3872c9724496f8ed3a831695&amp;type=album"/>
          <p:cNvPicPr/>
          <p:nvPr/>
        </p:nvPicPr>
        <p:blipFill>
          <a:blip r:embed="rId2"/>
          <a:stretch/>
        </p:blipFill>
        <p:spPr>
          <a:xfrm>
            <a:off x="183600" y="309600"/>
            <a:ext cx="2254320" cy="225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Объект 3"/>
          <p:cNvSpPr/>
          <p:nvPr/>
        </p:nvSpPr>
        <p:spPr>
          <a:xfrm>
            <a:off x="2370960" y="261000"/>
            <a:ext cx="3546360" cy="290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3"/>
              </a:buBlip>
            </a:pPr>
            <a:r>
              <a:rPr lang="ru-RU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Бэкенд-разработчик 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3"/>
              </a:buBlip>
            </a:pPr>
            <a:r>
              <a:rPr lang="ru-RU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Стек</a:t>
            </a:r>
            <a:r>
              <a:rPr lang="en-US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:</a:t>
            </a:r>
            <a:r>
              <a:rPr lang="ru-RU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</a:t>
            </a:r>
            <a:r>
              <a:rPr lang="en-US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Pt, JS, Django, Fastapi, Postgresql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3"/>
              </a:buBlip>
            </a:pPr>
            <a:r>
              <a:rPr lang="ru-RU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Кандидат технических наук,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3"/>
              </a:buBlip>
            </a:pPr>
            <a:r>
              <a:rPr lang="ru-RU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доцент РТУ МИРЭА</a:t>
            </a:r>
            <a:r>
              <a:rPr lang="en-US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, </a:t>
            </a:r>
            <a:r>
              <a:rPr lang="ru-RU" sz="1600" b="0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Политех, Бауманский учебный центр Специалист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</a:pP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5360" defTabSz="1219320">
              <a:lnSpc>
                <a:spcPct val="90000"/>
              </a:lnSpc>
              <a:spcBef>
                <a:spcPts val="1066"/>
              </a:spcBef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6" descr="Qotto Logo"/>
          <p:cNvPicPr/>
          <p:nvPr/>
        </p:nvPicPr>
        <p:blipFill>
          <a:blip r:embed="rId4"/>
          <a:srcRect r="61405" b="10614"/>
          <a:stretch/>
        </p:blipFill>
        <p:spPr>
          <a:xfrm>
            <a:off x="320760" y="2972160"/>
            <a:ext cx="840960" cy="103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Рисунок 18"/>
          <p:cNvPicPr/>
          <p:nvPr/>
        </p:nvPicPr>
        <p:blipFill>
          <a:blip r:embed="rId5"/>
          <a:stretch/>
        </p:blipFill>
        <p:spPr>
          <a:xfrm>
            <a:off x="2558880" y="3772080"/>
            <a:ext cx="745920" cy="731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Рисунок 19"/>
          <p:cNvPicPr/>
          <p:nvPr/>
        </p:nvPicPr>
        <p:blipFill>
          <a:blip r:embed="rId6"/>
          <a:stretch/>
        </p:blipFill>
        <p:spPr>
          <a:xfrm>
            <a:off x="4144320" y="3678480"/>
            <a:ext cx="743760" cy="74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Прямоугольник 21"/>
          <p:cNvSpPr/>
          <p:nvPr/>
        </p:nvSpPr>
        <p:spPr>
          <a:xfrm>
            <a:off x="1396440" y="3243960"/>
            <a:ext cx="360360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1219320">
              <a:lnSpc>
                <a:spcPct val="100000"/>
              </a:lnSpc>
            </a:pPr>
            <a:r>
              <a:rPr lang="ru-RU" sz="1870" b="0" u="none" strike="noStrik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https://vektor-vremeni.ru/</a:t>
            </a:r>
            <a:endParaRPr lang="ru-RU" sz="187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Прямоугольник 22"/>
          <p:cNvSpPr/>
          <p:nvPr/>
        </p:nvSpPr>
        <p:spPr>
          <a:xfrm>
            <a:off x="3386880" y="4517640"/>
            <a:ext cx="300348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1219320">
              <a:lnSpc>
                <a:spcPct val="100000"/>
              </a:lnSpc>
            </a:pPr>
            <a:r>
              <a:rPr lang="ru-RU" sz="1870" b="0" u="none" strike="noStrik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https://cyberneticum.ru/</a:t>
            </a:r>
            <a:endParaRPr lang="ru-RU" sz="187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Прямоугольник 23"/>
          <p:cNvSpPr/>
          <p:nvPr/>
        </p:nvSpPr>
        <p:spPr>
          <a:xfrm>
            <a:off x="-26280" y="4137840"/>
            <a:ext cx="267408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1219320">
              <a:lnSpc>
                <a:spcPct val="100000"/>
              </a:lnSpc>
            </a:pPr>
            <a:r>
              <a:rPr lang="ru-RU" sz="1870" b="0" u="none" strike="noStrik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https://www.qotto.net/</a:t>
            </a:r>
            <a:endParaRPr lang="ru-RU" sz="187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Прямоугольник 24"/>
          <p:cNvSpPr/>
          <p:nvPr/>
        </p:nvSpPr>
        <p:spPr>
          <a:xfrm>
            <a:off x="5340600" y="3122640"/>
            <a:ext cx="3244320" cy="380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1219320">
              <a:lnSpc>
                <a:spcPct val="100000"/>
              </a:lnSpc>
            </a:pPr>
            <a:r>
              <a:rPr lang="ru-RU" sz="1870" b="0" u="none" strike="noStrik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https://programism.ru/</a:t>
            </a:r>
            <a:endParaRPr lang="ru-RU" sz="187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Рисунок 25"/>
          <p:cNvPicPr/>
          <p:nvPr/>
        </p:nvPicPr>
        <p:blipFill>
          <a:blip r:embed="rId7"/>
          <a:stretch/>
        </p:blipFill>
        <p:spPr>
          <a:xfrm>
            <a:off x="5565600" y="3552840"/>
            <a:ext cx="872640" cy="863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1"/>
          <p:cNvSpPr/>
          <p:nvPr/>
        </p:nvSpPr>
        <p:spPr>
          <a:xfrm>
            <a:off x="180000" y="1009440"/>
            <a:ext cx="7617240" cy="259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400" b="1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Курс будет полезен:</a:t>
            </a:r>
            <a:endParaRPr lang="ru-RU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СУБД </a:t>
            </a:r>
            <a:r>
              <a:rPr lang="ru-RU" sz="2000" b="0" u="none" strike="noStrike" dirty="0" err="1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PostgreSQL</a:t>
            </a: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;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серверной части приложений СУБД </a:t>
            </a:r>
            <a:r>
              <a:rPr lang="ru-RU" sz="2000" b="0" u="none" strike="noStrike" dirty="0" err="1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PostgreSQL</a:t>
            </a: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;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Администраторам СУБД </a:t>
            </a:r>
            <a:r>
              <a:rPr lang="ru-RU" sz="2000" b="0" u="none" strike="noStrike" dirty="0" err="1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PostgreSQL</a:t>
            </a: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;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приложений;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ru-RU" sz="2000" b="0" u="none" strike="noStrike" dirty="0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Слушателям, обучающимся по направлению «Системы управления базами данных».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063D7B-CE1B-4CD2-A9E2-1501681FFCDD}"/>
              </a:ext>
            </a:extLst>
          </p:cNvPr>
          <p:cNvSpPr/>
          <p:nvPr/>
        </p:nvSpPr>
        <p:spPr>
          <a:xfrm>
            <a:off x="233680" y="889863"/>
            <a:ext cx="6426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Модуль 1. Пользовательские функции и процедуры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Языки, используемые для создания пользовательских функций и процедур в </a:t>
            </a:r>
            <a:r>
              <a:rPr lang="ru-RU" dirty="0" err="1"/>
              <a:t>PostgreSQL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Функции и процедуры на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 </a:t>
            </a:r>
            <a:r>
              <a:rPr lang="ru-RU" dirty="0" err="1"/>
              <a:t>PlPgSQL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функций на </a:t>
            </a:r>
            <a:r>
              <a:rPr lang="ru-RU" dirty="0" err="1"/>
              <a:t>ненативных</a:t>
            </a:r>
            <a:r>
              <a:rPr lang="ru-RU" dirty="0"/>
              <a:t> языках.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Модуль 2. Триггеры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Назначение триггеров.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Виды триггеров.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триггеров и триггерных функций.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B6D355-E904-47C6-BD8E-59A3679B277D}"/>
              </a:ext>
            </a:extLst>
          </p:cNvPr>
          <p:cNvSpPr/>
          <p:nvPr/>
        </p:nvSpPr>
        <p:spPr>
          <a:xfrm>
            <a:off x="667452" y="146804"/>
            <a:ext cx="1136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ДЕНЬ-1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063D7B-CE1B-4CD2-A9E2-1501681FFCDD}"/>
              </a:ext>
            </a:extLst>
          </p:cNvPr>
          <p:cNvSpPr/>
          <p:nvPr/>
        </p:nvSpPr>
        <p:spPr>
          <a:xfrm>
            <a:off x="279400" y="668883"/>
            <a:ext cx="64262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Модуль 3. Хранение атрибутов большого размера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Технология TOAST.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</a:t>
            </a:r>
            <a:r>
              <a:rPr lang="ru-RU" dirty="0" err="1"/>
              <a:t>pg_largeobject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 </a:t>
            </a:r>
            <a:r>
              <a:rPr lang="ru-RU" dirty="0" err="1"/>
              <a:t>lo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Модуль 4. Пользовательские типы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Перечисления.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Диапазонные типы.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Базовые типы.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Домены данных.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Операторы, классы операторов, семейства операторов.</a:t>
            </a:r>
          </a:p>
          <a:p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B6D355-E904-47C6-BD8E-59A3679B277D}"/>
              </a:ext>
            </a:extLst>
          </p:cNvPr>
          <p:cNvSpPr/>
          <p:nvPr/>
        </p:nvSpPr>
        <p:spPr>
          <a:xfrm>
            <a:off x="667452" y="146804"/>
            <a:ext cx="1136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ДЕНЬ-2</a:t>
            </a:r>
          </a:p>
        </p:txBody>
      </p:sp>
    </p:spTree>
    <p:extLst>
      <p:ext uri="{BB962C8B-B14F-4D97-AF65-F5344CB8AC3E}">
        <p14:creationId xmlns:p14="http://schemas.microsoft.com/office/powerpoint/2010/main" val="172170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063D7B-CE1B-4CD2-A9E2-1501681FFCDD}"/>
              </a:ext>
            </a:extLst>
          </p:cNvPr>
          <p:cNvSpPr/>
          <p:nvPr/>
        </p:nvSpPr>
        <p:spPr>
          <a:xfrm>
            <a:off x="279400" y="668883"/>
            <a:ext cx="64262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Модуль 5. Слабоструктурированные типы данных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Тип</a:t>
            </a:r>
            <a:r>
              <a:rPr lang="en-US" dirty="0"/>
              <a:t> xml.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Тип</a:t>
            </a:r>
            <a:r>
              <a:rPr lang="en-US" dirty="0"/>
              <a:t> json/</a:t>
            </a:r>
            <a:r>
              <a:rPr lang="en-US" dirty="0" err="1"/>
              <a:t>jsonb</a:t>
            </a:r>
            <a:r>
              <a:rPr lang="en-US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Тип</a:t>
            </a:r>
            <a:r>
              <a:rPr lang="en-US" dirty="0"/>
              <a:t> </a:t>
            </a:r>
            <a:r>
              <a:rPr lang="en-US" dirty="0" err="1"/>
              <a:t>hstor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Модуль 6. Курсоры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курсоров в </a:t>
            </a:r>
            <a:r>
              <a:rPr lang="en-US" dirty="0"/>
              <a:t>SQL</a:t>
            </a:r>
            <a:r>
              <a:rPr lang="ru-RU" dirty="0"/>
              <a:t> и </a:t>
            </a:r>
            <a:r>
              <a:rPr lang="en-US" dirty="0" err="1"/>
              <a:t>PlPgSQL</a:t>
            </a:r>
            <a:r>
              <a:rPr lang="ru-RU" dirty="0"/>
              <a:t> коде.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Передача</a:t>
            </a:r>
            <a:r>
              <a:rPr lang="en-US" dirty="0"/>
              <a:t> </a:t>
            </a:r>
            <a:r>
              <a:rPr lang="en-US" dirty="0" err="1"/>
              <a:t>курсора</a:t>
            </a:r>
            <a:r>
              <a:rPr lang="en-US" dirty="0"/>
              <a:t> </a:t>
            </a:r>
            <a:r>
              <a:rPr lang="en-US" dirty="0" err="1"/>
              <a:t>клиенту</a:t>
            </a:r>
            <a:r>
              <a:rPr lang="en-US" dirty="0"/>
              <a:t>.</a:t>
            </a:r>
            <a:endParaRPr lang="ru-RU" dirty="0"/>
          </a:p>
          <a:p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B6D355-E904-47C6-BD8E-59A3679B277D}"/>
              </a:ext>
            </a:extLst>
          </p:cNvPr>
          <p:cNvSpPr/>
          <p:nvPr/>
        </p:nvSpPr>
        <p:spPr>
          <a:xfrm>
            <a:off x="667452" y="146804"/>
            <a:ext cx="1136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ДЕНЬ-3</a:t>
            </a:r>
          </a:p>
        </p:txBody>
      </p:sp>
    </p:spTree>
    <p:extLst>
      <p:ext uri="{BB962C8B-B14F-4D97-AF65-F5344CB8AC3E}">
        <p14:creationId xmlns:p14="http://schemas.microsoft.com/office/powerpoint/2010/main" val="21909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063D7B-CE1B-4CD2-A9E2-1501681FFCDD}"/>
              </a:ext>
            </a:extLst>
          </p:cNvPr>
          <p:cNvSpPr/>
          <p:nvPr/>
        </p:nvSpPr>
        <p:spPr>
          <a:xfrm>
            <a:off x="279400" y="668883"/>
            <a:ext cx="642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Модуль 7.</a:t>
            </a:r>
            <a:r>
              <a:rPr lang="en-US" b="1" dirty="0"/>
              <a:t> </a:t>
            </a:r>
            <a:r>
              <a:rPr lang="en-US" b="1" dirty="0" err="1"/>
              <a:t>Правила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Создание</a:t>
            </a:r>
            <a:r>
              <a:rPr lang="en-US" dirty="0"/>
              <a:t> </a:t>
            </a:r>
            <a:r>
              <a:rPr lang="en-US" dirty="0" err="1"/>
              <a:t>пользовательских</a:t>
            </a:r>
            <a:r>
              <a:rPr lang="en-US" dirty="0"/>
              <a:t> </a:t>
            </a:r>
            <a:r>
              <a:rPr lang="en-US" dirty="0" err="1"/>
              <a:t>правил</a:t>
            </a:r>
            <a:r>
              <a:rPr lang="en-US" dirty="0"/>
              <a:t> </a:t>
            </a:r>
            <a:r>
              <a:rPr lang="en-US" dirty="0" err="1"/>
              <a:t>трансформации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Модуль 8. </a:t>
            </a:r>
            <a:r>
              <a:rPr lang="en-US" b="1" dirty="0" err="1"/>
              <a:t>Работа</a:t>
            </a:r>
            <a:r>
              <a:rPr lang="en-US" b="1" dirty="0"/>
              <a:t> с </a:t>
            </a:r>
            <a:r>
              <a:rPr lang="en-US" b="1" dirty="0" err="1"/>
              <a:t>иерархическими</a:t>
            </a:r>
            <a:r>
              <a:rPr lang="en-US" b="1" dirty="0"/>
              <a:t> </a:t>
            </a:r>
            <a:r>
              <a:rPr lang="en-US" b="1" dirty="0" err="1"/>
              <a:t>структурами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Основные паттерны представления иерархических структур в реляционных БД.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Adjacency List</a:t>
            </a:r>
            <a:r>
              <a:rPr lang="ru-RU" dirty="0"/>
              <a:t> и рекурсивные запросы.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Materialized Path</a:t>
            </a:r>
            <a:r>
              <a:rPr lang="ru-RU" dirty="0"/>
              <a:t> и использование расширения </a:t>
            </a:r>
            <a:r>
              <a:rPr lang="en-US" dirty="0" err="1"/>
              <a:t>ltree</a:t>
            </a:r>
            <a:endParaRPr lang="ru-RU" sz="1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B6D355-E904-47C6-BD8E-59A3679B277D}"/>
              </a:ext>
            </a:extLst>
          </p:cNvPr>
          <p:cNvSpPr/>
          <p:nvPr/>
        </p:nvSpPr>
        <p:spPr>
          <a:xfrm>
            <a:off x="667452" y="146804"/>
            <a:ext cx="1136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ДЕНЬ-4</a:t>
            </a:r>
          </a:p>
        </p:txBody>
      </p:sp>
    </p:spTree>
    <p:extLst>
      <p:ext uri="{BB962C8B-B14F-4D97-AF65-F5344CB8AC3E}">
        <p14:creationId xmlns:p14="http://schemas.microsoft.com/office/powerpoint/2010/main" val="396326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063D7B-CE1B-4CD2-A9E2-1501681FFCDD}"/>
              </a:ext>
            </a:extLst>
          </p:cNvPr>
          <p:cNvSpPr/>
          <p:nvPr/>
        </p:nvSpPr>
        <p:spPr>
          <a:xfrm>
            <a:off x="203200" y="552510"/>
            <a:ext cx="6426200" cy="443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sz="1600" b="1" dirty="0"/>
              <a:t>Модуль 9.</a:t>
            </a:r>
            <a:r>
              <a:rPr lang="en-US" sz="1600" b="1" dirty="0"/>
              <a:t> </a:t>
            </a:r>
            <a:r>
              <a:rPr lang="en-US" sz="1600" b="1" dirty="0" err="1"/>
              <a:t>Основы</a:t>
            </a:r>
            <a:r>
              <a:rPr lang="en-US" sz="1600" b="1" dirty="0"/>
              <a:t> </a:t>
            </a:r>
            <a:r>
              <a:rPr lang="en-US" sz="1600" b="1" dirty="0" err="1"/>
              <a:t>полнотекстового</a:t>
            </a:r>
            <a:r>
              <a:rPr lang="en-US" sz="1600" b="1" dirty="0"/>
              <a:t> </a:t>
            </a:r>
            <a:r>
              <a:rPr lang="en-US" sz="1600" b="1" dirty="0" err="1"/>
              <a:t>поиска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Понятие</a:t>
            </a:r>
            <a:r>
              <a:rPr lang="en-US" sz="1600" dirty="0"/>
              <a:t> </a:t>
            </a:r>
            <a:r>
              <a:rPr lang="en-US" sz="1600" dirty="0" err="1"/>
              <a:t>документа</a:t>
            </a:r>
            <a:r>
              <a:rPr lang="en-US" sz="1600" dirty="0"/>
              <a:t>.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Запросы</a:t>
            </a:r>
            <a:r>
              <a:rPr lang="en-US" sz="1600" dirty="0"/>
              <a:t> FTS.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Конфигурации</a:t>
            </a:r>
            <a:r>
              <a:rPr lang="en-US" sz="1600" dirty="0"/>
              <a:t>.</a:t>
            </a:r>
            <a:endParaRPr lang="ru-RU" sz="1600" dirty="0"/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Индексы</a:t>
            </a:r>
            <a:endParaRPr lang="ru-RU" sz="1600" dirty="0"/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85000"/>
              </a:lnSpc>
            </a:pPr>
            <a:r>
              <a:rPr lang="ru-RU" sz="1600" b="1" dirty="0"/>
              <a:t>Модуль 10. </a:t>
            </a:r>
            <a:r>
              <a:rPr lang="en-US" sz="1600" b="1" dirty="0" err="1"/>
              <a:t>Секционирование</a:t>
            </a:r>
            <a:r>
              <a:rPr lang="en-US" sz="1600" b="1" dirty="0"/>
              <a:t> (</a:t>
            </a:r>
            <a:r>
              <a:rPr lang="en-US" sz="1600" b="1" dirty="0" err="1"/>
              <a:t>партиционирование</a:t>
            </a:r>
            <a:r>
              <a:rPr lang="en-US" sz="1600" b="1" dirty="0"/>
              <a:t>) </a:t>
            </a:r>
            <a:r>
              <a:rPr lang="en-US" sz="1600" b="1" dirty="0" err="1"/>
              <a:t>таблиц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Задачи, решаемые с помощью секционирования.</a:t>
            </a:r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Виды</a:t>
            </a:r>
            <a:r>
              <a:rPr lang="en-US" sz="1600" dirty="0"/>
              <a:t> </a:t>
            </a:r>
            <a:r>
              <a:rPr lang="en-US" sz="1600" dirty="0" err="1"/>
              <a:t>секционирования</a:t>
            </a:r>
            <a:r>
              <a:rPr lang="en-US" sz="1600" dirty="0"/>
              <a:t>.</a:t>
            </a:r>
            <a:endParaRPr lang="ru-RU" sz="1600" dirty="0"/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Обслуживание</a:t>
            </a:r>
            <a:r>
              <a:rPr lang="en-US" sz="1600" dirty="0"/>
              <a:t> </a:t>
            </a:r>
            <a:r>
              <a:rPr lang="en-US" sz="1600" dirty="0" err="1"/>
              <a:t>секций</a:t>
            </a:r>
            <a:endParaRPr lang="ru-RU" sz="1600" dirty="0"/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85000"/>
              </a:lnSpc>
            </a:pPr>
            <a:r>
              <a:rPr lang="ru-RU" sz="1600" b="1" dirty="0">
                <a:solidFill>
                  <a:srgbClr val="000000"/>
                </a:solidFill>
              </a:rPr>
              <a:t>Модуль 11. </a:t>
            </a:r>
            <a:r>
              <a:rPr lang="en-US" sz="1600" b="1" dirty="0" err="1"/>
              <a:t>Обертки</a:t>
            </a:r>
            <a:r>
              <a:rPr lang="en-US" sz="1600" b="1" dirty="0"/>
              <a:t> </a:t>
            </a:r>
            <a:r>
              <a:rPr lang="en-US" sz="1600" b="1" dirty="0" err="1"/>
              <a:t>внешних</a:t>
            </a:r>
            <a:r>
              <a:rPr lang="en-US" sz="1600" b="1" dirty="0"/>
              <a:t> </a:t>
            </a:r>
            <a:r>
              <a:rPr lang="en-US" sz="1600" b="1" dirty="0" err="1"/>
              <a:t>данных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Назначение</a:t>
            </a:r>
            <a:r>
              <a:rPr lang="en-US" sz="1600" dirty="0"/>
              <a:t> </a:t>
            </a:r>
            <a:r>
              <a:rPr lang="en-US" sz="1600" dirty="0" err="1"/>
              <a:t>оберток</a:t>
            </a:r>
            <a:r>
              <a:rPr lang="en-US" sz="1600" dirty="0"/>
              <a:t>.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Использование</a:t>
            </a:r>
            <a:r>
              <a:rPr lang="en-US" sz="1600" dirty="0"/>
              <a:t> </a:t>
            </a:r>
            <a:r>
              <a:rPr lang="en-US" sz="1600" dirty="0" err="1"/>
              <a:t>postgres_fdw</a:t>
            </a:r>
            <a:r>
              <a:rPr lang="en-US" sz="1600" dirty="0"/>
              <a:t>.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Использование</a:t>
            </a:r>
            <a:r>
              <a:rPr lang="en-US" sz="1600" dirty="0"/>
              <a:t> </a:t>
            </a:r>
            <a:r>
              <a:rPr lang="en-US" sz="1600" dirty="0" err="1"/>
              <a:t>file_fdw</a:t>
            </a:r>
            <a:r>
              <a:rPr lang="en-US" sz="1600" dirty="0"/>
              <a:t>.</a:t>
            </a:r>
            <a:endParaRPr lang="ru-RU" sz="1600" dirty="0"/>
          </a:p>
          <a:p>
            <a:pPr marL="28575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Возможности использования оберток и секционирования</a:t>
            </a:r>
          </a:p>
          <a:p>
            <a:pPr>
              <a:lnSpc>
                <a:spcPct val="85000"/>
              </a:lnSpc>
            </a:pPr>
            <a:endParaRPr lang="ru-RU" sz="1600" dirty="0"/>
          </a:p>
          <a:p>
            <a:pPr>
              <a:lnSpc>
                <a:spcPct val="85000"/>
              </a:lnSpc>
            </a:pPr>
            <a:r>
              <a:rPr lang="en-US" sz="1600" b="1" dirty="0" err="1"/>
              <a:t>Модуль</a:t>
            </a:r>
            <a:r>
              <a:rPr lang="en-US" sz="1600" b="1" dirty="0"/>
              <a:t> 12. </a:t>
            </a:r>
            <a:r>
              <a:rPr lang="en-US" sz="1600" b="1" dirty="0" err="1"/>
              <a:t>Управление</a:t>
            </a:r>
            <a:r>
              <a:rPr lang="en-US" sz="1600" b="1" dirty="0"/>
              <a:t> </a:t>
            </a:r>
            <a:r>
              <a:rPr lang="en-US" sz="1600" b="1" dirty="0" err="1"/>
              <a:t>правами</a:t>
            </a:r>
            <a:r>
              <a:rPr lang="en-US" sz="1600" b="1" dirty="0"/>
              <a:t> </a:t>
            </a:r>
            <a:r>
              <a:rPr lang="en-US" sz="1600" b="1" dirty="0" err="1"/>
              <a:t>доступа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Пользователи</a:t>
            </a:r>
            <a:r>
              <a:rPr lang="en-US" sz="1600" dirty="0"/>
              <a:t> и </a:t>
            </a:r>
            <a:r>
              <a:rPr lang="en-US" sz="1600" dirty="0" err="1"/>
              <a:t>роли</a:t>
            </a:r>
            <a:r>
              <a:rPr lang="en-US" sz="1600" dirty="0"/>
              <a:t>.</a:t>
            </a:r>
            <a:endParaRPr lang="ru-RU" sz="1600" dirty="0"/>
          </a:p>
          <a:p>
            <a:pPr marL="285750" lvl="0" indent="-28575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Категории</a:t>
            </a:r>
            <a:r>
              <a:rPr lang="en-US" sz="1600" dirty="0"/>
              <a:t> </a:t>
            </a:r>
            <a:r>
              <a:rPr lang="en-US" sz="1600" dirty="0" err="1"/>
              <a:t>прав</a:t>
            </a:r>
            <a:r>
              <a:rPr lang="en-US" sz="1600" dirty="0"/>
              <a:t> </a:t>
            </a:r>
            <a:r>
              <a:rPr lang="en-US" sz="1600" dirty="0" err="1"/>
              <a:t>доступа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85000"/>
              </a:lnSpc>
            </a:pPr>
            <a:endParaRPr lang="ru-RU" sz="1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B6D355-E904-47C6-BD8E-59A3679B277D}"/>
              </a:ext>
            </a:extLst>
          </p:cNvPr>
          <p:cNvSpPr/>
          <p:nvPr/>
        </p:nvSpPr>
        <p:spPr>
          <a:xfrm>
            <a:off x="606492" y="0"/>
            <a:ext cx="1136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rgbClr val="002060"/>
                </a:solidFill>
              </a:rPr>
              <a:t>ДЕНЬ-5</a:t>
            </a:r>
          </a:p>
        </p:txBody>
      </p:sp>
    </p:spTree>
    <p:extLst>
      <p:ext uri="{BB962C8B-B14F-4D97-AF65-F5344CB8AC3E}">
        <p14:creationId xmlns:p14="http://schemas.microsoft.com/office/powerpoint/2010/main" val="250136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"/>
          <p:cNvPicPr/>
          <p:nvPr/>
        </p:nvPicPr>
        <p:blipFill>
          <a:blip r:embed="rId2"/>
          <a:stretch/>
        </p:blipFill>
        <p:spPr>
          <a:xfrm>
            <a:off x="1153080" y="0"/>
            <a:ext cx="683748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388</TotalTime>
  <Words>359</Words>
  <Application>Microsoft Office PowerPoint</Application>
  <PresentationFormat>Экран (16:9)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Open Sans</vt:lpstr>
      <vt:lpstr>Segoe UI Light</vt:lpstr>
      <vt:lpstr>Symbol</vt:lpstr>
      <vt:lpstr>Times New Roman</vt:lpstr>
      <vt:lpstr>Wingdings</vt:lpstr>
      <vt:lpstr>Yandex Sans Text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Организационные  моменты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45</cp:revision>
  <dcterms:created xsi:type="dcterms:W3CDTF">2013-01-27T09:14:16Z</dcterms:created>
  <dcterms:modified xsi:type="dcterms:W3CDTF">2025-05-25T19:15:25Z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Экран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24</vt:i4>
  </property>
</Properties>
</file>