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58" r:id="rId6"/>
    <p:sldId id="260" r:id="rId7"/>
    <p:sldId id="263" r:id="rId8"/>
    <p:sldId id="261" r:id="rId9"/>
    <p:sldId id="267" r:id="rId10"/>
    <p:sldId id="269" r:id="rId11"/>
    <p:sldId id="266" r:id="rId12"/>
    <p:sldId id="262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125" d="100"/>
          <a:sy n="125" d="100"/>
        </p:scale>
        <p:origin x="-1140" y="-2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56FA-A796-4220-88C0-662227D01B75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38352-D652-44EF-92C6-8C4495981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1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38352-D652-44EF-92C6-8C4495981E4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1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513F-6AF8-4716-9296-932068DD99F9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36EE-A2A7-4C1F-9269-CBBF638ED0CB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52CD-C9D8-4555-8305-AAD4E758D93E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9AD-719B-43AE-A3D4-78527D29D65E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934-961B-429B-AC8B-F2714260A6FA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4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2A00-3F2A-40A1-A4E3-576CEE83D325}" type="datetime1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8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7CCB-7FC3-4F75-BC9B-D40DE338621F}" type="datetime1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2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96AB-CC10-4B64-B3E7-B3E5A06519D5}" type="datetime1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7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2AAF-0189-4670-BE64-61DB10D4627D}" type="datetime1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2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7922-3639-44B3-BDD7-AA0ABEAD58D0}" type="datetime1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29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E919-CC8B-42E4-81DB-1483DD10DB70}" type="datetime1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3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990BB-0235-40F0-A33F-1AB1462A9E6C}" type="datetime1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F444-3CB8-4D34-AA56-4E455CA9A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0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https://1000logos.net/wp-content/uploads/2020/08/PostgreSQL-Logo.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s://1000logos.net/wp-content/uploads/2020/08/PostgreSQL-Logo.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D:\КУРС ОБУЧЕНИЯ WEB\PostgreSQL\фон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5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0" y="355619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b="1" dirty="0" smtClean="0">
                <a:solidFill>
                  <a:schemeClr val="bg1"/>
                </a:solidFill>
                <a:latin typeface="Arial Narrow" pitchFamily="34" charset="0"/>
              </a:rPr>
              <a:t>Тема 1</a:t>
            </a:r>
            <a:r>
              <a:rPr lang="en-US" sz="2600" b="1" dirty="0" smtClean="0">
                <a:solidFill>
                  <a:schemeClr val="bg1"/>
                </a:solidFill>
                <a:latin typeface="Arial Narrow" pitchFamily="34" charset="0"/>
              </a:rPr>
              <a:t>: </a:t>
            </a:r>
            <a:r>
              <a:rPr lang="ru-RU" sz="2600" b="1" dirty="0" smtClean="0">
                <a:solidFill>
                  <a:schemeClr val="bg1"/>
                </a:solidFill>
                <a:latin typeface="Arial Narrow" pitchFamily="34" charset="0"/>
              </a:rPr>
              <a:t>Введение в базы данных</a:t>
            </a:r>
            <a:endParaRPr lang="ru-RU" sz="26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7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Структура таблицы реляционной БД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10</a:t>
            </a:fld>
            <a:endParaRPr lang="ru-RU"/>
          </a:p>
        </p:txBody>
      </p:sp>
      <p:pic>
        <p:nvPicPr>
          <p:cNvPr id="5" name="Picture 2" descr="C:\Users\Speco\Pictures\Без имени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79" y="627534"/>
            <a:ext cx="6830689" cy="44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F444-3CB8-4D34-AA56-4E455CA9A89A}" type="slidenum">
              <a:rPr lang="ru-RU" smtClean="0"/>
              <a:t>11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6456" y="1275606"/>
            <a:ext cx="86409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Транзакция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— одно из важнейших понятий теории баз данных. Она означает набор операций над базой данных, рассматриваемых как единая и неделимая единица работы, выполняемая полностью или не выполняемая вовсе, если произошел какой то сбой в процессе выполнения транзакции. 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 реляционной модели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1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Популярные системы управления базами данных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12</a:t>
            </a:fld>
            <a:endParaRPr lang="ru-RU"/>
          </a:p>
        </p:txBody>
      </p:sp>
      <p:pic>
        <p:nvPicPr>
          <p:cNvPr id="7170" name="Picture 2" descr="C:\Users\Speco\Pictures\Без имени-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7" r="51679"/>
          <a:stretch/>
        </p:blipFill>
        <p:spPr bwMode="auto">
          <a:xfrm>
            <a:off x="352108" y="1211580"/>
            <a:ext cx="3931860" cy="28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2551" y="4316676"/>
            <a:ext cx="2850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</a:rPr>
              <a:t>https://db-engines.com/en/ranking</a:t>
            </a:r>
            <a:endParaRPr lang="ru-RU" sz="1400" b="1" u="sng" dirty="0">
              <a:solidFill>
                <a:srgbClr val="002060"/>
              </a:solidFill>
            </a:endParaRPr>
          </a:p>
        </p:txBody>
      </p:sp>
      <p:pic>
        <p:nvPicPr>
          <p:cNvPr id="7173" name="Picture 5" descr="C:\Users\Speco\Pictures\Без имени-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r="10843"/>
          <a:stretch/>
        </p:blipFill>
        <p:spPr bwMode="auto">
          <a:xfrm>
            <a:off x="4672588" y="1262663"/>
            <a:ext cx="3931860" cy="2799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354944" y="4316678"/>
            <a:ext cx="4567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</a:rPr>
              <a:t>https://insights.stackoverflow.com/survey/2021#overview</a:t>
            </a:r>
            <a:endParaRPr lang="ru-RU" sz="14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Популярные системы управления базами данных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9542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1938" algn="just"/>
            <a:r>
              <a:rPr lang="ru-RU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ru-RU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261938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Считается одной из самых распространенных СУБД.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Реляционная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СУБД с открытым исходным кодом, главными плюсами которой являются ее скорость и гибкость, которая обеспечена поддержкой большого количества различных типов таблиц.</a:t>
            </a:r>
          </a:p>
          <a:p>
            <a:pPr indent="261938" algn="just"/>
            <a:r>
              <a:rPr lang="ru-RU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Microsoft</a:t>
            </a:r>
            <a:r>
              <a:rPr lang="ru-RU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SQL </a:t>
            </a:r>
            <a:r>
              <a:rPr lang="ru-RU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</a:t>
            </a:r>
            <a:endParaRPr lang="ru-RU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261938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Как следует из названия, фирменная СУБД, разработанная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Microsoft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. Оптимальная для использования в операционных системах семейства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Windows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однако может работать и с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Linux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261938" algn="just"/>
            <a:r>
              <a:rPr lang="ru-RU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PostgreSQL</a:t>
            </a:r>
            <a:endParaRPr lang="ru-RU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261938"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Одна из популярных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бесплатных систем.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Наибольшее применение нашла для управления БД веб-сайтов и различных сервисов. Она универсальна, то есть подойдет для работы с большинством популярных платформ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261938" algn="just"/>
            <a:r>
              <a:rPr lang="ru-RU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Oracle</a:t>
            </a:r>
            <a:endParaRPr lang="ru-RU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261938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Первая версия этой объектно-реляционной СУБД появилась в конце 70-х, и с тех пор зарекомендовала себя как надежная, функциональная и практичная. </a:t>
            </a:r>
          </a:p>
        </p:txBody>
      </p:sp>
    </p:spTree>
    <p:extLst>
      <p:ext uri="{BB962C8B-B14F-4D97-AF65-F5344CB8AC3E}">
        <p14:creationId xmlns:p14="http://schemas.microsoft.com/office/powerpoint/2010/main" val="23266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PostgreSQL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99542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1938" algn="just"/>
            <a:r>
              <a:rPr lang="ru-RU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PostgreSQL</a:t>
            </a:r>
            <a:endParaRPr lang="ru-RU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indent="261938"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Объектно-реляционная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СУБД, которую используют для сайтов, сервисов и платформ. Бесплатный доступ и поддержка многих языков программирования делают эту СУБД одной из самых популярных. По её лицензии создано немало расширенных версий, в том числе для коммерческого использования.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 descr="C:\Users\Speco\Pictures\Без имени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6" y="2139701"/>
            <a:ext cx="8917260" cy="2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en-US" sz="2000" b="1" dirty="0" err="1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PostgreSQL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2106939"/>
            <a:ext cx="5841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- в государственном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реестре сертифицированных средств защиты информации ФСТЭК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России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СУБД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Postgres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Pro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имеет сертификат № 3637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3" y="2145472"/>
            <a:ext cx="1862260" cy="56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T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Tan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Tan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7" t="12457" r="70815" b="82712"/>
          <a:stretch/>
        </p:blipFill>
        <p:spPr bwMode="auto">
          <a:xfrm>
            <a:off x="929068" y="4245854"/>
            <a:ext cx="1283167" cy="55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t="39753" r="61250" b="50000"/>
          <a:stretch/>
        </p:blipFill>
        <p:spPr bwMode="auto">
          <a:xfrm>
            <a:off x="636632" y="2937936"/>
            <a:ext cx="1868041" cy="57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003436" y="2987894"/>
            <a:ext cx="582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- защищенная система управления БД, прошла сертификацию ФСТЭК.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03436" y="3661079"/>
            <a:ext cx="5825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-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система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управления базами данных на основе СУБД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12.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15176" y="3651870"/>
            <a:ext cx="151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 Narrow" pitchFamily="34" charset="0"/>
                <a:cs typeface="Arial" pitchFamily="34" charset="0"/>
              </a:rPr>
              <a:t>ЛИРА-Р</a:t>
            </a:r>
            <a:endParaRPr lang="ru-RU" sz="2800" b="1" dirty="0">
              <a:solidFill>
                <a:schemeClr val="accent6">
                  <a:lumMod val="75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276" name="Picture 12" descr="https://andpro.ru/upload/iblock/406/n50i9iawzh0fytcopnd075kz2yhkusat/3c7d9121_85cb_11ed_8136_001e67d1aaeb_79ccd86e_86af_11ed_8136_001e67d1aae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5" b="32403"/>
          <a:stretch/>
        </p:blipFill>
        <p:spPr bwMode="auto">
          <a:xfrm>
            <a:off x="279930" y="1029721"/>
            <a:ext cx="2592925" cy="90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003436" y="1029721"/>
            <a:ext cx="5825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- в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качестве защищенной СУБД в составе ОС используется СУБД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версии 9.6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доработанная в соответствии с требованием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ФСТЭК и ФСБ.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046140" y="4355649"/>
            <a:ext cx="5825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- СУБД разработанная на основе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Язык </a:t>
            </a:r>
            <a:r>
              <a:rPr lang="en-US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SQL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82098" y="843558"/>
            <a:ext cx="83383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263" algn="just"/>
            <a:r>
              <a:rPr lang="ru-RU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SQL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smtClean="0">
                <a:latin typeface="Arial" pitchFamily="34" charset="0"/>
                <a:cs typeface="Arial" pitchFamily="34" charset="0"/>
              </a:rPr>
              <a:t>(англ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Structured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Query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) — это язык запросов, который применяют для работы с данными во всех реляционных СУБД. </a:t>
            </a:r>
            <a:endParaRPr lang="ru-RU" sz="1400" b="1" dirty="0" smtClean="0">
              <a:latin typeface="Arial" pitchFamily="34" charset="0"/>
              <a:cs typeface="Arial" pitchFamily="34" charset="0"/>
            </a:endParaRPr>
          </a:p>
          <a:p>
            <a:pPr indent="449263"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Главные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задачи SQL — составлять запросы так, чтобы находить среди большого объёма информации ту, что нужна для конкретных целей, сортировать её, структурировать и представлять в наиболее простом и понятном виде.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4" descr="T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Tan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Tan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45350" y="2067694"/>
            <a:ext cx="827512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Основные </a:t>
            </a:r>
            <a:r>
              <a:rPr lang="ru-RU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типы операторов SQL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indent="358775"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- DDL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Definition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) — операторы определения данных, которые работают с целыми таблицами. Например: CREATE — чтобы создать таблицу (TABLE) или базу данных (DATABASE), DROP (TABLE/DATABASE) — чтобы удалить всю таблицу или базу данных, USE — чтобы выбрать нужную базу данных.</a:t>
            </a:r>
          </a:p>
          <a:p>
            <a:pPr indent="358775"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- DML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Manipulation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) — операторы манипуляции данными, которые работают с содержимым таблиц. Например, UPDATE — чтобы обновить данные, DELETE — чтобы удалить, INSERT — чтобы добавить новые, SELECT (FROM/WHERE) — чтобы выбрать нужные данные по заданному параметру.</a:t>
            </a:r>
          </a:p>
          <a:p>
            <a:pPr indent="358775" algn="just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DCL (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Data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Control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400" b="1" dirty="0" err="1">
                <a:latin typeface="Arial" pitchFamily="34" charset="0"/>
                <a:cs typeface="Arial" pitchFamily="34" charset="0"/>
              </a:rPr>
              <a:t>Language</a:t>
            </a:r>
            <a:r>
              <a:rPr lang="ru-RU" sz="1400" b="1" dirty="0">
                <a:latin typeface="Arial" pitchFamily="34" charset="0"/>
                <a:cs typeface="Arial" pitchFamily="34" charset="0"/>
              </a:rPr>
              <a:t>) — оператор определения доступа к данным для разных пользователей. Например, GRANT — чтобы открыть доступ или DENY — чтобы запретить.</a:t>
            </a:r>
          </a:p>
        </p:txBody>
      </p:sp>
    </p:spTree>
    <p:extLst>
      <p:ext uri="{BB962C8B-B14F-4D97-AF65-F5344CB8AC3E}">
        <p14:creationId xmlns:p14="http://schemas.microsoft.com/office/powerpoint/2010/main" val="38241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В заключении</a:t>
            </a:r>
            <a:endParaRPr lang="en-US" sz="2000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17</a:t>
            </a:fld>
            <a:endParaRPr lang="ru-RU"/>
          </a:p>
        </p:txBody>
      </p:sp>
      <p:sp>
        <p:nvSpPr>
          <p:cNvPr id="2" name="AutoShape 4" descr="Ta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Tan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Tan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37967" y="843558"/>
            <a:ext cx="8275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База данных — это набор элементов, которые сгруппированы по определённым правилам. Они бывают реляционными,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сетевыми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и иерархическими.</a:t>
            </a:r>
          </a:p>
          <a:p>
            <a:pPr indent="358775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СУБД — это инструменты, которые помогают управлять базами данных. Например, с их помощью можно удалять, изменять и находить элементы.</a:t>
            </a:r>
          </a:p>
          <a:p>
            <a:pPr indent="358775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Популярные СУБД —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PostgreSQL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Microsoft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SQL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Server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SQLite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Redis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Oracle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err="1">
                <a:latin typeface="Arial" pitchFamily="34" charset="0"/>
                <a:cs typeface="Arial" pitchFamily="34" charset="0"/>
              </a:rPr>
              <a:t>Database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indent="358775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Базы данных отличаются от СУБД тем, что сами по себе представляют лишь файл на компьютере. Базы данных не умеют ничего делать с этими данными — только хранить. А вот СУБД уже предоставляют возможности по манипуляции ими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58775" algn="just"/>
            <a:r>
              <a:rPr lang="ru-RU" sz="1600" b="1" dirty="0">
                <a:latin typeface="Arial" pitchFamily="34" charset="0"/>
                <a:cs typeface="Arial" pitchFamily="34" charset="0"/>
              </a:rPr>
              <a:t>Главные задачи SQL — составлять запросы так, чтобы находить среди большого объёма информации ту, что нужна для конкретных целей, сортировать её, структурировать и представлять в наиболее простом и понятном виде.</a:t>
            </a:r>
          </a:p>
          <a:p>
            <a:pPr indent="358775" algn="just"/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Учебные вопросы изучаемые </a:t>
            </a:r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на занятии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84" y="1275606"/>
            <a:ext cx="8425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Основные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понятия теории баз данных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СУБД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PostgreSQL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3) Язык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SQL</a:t>
            </a:r>
          </a:p>
          <a:p>
            <a:pPr>
              <a:lnSpc>
                <a:spcPct val="150000"/>
              </a:lnSpc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 теории баз данных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84" y="839589"/>
            <a:ext cx="8425705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Данные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— это информация, представленная в определенном виде, позволяющем автоматизировать ее сбор, хранение и дальнейшую обработку человеком или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программой. 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База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данных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—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именованная совокупность данных, отражающая состояние объектов и их отношений в рассматриваемой предметной области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База данных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— это упорядоченный набор структурированной информации или данных, которые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хранятся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электронном виде в компьютерной системе. 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 теории баз данных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2984" y="839589"/>
            <a:ext cx="84257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Система управления базами данных (СУБД)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— совокупность программных средств, предназначенных для создания, ведения и совместного использования БД многими пользователями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1950">
              <a:lnSpc>
                <a:spcPct val="150000"/>
              </a:lnSpc>
            </a:pP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Классификация баз данных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61950"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Иерархическая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  			</a:t>
            </a:r>
          </a:p>
          <a:p>
            <a:pPr marL="3619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Сетевая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619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Реляционная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3619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Объектная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3619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Гибридные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Иерархическая БД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5</a:t>
            </a:fld>
            <a:endParaRPr lang="ru-RU"/>
          </a:p>
        </p:txBody>
      </p:sp>
      <p:pic>
        <p:nvPicPr>
          <p:cNvPr id="3076" name="Picture 4" descr="https://skillbox.ru/upload/setka_images/10284513012023_c0c954a3a268bfc515e88839a41a25de5bd1b1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71550"/>
            <a:ext cx="6984776" cy="392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3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Сетевая БД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6</a:t>
            </a:fld>
            <a:endParaRPr lang="ru-RU"/>
          </a:p>
        </p:txBody>
      </p:sp>
      <p:pic>
        <p:nvPicPr>
          <p:cNvPr id="4098" name="Picture 2" descr="C:\Users\Speco\Pictures\Без имени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844525"/>
            <a:ext cx="6079805" cy="39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3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Реляционная БД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7</a:t>
            </a:fld>
            <a:endParaRPr lang="ru-RU" dirty="0"/>
          </a:p>
        </p:txBody>
      </p:sp>
      <p:pic>
        <p:nvPicPr>
          <p:cNvPr id="2050" name="Picture 2" descr="C:\Users\Speco\Pictures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20" y="699542"/>
            <a:ext cx="6485834" cy="42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9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 реляционной модели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2984" y="839589"/>
            <a:ext cx="84257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Таблица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— совокупность связанных данных, хранящихся в структурированном виде в базе данных. Она состоит из столбцов и строк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latin typeface="Arial" pitchFamily="34" charset="0"/>
                <a:cs typeface="Arial" pitchFamily="34" charset="0"/>
              </a:rPr>
              <a:t>Каждая 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строка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таблице представляет набор связанных данных, и каждая строка в таблице имеет одинаковую структуру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Столбец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(атрибут, колонка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) —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набор значений данных определённого типа с одним значением для каждой строки таблицы или представления базы данных. 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23478"/>
            <a:ext cx="7596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/>
            <a:r>
              <a:rPr lang="ru-RU" sz="2000" b="1" dirty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Основные понятия реляционной модели</a:t>
            </a:r>
            <a:endParaRPr lang="ru-RU" sz="2000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22A1F444-3CB8-4D34-AA56-4E455CA9A89A}" type="slidenum">
              <a:rPr lang="ru-RU" smtClean="0"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82984" y="699542"/>
            <a:ext cx="84257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Ячейка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— место, где строка и столбец пересекаются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361950" algn="just"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Поле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 — столбец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таблицы,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в котором указываются значения определенного свойства объектов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БД. </a:t>
            </a:r>
            <a:endParaRPr lang="ru-RU" b="1" dirty="0">
              <a:latin typeface="Arial" pitchFamily="34" charset="0"/>
              <a:cs typeface="Arial" pitchFamily="34" charset="0"/>
            </a:endParaRPr>
          </a:p>
          <a:p>
            <a:pPr indent="361950" algn="just">
              <a:lnSpc>
                <a:spcPct val="150000"/>
              </a:lnSpc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Подмножество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столбцов, которое уникально идентифицирует строку, называется </a:t>
            </a:r>
            <a:r>
              <a:rPr lang="ru-R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первичным ключом</a:t>
            </a:r>
            <a:r>
              <a:rPr lang="ru-RU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C:\Users\Speco\Pictures\Без имени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94881"/>
            <a:ext cx="5883459" cy="20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906</Words>
  <Application>Microsoft Office PowerPoint</Application>
  <PresentationFormat>Экран (16:9)</PresentationFormat>
  <Paragraphs>86</Paragraphs>
  <Slides>17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Старенков Илья Александрович</dc:creator>
  <cp:lastModifiedBy>S Ilya</cp:lastModifiedBy>
  <cp:revision>50</cp:revision>
  <dcterms:created xsi:type="dcterms:W3CDTF">2023-08-18T08:14:58Z</dcterms:created>
  <dcterms:modified xsi:type="dcterms:W3CDTF">2023-08-27T12:43:02Z</dcterms:modified>
</cp:coreProperties>
</file>