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58" r:id="rId6"/>
    <p:sldId id="268" r:id="rId7"/>
    <p:sldId id="269" r:id="rId8"/>
    <p:sldId id="270" r:id="rId9"/>
    <p:sldId id="267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12" d="100"/>
          <a:sy n="112" d="100"/>
        </p:scale>
        <p:origin x="-72" y="-3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856FA-A796-4220-88C0-662227D01B75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38352-D652-44EF-92C6-8C4495981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81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38352-D652-44EF-92C6-8C4495981E4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61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38352-D652-44EF-92C6-8C4495981E4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61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38352-D652-44EF-92C6-8C4495981E4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61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513F-6AF8-4716-9296-932068DD99F9}" type="datetime1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43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36EE-A2A7-4C1F-9269-CBBF638ED0CB}" type="datetime1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81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52CD-C9D8-4555-8305-AAD4E758D93E}" type="datetime1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51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49AD-719B-43AE-A3D4-78527D29D65E}" type="datetime1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57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A934-961B-429B-AC8B-F2714260A6FA}" type="datetime1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04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2A00-3F2A-40A1-A4E3-576CEE83D325}" type="datetime1">
              <a:rPr lang="ru-RU" smtClean="0"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8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7CCB-7FC3-4F75-BC9B-D40DE338621F}" type="datetime1">
              <a:rPr lang="ru-RU" smtClean="0"/>
              <a:t>05.09.2023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32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96AB-CC10-4B64-B3E7-B3E5A06519D5}" type="datetime1">
              <a:rPr lang="ru-RU" smtClean="0"/>
              <a:t>05.09.2023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76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2AAF-0189-4670-BE64-61DB10D4627D}" type="datetime1">
              <a:rPr lang="ru-RU" smtClean="0"/>
              <a:t>05.09.2023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22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7922-3639-44B3-BDD7-AA0ABEAD58D0}" type="datetime1">
              <a:rPr lang="ru-RU" smtClean="0"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29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919-CC8B-42E4-81DB-1483DD10DB70}" type="datetime1">
              <a:rPr lang="ru-RU" smtClean="0"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32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990BB-0235-40F0-A33F-1AB1462A9E6C}" type="datetime1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30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https://1000logos.net/wp-content/uploads/2020/08/PostgreSQL-Logo.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https://1000logos.net/wp-content/uploads/2020/08/PostgreSQL-Logo.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D:\КУРС ОБУЧЕНИЯ WEB\PostgreSQL\фон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538"/>
            <a:ext cx="9144000" cy="51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0" y="355619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b="1" dirty="0" smtClean="0">
                <a:solidFill>
                  <a:schemeClr val="bg1"/>
                </a:solidFill>
                <a:latin typeface="Arial Narrow" pitchFamily="34" charset="0"/>
              </a:rPr>
              <a:t>Тема 2</a:t>
            </a:r>
            <a:r>
              <a:rPr lang="en-US" sz="2600" b="1" dirty="0" smtClean="0">
                <a:solidFill>
                  <a:schemeClr val="bg1"/>
                </a:solidFill>
                <a:latin typeface="Arial Narrow" pitchFamily="34" charset="0"/>
              </a:rPr>
              <a:t>: </a:t>
            </a:r>
            <a:r>
              <a:rPr lang="ru-RU" sz="2600" b="1" dirty="0">
                <a:solidFill>
                  <a:schemeClr val="bg1"/>
                </a:solidFill>
                <a:latin typeface="Arial Narrow" pitchFamily="34" charset="0"/>
              </a:rPr>
              <a:t>Базовый инструментарий</a:t>
            </a:r>
            <a:endParaRPr lang="ru-RU" sz="26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7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Учебные вопросы изучаемые на занятии</a:t>
            </a:r>
            <a:endParaRPr lang="ru-RU" sz="2000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2984" y="987574"/>
            <a:ext cx="8425705" cy="336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1) Варианты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установки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PostgreSQL</a:t>
            </a:r>
            <a:endParaRPr lang="ru-RU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2) Планирование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установки</a:t>
            </a: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3) Установка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требуемой версии из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репозитория</a:t>
            </a:r>
            <a:endParaRPr lang="ru-RU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4) Управление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сервером</a:t>
            </a: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5) Журнал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сообщений сервера</a:t>
            </a: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6) Настройка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параметров конфигурации</a:t>
            </a: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7) Использование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psql</a:t>
            </a:r>
            <a:endParaRPr lang="ru-RU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66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3</a:t>
            </a:fld>
            <a:endParaRPr lang="ru-RU" dirty="0"/>
          </a:p>
        </p:txBody>
      </p:sp>
      <p:pic>
        <p:nvPicPr>
          <p:cNvPr id="1026" name="Picture 2" descr="C:\Users\Speco\Pictures\Без имени-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87574"/>
            <a:ext cx="5436177" cy="338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436176" y="1347614"/>
            <a:ext cx="352831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563" algn="just"/>
            <a:r>
              <a:rPr lang="ru-RU" sz="1400" b="1" dirty="0" err="1" smtClean="0">
                <a:latin typeface="Arial" pitchFamily="34" charset="0"/>
                <a:cs typeface="Arial" pitchFamily="34" charset="0"/>
              </a:rPr>
              <a:t>PostgreSQL</a:t>
            </a:r>
            <a:r>
              <a:rPr lang="ru-RU" sz="1400" b="1" dirty="0" smtClean="0">
                <a:latin typeface="Arial" pitchFamily="34" charset="0"/>
                <a:cs typeface="Arial" pitchFamily="34" charset="0"/>
              </a:rPr>
              <a:t> – это СУБД. 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Когда эта программа выполняется, мы называем ее </a:t>
            </a:r>
            <a:r>
              <a:rPr lang="ru-RU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сервером </a:t>
            </a:r>
            <a:r>
              <a:rPr lang="ru-RU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PostgreSQL</a:t>
            </a:r>
            <a:r>
              <a:rPr lang="ru-RU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или </a:t>
            </a:r>
            <a:r>
              <a:rPr lang="ru-RU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экземпляром сервера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. </a:t>
            </a:r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pPr indent="182563" algn="just"/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pPr indent="182563" algn="just"/>
            <a:r>
              <a:rPr lang="ru-RU" sz="1400" b="1" dirty="0">
                <a:latin typeface="Arial" pitchFamily="34" charset="0"/>
                <a:cs typeface="Arial" pitchFamily="34" charset="0"/>
              </a:rPr>
              <a:t>Для работы СУБД на диске выделяется область для хранения БД, называемая </a:t>
            </a:r>
            <a:r>
              <a:rPr lang="ru-RU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кластером БД</a:t>
            </a:r>
            <a:r>
              <a:rPr lang="ru-RU" sz="1400" b="1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indent="182563" algn="just"/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pPr indent="182563" algn="just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Кластер 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БД является набором БД, управляемых одним экземпляром сервера СУБД. </a:t>
            </a:r>
          </a:p>
          <a:p>
            <a:pPr indent="447675" algn="just"/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Основные понятия</a:t>
            </a:r>
            <a:endParaRPr lang="ru-RU" sz="2000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Варианты установки</a:t>
            </a:r>
            <a:endParaRPr lang="ru-RU" sz="2000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2984" y="839589"/>
            <a:ext cx="8425705" cy="336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Варианты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endParaRPr lang="ru-RU" b="1" dirty="0">
              <a:latin typeface="Arial" pitchFamily="34" charset="0"/>
              <a:cs typeface="Arial" pitchFamily="34" charset="0"/>
            </a:endParaRPr>
          </a:p>
          <a:p>
            <a:pPr indent="361950" algn="just">
              <a:lnSpc>
                <a:spcPct val="15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готовые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пакеты (предпочтительный способ)</a:t>
            </a:r>
          </a:p>
          <a:p>
            <a:pPr indent="361950" algn="just">
              <a:lnSpc>
                <a:spcPct val="15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установка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из исходных кодов</a:t>
            </a:r>
          </a:p>
          <a:p>
            <a:pPr indent="361950" algn="just">
              <a:lnSpc>
                <a:spcPct val="15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без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установки — облачные сервисы</a:t>
            </a:r>
          </a:p>
          <a:p>
            <a:pPr indent="361950" algn="just"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Расширения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endParaRPr lang="ru-RU" b="1" dirty="0">
              <a:latin typeface="Arial" pitchFamily="34" charset="0"/>
              <a:cs typeface="Arial" pitchFamily="34" charset="0"/>
            </a:endParaRPr>
          </a:p>
          <a:p>
            <a:pPr indent="361950" algn="just">
              <a:lnSpc>
                <a:spcPct val="15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дополнительный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функционал</a:t>
            </a:r>
          </a:p>
          <a:p>
            <a:pPr indent="361950" algn="just">
              <a:lnSpc>
                <a:spcPct val="150000"/>
              </a:lnSpc>
            </a:pPr>
            <a:r>
              <a:rPr lang="ru-RU" b="1" dirty="0">
                <a:latin typeface="Arial" pitchFamily="34" charset="0"/>
                <a:cs typeface="Arial" pitchFamily="34" charset="0"/>
              </a:rPr>
              <a:t>устанавливаются отдельно</a:t>
            </a:r>
          </a:p>
          <a:p>
            <a:pPr indent="361950" algn="just">
              <a:lnSpc>
                <a:spcPct val="150000"/>
              </a:lnSpc>
            </a:pPr>
            <a:r>
              <a:rPr lang="ru-RU" b="1" dirty="0">
                <a:latin typeface="Arial" pitchFamily="34" charset="0"/>
                <a:cs typeface="Arial" pitchFamily="34" charset="0"/>
              </a:rPr>
              <a:t>в поставке с сервером — модули и программы (~50 штук</a:t>
            </a:r>
          </a:p>
        </p:txBody>
      </p:sp>
    </p:spTree>
    <p:extLst>
      <p:ext uri="{BB962C8B-B14F-4D97-AF65-F5344CB8AC3E}">
        <p14:creationId xmlns:p14="http://schemas.microsoft.com/office/powerpoint/2010/main" val="25733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Управление сервером</a:t>
            </a:r>
            <a:r>
              <a:rPr lang="en-US" sz="20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 </a:t>
            </a:r>
            <a:endParaRPr lang="ru-RU" sz="2000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82984" y="987574"/>
            <a:ext cx="842570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Утилита для управления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ru-RU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Основные операции управления сервером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запуск сервера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остановка сервера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обновление параметров конфигурации.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2" t="24186" r="50556" b="67971"/>
          <a:stretch/>
        </p:blipFill>
        <p:spPr bwMode="auto">
          <a:xfrm>
            <a:off x="611560" y="1491630"/>
            <a:ext cx="3186608" cy="63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3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Журнал сообщений</a:t>
            </a:r>
            <a:endParaRPr lang="ru-RU" sz="2000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82984" y="987574"/>
            <a:ext cx="8425705" cy="336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Arial" pitchFamily="34" charset="0"/>
                <a:cs typeface="Arial" pitchFamily="34" charset="0"/>
              </a:rPr>
              <a:t>В журнал записываются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служебные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сообщения сервера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сообщения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пользовательских сеансов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сообщения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приложений</a:t>
            </a:r>
          </a:p>
          <a:p>
            <a:pPr>
              <a:lnSpc>
                <a:spcPct val="150000"/>
              </a:lnSpc>
            </a:pPr>
            <a:r>
              <a:rPr lang="ru-RU" b="1" dirty="0">
                <a:latin typeface="Arial" pitchFamily="34" charset="0"/>
                <a:cs typeface="Arial" pitchFamily="34" charset="0"/>
              </a:rPr>
              <a:t>Настройка журнала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расположение</a:t>
            </a:r>
            <a:endParaRPr lang="ru-RU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формат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записей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какие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события регистрировать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9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ru-RU" sz="2000" b="1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Параметры конфигурации</a:t>
            </a:r>
            <a:endParaRPr lang="ru-RU" sz="2000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82984" y="699542"/>
            <a:ext cx="8425705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Arial" pitchFamily="34" charset="0"/>
                <a:cs typeface="Arial" pitchFamily="34" charset="0"/>
              </a:rPr>
              <a:t>Для всего экземпляра</a:t>
            </a: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- основной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файл параметров —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postgresql.conf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ALTER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SYSTEM —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postgresql.auto.conf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b="1" dirty="0">
                <a:latin typeface="Arial" pitchFamily="34" charset="0"/>
                <a:cs typeface="Arial" pitchFamily="34" charset="0"/>
              </a:rPr>
              <a:t>Для текущего сеанса</a:t>
            </a: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SET/RESET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set_config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ru-RU" b="1" dirty="0">
                <a:latin typeface="Arial" pitchFamily="34" charset="0"/>
                <a:cs typeface="Arial" pitchFamily="34" charset="0"/>
              </a:rPr>
              <a:t>Просмотр текущего значения</a:t>
            </a: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SHOW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current_setting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pg_settings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7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ru-RU" sz="2000" b="1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Клиент </a:t>
            </a:r>
            <a:r>
              <a:rPr lang="en-US" sz="2000" b="1" dirty="0" err="1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psql</a:t>
            </a:r>
            <a:endParaRPr lang="ru-RU" sz="2000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82983" y="1275606"/>
            <a:ext cx="8425705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>
              <a:lnSpc>
                <a:spcPct val="150000"/>
              </a:lnSpc>
            </a:pPr>
            <a:r>
              <a:rPr lang="ru-RU" b="1" dirty="0">
                <a:latin typeface="Arial" pitchFamily="34" charset="0"/>
                <a:cs typeface="Arial" pitchFamily="34" charset="0"/>
              </a:rPr>
              <a:t>Терминальный клиент для работы с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PostgreSQL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.</a:t>
            </a:r>
            <a:endParaRPr lang="ru-RU" b="1" dirty="0">
              <a:latin typeface="Arial" pitchFamily="34" charset="0"/>
              <a:cs typeface="Arial" pitchFamily="34" charset="0"/>
            </a:endParaRPr>
          </a:p>
          <a:p>
            <a:pPr indent="533400">
              <a:lnSpc>
                <a:spcPct val="150000"/>
              </a:lnSpc>
            </a:pPr>
            <a:r>
              <a:rPr lang="ru-RU" b="1" dirty="0">
                <a:latin typeface="Arial" pitchFamily="34" charset="0"/>
                <a:cs typeface="Arial" pitchFamily="34" charset="0"/>
              </a:rPr>
              <a:t>Поставляется вместе с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СУБД.</a:t>
            </a:r>
            <a:endParaRPr lang="ru-RU" b="1" dirty="0">
              <a:latin typeface="Arial" pitchFamily="34" charset="0"/>
              <a:cs typeface="Arial" pitchFamily="34" charset="0"/>
            </a:endParaRPr>
          </a:p>
          <a:p>
            <a:pPr indent="533400">
              <a:lnSpc>
                <a:spcPct val="150000"/>
              </a:lnSpc>
            </a:pPr>
            <a:r>
              <a:rPr lang="ru-RU" b="1" dirty="0">
                <a:latin typeface="Arial" pitchFamily="34" charset="0"/>
                <a:cs typeface="Arial" pitchFamily="34" charset="0"/>
              </a:rPr>
              <a:t>Используется администраторами и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разработчиками для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интерактивной работы и выполнения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скриптов.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Практика</a:t>
            </a:r>
            <a:endParaRPr lang="ru-RU" sz="2000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9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347614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2300" algn="just"/>
            <a:r>
              <a:rPr lang="en-US" b="1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Установите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в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postgresql.conf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для параметра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work_mem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значение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8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Мбайт.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Обновите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конфигурацию и проверьте, что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изменения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вступили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в силу.</a:t>
            </a:r>
          </a:p>
          <a:p>
            <a:pPr indent="622300" algn="just"/>
            <a:r>
              <a:rPr lang="ru-RU" b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Запишите в файл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ddl.sql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команду CREATE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TABLE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на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создание любой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таблицы.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Запишите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в файл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populate.sql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команды на вставку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строк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эту таблицу.</a:t>
            </a:r>
          </a:p>
          <a:p>
            <a:pPr indent="622300" algn="just"/>
            <a:r>
              <a:rPr lang="ru-RU" b="1" dirty="0">
                <a:latin typeface="Arial" pitchFamily="34" charset="0"/>
                <a:cs typeface="Arial" pitchFamily="34" charset="0"/>
              </a:rPr>
              <a:t>Войдите в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psql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, выполните оба скрипта и проверьте,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что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таблица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создалась и в ней появились записи.</a:t>
            </a:r>
          </a:p>
          <a:p>
            <a:pPr indent="622300" algn="just"/>
            <a:r>
              <a:rPr lang="ru-RU" b="1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Найдите в журнале сервера строки за сегодняшний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день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15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330</Words>
  <Application>Microsoft Office PowerPoint</Application>
  <PresentationFormat>Экран (16:9)</PresentationFormat>
  <Paragraphs>72</Paragraphs>
  <Slides>9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Старенков Илья Александрович</dc:creator>
  <cp:lastModifiedBy>S Ilya</cp:lastModifiedBy>
  <cp:revision>57</cp:revision>
  <dcterms:created xsi:type="dcterms:W3CDTF">2023-08-18T08:14:58Z</dcterms:created>
  <dcterms:modified xsi:type="dcterms:W3CDTF">2023-09-05T08:18:39Z</dcterms:modified>
</cp:coreProperties>
</file>