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3" r:id="rId2"/>
    <p:sldId id="277" r:id="rId3"/>
    <p:sldId id="257" r:id="rId4"/>
    <p:sldId id="258" r:id="rId5"/>
    <p:sldId id="268" r:id="rId6"/>
    <p:sldId id="270" r:id="rId7"/>
    <p:sldId id="271" r:id="rId8"/>
    <p:sldId id="272" r:id="rId9"/>
    <p:sldId id="273" r:id="rId10"/>
    <p:sldId id="274" r:id="rId11"/>
    <p:sldId id="276" r:id="rId12"/>
    <p:sldId id="275" r:id="rId13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730" autoAdjust="0"/>
  </p:normalViewPr>
  <p:slideViewPr>
    <p:cSldViewPr>
      <p:cViewPr>
        <p:scale>
          <a:sx n="125" d="100"/>
          <a:sy n="125" d="100"/>
        </p:scale>
        <p:origin x="82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A0595-55A8-48ED-89D9-94EF8A794717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CE960-5D9D-430C-9D09-6E77992381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7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213247"/>
            <a:ext cx="8229600" cy="337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3132000" y="4798556"/>
            <a:ext cx="2880000" cy="27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5825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07175"/>
            <a:ext cx="8229600" cy="85725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1437-AC2F-4F5D-A51C-8FC4D2FC6109}" type="datetime1">
              <a:rPr lang="ru-RU" smtClean="0"/>
              <a:pPr/>
              <a:t>20.11.2024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350"/>
            </a:lvl1pPr>
          </a:lstStyle>
          <a:p>
            <a:fld id="{06D61AB3-88B3-4A43-993B-2DE4C6C3F6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02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1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514440" lvl="1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857160" lvl="2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200240" lvl="3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1542960" lvl="4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05EF2BE1-C6B1-44D9-AC14-847FE245C45E}" type="slidenum">
              <a:rPr lang="en-US" sz="9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7131240" y="4137840"/>
            <a:ext cx="1726560" cy="76608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5218560" y="-2323800"/>
            <a:ext cx="4931640" cy="402804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5.xml"/><Relationship Id="rId7" Type="http://schemas.openxmlformats.org/officeDocument/2006/relationships/slide" Target="slide1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7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95300" y="2179545"/>
            <a:ext cx="7886520" cy="993960"/>
          </a:xfrm>
        </p:spPr>
        <p:txBody>
          <a:bodyPr/>
          <a:lstStyle/>
          <a:p>
            <a:pPr algn="ctr"/>
            <a:r>
              <a:rPr lang="ru-RU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Анализ данных на языке SQL</a:t>
            </a:r>
            <a:endParaRPr lang="en-US" sz="4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https://avatars.mds.yandex.net/i?id=6d149088086246972def0787c29b2c99ca2e0b99-4903276-images-thumbs&amp;n=13">
            <a:extLst>
              <a:ext uri="{FF2B5EF4-FFF2-40B4-BE49-F238E27FC236}">
                <a16:creationId xmlns:a16="http://schemas.microsoft.com/office/drawing/2014/main" id="{03698AE0-4B56-44A2-B54C-E0F1338D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0" y="125505"/>
            <a:ext cx="1663379" cy="157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7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Сложное соединение таблиц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1AB3-88B3-4A43-993B-2DE4C6C3F67D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04800" y="573528"/>
            <a:ext cx="75075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Рассмотрим соединение большого количества таблиц. Допустим, необходимо получить список животных в Новосибирском зоопарке и продуктов питания, которые они едят. Таким образом, в запросе будут соединены таблицы «Зоопарк», «Наличие», «Животное», «Питание» и «Еда»: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52400" y="1717670"/>
            <a:ext cx="745355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НазваниеЖивотного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НазваниеЕды</a:t>
            </a:r>
            <a:endParaRPr lang="ru-RU" sz="15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Зоопарк, Наличие, Животное, Питание, Еда</a:t>
            </a:r>
          </a:p>
          <a:p>
            <a:pPr lvl="0"/>
            <a:r>
              <a:rPr lang="en-US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Зоопарк.КодЗоопарка=Наличие.КодЗоопарка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Животное.КодЖивотного=Наличие.КодЖивотного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500" b="1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Животное.КодЖивотного=Питание.КодЖивотного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Питание.КодЕды=Еда.КодЕды</a:t>
            </a:r>
            <a:r>
              <a:rPr lang="en-US" sz="1500" b="1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ru-RU" sz="1500" b="1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НазваниеЗоопарка=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Новосибирский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ru-RU" sz="15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5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81940" y="3204508"/>
            <a:ext cx="63727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НазваниеЖивотного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НазваниеЕды</a:t>
            </a:r>
            <a:endParaRPr lang="ru-RU" sz="15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(((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Зоопарк 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INNER JOIN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Наличие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ON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Зоопарк.КодЗоопарка=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Наличие.КодЗоопарка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INNER JOIN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Животное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ON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Животное.КодЖивотного=Наличие.КодЖивотного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INNER JOIN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Питание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ON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Животное.КодЖивотного=Питание.КодЖивотного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INNER JOIN 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Еда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ON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Питание.КодЕды=Еда.КодЕды</a:t>
            </a:r>
            <a:endParaRPr lang="ru-RU" sz="15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НазваниеЗоопарка=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Новосибирский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ru-RU" sz="15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5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Синонимы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1AB3-88B3-4A43-993B-2DE4C6C3F67D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15812" y="2190750"/>
            <a:ext cx="887578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НазваниеЖивотного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НазваниеЕды</a:t>
            </a:r>
            <a:endParaRPr lang="ru-RU" sz="15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(((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Зоопарк З </a:t>
            </a:r>
            <a:r>
              <a:rPr lang="en-US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INNER</a:t>
            </a:r>
            <a:r>
              <a:rPr lang="en-US" sz="1500" b="1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JOIN</a:t>
            </a:r>
            <a:r>
              <a:rPr lang="ru-RU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Наличие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 </a:t>
            </a:r>
            <a:r>
              <a:rPr lang="en-US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З.КодЗоопарка=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Н.КодЗоопарка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INNER</a:t>
            </a:r>
            <a:r>
              <a:rPr lang="en-US" sz="1500" b="1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JOIN</a:t>
            </a:r>
            <a:r>
              <a:rPr lang="ru-RU" sz="1500" b="1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Животное Ж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Ж.КодЖивотного=</a:t>
            </a:r>
            <a:endParaRPr lang="ru-RU" sz="15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Н.КодЖивотного</a:t>
            </a:r>
            <a:r>
              <a:rPr lang="en-US" sz="1500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INNER</a:t>
            </a:r>
            <a:r>
              <a:rPr lang="en-US" sz="1500" b="1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JOIN</a:t>
            </a:r>
            <a:r>
              <a:rPr lang="ru-RU" sz="1500" b="1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Питание П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Ж.КодЖивотного=</a:t>
            </a:r>
            <a:endParaRPr lang="ru-RU" sz="15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П.КодЖивотного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INNER</a:t>
            </a:r>
            <a:r>
              <a:rPr lang="en-US" sz="1500" b="1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JOIN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Еда Е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П.КодЕды=Е.КодЕды</a:t>
            </a:r>
            <a:endParaRPr lang="ru-RU" sz="15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НазваниеЗоопарка=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Новосибирский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ru-RU" sz="15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5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642925"/>
            <a:ext cx="55626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Синоним вводится в ключевой фразе </a:t>
            </a:r>
            <a:r>
              <a:rPr lang="ru-RU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 через пробел после названия таблицы, для которой он вводится.</a:t>
            </a:r>
          </a:p>
          <a:p>
            <a:pPr algn="just"/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Тогда во всех ссылках на названия таблиц, для которых введены синонимы, необходимо использовать синонимы (даже если ссылки расположены во фразе </a:t>
            </a:r>
            <a:r>
              <a:rPr lang="ru-RU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3567"/>
            <a:ext cx="7658100" cy="857250"/>
          </a:xfrm>
        </p:spPr>
        <p:txBody>
          <a:bodyPr>
            <a:normAutofit fontScale="90000"/>
          </a:bodyPr>
          <a:lstStyle/>
          <a:p>
            <a:r>
              <a:rPr lang="ru-RU" dirty="0"/>
              <a:t>Исключение повторяющихся строк из выборки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1AB3-88B3-4A43-993B-2DE4C6C3F67D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6200" y="1011300"/>
            <a:ext cx="60543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b="1" u="sng" dirty="0">
                <a:latin typeface="Times New Roman" pitchFamily="18" charset="0"/>
                <a:cs typeface="Times New Roman" pitchFamily="18" charset="0"/>
              </a:rPr>
              <a:t>Пример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: Выяснить, представители каких классов обитают в Московском зоопарке.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6200" y="1506424"/>
            <a:ext cx="42862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НазваниеКласса</a:t>
            </a:r>
            <a:endParaRPr lang="ru-RU" sz="15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(((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Зоопарк З </a:t>
            </a:r>
            <a:r>
              <a:rPr lang="en-US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INNER</a:t>
            </a:r>
            <a:r>
              <a:rPr lang="en-US" sz="1500" b="1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JOIN</a:t>
            </a:r>
            <a:r>
              <a:rPr lang="ru-RU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Наличие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 </a:t>
            </a:r>
            <a:r>
              <a:rPr lang="en-US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З.КодЗоопарка=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Н.КодЗоопарка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INNER</a:t>
            </a:r>
            <a:r>
              <a:rPr lang="en-US" sz="1500" b="1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JOIN</a:t>
            </a:r>
            <a:r>
              <a:rPr lang="ru-RU" sz="1500" b="1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Животное Ж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Ж.КодЖивотного=</a:t>
            </a:r>
            <a:endParaRPr lang="ru-RU" sz="15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Н.КодЖивотного</a:t>
            </a:r>
            <a:r>
              <a:rPr lang="en-US" sz="1500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INNER</a:t>
            </a:r>
            <a:r>
              <a:rPr lang="en-US" sz="1500" b="1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JOIN</a:t>
            </a:r>
            <a:r>
              <a:rPr lang="ru-RU" sz="1500" b="1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Класс К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Ж.КодКласса=К.КодКласса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15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НазваниеЗоопарка=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Московский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ru-RU" sz="15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5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9750" y="1346508"/>
            <a:ext cx="1821669" cy="327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32604" y="3375428"/>
            <a:ext cx="444701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Результирующая таблица содержит повторяющиеся строки, соответствующие разным животным, но принадлежащим одному и тому же классу.</a:t>
            </a:r>
          </a:p>
          <a:p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Для того чтобы исключить повторяющиеся строки из выборки, применяют ключевое слово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272918" y="1547085"/>
            <a:ext cx="138672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35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НазваниеКласса</a:t>
            </a:r>
            <a:endParaRPr lang="ru-RU" sz="135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6200" y="1506424"/>
            <a:ext cx="42862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15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(((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Зоопарк З </a:t>
            </a:r>
            <a:r>
              <a:rPr lang="en-US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INNER</a:t>
            </a:r>
            <a:r>
              <a:rPr lang="en-US" sz="1500" b="1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JOIN</a:t>
            </a:r>
            <a:r>
              <a:rPr lang="ru-RU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Наличие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 </a:t>
            </a:r>
            <a:r>
              <a:rPr lang="en-US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З.КодЗоопарка=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Н.КодЗоопарка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INNER</a:t>
            </a:r>
            <a:r>
              <a:rPr lang="en-US" sz="1500" b="1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JOIN</a:t>
            </a:r>
            <a:r>
              <a:rPr lang="ru-RU" sz="1500" b="1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Животное Ж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Ж.КодЖивотного=</a:t>
            </a:r>
            <a:endParaRPr lang="ru-RU" sz="15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Н.КодЖивотного</a:t>
            </a:r>
            <a:r>
              <a:rPr lang="en-US" sz="1500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INNER</a:t>
            </a:r>
            <a:r>
              <a:rPr lang="en-US" sz="1500" b="1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JOIN</a:t>
            </a:r>
            <a:r>
              <a:rPr lang="ru-RU" sz="1500" b="1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Класс К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Ж.КодКласса=К.КодКласса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15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НазваниеЗоопарка=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Московский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ru-RU" sz="15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5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732736" y="4286262"/>
            <a:ext cx="106471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DISTINC</a:t>
            </a:r>
            <a:r>
              <a:rPr lang="ru-RU" sz="135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sz="135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135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3215" y="1386350"/>
            <a:ext cx="1443038" cy="105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5.45791E-7 L -0.34167 -0.5485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00" y="-27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95300" y="2179545"/>
            <a:ext cx="7886520" cy="1171030"/>
          </a:xfrm>
        </p:spPr>
        <p:txBody>
          <a:bodyPr/>
          <a:lstStyle/>
          <a:p>
            <a:pPr algn="ctr"/>
            <a:r>
              <a:rPr lang="ru-RU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Операции с несколькими таблицами</a:t>
            </a:r>
            <a:endParaRPr lang="en-US" sz="4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https://avatars.mds.yandex.net/i?id=6d149088086246972def0787c29b2c99ca2e0b99-4903276-images-thumbs&amp;n=13">
            <a:extLst>
              <a:ext uri="{FF2B5EF4-FFF2-40B4-BE49-F238E27FC236}">
                <a16:creationId xmlns:a16="http://schemas.microsoft.com/office/drawing/2014/main" id="{03698AE0-4B56-44A2-B54C-E0F1338D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0" y="125505"/>
            <a:ext cx="1663379" cy="157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81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2327" y="873878"/>
            <a:ext cx="3339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Соединение таблиц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238" y="1263752"/>
            <a:ext cx="2289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INNER JOIN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326" y="1737974"/>
            <a:ext cx="2061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LEFT JOIN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1AB3-88B3-4A43-993B-2DE4C6C3F67D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26333" y="2656076"/>
            <a:ext cx="4171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Декартово произведение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2326" y="2170022"/>
            <a:ext cx="2321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RIGHT JOIN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6332" y="3088124"/>
            <a:ext cx="4765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Сложное соединение таблиц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7976" y="3568620"/>
            <a:ext cx="7917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Исключение повторяющихся строк из выборки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222" y="193175"/>
            <a:ext cx="8229600" cy="857250"/>
          </a:xfrm>
        </p:spPr>
        <p:txBody>
          <a:bodyPr>
            <a:normAutofit/>
          </a:bodyPr>
          <a:lstStyle/>
          <a:p>
            <a:r>
              <a:rPr lang="ru-RU" dirty="0"/>
              <a:t>Соединение таблиц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1637" y="1293759"/>
            <a:ext cx="5876763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50" b="1" u="sng" dirty="0">
                <a:latin typeface="Times New Roman" pitchFamily="18" charset="0"/>
                <a:cs typeface="Times New Roman" pitchFamily="18" charset="0"/>
              </a:rPr>
              <a:t>INNER</a:t>
            </a:r>
            <a:r>
              <a:rPr lang="en-US" sz="135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b="1" u="sng" dirty="0">
                <a:latin typeface="Times New Roman" pitchFamily="18" charset="0"/>
                <a:cs typeface="Times New Roman" pitchFamily="18" charset="0"/>
              </a:rPr>
              <a:t>JOIN</a:t>
            </a:r>
            <a:r>
              <a:rPr lang="en-US" sz="135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350" dirty="0">
                <a:latin typeface="Times New Roman" pitchFamily="18" charset="0"/>
                <a:cs typeface="Times New Roman" pitchFamily="18" charset="0"/>
              </a:rPr>
              <a:t>внутреннее соединение, при котором результирующая таблица включает те строки, которые имеют соответствующие друг другу значения связанных полей в двух таблицах.</a:t>
            </a:r>
            <a:endParaRPr lang="en-US" sz="135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35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350" b="1" u="sng" dirty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sz="135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b="1" u="sng" dirty="0">
                <a:latin typeface="Times New Roman" pitchFamily="18" charset="0"/>
                <a:cs typeface="Times New Roman" pitchFamily="18" charset="0"/>
              </a:rPr>
              <a:t>JOIN</a:t>
            </a:r>
            <a:r>
              <a:rPr lang="en-US" sz="135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350" dirty="0">
                <a:latin typeface="Times New Roman" pitchFamily="18" charset="0"/>
                <a:cs typeface="Times New Roman" pitchFamily="18" charset="0"/>
              </a:rPr>
              <a:t>левое внешнее соединение, при котором в результирующую таблицу попадут все строки из левой таблицы и только те строки из правой таблицы, для которой в левой таблице есть соответствующие значения связанных полей.</a:t>
            </a:r>
          </a:p>
          <a:p>
            <a:pPr algn="just"/>
            <a:endParaRPr lang="ru-RU" sz="135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350" b="1" u="sng" dirty="0"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sz="135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b="1" u="sng" dirty="0">
                <a:latin typeface="Times New Roman" pitchFamily="18" charset="0"/>
                <a:cs typeface="Times New Roman" pitchFamily="18" charset="0"/>
              </a:rPr>
              <a:t>JOIN</a:t>
            </a:r>
            <a:r>
              <a:rPr lang="en-US" sz="135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350" dirty="0">
                <a:latin typeface="Times New Roman" pitchFamily="18" charset="0"/>
                <a:cs typeface="Times New Roman" pitchFamily="18" charset="0"/>
              </a:rPr>
              <a:t>правое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350" dirty="0">
                <a:latin typeface="Times New Roman" pitchFamily="18" charset="0"/>
                <a:cs typeface="Times New Roman" pitchFamily="18" charset="0"/>
              </a:rPr>
              <a:t>внешнее соединение, при котором в результирующую таблицу попадут все строки из правой таблицы и только те строки из левой таблицы, для которой в правой таблице есть соответствующие значения связанных полей.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  <a:endParaRPr lang="ru-RU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3720" y="3563969"/>
            <a:ext cx="2214563" cy="130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228600" y="826769"/>
            <a:ext cx="50631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Изменим таблицу «Животное» таким образом, чтобы поле КодКласса, принадлежащее медведю, было пустым. После этого составим запрос.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367" y="2483849"/>
            <a:ext cx="2621756" cy="145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228600" y="1622325"/>
            <a:ext cx="610267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НазваниеЖивотного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НазваниеКласса</a:t>
            </a:r>
            <a:endParaRPr lang="ru-RU" sz="15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Животное </a:t>
            </a:r>
            <a:r>
              <a:rPr lang="ru-RU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INNER</a:t>
            </a:r>
            <a:r>
              <a:rPr lang="ru-RU" sz="1500" b="1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JOIN</a:t>
            </a:r>
            <a:r>
              <a:rPr lang="ru-RU" sz="1500" b="1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Класс </a:t>
            </a:r>
            <a:r>
              <a:rPr lang="ru-RU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Животное.КодКласса=Класс.КодКласса</a:t>
            </a:r>
            <a:endParaRPr lang="en-US" sz="15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01792" y="2105806"/>
            <a:ext cx="1228725" cy="1035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13360" y="4158035"/>
            <a:ext cx="317479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>
                <a:latin typeface="Times New Roman" pitchFamily="18" charset="0"/>
                <a:cs typeface="Times New Roman" pitchFamily="18" charset="0"/>
              </a:rPr>
              <a:t>Обратите внимание на отсутствие в результирующей таблице строки, соответствующей медведю.</a:t>
            </a:r>
          </a:p>
        </p:txBody>
      </p:sp>
      <p:sp>
        <p:nvSpPr>
          <p:cNvPr id="11" name="Овал 10"/>
          <p:cNvSpPr/>
          <p:nvPr/>
        </p:nvSpPr>
        <p:spPr>
          <a:xfrm>
            <a:off x="807426" y="2753878"/>
            <a:ext cx="486054" cy="1620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cxnSp>
        <p:nvCxnSpPr>
          <p:cNvPr id="15" name="Прямая со стрелкой 14"/>
          <p:cNvCxnSpPr>
            <a:stCxn id="11" idx="6"/>
            <a:endCxn id="25" idx="2"/>
          </p:cNvCxnSpPr>
          <p:nvPr/>
        </p:nvCxnSpPr>
        <p:spPr>
          <a:xfrm>
            <a:off x="1293480" y="2834887"/>
            <a:ext cx="2322258" cy="97210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1401492" y="2753878"/>
            <a:ext cx="432048" cy="16201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cxnSp>
        <p:nvCxnSpPr>
          <p:cNvPr id="18" name="Прямая со стрелкой 17"/>
          <p:cNvCxnSpPr>
            <a:stCxn id="16" idx="6"/>
            <a:endCxn id="19" idx="2"/>
          </p:cNvCxnSpPr>
          <p:nvPr/>
        </p:nvCxnSpPr>
        <p:spPr>
          <a:xfrm flipV="1">
            <a:off x="1833540" y="2348833"/>
            <a:ext cx="2322258" cy="48605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4155798" y="2267824"/>
            <a:ext cx="270030" cy="16201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21" name="Овал 20"/>
          <p:cNvSpPr/>
          <p:nvPr/>
        </p:nvSpPr>
        <p:spPr>
          <a:xfrm>
            <a:off x="4425828" y="2213818"/>
            <a:ext cx="64807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cxnSp>
        <p:nvCxnSpPr>
          <p:cNvPr id="24" name="Прямая со стрелкой 23"/>
          <p:cNvCxnSpPr>
            <a:stCxn id="21" idx="4"/>
            <a:endCxn id="27" idx="0"/>
          </p:cNvCxnSpPr>
          <p:nvPr/>
        </p:nvCxnSpPr>
        <p:spPr>
          <a:xfrm>
            <a:off x="4749864" y="2429842"/>
            <a:ext cx="324036" cy="12961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615738" y="3725986"/>
            <a:ext cx="648072" cy="1620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27" name="Овал 26"/>
          <p:cNvSpPr/>
          <p:nvPr/>
        </p:nvSpPr>
        <p:spPr>
          <a:xfrm>
            <a:off x="4749864" y="3725986"/>
            <a:ext cx="648072" cy="1620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9" grpId="0" animBg="1"/>
      <p:bldP spid="21" grpId="0" animBg="1"/>
      <p:bldP spid="25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</a:t>
            </a:r>
            <a:endParaRPr lang="ru-RU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6826" y="3001584"/>
            <a:ext cx="2071688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407" y="1759447"/>
            <a:ext cx="2621756" cy="145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152400" y="895350"/>
            <a:ext cx="648072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НазваниеЖивотного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НазваниеКласса</a:t>
            </a:r>
            <a:endParaRPr lang="ru-RU" sz="15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Животное </a:t>
            </a:r>
            <a:r>
              <a:rPr lang="en-US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ru-RU" sz="1500" b="1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JOIN</a:t>
            </a:r>
            <a:r>
              <a:rPr lang="ru-RU" sz="1500" b="1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Класс </a:t>
            </a:r>
            <a:r>
              <a:rPr lang="ru-RU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Животное.КодКласса=Класс.КодКласса</a:t>
            </a:r>
            <a:endParaRPr lang="en-US" sz="15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06406" y="3379627"/>
            <a:ext cx="291632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Обратите внимание на наличие в результирующей таблице строки, соответствующей медведю, с пустым полем, соответствующим классу.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0892" y="1003362"/>
            <a:ext cx="1228725" cy="1035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Овал 9"/>
          <p:cNvSpPr/>
          <p:nvPr/>
        </p:nvSpPr>
        <p:spPr>
          <a:xfrm>
            <a:off x="746466" y="1813452"/>
            <a:ext cx="594066" cy="15661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cxnSp>
        <p:nvCxnSpPr>
          <p:cNvPr id="11" name="Прямая со стрелкой 10"/>
          <p:cNvCxnSpPr>
            <a:stCxn id="10" idx="6"/>
            <a:endCxn id="17" idx="2"/>
          </p:cNvCxnSpPr>
          <p:nvPr/>
        </p:nvCxnSpPr>
        <p:spPr>
          <a:xfrm>
            <a:off x="1340532" y="2596539"/>
            <a:ext cx="2538282" cy="121513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1340532" y="2029476"/>
            <a:ext cx="432048" cy="16201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cxnSp>
        <p:nvCxnSpPr>
          <p:cNvPr id="13" name="Прямая со стрелкой 12"/>
          <p:cNvCxnSpPr>
            <a:stCxn id="12" idx="6"/>
            <a:endCxn id="14" idx="2"/>
          </p:cNvCxnSpPr>
          <p:nvPr/>
        </p:nvCxnSpPr>
        <p:spPr>
          <a:xfrm flipV="1">
            <a:off x="1772580" y="1246389"/>
            <a:ext cx="2862318" cy="86409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634898" y="1165380"/>
            <a:ext cx="270030" cy="16201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5" name="Овал 14"/>
          <p:cNvSpPr/>
          <p:nvPr/>
        </p:nvSpPr>
        <p:spPr>
          <a:xfrm>
            <a:off x="4904928" y="1111374"/>
            <a:ext cx="64807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cxnSp>
        <p:nvCxnSpPr>
          <p:cNvPr id="16" name="Прямая со стрелкой 15"/>
          <p:cNvCxnSpPr>
            <a:stCxn id="15" idx="4"/>
            <a:endCxn id="18" idx="1"/>
          </p:cNvCxnSpPr>
          <p:nvPr/>
        </p:nvCxnSpPr>
        <p:spPr>
          <a:xfrm flipH="1">
            <a:off x="5215860" y="1327398"/>
            <a:ext cx="13104" cy="196794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3878814" y="3109596"/>
            <a:ext cx="756084" cy="14041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8" name="Овал 17"/>
          <p:cNvSpPr/>
          <p:nvPr/>
        </p:nvSpPr>
        <p:spPr>
          <a:xfrm>
            <a:off x="5120952" y="3271614"/>
            <a:ext cx="648072" cy="1620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36" name="Овал 35"/>
          <p:cNvSpPr/>
          <p:nvPr/>
        </p:nvSpPr>
        <p:spPr>
          <a:xfrm>
            <a:off x="1340532" y="2461524"/>
            <a:ext cx="432048" cy="16201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cxnSp>
        <p:nvCxnSpPr>
          <p:cNvPr id="37" name="Прямая со стрелкой 36"/>
          <p:cNvCxnSpPr>
            <a:stCxn id="36" idx="6"/>
            <a:endCxn id="48" idx="3"/>
          </p:cNvCxnSpPr>
          <p:nvPr/>
        </p:nvCxnSpPr>
        <p:spPr>
          <a:xfrm flipV="1">
            <a:off x="1772581" y="1417971"/>
            <a:ext cx="2901863" cy="112456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50" idx="5"/>
            <a:endCxn id="41" idx="0"/>
          </p:cNvCxnSpPr>
          <p:nvPr/>
        </p:nvCxnSpPr>
        <p:spPr>
          <a:xfrm flipH="1">
            <a:off x="5444988" y="1457781"/>
            <a:ext cx="13104" cy="224588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5120952" y="3703662"/>
            <a:ext cx="648072" cy="16201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48" name="Овал 47"/>
          <p:cNvSpPr/>
          <p:nvPr/>
        </p:nvSpPr>
        <p:spPr>
          <a:xfrm>
            <a:off x="4634898" y="1279680"/>
            <a:ext cx="270030" cy="16201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50" name="Овал 49"/>
          <p:cNvSpPr/>
          <p:nvPr/>
        </p:nvSpPr>
        <p:spPr>
          <a:xfrm>
            <a:off x="4904928" y="1273392"/>
            <a:ext cx="648072" cy="21602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17" grpId="0" animBg="1"/>
      <p:bldP spid="18" grpId="0" animBg="1"/>
      <p:bldP spid="36" grpId="0" animBg="1"/>
      <p:bldP spid="41" grpId="0" animBg="1"/>
      <p:bldP spid="48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</a:t>
            </a:r>
            <a:endParaRPr lang="ru-RU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085696"/>
            <a:ext cx="2207419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5647" y="1491631"/>
            <a:ext cx="2621756" cy="145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14138" y="519522"/>
            <a:ext cx="1228725" cy="1035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Овал 7"/>
          <p:cNvSpPr/>
          <p:nvPr/>
        </p:nvSpPr>
        <p:spPr>
          <a:xfrm>
            <a:off x="1925706" y="1761660"/>
            <a:ext cx="59406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cxnSp>
        <p:nvCxnSpPr>
          <p:cNvPr id="9" name="Прямая со стрелкой 8"/>
          <p:cNvCxnSpPr>
            <a:stCxn id="8" idx="6"/>
            <a:endCxn id="15" idx="2"/>
          </p:cNvCxnSpPr>
          <p:nvPr/>
        </p:nvCxnSpPr>
        <p:spPr>
          <a:xfrm>
            <a:off x="2519772" y="1977684"/>
            <a:ext cx="2106234" cy="48605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519772" y="1761660"/>
            <a:ext cx="432048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cxnSp>
        <p:nvCxnSpPr>
          <p:cNvPr id="11" name="Прямая со стрелкой 10"/>
          <p:cNvCxnSpPr>
            <a:stCxn id="10" idx="6"/>
            <a:endCxn id="12" idx="2"/>
          </p:cNvCxnSpPr>
          <p:nvPr/>
        </p:nvCxnSpPr>
        <p:spPr>
          <a:xfrm flipV="1">
            <a:off x="2951820" y="762549"/>
            <a:ext cx="2916324" cy="121513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5868144" y="681540"/>
            <a:ext cx="270030" cy="16201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3" name="Овал 12"/>
          <p:cNvSpPr/>
          <p:nvPr/>
        </p:nvSpPr>
        <p:spPr>
          <a:xfrm>
            <a:off x="6138174" y="627534"/>
            <a:ext cx="64807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cxnSp>
        <p:nvCxnSpPr>
          <p:cNvPr id="14" name="Прямая со стрелкой 13"/>
          <p:cNvCxnSpPr>
            <a:stCxn id="13" idx="4"/>
            <a:endCxn id="16" idx="0"/>
          </p:cNvCxnSpPr>
          <p:nvPr/>
        </p:nvCxnSpPr>
        <p:spPr>
          <a:xfrm flipH="1">
            <a:off x="6165177" y="843558"/>
            <a:ext cx="297033" cy="14041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4626006" y="2247714"/>
            <a:ext cx="75608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6" name="Овал 15"/>
          <p:cNvSpPr/>
          <p:nvPr/>
        </p:nvSpPr>
        <p:spPr>
          <a:xfrm>
            <a:off x="5814138" y="2247714"/>
            <a:ext cx="70207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7" name="Овал 16"/>
          <p:cNvSpPr/>
          <p:nvPr/>
        </p:nvSpPr>
        <p:spPr>
          <a:xfrm>
            <a:off x="2519772" y="2193708"/>
            <a:ext cx="432048" cy="32403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cxnSp>
        <p:nvCxnSpPr>
          <p:cNvPr id="18" name="Прямая со стрелкой 17"/>
          <p:cNvCxnSpPr>
            <a:stCxn id="17" idx="6"/>
            <a:endCxn id="21" idx="3"/>
          </p:cNvCxnSpPr>
          <p:nvPr/>
        </p:nvCxnSpPr>
        <p:spPr>
          <a:xfrm flipV="1">
            <a:off x="2951821" y="927843"/>
            <a:ext cx="2955869" cy="142788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22" idx="5"/>
            <a:endCxn id="20" idx="7"/>
          </p:cNvCxnSpPr>
          <p:nvPr/>
        </p:nvCxnSpPr>
        <p:spPr>
          <a:xfrm flipH="1">
            <a:off x="6367302" y="973940"/>
            <a:ext cx="324036" cy="174536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5814138" y="2679762"/>
            <a:ext cx="648072" cy="27003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21" name="Овал 20"/>
          <p:cNvSpPr/>
          <p:nvPr/>
        </p:nvSpPr>
        <p:spPr>
          <a:xfrm>
            <a:off x="5868144" y="789552"/>
            <a:ext cx="270030" cy="16201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22" name="Овал 21"/>
          <p:cNvSpPr/>
          <p:nvPr/>
        </p:nvSpPr>
        <p:spPr>
          <a:xfrm>
            <a:off x="6138174" y="789552"/>
            <a:ext cx="648072" cy="21602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23" name="Прямоугольник 22"/>
          <p:cNvSpPr/>
          <p:nvPr/>
        </p:nvSpPr>
        <p:spPr>
          <a:xfrm>
            <a:off x="1331640" y="519522"/>
            <a:ext cx="648072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НазваниеЖивотного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НазваниеКласса</a:t>
            </a:r>
            <a:endParaRPr lang="ru-RU" sz="15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Животное </a:t>
            </a:r>
            <a:r>
              <a:rPr lang="en-US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ru-RU" sz="1500" b="1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JOIN</a:t>
            </a:r>
            <a:r>
              <a:rPr lang="ru-RU" sz="1500" b="1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Класс </a:t>
            </a:r>
            <a:r>
              <a:rPr lang="ru-RU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Животное.КодКласса=Класс.КодКласса</a:t>
            </a:r>
            <a:endParaRPr lang="en-US" sz="15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Прямая со стрелкой 34"/>
          <p:cNvCxnSpPr>
            <a:stCxn id="37" idx="5"/>
            <a:endCxn id="36" idx="7"/>
          </p:cNvCxnSpPr>
          <p:nvPr/>
        </p:nvCxnSpPr>
        <p:spPr>
          <a:xfrm flipH="1">
            <a:off x="6562875" y="1546404"/>
            <a:ext cx="324036" cy="2137103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>
            <a:off x="5814138" y="3651871"/>
            <a:ext cx="877200" cy="21602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37" name="Овал 36"/>
          <p:cNvSpPr/>
          <p:nvPr/>
        </p:nvSpPr>
        <p:spPr>
          <a:xfrm>
            <a:off x="6138174" y="1383619"/>
            <a:ext cx="877200" cy="190715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43" name="Овал 42"/>
          <p:cNvSpPr/>
          <p:nvPr/>
        </p:nvSpPr>
        <p:spPr>
          <a:xfrm>
            <a:off x="1925706" y="2193708"/>
            <a:ext cx="594066" cy="2700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cxnSp>
        <p:nvCxnSpPr>
          <p:cNvPr id="44" name="Прямая со стрелкой 43"/>
          <p:cNvCxnSpPr>
            <a:stCxn id="43" idx="6"/>
            <a:endCxn id="46" idx="2"/>
          </p:cNvCxnSpPr>
          <p:nvPr/>
        </p:nvCxnSpPr>
        <p:spPr>
          <a:xfrm>
            <a:off x="2519772" y="2328723"/>
            <a:ext cx="2160240" cy="48605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4680012" y="2679762"/>
            <a:ext cx="756084" cy="2700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55" name="Прямоугольник 54"/>
          <p:cNvSpPr/>
          <p:nvPr/>
        </p:nvSpPr>
        <p:spPr>
          <a:xfrm>
            <a:off x="1277634" y="3111810"/>
            <a:ext cx="421246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Обратите внимание на отсутствие</a:t>
            </a:r>
          </a:p>
          <a:p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в результирующей таблице строки,</a:t>
            </a:r>
          </a:p>
          <a:p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соответствующей медведю. А также на</a:t>
            </a:r>
          </a:p>
          <a:p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наличие строк, соответствующих</a:t>
            </a:r>
          </a:p>
          <a:p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пресмыкающимся, птицам и млекопитающим, с которыми отсутствуют связанные поля таблицы «Животное».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36" grpId="0" animBg="1"/>
      <p:bldP spid="37" grpId="0" animBg="1"/>
      <p:bldP spid="43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939" y="128094"/>
            <a:ext cx="7429500" cy="857250"/>
          </a:xfrm>
        </p:spPr>
        <p:txBody>
          <a:bodyPr/>
          <a:lstStyle/>
          <a:p>
            <a:r>
              <a:rPr lang="ru-RU" dirty="0"/>
              <a:t>Декартово произведение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32183" y="1056623"/>
            <a:ext cx="634532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Операция декартова произведения осуществляется путем сцепления каждой записи одной таблицы с каждой записью другой таблицы.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190750"/>
            <a:ext cx="2621756" cy="145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7357" y="1596683"/>
            <a:ext cx="1228725" cy="1035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83141" y="2946833"/>
            <a:ext cx="22002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358805" y="1542677"/>
            <a:ext cx="64807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НазваниеЖивотного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НазваниеКласса</a:t>
            </a:r>
            <a:endParaRPr lang="ru-RU" sz="15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Животное, Класс</a:t>
            </a:r>
            <a:endParaRPr lang="en-US" sz="15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844859" y="2298761"/>
            <a:ext cx="59406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cxnSp>
        <p:nvCxnSpPr>
          <p:cNvPr id="12" name="Прямая со стрелкой 11"/>
          <p:cNvCxnSpPr>
            <a:stCxn id="11" idx="6"/>
            <a:endCxn id="16" idx="2"/>
          </p:cNvCxnSpPr>
          <p:nvPr/>
        </p:nvCxnSpPr>
        <p:spPr>
          <a:xfrm>
            <a:off x="1438925" y="2406773"/>
            <a:ext cx="2052228" cy="7830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5597387" y="2460779"/>
            <a:ext cx="972108" cy="16201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6" name="Овал 15"/>
          <p:cNvSpPr/>
          <p:nvPr/>
        </p:nvSpPr>
        <p:spPr>
          <a:xfrm>
            <a:off x="3491153" y="3108851"/>
            <a:ext cx="540060" cy="1620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8" name="Овал 17"/>
          <p:cNvSpPr/>
          <p:nvPr/>
        </p:nvSpPr>
        <p:spPr>
          <a:xfrm>
            <a:off x="3491153" y="3223151"/>
            <a:ext cx="540060" cy="1620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9" name="Овал 18"/>
          <p:cNvSpPr/>
          <p:nvPr/>
        </p:nvSpPr>
        <p:spPr>
          <a:xfrm>
            <a:off x="3491153" y="3378881"/>
            <a:ext cx="540060" cy="1620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20" name="Овал 19"/>
          <p:cNvSpPr/>
          <p:nvPr/>
        </p:nvSpPr>
        <p:spPr>
          <a:xfrm>
            <a:off x="3491153" y="3540899"/>
            <a:ext cx="540060" cy="1620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21" name="Овал 20"/>
          <p:cNvSpPr/>
          <p:nvPr/>
        </p:nvSpPr>
        <p:spPr>
          <a:xfrm>
            <a:off x="3491153" y="3702917"/>
            <a:ext cx="540060" cy="1620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22" name="Овал 21"/>
          <p:cNvSpPr/>
          <p:nvPr/>
        </p:nvSpPr>
        <p:spPr>
          <a:xfrm>
            <a:off x="3491153" y="3810929"/>
            <a:ext cx="540060" cy="1620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cxnSp>
        <p:nvCxnSpPr>
          <p:cNvPr id="24" name="Прямая со стрелкой 23"/>
          <p:cNvCxnSpPr>
            <a:stCxn id="11" idx="6"/>
            <a:endCxn id="18" idx="2"/>
          </p:cNvCxnSpPr>
          <p:nvPr/>
        </p:nvCxnSpPr>
        <p:spPr>
          <a:xfrm>
            <a:off x="1438925" y="2406773"/>
            <a:ext cx="2052228" cy="8973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1" idx="6"/>
            <a:endCxn id="19" idx="2"/>
          </p:cNvCxnSpPr>
          <p:nvPr/>
        </p:nvCxnSpPr>
        <p:spPr>
          <a:xfrm>
            <a:off x="1438925" y="2406773"/>
            <a:ext cx="2052228" cy="105311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1" idx="6"/>
            <a:endCxn id="20" idx="2"/>
          </p:cNvCxnSpPr>
          <p:nvPr/>
        </p:nvCxnSpPr>
        <p:spPr>
          <a:xfrm>
            <a:off x="1438925" y="2406773"/>
            <a:ext cx="2052228" cy="121513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1" idx="6"/>
            <a:endCxn id="21" idx="2"/>
          </p:cNvCxnSpPr>
          <p:nvPr/>
        </p:nvCxnSpPr>
        <p:spPr>
          <a:xfrm>
            <a:off x="1438925" y="2406773"/>
            <a:ext cx="2052228" cy="137715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1" idx="6"/>
            <a:endCxn id="22" idx="2"/>
          </p:cNvCxnSpPr>
          <p:nvPr/>
        </p:nvCxnSpPr>
        <p:spPr>
          <a:xfrm>
            <a:off x="1438925" y="2406773"/>
            <a:ext cx="2052228" cy="148516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15" idx="3"/>
            <a:endCxn id="40" idx="6"/>
          </p:cNvCxnSpPr>
          <p:nvPr/>
        </p:nvCxnSpPr>
        <p:spPr>
          <a:xfrm flipH="1">
            <a:off x="5597387" y="2599070"/>
            <a:ext cx="142362" cy="59079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4625279" y="3108851"/>
            <a:ext cx="972108" cy="16201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43" name="Овал 42"/>
          <p:cNvSpPr/>
          <p:nvPr/>
        </p:nvSpPr>
        <p:spPr>
          <a:xfrm>
            <a:off x="5597387" y="2352767"/>
            <a:ext cx="486054" cy="10801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cxnSp>
        <p:nvCxnSpPr>
          <p:cNvPr id="44" name="Прямая со стрелкой 43"/>
          <p:cNvCxnSpPr>
            <a:stCxn id="43" idx="4"/>
            <a:endCxn id="45" idx="6"/>
          </p:cNvCxnSpPr>
          <p:nvPr/>
        </p:nvCxnSpPr>
        <p:spPr>
          <a:xfrm flipH="1">
            <a:off x="5597387" y="2460779"/>
            <a:ext cx="243027" cy="84338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4625279" y="3223151"/>
            <a:ext cx="972108" cy="16201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48" name="Овал 47"/>
          <p:cNvSpPr/>
          <p:nvPr/>
        </p:nvSpPr>
        <p:spPr>
          <a:xfrm>
            <a:off x="5597387" y="2184461"/>
            <a:ext cx="972108" cy="16830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cxnSp>
        <p:nvCxnSpPr>
          <p:cNvPr id="49" name="Прямая со стрелкой 48"/>
          <p:cNvCxnSpPr>
            <a:stCxn id="48" idx="4"/>
            <a:endCxn id="50" idx="6"/>
          </p:cNvCxnSpPr>
          <p:nvPr/>
        </p:nvCxnSpPr>
        <p:spPr>
          <a:xfrm flipH="1">
            <a:off x="5597387" y="2352767"/>
            <a:ext cx="486054" cy="1107123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Овал 49"/>
          <p:cNvSpPr/>
          <p:nvPr/>
        </p:nvSpPr>
        <p:spPr>
          <a:xfrm>
            <a:off x="4625279" y="3378881"/>
            <a:ext cx="972108" cy="16201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59" name="Овал 58"/>
          <p:cNvSpPr/>
          <p:nvPr/>
        </p:nvSpPr>
        <p:spPr>
          <a:xfrm>
            <a:off x="5597387" y="2028731"/>
            <a:ext cx="810090" cy="1620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cxnSp>
        <p:nvCxnSpPr>
          <p:cNvPr id="60" name="Прямая со стрелкой 59"/>
          <p:cNvCxnSpPr>
            <a:stCxn id="59" idx="5"/>
            <a:endCxn id="61" idx="6"/>
          </p:cNvCxnSpPr>
          <p:nvPr/>
        </p:nvCxnSpPr>
        <p:spPr>
          <a:xfrm flipH="1">
            <a:off x="5597387" y="2167022"/>
            <a:ext cx="691455" cy="1454886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4625279" y="3540899"/>
            <a:ext cx="972108" cy="1620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65" name="Овал 64"/>
          <p:cNvSpPr/>
          <p:nvPr/>
        </p:nvSpPr>
        <p:spPr>
          <a:xfrm>
            <a:off x="5597387" y="1758701"/>
            <a:ext cx="702078" cy="16201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cxnSp>
        <p:nvCxnSpPr>
          <p:cNvPr id="66" name="Прямая со стрелкой 65"/>
          <p:cNvCxnSpPr>
            <a:stCxn id="65" idx="6"/>
            <a:endCxn id="67" idx="6"/>
          </p:cNvCxnSpPr>
          <p:nvPr/>
        </p:nvCxnSpPr>
        <p:spPr>
          <a:xfrm flipH="1">
            <a:off x="5597387" y="1839710"/>
            <a:ext cx="702078" cy="2052228"/>
          </a:xfrm>
          <a:prstGeom prst="straightConnector1">
            <a:avLst/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4625279" y="3810929"/>
            <a:ext cx="972108" cy="16201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71" name="Овал 70"/>
          <p:cNvSpPr/>
          <p:nvPr/>
        </p:nvSpPr>
        <p:spPr>
          <a:xfrm>
            <a:off x="5597387" y="1866713"/>
            <a:ext cx="432048" cy="16201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cxnSp>
        <p:nvCxnSpPr>
          <p:cNvPr id="72" name="Прямая со стрелкой 71"/>
          <p:cNvCxnSpPr>
            <a:stCxn id="71" idx="4"/>
            <a:endCxn id="73" idx="6"/>
          </p:cNvCxnSpPr>
          <p:nvPr/>
        </p:nvCxnSpPr>
        <p:spPr>
          <a:xfrm flipH="1">
            <a:off x="5003321" y="2028731"/>
            <a:ext cx="810090" cy="17011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Овал 72"/>
          <p:cNvSpPr/>
          <p:nvPr/>
        </p:nvSpPr>
        <p:spPr>
          <a:xfrm>
            <a:off x="4625279" y="3648911"/>
            <a:ext cx="378042" cy="16201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77" name="Прямоугольник 76"/>
          <p:cNvSpPr/>
          <p:nvPr/>
        </p:nvSpPr>
        <p:spPr>
          <a:xfrm>
            <a:off x="304799" y="3756924"/>
            <a:ext cx="29703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На практике в чистом виде операция декартова произведения не используется, поскольку данные, которые содержатся в результирующей таблице, не являются достоверными.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40" grpId="0" animBg="1"/>
      <p:bldP spid="43" grpId="0" animBg="1"/>
      <p:bldP spid="45" grpId="0" animBg="1"/>
      <p:bldP spid="48" grpId="0" animBg="1"/>
      <p:bldP spid="50" grpId="0" animBg="1"/>
      <p:bldP spid="59" grpId="0" animBg="1"/>
      <p:bldP spid="61" grpId="0" animBg="1"/>
      <p:bldP spid="65" grpId="0" animBg="1"/>
      <p:bldP spid="67" grpId="0" animBg="1"/>
      <p:bldP spid="71" grpId="0" animBg="1"/>
      <p:bldP spid="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68594"/>
            <a:ext cx="7088460" cy="857250"/>
          </a:xfrm>
        </p:spPr>
        <p:txBody>
          <a:bodyPr/>
          <a:lstStyle/>
          <a:p>
            <a:r>
              <a:rPr lang="ru-RU" dirty="0"/>
              <a:t>Декартово произведение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8394" y="2267765"/>
            <a:ext cx="59214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НазваниеЖивотного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НазваниеКласса</a:t>
            </a:r>
            <a:endParaRPr lang="ru-RU" sz="15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Животное, Класс</a:t>
            </a:r>
          </a:p>
          <a:p>
            <a:pPr lvl="0"/>
            <a:r>
              <a:rPr lang="en-US" sz="1500" b="1" u="sng" dirty="0">
                <a:solidFill>
                  <a:srgbClr val="1F497D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ru-RU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Животное.КодКласса=Класс.КодКласса</a:t>
            </a:r>
            <a:endParaRPr lang="ru-RU" sz="15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5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8394" y="1478146"/>
            <a:ext cx="67149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Данную операцию используют вместе с выборкой по условию (селекцией), причем условие – это равенство соответствующих значений столбцов.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2462" y="2647950"/>
            <a:ext cx="2395724" cy="152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152400" y="3152332"/>
            <a:ext cx="42731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Обратите внимание на отсутствие в результирующей таблице тех записей, которым соответствовали бы пустые записи из другой таблицы.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shift</Template>
  <TotalTime>448</TotalTime>
  <Words>806</Words>
  <Application>Microsoft Office PowerPoint</Application>
  <PresentationFormat>Экран (16:9)</PresentationFormat>
  <Paragraphs>77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Segoe UI Light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Соединение таблиц</vt:lpstr>
      <vt:lpstr>INNER JOIN</vt:lpstr>
      <vt:lpstr>LEFT JOIN</vt:lpstr>
      <vt:lpstr>RIGHT JOIN</vt:lpstr>
      <vt:lpstr>Декартово произведение</vt:lpstr>
      <vt:lpstr>Декартово произведение</vt:lpstr>
      <vt:lpstr>Сложное соединение таблиц</vt:lpstr>
      <vt:lpstr>Синонимы</vt:lpstr>
      <vt:lpstr>Исключение повторяющихся строк из выборки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User</dc:creator>
  <cp:keywords>docId FE6D1329DBA66969002233C0258430B5</cp:keywords>
  <dc:description/>
  <cp:lastModifiedBy>user</cp:lastModifiedBy>
  <cp:revision>44</cp:revision>
  <dcterms:created xsi:type="dcterms:W3CDTF">2013-01-27T09:14:16Z</dcterms:created>
  <dcterms:modified xsi:type="dcterms:W3CDTF">2024-11-19T22:52:13Z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