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3" r:id="rId2"/>
    <p:sldId id="269" r:id="rId3"/>
    <p:sldId id="275" r:id="rId4"/>
    <p:sldId id="301" r:id="rId5"/>
    <p:sldId id="302" r:id="rId6"/>
    <p:sldId id="290" r:id="rId7"/>
    <p:sldId id="306" r:id="rId8"/>
    <p:sldId id="277" r:id="rId9"/>
    <p:sldId id="303" r:id="rId10"/>
    <p:sldId id="304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05" r:id="rId19"/>
    <p:sldId id="314" r:id="rId20"/>
    <p:sldId id="315" r:id="rId21"/>
    <p:sldId id="507" r:id="rId2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43" d="100"/>
          <a:sy n="14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AEE4FE-4CC9-4C22-8E92-AC0F18BACB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DA46D-6276-46F0-81A9-4587B58F5EA1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EEBD185-64A6-4BB0-AC1C-8BFCE03729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B4FA44C-58BA-4811-8485-39D6E8779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080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674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5538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64904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E36A58-43CB-4C80-AF6E-8884EC84F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AFFB1-F257-421A-BB60-CECEDF591CFB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3076FBFB-AE74-4431-98C8-76BDE9924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1E229096-0DB7-482D-97EF-56D59C678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1127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2356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0003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8672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7130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2410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E36A58-43CB-4C80-AF6E-8884EC84F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AFFB1-F257-421A-BB60-CECEDF591CFB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3076FBFB-AE74-4431-98C8-76BDE9924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1E229096-0DB7-482D-97EF-56D59C678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209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D33EF1-0E6C-4EC5-A284-069599175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B2FD2-D3A3-41F8-A499-85B912927CF1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CBB26BB-1C4C-4004-B29D-94A17C0BD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3DE021A-28DA-41BC-BABA-506AF95B4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028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D33EF1-0E6C-4EC5-A284-069599175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B2FD2-D3A3-41F8-A499-85B912927CF1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CBB26BB-1C4C-4004-B29D-94A17C0BD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3DE021A-28DA-41BC-BABA-506AF95B4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029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D33EF1-0E6C-4EC5-A284-069599175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B2FD2-D3A3-41F8-A499-85B912927CF1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CBB26BB-1C4C-4004-B29D-94A17C0BD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3DE021A-28DA-41BC-BABA-506AF95B4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606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5542DE-E675-450F-A477-2E110B030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6A712-8443-4952-AF6D-BEF35137F9C9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427BE895-E766-43DD-9BB6-504EAE164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66CF4838-2E7C-4E7B-8136-FA38F1D14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489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5542DE-E675-450F-A477-2E110B030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6A712-8443-4952-AF6D-BEF35137F9C9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427BE895-E766-43DD-9BB6-504EAE164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66CF4838-2E7C-4E7B-8136-FA38F1D14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697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998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472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603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1910D-5B46-41FC-B737-08C1C8EB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B1B95-C21E-44C9-91C5-65AF28C7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12C413-EB3E-4884-9F74-515FDE08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B56654-1D24-4118-B035-45CDEE5E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044C55-0AEB-4F7E-9F70-128EB001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18A4E-8EEE-4558-8278-463470915C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07244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на языке SQL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(sql-1)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>
            <a:extLst>
              <a:ext uri="{FF2B5EF4-FFF2-40B4-BE49-F238E27FC236}">
                <a16:creationId xmlns:a16="http://schemas.microsoft.com/office/drawing/2014/main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6706" y="308759"/>
            <a:ext cx="5305733" cy="857250"/>
          </a:xfrm>
        </p:spPr>
        <p:txBody>
          <a:bodyPr/>
          <a:lstStyle/>
          <a:p>
            <a:pPr algn="ctr"/>
            <a:r>
              <a:rPr lang="ru-RU" altLang="ru-RU" sz="1800" dirty="0"/>
              <a:t>Проектирование баз данных</a:t>
            </a:r>
            <a:br>
              <a:rPr lang="en-US" altLang="ru-RU" sz="1800" dirty="0"/>
            </a:br>
            <a:r>
              <a:rPr lang="en-US" altLang="ru-RU" sz="1800" dirty="0"/>
              <a:t>3 </a:t>
            </a:r>
            <a:r>
              <a:rPr lang="ru-RU" altLang="ru-RU" sz="1800" dirty="0"/>
              <a:t>этап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05" y="1270783"/>
            <a:ext cx="5913834" cy="2425589"/>
          </a:xfrm>
        </p:spPr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ru-RU" altLang="ru-RU" sz="1800" dirty="0"/>
              <a:t>Физическое проектирование</a:t>
            </a:r>
          </a:p>
          <a:p>
            <a:pPr>
              <a:spcBef>
                <a:spcPct val="100000"/>
              </a:spcBef>
            </a:pPr>
            <a:r>
              <a:rPr lang="ru-RU" altLang="ru-RU" sz="1350" dirty="0"/>
              <a:t>Превращение модели в конкретную реализацию с учётом средств выбранной СУБД</a:t>
            </a:r>
            <a:endParaRPr lang="ru-RU" altLang="ru-RU" sz="1500" dirty="0"/>
          </a:p>
          <a:p>
            <a:pPr>
              <a:spcBef>
                <a:spcPct val="100000"/>
              </a:spcBef>
            </a:pPr>
            <a:r>
              <a:rPr lang="ru-RU" altLang="ru-RU" sz="1350" dirty="0"/>
              <a:t>Проектирование физической организации БД, т.е. выбирается наилучшая файловая организация (транзакции, индексы, время отклика и т.д. для обеспечения производительности)</a:t>
            </a:r>
            <a:endParaRPr lang="ru-RU" altLang="ru-RU" sz="1800" dirty="0"/>
          </a:p>
        </p:txBody>
      </p:sp>
    </p:spTree>
    <p:extLst>
      <p:ext uri="{BB962C8B-B14F-4D97-AF65-F5344CB8AC3E}">
        <p14:creationId xmlns:p14="http://schemas.microsoft.com/office/powerpoint/2010/main" val="32567638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>
            <a:extLst>
              <a:ext uri="{FF2B5EF4-FFF2-40B4-BE49-F238E27FC236}">
                <a16:creationId xmlns:a16="http://schemas.microsoft.com/office/drawing/2014/main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111" y="394682"/>
            <a:ext cx="5305733" cy="524452"/>
          </a:xfrm>
        </p:spPr>
        <p:txBody>
          <a:bodyPr/>
          <a:lstStyle/>
          <a:p>
            <a:pPr algn="ctr"/>
            <a:r>
              <a:rPr lang="ru-RU" altLang="ru-RU" sz="1800" dirty="0"/>
              <a:t>Иерархическая модель данных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342" y="1162436"/>
            <a:ext cx="5913834" cy="2425589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ru-RU" altLang="ru-RU" sz="1350" dirty="0"/>
              <a:t>Структура представления данных имеет форму дерева;</a:t>
            </a:r>
          </a:p>
          <a:p>
            <a:pPr>
              <a:spcBef>
                <a:spcPct val="100000"/>
              </a:spcBef>
            </a:pPr>
            <a:r>
              <a:rPr lang="ru-RU" altLang="ru-RU" sz="1350" dirty="0"/>
              <a:t>Доступ к информации возможен только по вертикальной схеме;</a:t>
            </a:r>
          </a:p>
          <a:p>
            <a:pPr>
              <a:spcBef>
                <a:spcPct val="100000"/>
              </a:spcBef>
            </a:pPr>
            <a:r>
              <a:rPr lang="ru-RU" altLang="ru-RU" sz="1350" dirty="0"/>
              <a:t>Трудно представить не-иерархические данные;</a:t>
            </a:r>
          </a:p>
          <a:p>
            <a:pPr>
              <a:spcBef>
                <a:spcPct val="100000"/>
              </a:spcBef>
            </a:pPr>
            <a:r>
              <a:rPr lang="ru-RU" altLang="ru-RU" sz="1350" dirty="0"/>
              <a:t>Середина 60-х годов.</a:t>
            </a:r>
          </a:p>
        </p:txBody>
      </p:sp>
      <p:grpSp>
        <p:nvGrpSpPr>
          <p:cNvPr id="7" name="Group 82">
            <a:extLst>
              <a:ext uri="{FF2B5EF4-FFF2-40B4-BE49-F238E27FC236}">
                <a16:creationId xmlns:a16="http://schemas.microsoft.com/office/drawing/2014/main" id="{016D7445-F24B-4588-8A3B-BE0BBBC61829}"/>
              </a:ext>
            </a:extLst>
          </p:cNvPr>
          <p:cNvGrpSpPr>
            <a:grpSpLocks/>
          </p:cNvGrpSpPr>
          <p:nvPr/>
        </p:nvGrpSpPr>
        <p:grpSpPr bwMode="auto">
          <a:xfrm>
            <a:off x="1667044" y="2607125"/>
            <a:ext cx="4114800" cy="1865787"/>
            <a:chOff x="1993" y="1909"/>
            <a:chExt cx="3542" cy="1915"/>
          </a:xfrm>
        </p:grpSpPr>
        <p:grpSp>
          <p:nvGrpSpPr>
            <p:cNvPr id="8" name="Group 34">
              <a:extLst>
                <a:ext uri="{FF2B5EF4-FFF2-40B4-BE49-F238E27FC236}">
                  <a16:creationId xmlns:a16="http://schemas.microsoft.com/office/drawing/2014/main" id="{BEF9866D-7C53-4E14-BA52-3B708FCB8E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7" y="2475"/>
              <a:ext cx="576" cy="301"/>
              <a:chOff x="2245" y="2167"/>
              <a:chExt cx="576" cy="384"/>
            </a:xfrm>
          </p:grpSpPr>
          <p:sp>
            <p:nvSpPr>
              <p:cNvPr id="49" name="AutoShape 35">
                <a:extLst>
                  <a:ext uri="{FF2B5EF4-FFF2-40B4-BE49-F238E27FC236}">
                    <a16:creationId xmlns:a16="http://schemas.microsoft.com/office/drawing/2014/main" id="{A95C4AFB-0D20-4AE6-AD81-7B28700A9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350"/>
              </a:p>
            </p:txBody>
          </p:sp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A56C12EA-DCD5-4E1C-B91D-B37321FEF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279"/>
                <a:ext cx="505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r>
                  <a:rPr lang="ru-RU" altLang="ru-RU" sz="750" b="1"/>
                  <a:t>покупатель</a:t>
                </a:r>
              </a:p>
            </p:txBody>
          </p:sp>
        </p:grpSp>
        <p:grpSp>
          <p:nvGrpSpPr>
            <p:cNvPr id="9" name="Group 39">
              <a:extLst>
                <a:ext uri="{FF2B5EF4-FFF2-40B4-BE49-F238E27FC236}">
                  <a16:creationId xmlns:a16="http://schemas.microsoft.com/office/drawing/2014/main" id="{3EEA4C1A-720C-48C3-8DA8-A34CDAF89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3" y="3000"/>
              <a:ext cx="576" cy="302"/>
              <a:chOff x="2245" y="2167"/>
              <a:chExt cx="576" cy="384"/>
            </a:xfrm>
          </p:grpSpPr>
          <p:sp>
            <p:nvSpPr>
              <p:cNvPr id="47" name="AutoShape 40">
                <a:extLst>
                  <a:ext uri="{FF2B5EF4-FFF2-40B4-BE49-F238E27FC236}">
                    <a16:creationId xmlns:a16="http://schemas.microsoft.com/office/drawing/2014/main" id="{B44AF43B-0739-475C-AD01-3D2C2703D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350"/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B5CB2EC1-3F9C-46FA-9B00-8D2B128FF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281"/>
                <a:ext cx="506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750" b="1"/>
                  <a:t>заказ</a:t>
                </a:r>
              </a:p>
            </p:txBody>
          </p:sp>
        </p:grpSp>
        <p:grpSp>
          <p:nvGrpSpPr>
            <p:cNvPr id="10" name="Group 44">
              <a:extLst>
                <a:ext uri="{FF2B5EF4-FFF2-40B4-BE49-F238E27FC236}">
                  <a16:creationId xmlns:a16="http://schemas.microsoft.com/office/drawing/2014/main" id="{AB86A1B1-6977-4837-A838-D0069E6079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3" y="3523"/>
              <a:ext cx="576" cy="301"/>
              <a:chOff x="2245" y="2167"/>
              <a:chExt cx="576" cy="384"/>
            </a:xfrm>
          </p:grpSpPr>
          <p:sp>
            <p:nvSpPr>
              <p:cNvPr id="45" name="AutoShape 45">
                <a:extLst>
                  <a:ext uri="{FF2B5EF4-FFF2-40B4-BE49-F238E27FC236}">
                    <a16:creationId xmlns:a16="http://schemas.microsoft.com/office/drawing/2014/main" id="{B9959427-1A1C-40A0-B081-D2FF6578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350"/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398547B-E909-41C9-ADD6-E902C9DFE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280"/>
                <a:ext cx="505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750" b="1"/>
                  <a:t>товар</a:t>
                </a:r>
              </a:p>
            </p:txBody>
          </p:sp>
        </p:grpSp>
        <p:grpSp>
          <p:nvGrpSpPr>
            <p:cNvPr id="11" name="Group 47">
              <a:extLst>
                <a:ext uri="{FF2B5EF4-FFF2-40B4-BE49-F238E27FC236}">
                  <a16:creationId xmlns:a16="http://schemas.microsoft.com/office/drawing/2014/main" id="{3356A8A7-75E6-4048-BC12-C15EA4811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" y="1909"/>
              <a:ext cx="576" cy="384"/>
              <a:chOff x="2245" y="2167"/>
              <a:chExt cx="576" cy="384"/>
            </a:xfrm>
          </p:grpSpPr>
          <p:sp>
            <p:nvSpPr>
              <p:cNvPr id="43" name="AutoShape 48">
                <a:extLst>
                  <a:ext uri="{FF2B5EF4-FFF2-40B4-BE49-F238E27FC236}">
                    <a16:creationId xmlns:a16="http://schemas.microsoft.com/office/drawing/2014/main" id="{2CDB0D71-E733-440A-9D60-480E4560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350"/>
              </a:p>
            </p:txBody>
          </p:sp>
          <p:sp>
            <p:nvSpPr>
              <p:cNvPr id="44" name="Rectangle 49">
                <a:extLst>
                  <a:ext uri="{FF2B5EF4-FFF2-40B4-BE49-F238E27FC236}">
                    <a16:creationId xmlns:a16="http://schemas.microsoft.com/office/drawing/2014/main" id="{BC31BEC2-1760-464B-9175-FF8446BC0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236"/>
                <a:ext cx="504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750" b="1" dirty="0"/>
                  <a:t>база данных</a:t>
                </a:r>
              </a:p>
            </p:txBody>
          </p:sp>
        </p:grpSp>
        <p:cxnSp>
          <p:nvCxnSpPr>
            <p:cNvPr id="12" name="AutoShape 50">
              <a:extLst>
                <a:ext uri="{FF2B5EF4-FFF2-40B4-BE49-F238E27FC236}">
                  <a16:creationId xmlns:a16="http://schemas.microsoft.com/office/drawing/2014/main" id="{8ACB374B-9851-4741-8CC8-3DC717337838}"/>
                </a:ext>
              </a:extLst>
            </p:cNvPr>
            <p:cNvCxnSpPr>
              <a:cxnSpLocks noChangeShapeType="1"/>
              <a:stCxn id="43" idx="2"/>
              <a:endCxn id="49" idx="0"/>
            </p:cNvCxnSpPr>
            <p:nvPr/>
          </p:nvCxnSpPr>
          <p:spPr bwMode="auto">
            <a:xfrm flipH="1">
              <a:off x="3055" y="2293"/>
              <a:ext cx="581" cy="1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1">
              <a:extLst>
                <a:ext uri="{FF2B5EF4-FFF2-40B4-BE49-F238E27FC236}">
                  <a16:creationId xmlns:a16="http://schemas.microsoft.com/office/drawing/2014/main" id="{52BC797B-382F-450D-A72D-A01151807C8B}"/>
                </a:ext>
              </a:extLst>
            </p:cNvPr>
            <p:cNvCxnSpPr>
              <a:cxnSpLocks noChangeShapeType="1"/>
              <a:stCxn id="49" idx="2"/>
              <a:endCxn id="47" idx="0"/>
            </p:cNvCxnSpPr>
            <p:nvPr/>
          </p:nvCxnSpPr>
          <p:spPr bwMode="auto">
            <a:xfrm flipH="1">
              <a:off x="2581" y="2776"/>
              <a:ext cx="474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2">
              <a:extLst>
                <a:ext uri="{FF2B5EF4-FFF2-40B4-BE49-F238E27FC236}">
                  <a16:creationId xmlns:a16="http://schemas.microsoft.com/office/drawing/2014/main" id="{833B1AF7-85F7-4215-9DEE-6BE219A21405}"/>
                </a:ext>
              </a:extLst>
            </p:cNvPr>
            <p:cNvCxnSpPr>
              <a:cxnSpLocks noChangeShapeType="1"/>
              <a:stCxn id="47" idx="2"/>
              <a:endCxn id="45" idx="0"/>
            </p:cNvCxnSpPr>
            <p:nvPr/>
          </p:nvCxnSpPr>
          <p:spPr bwMode="auto">
            <a:xfrm flipH="1">
              <a:off x="2281" y="3302"/>
              <a:ext cx="300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5" name="Group 54">
              <a:extLst>
                <a:ext uri="{FF2B5EF4-FFF2-40B4-BE49-F238E27FC236}">
                  <a16:creationId xmlns:a16="http://schemas.microsoft.com/office/drawing/2014/main" id="{36672EA6-BFF9-4B8A-9725-8A18A708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1" y="2475"/>
              <a:ext cx="576" cy="301"/>
              <a:chOff x="2245" y="2167"/>
              <a:chExt cx="576" cy="384"/>
            </a:xfrm>
          </p:grpSpPr>
          <p:sp>
            <p:nvSpPr>
              <p:cNvPr id="41" name="AutoShape 55">
                <a:extLst>
                  <a:ext uri="{FF2B5EF4-FFF2-40B4-BE49-F238E27FC236}">
                    <a16:creationId xmlns:a16="http://schemas.microsoft.com/office/drawing/2014/main" id="{D6A853F0-A847-400E-A238-7ECA4C8C0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350"/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3B209F40-C066-4F7D-BF95-A79B34267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2279"/>
                <a:ext cx="503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r>
                  <a:rPr lang="ru-RU" altLang="ru-RU" sz="750" b="1"/>
                  <a:t>покупатель</a:t>
                </a:r>
              </a:p>
            </p:txBody>
          </p:sp>
        </p:grpSp>
        <p:grpSp>
          <p:nvGrpSpPr>
            <p:cNvPr id="16" name="Group 57">
              <a:extLst>
                <a:ext uri="{FF2B5EF4-FFF2-40B4-BE49-F238E27FC236}">
                  <a16:creationId xmlns:a16="http://schemas.microsoft.com/office/drawing/2014/main" id="{645002C1-DAAA-4AF5-9076-1696D35B0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5" y="3000"/>
              <a:ext cx="576" cy="302"/>
              <a:chOff x="2245" y="2167"/>
              <a:chExt cx="576" cy="384"/>
            </a:xfrm>
          </p:grpSpPr>
          <p:sp>
            <p:nvSpPr>
              <p:cNvPr id="39" name="AutoShape 58">
                <a:extLst>
                  <a:ext uri="{FF2B5EF4-FFF2-40B4-BE49-F238E27FC236}">
                    <a16:creationId xmlns:a16="http://schemas.microsoft.com/office/drawing/2014/main" id="{0C9D6314-3DEA-4ECC-B97C-AAEA99F10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350"/>
              </a:p>
            </p:txBody>
          </p:sp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7633FE46-390E-41E2-B456-1FFC08E77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2281"/>
                <a:ext cx="503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750" b="1" dirty="0"/>
                  <a:t>заказ</a:t>
                </a:r>
              </a:p>
            </p:txBody>
          </p:sp>
        </p:grpSp>
        <p:grpSp>
          <p:nvGrpSpPr>
            <p:cNvPr id="17" name="Group 60">
              <a:extLst>
                <a:ext uri="{FF2B5EF4-FFF2-40B4-BE49-F238E27FC236}">
                  <a16:creationId xmlns:a16="http://schemas.microsoft.com/office/drawing/2014/main" id="{E3BA4D71-B995-4769-9511-F4E005A84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1" y="3000"/>
              <a:ext cx="576" cy="302"/>
              <a:chOff x="2245" y="2167"/>
              <a:chExt cx="576" cy="384"/>
            </a:xfrm>
          </p:grpSpPr>
          <p:sp>
            <p:nvSpPr>
              <p:cNvPr id="37" name="AutoShape 61">
                <a:extLst>
                  <a:ext uri="{FF2B5EF4-FFF2-40B4-BE49-F238E27FC236}">
                    <a16:creationId xmlns:a16="http://schemas.microsoft.com/office/drawing/2014/main" id="{FD5E6100-3A80-4EF1-9592-6F4A5A9CA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350"/>
              </a:p>
            </p:txBody>
          </p:sp>
          <p:sp>
            <p:nvSpPr>
              <p:cNvPr id="38" name="Rectangle 62">
                <a:extLst>
                  <a:ext uri="{FF2B5EF4-FFF2-40B4-BE49-F238E27FC236}">
                    <a16:creationId xmlns:a16="http://schemas.microsoft.com/office/drawing/2014/main" id="{E07F8AD8-DF17-41CC-9F56-276A00961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2281"/>
                <a:ext cx="503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750" b="1"/>
                  <a:t>заказ</a:t>
                </a: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10B2DD4D-1F7E-499F-A238-547D35CEF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3" y="3523"/>
              <a:ext cx="576" cy="301"/>
              <a:chOff x="2245" y="2167"/>
              <a:chExt cx="576" cy="384"/>
            </a:xfrm>
          </p:grpSpPr>
          <p:sp>
            <p:nvSpPr>
              <p:cNvPr id="35" name="AutoShape 64">
                <a:extLst>
                  <a:ext uri="{FF2B5EF4-FFF2-40B4-BE49-F238E27FC236}">
                    <a16:creationId xmlns:a16="http://schemas.microsoft.com/office/drawing/2014/main" id="{140025B3-40A7-482D-95AC-2A032A082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350"/>
              </a:p>
            </p:txBody>
          </p:sp>
          <p:sp>
            <p:nvSpPr>
              <p:cNvPr id="36" name="Rectangle 65">
                <a:extLst>
                  <a:ext uri="{FF2B5EF4-FFF2-40B4-BE49-F238E27FC236}">
                    <a16:creationId xmlns:a16="http://schemas.microsoft.com/office/drawing/2014/main" id="{E344EFA4-B48C-4507-81C6-C16DA69D8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2280"/>
                <a:ext cx="504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750" b="1"/>
                  <a:t>товар</a:t>
                </a:r>
              </a:p>
            </p:txBody>
          </p:sp>
        </p:grpSp>
        <p:grpSp>
          <p:nvGrpSpPr>
            <p:cNvPr id="19" name="Group 66">
              <a:extLst>
                <a:ext uri="{FF2B5EF4-FFF2-40B4-BE49-F238E27FC236}">
                  <a16:creationId xmlns:a16="http://schemas.microsoft.com/office/drawing/2014/main" id="{C584B706-A3DD-4805-A4A8-D9EC51B933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3" y="3523"/>
              <a:ext cx="576" cy="301"/>
              <a:chOff x="2245" y="2167"/>
              <a:chExt cx="576" cy="384"/>
            </a:xfrm>
          </p:grpSpPr>
          <p:sp>
            <p:nvSpPr>
              <p:cNvPr id="33" name="AutoShape 67">
                <a:extLst>
                  <a:ext uri="{FF2B5EF4-FFF2-40B4-BE49-F238E27FC236}">
                    <a16:creationId xmlns:a16="http://schemas.microsoft.com/office/drawing/2014/main" id="{11501AE0-256D-4F21-AC48-16ABE1A07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350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0CBD6231-F5B4-4790-939C-ABF45BA96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2280"/>
                <a:ext cx="504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750" b="1"/>
                  <a:t>товар</a:t>
                </a:r>
              </a:p>
            </p:txBody>
          </p:sp>
        </p:grpSp>
        <p:grpSp>
          <p:nvGrpSpPr>
            <p:cNvPr id="20" name="Group 69">
              <a:extLst>
                <a:ext uri="{FF2B5EF4-FFF2-40B4-BE49-F238E27FC236}">
                  <a16:creationId xmlns:a16="http://schemas.microsoft.com/office/drawing/2014/main" id="{CFACD062-751D-4D17-B40D-DF10C0471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6" y="3523"/>
              <a:ext cx="576" cy="301"/>
              <a:chOff x="2245" y="2167"/>
              <a:chExt cx="576" cy="384"/>
            </a:xfrm>
          </p:grpSpPr>
          <p:sp>
            <p:nvSpPr>
              <p:cNvPr id="31" name="AutoShape 70">
                <a:extLst>
                  <a:ext uri="{FF2B5EF4-FFF2-40B4-BE49-F238E27FC236}">
                    <a16:creationId xmlns:a16="http://schemas.microsoft.com/office/drawing/2014/main" id="{D5206F48-CC22-4363-A09E-B50B13EBF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350"/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4AF5140D-D6D9-48A1-9775-396A46D85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280"/>
                <a:ext cx="506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750" b="1"/>
                  <a:t>товар</a:t>
                </a:r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028C5880-B7B0-4E41-BDB5-6C6A3C08D7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9" y="3523"/>
              <a:ext cx="576" cy="301"/>
              <a:chOff x="2245" y="2167"/>
              <a:chExt cx="576" cy="384"/>
            </a:xfrm>
          </p:grpSpPr>
          <p:sp>
            <p:nvSpPr>
              <p:cNvPr id="29" name="AutoShape 73">
                <a:extLst>
                  <a:ext uri="{FF2B5EF4-FFF2-40B4-BE49-F238E27FC236}">
                    <a16:creationId xmlns:a16="http://schemas.microsoft.com/office/drawing/2014/main" id="{0AEB2F48-CBDD-468D-9688-20E4D77FF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350"/>
              </a:p>
            </p:txBody>
          </p:sp>
          <p:sp>
            <p:nvSpPr>
              <p:cNvPr id="30" name="Rectangle 74">
                <a:extLst>
                  <a:ext uri="{FF2B5EF4-FFF2-40B4-BE49-F238E27FC236}">
                    <a16:creationId xmlns:a16="http://schemas.microsoft.com/office/drawing/2014/main" id="{AC59F2FE-3880-4970-BE0B-BE6541F9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280"/>
                <a:ext cx="505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750" b="1"/>
                  <a:t>товар</a:t>
                </a:r>
              </a:p>
            </p:txBody>
          </p:sp>
        </p:grpSp>
        <p:cxnSp>
          <p:nvCxnSpPr>
            <p:cNvPr id="22" name="AutoShape 75">
              <a:extLst>
                <a:ext uri="{FF2B5EF4-FFF2-40B4-BE49-F238E27FC236}">
                  <a16:creationId xmlns:a16="http://schemas.microsoft.com/office/drawing/2014/main" id="{2039929E-F100-4479-8422-8BBDB1440B6C}"/>
                </a:ext>
              </a:extLst>
            </p:cNvPr>
            <p:cNvCxnSpPr>
              <a:cxnSpLocks noChangeShapeType="1"/>
              <a:stCxn id="49" idx="2"/>
              <a:endCxn id="39" idx="0"/>
            </p:cNvCxnSpPr>
            <p:nvPr/>
          </p:nvCxnSpPr>
          <p:spPr bwMode="auto">
            <a:xfrm>
              <a:off x="3055" y="2776"/>
              <a:ext cx="498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76">
              <a:extLst>
                <a:ext uri="{FF2B5EF4-FFF2-40B4-BE49-F238E27FC236}">
                  <a16:creationId xmlns:a16="http://schemas.microsoft.com/office/drawing/2014/main" id="{F34CEAA3-A657-4C72-A6DE-C62538DC1308}"/>
                </a:ext>
              </a:extLst>
            </p:cNvPr>
            <p:cNvCxnSpPr>
              <a:cxnSpLocks noChangeShapeType="1"/>
              <a:stCxn id="47" idx="2"/>
              <a:endCxn id="35" idx="0"/>
            </p:cNvCxnSpPr>
            <p:nvPr/>
          </p:nvCxnSpPr>
          <p:spPr bwMode="auto">
            <a:xfrm>
              <a:off x="2581" y="3302"/>
              <a:ext cx="370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77">
              <a:extLst>
                <a:ext uri="{FF2B5EF4-FFF2-40B4-BE49-F238E27FC236}">
                  <a16:creationId xmlns:a16="http://schemas.microsoft.com/office/drawing/2014/main" id="{B31A0A7C-5709-481E-9C4C-2F1521D3FDA9}"/>
                </a:ext>
              </a:extLst>
            </p:cNvPr>
            <p:cNvCxnSpPr>
              <a:cxnSpLocks noChangeShapeType="1"/>
              <a:stCxn id="39" idx="2"/>
              <a:endCxn id="33" idx="0"/>
            </p:cNvCxnSpPr>
            <p:nvPr/>
          </p:nvCxnSpPr>
          <p:spPr bwMode="auto">
            <a:xfrm>
              <a:off x="3553" y="3302"/>
              <a:ext cx="188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78">
              <a:extLst>
                <a:ext uri="{FF2B5EF4-FFF2-40B4-BE49-F238E27FC236}">
                  <a16:creationId xmlns:a16="http://schemas.microsoft.com/office/drawing/2014/main" id="{5F292409-8648-4D45-A4F5-7CB71679E30E}"/>
                </a:ext>
              </a:extLst>
            </p:cNvPr>
            <p:cNvCxnSpPr>
              <a:cxnSpLocks noChangeShapeType="1"/>
              <a:stCxn id="43" idx="2"/>
              <a:endCxn id="41" idx="0"/>
            </p:cNvCxnSpPr>
            <p:nvPr/>
          </p:nvCxnSpPr>
          <p:spPr bwMode="auto">
            <a:xfrm>
              <a:off x="3636" y="2293"/>
              <a:ext cx="673" cy="1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79">
              <a:extLst>
                <a:ext uri="{FF2B5EF4-FFF2-40B4-BE49-F238E27FC236}">
                  <a16:creationId xmlns:a16="http://schemas.microsoft.com/office/drawing/2014/main" id="{3889249A-9B4D-4BBA-B014-49C0F357294F}"/>
                </a:ext>
              </a:extLst>
            </p:cNvPr>
            <p:cNvCxnSpPr>
              <a:cxnSpLocks noChangeShapeType="1"/>
              <a:stCxn id="41" idx="2"/>
              <a:endCxn id="37" idx="0"/>
            </p:cNvCxnSpPr>
            <p:nvPr/>
          </p:nvCxnSpPr>
          <p:spPr bwMode="auto">
            <a:xfrm>
              <a:off x="4309" y="2776"/>
              <a:ext cx="570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80">
              <a:extLst>
                <a:ext uri="{FF2B5EF4-FFF2-40B4-BE49-F238E27FC236}">
                  <a16:creationId xmlns:a16="http://schemas.microsoft.com/office/drawing/2014/main" id="{51015E4E-E681-4850-9ADC-2C4DA7ED1436}"/>
                </a:ext>
              </a:extLst>
            </p:cNvPr>
            <p:cNvCxnSpPr>
              <a:cxnSpLocks noChangeShapeType="1"/>
              <a:stCxn id="37" idx="2"/>
              <a:endCxn id="31" idx="0"/>
            </p:cNvCxnSpPr>
            <p:nvPr/>
          </p:nvCxnSpPr>
          <p:spPr bwMode="auto">
            <a:xfrm flipH="1">
              <a:off x="4564" y="3302"/>
              <a:ext cx="315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81">
              <a:extLst>
                <a:ext uri="{FF2B5EF4-FFF2-40B4-BE49-F238E27FC236}">
                  <a16:creationId xmlns:a16="http://schemas.microsoft.com/office/drawing/2014/main" id="{81FFA5BC-B2D3-4956-B4A8-6BB48C6B6B9A}"/>
                </a:ext>
              </a:extLst>
            </p:cNvPr>
            <p:cNvCxnSpPr>
              <a:cxnSpLocks noChangeShapeType="1"/>
              <a:stCxn id="37" idx="2"/>
              <a:endCxn id="29" idx="0"/>
            </p:cNvCxnSpPr>
            <p:nvPr/>
          </p:nvCxnSpPr>
          <p:spPr bwMode="auto">
            <a:xfrm>
              <a:off x="4879" y="3302"/>
              <a:ext cx="368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509281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5891" y="4807167"/>
            <a:ext cx="2057040" cy="273600"/>
          </a:xfrm>
        </p:spPr>
        <p:txBody>
          <a:bodyPr/>
          <a:lstStyle/>
          <a:p>
            <a:fld id="{771E5BEA-7A0C-475B-AFE1-2CC1577C66D3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786" y="331949"/>
            <a:ext cx="5305733" cy="524452"/>
          </a:xfrm>
        </p:spPr>
        <p:txBody>
          <a:bodyPr/>
          <a:lstStyle/>
          <a:p>
            <a:pPr algn="ctr"/>
            <a:r>
              <a:rPr lang="ru-RU" altLang="ru-RU" sz="1800" dirty="0"/>
              <a:t>Сетевая модель данных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5017" y="1099703"/>
            <a:ext cx="5913834" cy="2425589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ru-RU" altLang="ru-RU" sz="1350" dirty="0"/>
              <a:t>Любой элемент может быть связан с любым другим(записи образуют сеть);</a:t>
            </a:r>
          </a:p>
          <a:p>
            <a:pPr>
              <a:spcBef>
                <a:spcPct val="100000"/>
              </a:spcBef>
            </a:pPr>
            <a:r>
              <a:rPr lang="ru-RU" altLang="ru-RU" sz="1350" dirty="0"/>
              <a:t>Сложность реализации СУБД;</a:t>
            </a:r>
          </a:p>
          <a:p>
            <a:pPr>
              <a:spcBef>
                <a:spcPct val="100000"/>
              </a:spcBef>
            </a:pPr>
            <a:r>
              <a:rPr lang="ru-RU" altLang="ru-RU" sz="1350" dirty="0"/>
              <a:t>Трудно добавлять новые связи;</a:t>
            </a:r>
          </a:p>
          <a:p>
            <a:pPr>
              <a:spcBef>
                <a:spcPct val="100000"/>
              </a:spcBef>
            </a:pPr>
            <a:r>
              <a:rPr lang="ru-RU" altLang="ru-RU" sz="1350" dirty="0"/>
              <a:t>70 – 80 годы.</a:t>
            </a:r>
          </a:p>
        </p:txBody>
      </p:sp>
      <p:grpSp>
        <p:nvGrpSpPr>
          <p:cNvPr id="51" name="Group 58">
            <a:extLst>
              <a:ext uri="{FF2B5EF4-FFF2-40B4-BE49-F238E27FC236}">
                <a16:creationId xmlns:a16="http://schemas.microsoft.com/office/drawing/2014/main" id="{60A2271D-14E2-48A4-B7FA-BE137854D909}"/>
              </a:ext>
            </a:extLst>
          </p:cNvPr>
          <p:cNvGrpSpPr>
            <a:grpSpLocks/>
          </p:cNvGrpSpPr>
          <p:nvPr/>
        </p:nvGrpSpPr>
        <p:grpSpPr bwMode="auto">
          <a:xfrm>
            <a:off x="1697531" y="2563791"/>
            <a:ext cx="4090988" cy="1820363"/>
            <a:chOff x="1834" y="1343"/>
            <a:chExt cx="3410" cy="1295"/>
          </a:xfrm>
        </p:grpSpPr>
        <p:grpSp>
          <p:nvGrpSpPr>
            <p:cNvPr id="52" name="Group 6">
              <a:extLst>
                <a:ext uri="{FF2B5EF4-FFF2-40B4-BE49-F238E27FC236}">
                  <a16:creationId xmlns:a16="http://schemas.microsoft.com/office/drawing/2014/main" id="{D8CD7062-C5DB-4C87-9C82-F7E193CF9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4" y="1343"/>
              <a:ext cx="3410" cy="1294"/>
              <a:chOff x="1993" y="1909"/>
              <a:chExt cx="3542" cy="1915"/>
            </a:xfrm>
          </p:grpSpPr>
          <p:grpSp>
            <p:nvGrpSpPr>
              <p:cNvPr id="59" name="Group 7">
                <a:extLst>
                  <a:ext uri="{FF2B5EF4-FFF2-40B4-BE49-F238E27FC236}">
                    <a16:creationId xmlns:a16="http://schemas.microsoft.com/office/drawing/2014/main" id="{EDA117DC-078F-40FC-81FE-05D1A45BE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7" y="2475"/>
                <a:ext cx="576" cy="301"/>
                <a:chOff x="2245" y="2167"/>
                <a:chExt cx="576" cy="384"/>
              </a:xfrm>
            </p:grpSpPr>
            <p:sp>
              <p:nvSpPr>
                <p:cNvPr id="100" name="AutoShape 8">
                  <a:extLst>
                    <a:ext uri="{FF2B5EF4-FFF2-40B4-BE49-F238E27FC236}">
                      <a16:creationId xmlns:a16="http://schemas.microsoft.com/office/drawing/2014/main" id="{27C04ACF-724B-49A7-A05D-1F63F8E93C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350"/>
                </a:p>
              </p:txBody>
            </p:sp>
            <p:sp>
              <p:nvSpPr>
                <p:cNvPr id="101" name="Rectangle 9">
                  <a:extLst>
                    <a:ext uri="{FF2B5EF4-FFF2-40B4-BE49-F238E27FC236}">
                      <a16:creationId xmlns:a16="http://schemas.microsoft.com/office/drawing/2014/main" id="{21416065-C645-4D6F-A4D7-2530E14DF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" y="2282"/>
                  <a:ext cx="506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ru-RU" altLang="ru-RU" sz="750" b="1"/>
                    <a:t>покупатель</a:t>
                  </a:r>
                </a:p>
              </p:txBody>
            </p:sp>
          </p:grpSp>
          <p:grpSp>
            <p:nvGrpSpPr>
              <p:cNvPr id="60" name="Group 10">
                <a:extLst>
                  <a:ext uri="{FF2B5EF4-FFF2-40B4-BE49-F238E27FC236}">
                    <a16:creationId xmlns:a16="http://schemas.microsoft.com/office/drawing/2014/main" id="{8A310965-4001-4C7F-93EA-0F0BFFE23B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3" y="3000"/>
                <a:ext cx="576" cy="302"/>
                <a:chOff x="2245" y="2167"/>
                <a:chExt cx="576" cy="384"/>
              </a:xfrm>
            </p:grpSpPr>
            <p:sp>
              <p:nvSpPr>
                <p:cNvPr id="98" name="AutoShape 11">
                  <a:extLst>
                    <a:ext uri="{FF2B5EF4-FFF2-40B4-BE49-F238E27FC236}">
                      <a16:creationId xmlns:a16="http://schemas.microsoft.com/office/drawing/2014/main" id="{7F4FE136-F5BD-46C2-B54B-B7392FA24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350"/>
                </a:p>
              </p:txBody>
            </p:sp>
            <p:sp>
              <p:nvSpPr>
                <p:cNvPr id="99" name="Rectangle 12">
                  <a:extLst>
                    <a:ext uri="{FF2B5EF4-FFF2-40B4-BE49-F238E27FC236}">
                      <a16:creationId xmlns:a16="http://schemas.microsoft.com/office/drawing/2014/main" id="{A33B65C7-EF37-42D8-85A2-826F17B8E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" y="2281"/>
                  <a:ext cx="508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750" b="1"/>
                    <a:t>заказ</a:t>
                  </a:r>
                </a:p>
              </p:txBody>
            </p:sp>
          </p:grpSp>
          <p:grpSp>
            <p:nvGrpSpPr>
              <p:cNvPr id="61" name="Group 13">
                <a:extLst>
                  <a:ext uri="{FF2B5EF4-FFF2-40B4-BE49-F238E27FC236}">
                    <a16:creationId xmlns:a16="http://schemas.microsoft.com/office/drawing/2014/main" id="{E05467D2-7ED1-4AA2-81CB-D438293FCC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3" y="3523"/>
                <a:ext cx="576" cy="301"/>
                <a:chOff x="2245" y="2167"/>
                <a:chExt cx="576" cy="384"/>
              </a:xfrm>
            </p:grpSpPr>
            <p:sp>
              <p:nvSpPr>
                <p:cNvPr id="96" name="AutoShape 14">
                  <a:extLst>
                    <a:ext uri="{FF2B5EF4-FFF2-40B4-BE49-F238E27FC236}">
                      <a16:creationId xmlns:a16="http://schemas.microsoft.com/office/drawing/2014/main" id="{51DBD043-AA20-4C02-9C83-EC519CA8E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350"/>
                </a:p>
              </p:txBody>
            </p:sp>
            <p:sp>
              <p:nvSpPr>
                <p:cNvPr id="97" name="Rectangle 15">
                  <a:extLst>
                    <a:ext uri="{FF2B5EF4-FFF2-40B4-BE49-F238E27FC236}">
                      <a16:creationId xmlns:a16="http://schemas.microsoft.com/office/drawing/2014/main" id="{F4B537A4-D773-47A4-BCA6-02C9EA85CA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8" y="2282"/>
                  <a:ext cx="503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750" b="1"/>
                    <a:t>товар</a:t>
                  </a:r>
                </a:p>
              </p:txBody>
            </p:sp>
          </p:grpSp>
          <p:grpSp>
            <p:nvGrpSpPr>
              <p:cNvPr id="62" name="Group 16">
                <a:extLst>
                  <a:ext uri="{FF2B5EF4-FFF2-40B4-BE49-F238E27FC236}">
                    <a16:creationId xmlns:a16="http://schemas.microsoft.com/office/drawing/2014/main" id="{AC392521-0C90-4109-B1B7-F412D11D8B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8" y="1909"/>
                <a:ext cx="576" cy="384"/>
                <a:chOff x="2245" y="2167"/>
                <a:chExt cx="576" cy="384"/>
              </a:xfrm>
            </p:grpSpPr>
            <p:sp>
              <p:nvSpPr>
                <p:cNvPr id="94" name="AutoShape 17">
                  <a:extLst>
                    <a:ext uri="{FF2B5EF4-FFF2-40B4-BE49-F238E27FC236}">
                      <a16:creationId xmlns:a16="http://schemas.microsoft.com/office/drawing/2014/main" id="{8E78BA83-16ED-4F44-BEF0-24D1964F63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350"/>
                </a:p>
              </p:txBody>
            </p:sp>
            <p:sp>
              <p:nvSpPr>
                <p:cNvPr id="95" name="Rectangle 18">
                  <a:extLst>
                    <a:ext uri="{FF2B5EF4-FFF2-40B4-BE49-F238E27FC236}">
                      <a16:creationId xmlns:a16="http://schemas.microsoft.com/office/drawing/2014/main" id="{95BBBEC3-ED09-40FE-9E6C-8614C4ACB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" y="2235"/>
                  <a:ext cx="504" cy="2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750" b="1" dirty="0"/>
                    <a:t>база данных</a:t>
                  </a:r>
                </a:p>
              </p:txBody>
            </p:sp>
          </p:grpSp>
          <p:cxnSp>
            <p:nvCxnSpPr>
              <p:cNvPr id="63" name="AutoShape 19">
                <a:extLst>
                  <a:ext uri="{FF2B5EF4-FFF2-40B4-BE49-F238E27FC236}">
                    <a16:creationId xmlns:a16="http://schemas.microsoft.com/office/drawing/2014/main" id="{5B4BA32A-004A-45A9-872B-DFC6ADDEF92A}"/>
                  </a:ext>
                </a:extLst>
              </p:cNvPr>
              <p:cNvCxnSpPr>
                <a:cxnSpLocks noChangeShapeType="1"/>
                <a:stCxn id="94" idx="2"/>
                <a:endCxn id="100" idx="0"/>
              </p:cNvCxnSpPr>
              <p:nvPr/>
            </p:nvCxnSpPr>
            <p:spPr bwMode="auto">
              <a:xfrm flipH="1">
                <a:off x="3055" y="2293"/>
                <a:ext cx="581" cy="1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AutoShape 20">
                <a:extLst>
                  <a:ext uri="{FF2B5EF4-FFF2-40B4-BE49-F238E27FC236}">
                    <a16:creationId xmlns:a16="http://schemas.microsoft.com/office/drawing/2014/main" id="{61E989A6-67A0-47A4-929B-27D8CB3BE2A3}"/>
                  </a:ext>
                </a:extLst>
              </p:cNvPr>
              <p:cNvCxnSpPr>
                <a:cxnSpLocks noChangeShapeType="1"/>
                <a:stCxn id="100" idx="2"/>
                <a:endCxn id="98" idx="0"/>
              </p:cNvCxnSpPr>
              <p:nvPr/>
            </p:nvCxnSpPr>
            <p:spPr bwMode="auto">
              <a:xfrm flipH="1">
                <a:off x="2581" y="2776"/>
                <a:ext cx="474" cy="22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AutoShape 21">
                <a:extLst>
                  <a:ext uri="{FF2B5EF4-FFF2-40B4-BE49-F238E27FC236}">
                    <a16:creationId xmlns:a16="http://schemas.microsoft.com/office/drawing/2014/main" id="{AA9A2A36-D636-46C3-AF1D-0B2C3134853E}"/>
                  </a:ext>
                </a:extLst>
              </p:cNvPr>
              <p:cNvCxnSpPr>
                <a:cxnSpLocks noChangeShapeType="1"/>
                <a:stCxn id="98" idx="2"/>
                <a:endCxn id="96" idx="0"/>
              </p:cNvCxnSpPr>
              <p:nvPr/>
            </p:nvCxnSpPr>
            <p:spPr bwMode="auto">
              <a:xfrm flipH="1">
                <a:off x="2281" y="3302"/>
                <a:ext cx="300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66" name="Group 22">
                <a:extLst>
                  <a:ext uri="{FF2B5EF4-FFF2-40B4-BE49-F238E27FC236}">
                    <a16:creationId xmlns:a16="http://schemas.microsoft.com/office/drawing/2014/main" id="{EE8E7E51-6C2F-4437-B4D5-2DBD44AF2C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1" y="2475"/>
                <a:ext cx="576" cy="301"/>
                <a:chOff x="2245" y="2167"/>
                <a:chExt cx="576" cy="384"/>
              </a:xfrm>
            </p:grpSpPr>
            <p:sp>
              <p:nvSpPr>
                <p:cNvPr id="92" name="AutoShape 23">
                  <a:extLst>
                    <a:ext uri="{FF2B5EF4-FFF2-40B4-BE49-F238E27FC236}">
                      <a16:creationId xmlns:a16="http://schemas.microsoft.com/office/drawing/2014/main" id="{E7E6223E-8E5A-4E05-928A-BC7811D384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350"/>
                </a:p>
              </p:txBody>
            </p:sp>
            <p:sp>
              <p:nvSpPr>
                <p:cNvPr id="93" name="Rectangle 24">
                  <a:extLst>
                    <a:ext uri="{FF2B5EF4-FFF2-40B4-BE49-F238E27FC236}">
                      <a16:creationId xmlns:a16="http://schemas.microsoft.com/office/drawing/2014/main" id="{67C3B401-3CD0-4920-A8FD-3A0DDCA89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" y="2282"/>
                  <a:ext cx="504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ru-RU" altLang="ru-RU" sz="750" b="1"/>
                    <a:t>покупатель</a:t>
                  </a:r>
                </a:p>
              </p:txBody>
            </p:sp>
          </p:grpSp>
          <p:grpSp>
            <p:nvGrpSpPr>
              <p:cNvPr id="67" name="Group 25">
                <a:extLst>
                  <a:ext uri="{FF2B5EF4-FFF2-40B4-BE49-F238E27FC236}">
                    <a16:creationId xmlns:a16="http://schemas.microsoft.com/office/drawing/2014/main" id="{ACB2D49B-67FE-4063-965D-51B51D581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5" y="3000"/>
                <a:ext cx="576" cy="302"/>
                <a:chOff x="2245" y="2167"/>
                <a:chExt cx="576" cy="384"/>
              </a:xfrm>
            </p:grpSpPr>
            <p:sp>
              <p:nvSpPr>
                <p:cNvPr id="90" name="AutoShape 26">
                  <a:extLst>
                    <a:ext uri="{FF2B5EF4-FFF2-40B4-BE49-F238E27FC236}">
                      <a16:creationId xmlns:a16="http://schemas.microsoft.com/office/drawing/2014/main" id="{AE4FB5AF-486B-43A6-9F35-297581795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350"/>
                </a:p>
              </p:txBody>
            </p:sp>
            <p:sp>
              <p:nvSpPr>
                <p:cNvPr id="91" name="Rectangle 27">
                  <a:extLst>
                    <a:ext uri="{FF2B5EF4-FFF2-40B4-BE49-F238E27FC236}">
                      <a16:creationId xmlns:a16="http://schemas.microsoft.com/office/drawing/2014/main" id="{86FE4F27-AA3F-4546-B366-39768C57B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" y="2281"/>
                  <a:ext cx="503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750" b="1" dirty="0"/>
                    <a:t>заказ</a:t>
                  </a:r>
                </a:p>
              </p:txBody>
            </p:sp>
          </p:grpSp>
          <p:grpSp>
            <p:nvGrpSpPr>
              <p:cNvPr id="68" name="Group 28">
                <a:extLst>
                  <a:ext uri="{FF2B5EF4-FFF2-40B4-BE49-F238E27FC236}">
                    <a16:creationId xmlns:a16="http://schemas.microsoft.com/office/drawing/2014/main" id="{276E80F0-20AC-494C-904E-699D19E96C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1" y="3000"/>
                <a:ext cx="576" cy="302"/>
                <a:chOff x="2245" y="2167"/>
                <a:chExt cx="576" cy="384"/>
              </a:xfrm>
            </p:grpSpPr>
            <p:sp>
              <p:nvSpPr>
                <p:cNvPr id="88" name="AutoShape 29">
                  <a:extLst>
                    <a:ext uri="{FF2B5EF4-FFF2-40B4-BE49-F238E27FC236}">
                      <a16:creationId xmlns:a16="http://schemas.microsoft.com/office/drawing/2014/main" id="{DE89E9AE-D3A1-4375-BEDC-09CDDC266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350"/>
                </a:p>
              </p:txBody>
            </p:sp>
            <p:sp>
              <p:nvSpPr>
                <p:cNvPr id="89" name="Rectangle 30">
                  <a:extLst>
                    <a:ext uri="{FF2B5EF4-FFF2-40B4-BE49-F238E27FC236}">
                      <a16:creationId xmlns:a16="http://schemas.microsoft.com/office/drawing/2014/main" id="{4D5F79ED-54D2-4DFB-A16B-8AE85A300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" y="2281"/>
                  <a:ext cx="503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750" b="1"/>
                    <a:t>заказ</a:t>
                  </a:r>
                </a:p>
              </p:txBody>
            </p:sp>
          </p:grpSp>
          <p:grpSp>
            <p:nvGrpSpPr>
              <p:cNvPr id="69" name="Group 31">
                <a:extLst>
                  <a:ext uri="{FF2B5EF4-FFF2-40B4-BE49-F238E27FC236}">
                    <a16:creationId xmlns:a16="http://schemas.microsoft.com/office/drawing/2014/main" id="{1D8A0E71-CDAA-4455-9A63-49CB0CCE82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3" y="3523"/>
                <a:ext cx="576" cy="301"/>
                <a:chOff x="2245" y="2167"/>
                <a:chExt cx="576" cy="384"/>
              </a:xfrm>
            </p:grpSpPr>
            <p:sp>
              <p:nvSpPr>
                <p:cNvPr id="86" name="AutoShape 32">
                  <a:extLst>
                    <a:ext uri="{FF2B5EF4-FFF2-40B4-BE49-F238E27FC236}">
                      <a16:creationId xmlns:a16="http://schemas.microsoft.com/office/drawing/2014/main" id="{C1F8F439-F493-4D85-89C2-B9AA5FEFC6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350"/>
                </a:p>
              </p:txBody>
            </p:sp>
            <p:sp>
              <p:nvSpPr>
                <p:cNvPr id="87" name="Rectangle 33">
                  <a:extLst>
                    <a:ext uri="{FF2B5EF4-FFF2-40B4-BE49-F238E27FC236}">
                      <a16:creationId xmlns:a16="http://schemas.microsoft.com/office/drawing/2014/main" id="{31BCCA20-FE8F-4693-B1A0-A823EDE75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8" y="2282"/>
                  <a:ext cx="503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750" b="1"/>
                    <a:t>товар</a:t>
                  </a:r>
                </a:p>
              </p:txBody>
            </p:sp>
          </p:grpSp>
          <p:grpSp>
            <p:nvGrpSpPr>
              <p:cNvPr id="70" name="Group 34">
                <a:extLst>
                  <a:ext uri="{FF2B5EF4-FFF2-40B4-BE49-F238E27FC236}">
                    <a16:creationId xmlns:a16="http://schemas.microsoft.com/office/drawing/2014/main" id="{902E41BB-33C8-4D6F-BFC7-7D30B2D3CA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3" y="3523"/>
                <a:ext cx="576" cy="301"/>
                <a:chOff x="2245" y="2167"/>
                <a:chExt cx="576" cy="384"/>
              </a:xfrm>
            </p:grpSpPr>
            <p:sp>
              <p:nvSpPr>
                <p:cNvPr id="84" name="AutoShape 35">
                  <a:extLst>
                    <a:ext uri="{FF2B5EF4-FFF2-40B4-BE49-F238E27FC236}">
                      <a16:creationId xmlns:a16="http://schemas.microsoft.com/office/drawing/2014/main" id="{EF2F6477-A246-48B1-A9AC-A8F94BDEA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350"/>
                </a:p>
              </p:txBody>
            </p:sp>
            <p:sp>
              <p:nvSpPr>
                <p:cNvPr id="85" name="Rectangle 36">
                  <a:extLst>
                    <a:ext uri="{FF2B5EF4-FFF2-40B4-BE49-F238E27FC236}">
                      <a16:creationId xmlns:a16="http://schemas.microsoft.com/office/drawing/2014/main" id="{25FF54BB-D2EF-473F-B3B6-34898B600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" y="2282"/>
                  <a:ext cx="505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750" b="1"/>
                    <a:t>товар</a:t>
                  </a:r>
                </a:p>
              </p:txBody>
            </p:sp>
          </p:grpSp>
          <p:grpSp>
            <p:nvGrpSpPr>
              <p:cNvPr id="71" name="Group 37">
                <a:extLst>
                  <a:ext uri="{FF2B5EF4-FFF2-40B4-BE49-F238E27FC236}">
                    <a16:creationId xmlns:a16="http://schemas.microsoft.com/office/drawing/2014/main" id="{C8CB4D56-2F31-4322-9105-DA6456D389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6" y="3523"/>
                <a:ext cx="576" cy="301"/>
                <a:chOff x="2245" y="2167"/>
                <a:chExt cx="576" cy="384"/>
              </a:xfrm>
            </p:grpSpPr>
            <p:sp>
              <p:nvSpPr>
                <p:cNvPr id="82" name="AutoShape 38">
                  <a:extLst>
                    <a:ext uri="{FF2B5EF4-FFF2-40B4-BE49-F238E27FC236}">
                      <a16:creationId xmlns:a16="http://schemas.microsoft.com/office/drawing/2014/main" id="{A5AA36F5-1EC1-4130-9D7F-094FD8999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350"/>
                </a:p>
              </p:txBody>
            </p:sp>
            <p:sp>
              <p:nvSpPr>
                <p:cNvPr id="83" name="Rectangle 39">
                  <a:extLst>
                    <a:ext uri="{FF2B5EF4-FFF2-40B4-BE49-F238E27FC236}">
                      <a16:creationId xmlns:a16="http://schemas.microsoft.com/office/drawing/2014/main" id="{BD644794-D0F9-4A77-BBEA-44C1E4835A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" y="2282"/>
                  <a:ext cx="504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750" b="1"/>
                    <a:t>товар</a:t>
                  </a:r>
                </a:p>
              </p:txBody>
            </p:sp>
          </p:grpSp>
          <p:grpSp>
            <p:nvGrpSpPr>
              <p:cNvPr id="72" name="Group 40">
                <a:extLst>
                  <a:ext uri="{FF2B5EF4-FFF2-40B4-BE49-F238E27FC236}">
                    <a16:creationId xmlns:a16="http://schemas.microsoft.com/office/drawing/2014/main" id="{ED09BD39-D4DD-469A-BA1C-5D6538193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9" y="3523"/>
                <a:ext cx="576" cy="301"/>
                <a:chOff x="2245" y="2167"/>
                <a:chExt cx="576" cy="384"/>
              </a:xfrm>
            </p:grpSpPr>
            <p:sp>
              <p:nvSpPr>
                <p:cNvPr id="80" name="AutoShape 41">
                  <a:extLst>
                    <a:ext uri="{FF2B5EF4-FFF2-40B4-BE49-F238E27FC236}">
                      <a16:creationId xmlns:a16="http://schemas.microsoft.com/office/drawing/2014/main" id="{2BA43212-A306-4A24-B243-525439A57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350"/>
                </a:p>
              </p:txBody>
            </p:sp>
            <p:sp>
              <p:nvSpPr>
                <p:cNvPr id="81" name="Rectangle 42">
                  <a:extLst>
                    <a:ext uri="{FF2B5EF4-FFF2-40B4-BE49-F238E27FC236}">
                      <a16:creationId xmlns:a16="http://schemas.microsoft.com/office/drawing/2014/main" id="{0094EDD6-1DAE-4512-8BB6-C127626C2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5" y="2282"/>
                  <a:ext cx="506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750" b="1"/>
                    <a:t>товар</a:t>
                  </a:r>
                </a:p>
              </p:txBody>
            </p:sp>
          </p:grpSp>
          <p:cxnSp>
            <p:nvCxnSpPr>
              <p:cNvPr id="73" name="AutoShape 43">
                <a:extLst>
                  <a:ext uri="{FF2B5EF4-FFF2-40B4-BE49-F238E27FC236}">
                    <a16:creationId xmlns:a16="http://schemas.microsoft.com/office/drawing/2014/main" id="{4676C231-6B74-4DF1-9D27-F1ACFEF51F44}"/>
                  </a:ext>
                </a:extLst>
              </p:cNvPr>
              <p:cNvCxnSpPr>
                <a:cxnSpLocks noChangeShapeType="1"/>
                <a:stCxn id="100" idx="2"/>
                <a:endCxn id="90" idx="0"/>
              </p:cNvCxnSpPr>
              <p:nvPr/>
            </p:nvCxnSpPr>
            <p:spPr bwMode="auto">
              <a:xfrm>
                <a:off x="3055" y="2776"/>
                <a:ext cx="498" cy="22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AutoShape 44">
                <a:extLst>
                  <a:ext uri="{FF2B5EF4-FFF2-40B4-BE49-F238E27FC236}">
                    <a16:creationId xmlns:a16="http://schemas.microsoft.com/office/drawing/2014/main" id="{93455EA5-D715-462F-BCFE-5D29ACDEB83C}"/>
                  </a:ext>
                </a:extLst>
              </p:cNvPr>
              <p:cNvCxnSpPr>
                <a:cxnSpLocks noChangeShapeType="1"/>
                <a:stCxn id="98" idx="2"/>
                <a:endCxn id="86" idx="0"/>
              </p:cNvCxnSpPr>
              <p:nvPr/>
            </p:nvCxnSpPr>
            <p:spPr bwMode="auto">
              <a:xfrm>
                <a:off x="2581" y="3302"/>
                <a:ext cx="370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AutoShape 45">
                <a:extLst>
                  <a:ext uri="{FF2B5EF4-FFF2-40B4-BE49-F238E27FC236}">
                    <a16:creationId xmlns:a16="http://schemas.microsoft.com/office/drawing/2014/main" id="{43D6B898-4463-4321-9FA4-48A7CC0223AA}"/>
                  </a:ext>
                </a:extLst>
              </p:cNvPr>
              <p:cNvCxnSpPr>
                <a:cxnSpLocks noChangeShapeType="1"/>
                <a:stCxn id="90" idx="2"/>
                <a:endCxn id="84" idx="0"/>
              </p:cNvCxnSpPr>
              <p:nvPr/>
            </p:nvCxnSpPr>
            <p:spPr bwMode="auto">
              <a:xfrm>
                <a:off x="3553" y="3302"/>
                <a:ext cx="188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AutoShape 46">
                <a:extLst>
                  <a:ext uri="{FF2B5EF4-FFF2-40B4-BE49-F238E27FC236}">
                    <a16:creationId xmlns:a16="http://schemas.microsoft.com/office/drawing/2014/main" id="{C6B8EF09-0345-4BE8-ABF7-B8DC484F6DB8}"/>
                  </a:ext>
                </a:extLst>
              </p:cNvPr>
              <p:cNvCxnSpPr>
                <a:cxnSpLocks noChangeShapeType="1"/>
                <a:stCxn id="94" idx="2"/>
                <a:endCxn id="92" idx="0"/>
              </p:cNvCxnSpPr>
              <p:nvPr/>
            </p:nvCxnSpPr>
            <p:spPr bwMode="auto">
              <a:xfrm>
                <a:off x="3636" y="2293"/>
                <a:ext cx="673" cy="1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AutoShape 47">
                <a:extLst>
                  <a:ext uri="{FF2B5EF4-FFF2-40B4-BE49-F238E27FC236}">
                    <a16:creationId xmlns:a16="http://schemas.microsoft.com/office/drawing/2014/main" id="{C2260B89-7156-4B8A-B92D-29FFD017F0B7}"/>
                  </a:ext>
                </a:extLst>
              </p:cNvPr>
              <p:cNvCxnSpPr>
                <a:cxnSpLocks noChangeShapeType="1"/>
                <a:stCxn id="92" idx="2"/>
                <a:endCxn id="88" idx="0"/>
              </p:cNvCxnSpPr>
              <p:nvPr/>
            </p:nvCxnSpPr>
            <p:spPr bwMode="auto">
              <a:xfrm>
                <a:off x="4309" y="2776"/>
                <a:ext cx="570" cy="22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AutoShape 48">
                <a:extLst>
                  <a:ext uri="{FF2B5EF4-FFF2-40B4-BE49-F238E27FC236}">
                    <a16:creationId xmlns:a16="http://schemas.microsoft.com/office/drawing/2014/main" id="{36C39584-3156-431F-A3A2-27A4D092D49C}"/>
                  </a:ext>
                </a:extLst>
              </p:cNvPr>
              <p:cNvCxnSpPr>
                <a:cxnSpLocks noChangeShapeType="1"/>
                <a:stCxn id="88" idx="2"/>
                <a:endCxn id="82" idx="0"/>
              </p:cNvCxnSpPr>
              <p:nvPr/>
            </p:nvCxnSpPr>
            <p:spPr bwMode="auto">
              <a:xfrm flipH="1">
                <a:off x="4564" y="3302"/>
                <a:ext cx="315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AutoShape 49">
                <a:extLst>
                  <a:ext uri="{FF2B5EF4-FFF2-40B4-BE49-F238E27FC236}">
                    <a16:creationId xmlns:a16="http://schemas.microsoft.com/office/drawing/2014/main" id="{689F70C1-14B3-4010-BB9D-5A1FD969CF8E}"/>
                  </a:ext>
                </a:extLst>
              </p:cNvPr>
              <p:cNvCxnSpPr>
                <a:cxnSpLocks noChangeShapeType="1"/>
                <a:stCxn id="88" idx="2"/>
                <a:endCxn id="80" idx="0"/>
              </p:cNvCxnSpPr>
              <p:nvPr/>
            </p:nvCxnSpPr>
            <p:spPr bwMode="auto">
              <a:xfrm>
                <a:off x="4879" y="3302"/>
                <a:ext cx="368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3" name="AutoShape 51">
              <a:extLst>
                <a:ext uri="{FF2B5EF4-FFF2-40B4-BE49-F238E27FC236}">
                  <a16:creationId xmlns:a16="http://schemas.microsoft.com/office/drawing/2014/main" id="{360CC073-1CFA-4EBF-B37C-12A2D7488CE3}"/>
                </a:ext>
              </a:extLst>
            </p:cNvPr>
            <p:cNvCxnSpPr>
              <a:cxnSpLocks noChangeShapeType="1"/>
              <a:stCxn id="96" idx="2"/>
              <a:endCxn id="84" idx="2"/>
            </p:cNvCxnSpPr>
            <p:nvPr/>
          </p:nvCxnSpPr>
          <p:spPr bwMode="auto">
            <a:xfrm rot="16200000" flipH="1">
              <a:off x="2814" y="1935"/>
              <a:ext cx="1" cy="1405"/>
            </a:xfrm>
            <a:prstGeom prst="curvedConnector3">
              <a:avLst>
                <a:gd name="adj1" fmla="val 20299995"/>
              </a:avLst>
            </a:prstGeom>
            <a:noFill/>
            <a:ln w="12700">
              <a:solidFill>
                <a:srgbClr val="00008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53">
              <a:extLst>
                <a:ext uri="{FF2B5EF4-FFF2-40B4-BE49-F238E27FC236}">
                  <a16:creationId xmlns:a16="http://schemas.microsoft.com/office/drawing/2014/main" id="{90067633-6A24-4A33-9236-75E22CF6FE65}"/>
                </a:ext>
              </a:extLst>
            </p:cNvPr>
            <p:cNvCxnSpPr>
              <a:cxnSpLocks noChangeShapeType="1"/>
              <a:stCxn id="84" idx="2"/>
              <a:endCxn id="80" idx="2"/>
            </p:cNvCxnSpPr>
            <p:nvPr/>
          </p:nvCxnSpPr>
          <p:spPr bwMode="auto">
            <a:xfrm rot="16200000" flipH="1">
              <a:off x="4241" y="1913"/>
              <a:ext cx="1" cy="1450"/>
            </a:xfrm>
            <a:prstGeom prst="curvedConnector3">
              <a:avLst>
                <a:gd name="adj1" fmla="val 18799995"/>
              </a:avLst>
            </a:prstGeom>
            <a:noFill/>
            <a:ln w="12700">
              <a:solidFill>
                <a:srgbClr val="000080"/>
              </a:solidFill>
              <a:round/>
              <a:headEnd type="triangle" w="med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54">
              <a:extLst>
                <a:ext uri="{FF2B5EF4-FFF2-40B4-BE49-F238E27FC236}">
                  <a16:creationId xmlns:a16="http://schemas.microsoft.com/office/drawing/2014/main" id="{F1506AC5-7578-4AFF-8F26-DD8C30B17AC4}"/>
                </a:ext>
              </a:extLst>
            </p:cNvPr>
            <p:cNvCxnSpPr>
              <a:cxnSpLocks noChangeShapeType="1"/>
              <a:stCxn id="86" idx="2"/>
              <a:endCxn id="82" idx="2"/>
            </p:cNvCxnSpPr>
            <p:nvPr/>
          </p:nvCxnSpPr>
          <p:spPr bwMode="auto">
            <a:xfrm rot="16200000" flipH="1">
              <a:off x="3532" y="1862"/>
              <a:ext cx="1" cy="1552"/>
            </a:xfrm>
            <a:prstGeom prst="curvedConnector3">
              <a:avLst>
                <a:gd name="adj1" fmla="val 20099995"/>
              </a:avLst>
            </a:prstGeom>
            <a:noFill/>
            <a:ln w="12700">
              <a:solidFill>
                <a:srgbClr val="000080"/>
              </a:solidFill>
              <a:round/>
              <a:headEnd type="triangle" w="med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55">
              <a:extLst>
                <a:ext uri="{FF2B5EF4-FFF2-40B4-BE49-F238E27FC236}">
                  <a16:creationId xmlns:a16="http://schemas.microsoft.com/office/drawing/2014/main" id="{B0DF9F66-DFC7-4755-8586-8CC1F5F565C5}"/>
                </a:ext>
              </a:extLst>
            </p:cNvPr>
            <p:cNvCxnSpPr>
              <a:cxnSpLocks noChangeShapeType="1"/>
              <a:stCxn id="92" idx="2"/>
              <a:endCxn id="90" idx="0"/>
            </p:cNvCxnSpPr>
            <p:nvPr/>
          </p:nvCxnSpPr>
          <p:spPr bwMode="auto">
            <a:xfrm flipH="1">
              <a:off x="3336" y="1929"/>
              <a:ext cx="728" cy="151"/>
            </a:xfrm>
            <a:prstGeom prst="straightConnector1">
              <a:avLst/>
            </a:prstGeom>
            <a:noFill/>
            <a:ln w="12700">
              <a:solidFill>
                <a:srgbClr val="000080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6">
              <a:extLst>
                <a:ext uri="{FF2B5EF4-FFF2-40B4-BE49-F238E27FC236}">
                  <a16:creationId xmlns:a16="http://schemas.microsoft.com/office/drawing/2014/main" id="{90FCC7A5-73D1-41CE-AC6A-DFFB06E1914C}"/>
                </a:ext>
              </a:extLst>
            </p:cNvPr>
            <p:cNvCxnSpPr>
              <a:cxnSpLocks noChangeShapeType="1"/>
              <a:stCxn id="90" idx="0"/>
              <a:endCxn id="101" idx="3"/>
            </p:cNvCxnSpPr>
            <p:nvPr/>
          </p:nvCxnSpPr>
          <p:spPr bwMode="auto">
            <a:xfrm rot="16200000" flipV="1">
              <a:off x="3094" y="1839"/>
              <a:ext cx="253" cy="230"/>
            </a:xfrm>
            <a:prstGeom prst="curvedConnector2">
              <a:avLst/>
            </a:prstGeom>
            <a:noFill/>
            <a:ln w="12700">
              <a:solidFill>
                <a:srgbClr val="000080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7">
              <a:extLst>
                <a:ext uri="{FF2B5EF4-FFF2-40B4-BE49-F238E27FC236}">
                  <a16:creationId xmlns:a16="http://schemas.microsoft.com/office/drawing/2014/main" id="{408D5861-97C7-474E-BB80-716EFC2946E4}"/>
                </a:ext>
              </a:extLst>
            </p:cNvPr>
            <p:cNvCxnSpPr>
              <a:cxnSpLocks noChangeShapeType="1"/>
              <a:stCxn id="90" idx="0"/>
              <a:endCxn id="92" idx="1"/>
            </p:cNvCxnSpPr>
            <p:nvPr/>
          </p:nvCxnSpPr>
          <p:spPr bwMode="auto">
            <a:xfrm rot="16200000">
              <a:off x="3434" y="1729"/>
              <a:ext cx="253" cy="450"/>
            </a:xfrm>
            <a:prstGeom prst="curvedConnector2">
              <a:avLst/>
            </a:prstGeom>
            <a:noFill/>
            <a:ln w="12700">
              <a:solidFill>
                <a:srgbClr val="000080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769369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55821" y="5214308"/>
            <a:ext cx="2057040" cy="273600"/>
          </a:xfrm>
        </p:spPr>
        <p:txBody>
          <a:bodyPr/>
          <a:lstStyle/>
          <a:p>
            <a:fld id="{771E5BEA-7A0C-475B-AFE1-2CC1577C66D3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498" y="359268"/>
            <a:ext cx="5305733" cy="524452"/>
          </a:xfrm>
        </p:spPr>
        <p:txBody>
          <a:bodyPr/>
          <a:lstStyle/>
          <a:p>
            <a:pPr algn="ctr"/>
            <a:r>
              <a:rPr lang="ru-RU" altLang="ru-RU" sz="1800" dirty="0"/>
              <a:t>Реляционная модель данных</a:t>
            </a:r>
            <a:br>
              <a:rPr lang="ru-RU" altLang="ru-RU" sz="1800" dirty="0"/>
            </a:br>
            <a:r>
              <a:rPr lang="ru-RU" altLang="ru-RU" sz="1350" dirty="0"/>
              <a:t>(предложена Эдгаром Коддом в 70 году)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877" y="1122846"/>
            <a:ext cx="5913834" cy="339118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350" dirty="0"/>
              <a:t>Данные представлены в виде простых(двумерных) </a:t>
            </a:r>
            <a:r>
              <a:rPr lang="ru-RU" altLang="ru-RU" sz="1350" i="1" dirty="0"/>
              <a:t>таблиц</a:t>
            </a:r>
            <a:r>
              <a:rPr lang="ru-RU" altLang="ru-RU" sz="1350" dirty="0"/>
              <a:t>, разбитых на строки и столбцы, на пересечении которых расположены данные; 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350" dirty="0"/>
              <a:t>У каждого </a:t>
            </a:r>
            <a:r>
              <a:rPr lang="ru-RU" altLang="ru-RU" sz="1350" i="1" dirty="0"/>
              <a:t>столбца</a:t>
            </a:r>
            <a:r>
              <a:rPr lang="ru-RU" altLang="ru-RU" sz="1350" dirty="0"/>
              <a:t> есть своё имя, которое служит его названием, и все значения в одном столбце имеют один тип;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350" dirty="0"/>
              <a:t>Каждая база данных может включать несколько таблиц, которые, как правило, связаны с друг с другом, откуда и произошло название </a:t>
            </a:r>
            <a:r>
              <a:rPr lang="ru-RU" altLang="ru-RU" sz="1350" i="1" dirty="0"/>
              <a:t>реляционные;</a:t>
            </a:r>
            <a:endParaRPr lang="ru-RU" altLang="ru-RU" sz="1350" dirty="0"/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350" dirty="0"/>
              <a:t>Общепринятым стандартом языка работы с реляционными базами данных является язык </a:t>
            </a:r>
            <a:r>
              <a:rPr lang="ru-RU" altLang="ru-RU" sz="1350" b="1" i="1" dirty="0"/>
              <a:t>SQL;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350" dirty="0"/>
              <a:t>В основе этой модели данных математический аппарат – </a:t>
            </a:r>
            <a:r>
              <a:rPr lang="ru-RU" altLang="ru-RU" sz="1350" b="1" dirty="0"/>
              <a:t>реляционная алгебра</a:t>
            </a:r>
            <a:r>
              <a:rPr lang="ru-RU" altLang="ru-RU" sz="13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41763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0CA691-77B2-4EC1-86FB-D3282E48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0CBD-E6D9-4FF7-A6B5-C1EE2337DDC2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44403" name="Rectangle 19">
            <a:extLst>
              <a:ext uri="{FF2B5EF4-FFF2-40B4-BE49-F238E27FC236}">
                <a16:creationId xmlns:a16="http://schemas.microsoft.com/office/drawing/2014/main" id="{A466D5E4-BBE7-4FF5-A4EE-0DE40A96D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36409" y="192630"/>
            <a:ext cx="5943600" cy="857250"/>
          </a:xfrm>
        </p:spPr>
        <p:txBody>
          <a:bodyPr/>
          <a:lstStyle/>
          <a:p>
            <a:pPr algn="ctr"/>
            <a:r>
              <a:rPr lang="ru-RU" altLang="ru-RU" sz="2100" dirty="0"/>
              <a:t>Практика</a:t>
            </a:r>
          </a:p>
        </p:txBody>
      </p:sp>
      <p:sp>
        <p:nvSpPr>
          <p:cNvPr id="144404" name="Rectangle 20">
            <a:extLst>
              <a:ext uri="{FF2B5EF4-FFF2-40B4-BE49-F238E27FC236}">
                <a16:creationId xmlns:a16="http://schemas.microsoft.com/office/drawing/2014/main" id="{0B65E0A3-B6B9-4C41-9E2D-D96E14D6F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697" y="1442499"/>
            <a:ext cx="7886520" cy="3263040"/>
          </a:xfrm>
        </p:spPr>
        <p:txBody>
          <a:bodyPr/>
          <a:lstStyle/>
          <a:p>
            <a:pPr>
              <a:buFontTx/>
              <a:buNone/>
            </a:pPr>
            <a:endParaRPr lang="ru-RU" altLang="ru-RU" sz="1500" dirty="0"/>
          </a:p>
          <a:p>
            <a:r>
              <a:rPr lang="ru-RU" altLang="ru-RU" sz="1500" dirty="0"/>
              <a:t>Спроектировать модель данных для сотрудников фирмы:</a:t>
            </a:r>
          </a:p>
          <a:p>
            <a:pPr lvl="1"/>
            <a:r>
              <a:rPr lang="ru-RU" altLang="ru-RU" sz="1200" dirty="0"/>
              <a:t>анализ информации</a:t>
            </a:r>
          </a:p>
          <a:p>
            <a:pPr lvl="1"/>
            <a:r>
              <a:rPr lang="ru-RU" altLang="ru-RU" sz="1200" dirty="0"/>
              <a:t>сущности</a:t>
            </a:r>
          </a:p>
          <a:p>
            <a:pPr lvl="1"/>
            <a:r>
              <a:rPr lang="ru-RU" altLang="ru-RU" sz="1200" dirty="0"/>
              <a:t>таблицы</a:t>
            </a:r>
          </a:p>
          <a:p>
            <a:pPr lvl="1"/>
            <a:r>
              <a:rPr lang="ru-RU" altLang="ru-RU" sz="1200" dirty="0"/>
              <a:t>связи</a:t>
            </a:r>
          </a:p>
          <a:p>
            <a:pPr lvl="1"/>
            <a:r>
              <a:rPr lang="ru-RU" altLang="ru-RU" sz="1200" dirty="0"/>
              <a:t>ключи</a:t>
            </a:r>
          </a:p>
        </p:txBody>
      </p:sp>
    </p:spTree>
    <p:extLst>
      <p:ext uri="{BB962C8B-B14F-4D97-AF65-F5344CB8AC3E}">
        <p14:creationId xmlns:p14="http://schemas.microsoft.com/office/powerpoint/2010/main" val="37570143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>
            <a:extLst>
              <a:ext uri="{FF2B5EF4-FFF2-40B4-BE49-F238E27FC236}">
                <a16:creationId xmlns:a16="http://schemas.microsoft.com/office/drawing/2014/main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591" y="515444"/>
            <a:ext cx="5305733" cy="524452"/>
          </a:xfrm>
        </p:spPr>
        <p:txBody>
          <a:bodyPr/>
          <a:lstStyle/>
          <a:p>
            <a:pPr algn="ctr"/>
            <a:r>
              <a:rPr lang="ru-RU" altLang="ru-RU" sz="1800" dirty="0"/>
              <a:t>Постреляционная модель данных</a:t>
            </a:r>
            <a:endParaRPr lang="ru-RU" altLang="ru-RU" sz="1350" dirty="0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970" y="1279022"/>
            <a:ext cx="5913834" cy="339118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350" dirty="0"/>
              <a:t>Расширение реляционной модели данных; 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350" dirty="0"/>
              <a:t>Допускаются многозначные поля состоящие из подзначений, и набор этих подзначений воспринимается как встроенная таблица;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350" dirty="0"/>
              <a:t>Сложность с обеспечением целостности и непротиворечивости данных.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8D36C19-7810-4DC8-80DC-C93F7902D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90412"/>
              </p:ext>
            </p:extLst>
          </p:nvPr>
        </p:nvGraphicFramePr>
        <p:xfrm>
          <a:off x="1318203" y="2957519"/>
          <a:ext cx="248945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91">
                  <a:extLst>
                    <a:ext uri="{9D8B030D-6E8A-4147-A177-3AD203B41FA5}">
                      <a16:colId xmlns:a16="http://schemas.microsoft.com/office/drawing/2014/main" val="518687144"/>
                    </a:ext>
                  </a:extLst>
                </a:gridCol>
                <a:gridCol w="497891">
                  <a:extLst>
                    <a:ext uri="{9D8B030D-6E8A-4147-A177-3AD203B41FA5}">
                      <a16:colId xmlns:a16="http://schemas.microsoft.com/office/drawing/2014/main" val="1704464860"/>
                    </a:ext>
                  </a:extLst>
                </a:gridCol>
                <a:gridCol w="497891">
                  <a:extLst>
                    <a:ext uri="{9D8B030D-6E8A-4147-A177-3AD203B41FA5}">
                      <a16:colId xmlns:a16="http://schemas.microsoft.com/office/drawing/2014/main" val="1882720938"/>
                    </a:ext>
                  </a:extLst>
                </a:gridCol>
                <a:gridCol w="497891">
                  <a:extLst>
                    <a:ext uri="{9D8B030D-6E8A-4147-A177-3AD203B41FA5}">
                      <a16:colId xmlns:a16="http://schemas.microsoft.com/office/drawing/2014/main" val="192966631"/>
                    </a:ext>
                  </a:extLst>
                </a:gridCol>
                <a:gridCol w="497891">
                  <a:extLst>
                    <a:ext uri="{9D8B030D-6E8A-4147-A177-3AD203B41FA5}">
                      <a16:colId xmlns:a16="http://schemas.microsoft.com/office/drawing/2014/main" val="82261735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6668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215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603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980456"/>
                  </a:ext>
                </a:extLst>
              </a:tr>
            </a:tbl>
          </a:graphicData>
        </a:graphic>
      </p:graphicFrame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97375AEF-29E0-486D-B39B-6290F09E1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0265"/>
              </p:ext>
            </p:extLst>
          </p:nvPr>
        </p:nvGraphicFramePr>
        <p:xfrm>
          <a:off x="4510416" y="3298607"/>
          <a:ext cx="72370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35">
                  <a:extLst>
                    <a:ext uri="{9D8B030D-6E8A-4147-A177-3AD203B41FA5}">
                      <a16:colId xmlns:a16="http://schemas.microsoft.com/office/drawing/2014/main" val="1275375617"/>
                    </a:ext>
                  </a:extLst>
                </a:gridCol>
                <a:gridCol w="241235">
                  <a:extLst>
                    <a:ext uri="{9D8B030D-6E8A-4147-A177-3AD203B41FA5}">
                      <a16:colId xmlns:a16="http://schemas.microsoft.com/office/drawing/2014/main" val="423778869"/>
                    </a:ext>
                  </a:extLst>
                </a:gridCol>
                <a:gridCol w="241235">
                  <a:extLst>
                    <a:ext uri="{9D8B030D-6E8A-4147-A177-3AD203B41FA5}">
                      <a16:colId xmlns:a16="http://schemas.microsoft.com/office/drawing/2014/main" val="321636611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60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98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312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4483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26570"/>
                  </a:ext>
                </a:extLst>
              </a:tr>
            </a:tbl>
          </a:graphicData>
        </a:graphic>
      </p:graphicFrame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0F17829D-E04E-471A-85FF-63D73AA62705}"/>
              </a:ext>
            </a:extLst>
          </p:cNvPr>
          <p:cNvSpPr/>
          <p:nvPr/>
        </p:nvSpPr>
        <p:spPr bwMode="auto">
          <a:xfrm rot="17325571">
            <a:off x="3966598" y="3040362"/>
            <a:ext cx="110658" cy="91578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590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>
            <a:extLst>
              <a:ext uri="{FF2B5EF4-FFF2-40B4-BE49-F238E27FC236}">
                <a16:creationId xmlns:a16="http://schemas.microsoft.com/office/drawing/2014/main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544" y="452710"/>
            <a:ext cx="5305733" cy="524452"/>
          </a:xfrm>
        </p:spPr>
        <p:txBody>
          <a:bodyPr/>
          <a:lstStyle/>
          <a:p>
            <a:pPr algn="ctr"/>
            <a:r>
              <a:rPr lang="ru-RU" altLang="ru-RU" sz="1800" dirty="0"/>
              <a:t>Многомерная модель данных</a:t>
            </a:r>
            <a:endParaRPr lang="ru-RU" altLang="ru-RU" sz="1350" dirty="0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923" y="1212765"/>
            <a:ext cx="5913834" cy="2009394"/>
          </a:xfrm>
        </p:spPr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ru-RU" altLang="ru-RU" sz="1350" dirty="0"/>
              <a:t>Решение проблем с аналитической обработкой данных и принятия решений – </a:t>
            </a:r>
            <a:r>
              <a:rPr lang="en-US" altLang="ru-RU" sz="1350" dirty="0"/>
              <a:t>Online Analytical Processing (OLAP).</a:t>
            </a:r>
            <a:r>
              <a:rPr lang="ru-RU" altLang="ru-RU" sz="1350" dirty="0"/>
              <a:t> 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350" dirty="0"/>
              <a:t>Информация представлена в виде многомерных массивов – гиперкубы;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350" dirty="0"/>
              <a:t>В одной БД – много гиперкубов, а пользователь получает для анализа определённые срезы или проекции кубов – это таблицы/графики;</a:t>
            </a:r>
          </a:p>
        </p:txBody>
      </p:sp>
      <p:pic>
        <p:nvPicPr>
          <p:cNvPr id="142338" name="Picture 2" descr="Вы находитесь на страницах старой версии сайта. Перейдите на новую версию  OLAP.ru">
            <a:extLst>
              <a:ext uri="{FF2B5EF4-FFF2-40B4-BE49-F238E27FC236}">
                <a16:creationId xmlns:a16="http://schemas.microsoft.com/office/drawing/2014/main" id="{10880582-FFC1-4D13-ACA6-EA6CA2E1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29" y="2957156"/>
            <a:ext cx="4053078" cy="181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530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>
            <a:extLst>
              <a:ext uri="{FF2B5EF4-FFF2-40B4-BE49-F238E27FC236}">
                <a16:creationId xmlns:a16="http://schemas.microsoft.com/office/drawing/2014/main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126" y="646270"/>
            <a:ext cx="5305733" cy="524452"/>
          </a:xfrm>
        </p:spPr>
        <p:txBody>
          <a:bodyPr/>
          <a:lstStyle/>
          <a:p>
            <a:pPr algn="ctr"/>
            <a:r>
              <a:rPr lang="ru-RU" altLang="ru-RU" sz="1800" dirty="0"/>
              <a:t>Объектно-ориентированная модель данных</a:t>
            </a:r>
            <a:endParaRPr lang="ru-RU" altLang="ru-RU" sz="1350" dirty="0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05" y="1409848"/>
            <a:ext cx="5913834" cy="315115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350" dirty="0"/>
              <a:t>Характеристики:</a:t>
            </a:r>
          </a:p>
          <a:p>
            <a:pPr lvl="1">
              <a:spcBef>
                <a:spcPts val="900"/>
              </a:spcBef>
            </a:pPr>
            <a:r>
              <a:rPr lang="ru-RU" altLang="ru-RU" sz="1200" dirty="0"/>
              <a:t>Поддержка сложных объектов;</a:t>
            </a:r>
          </a:p>
          <a:p>
            <a:pPr lvl="1">
              <a:spcBef>
                <a:spcPts val="900"/>
              </a:spcBef>
            </a:pPr>
            <a:r>
              <a:rPr lang="ru-RU" altLang="ru-RU" sz="1200" dirty="0"/>
              <a:t>Объекты должны иметь уникальный идентификатор;</a:t>
            </a:r>
          </a:p>
          <a:p>
            <a:pPr lvl="1">
              <a:spcBef>
                <a:spcPts val="900"/>
              </a:spcBef>
            </a:pPr>
            <a:r>
              <a:rPr lang="ru-RU" altLang="ru-RU" sz="1200" dirty="0"/>
              <a:t>Взаимодействие с объектом только посредством интерфейсов;</a:t>
            </a:r>
          </a:p>
          <a:p>
            <a:pPr lvl="1">
              <a:spcBef>
                <a:spcPts val="900"/>
              </a:spcBef>
            </a:pPr>
            <a:r>
              <a:rPr lang="ru-RU" altLang="ru-RU" sz="1200" dirty="0"/>
              <a:t>Поддержка классов и наследования.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350" dirty="0"/>
              <a:t>Проблемы:</a:t>
            </a:r>
          </a:p>
          <a:p>
            <a:pPr lvl="1">
              <a:spcBef>
                <a:spcPts val="900"/>
              </a:spcBef>
            </a:pPr>
            <a:r>
              <a:rPr lang="ru-RU" altLang="ru-RU" sz="1200" dirty="0"/>
              <a:t>Нет универсальной модели;</a:t>
            </a:r>
          </a:p>
          <a:p>
            <a:pPr lvl="1">
              <a:spcBef>
                <a:spcPts val="900"/>
              </a:spcBef>
            </a:pPr>
            <a:r>
              <a:rPr lang="ru-RU" altLang="ru-RU" sz="1200" dirty="0"/>
              <a:t>Нет стандарта;</a:t>
            </a:r>
          </a:p>
          <a:p>
            <a:pPr lvl="1">
              <a:spcBef>
                <a:spcPts val="900"/>
              </a:spcBef>
            </a:pPr>
            <a:r>
              <a:rPr lang="ru-RU" altLang="ru-RU" sz="1200" dirty="0"/>
              <a:t>Сложность реализации и обеспечения защиты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2784020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>
            <a:extLst>
              <a:ext uri="{FF2B5EF4-FFF2-40B4-BE49-F238E27FC236}">
                <a16:creationId xmlns:a16="http://schemas.microsoft.com/office/drawing/2014/main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195" y="316882"/>
            <a:ext cx="5305733" cy="512753"/>
          </a:xfrm>
        </p:spPr>
        <p:txBody>
          <a:bodyPr/>
          <a:lstStyle/>
          <a:p>
            <a:pPr algn="ctr"/>
            <a:r>
              <a:rPr lang="ru-RU" sz="1800" dirty="0"/>
              <a:t>Основные подходы к хранению данных</a:t>
            </a:r>
            <a:endParaRPr lang="ru-RU" altLang="ru-RU" sz="1800" dirty="0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994" y="933155"/>
            <a:ext cx="5913834" cy="3607070"/>
          </a:xfrm>
        </p:spPr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ru-RU" sz="1350" b="1" dirty="0"/>
              <a:t>Необходимо</a:t>
            </a:r>
            <a:r>
              <a:rPr lang="ru-RU" sz="1350" dirty="0"/>
              <a:t> соблюдать в любой модели данных: </a:t>
            </a:r>
          </a:p>
          <a:p>
            <a:pPr>
              <a:spcBef>
                <a:spcPts val="900"/>
              </a:spcBef>
            </a:pPr>
            <a:r>
              <a:rPr lang="ru-RU" sz="1200" dirty="0"/>
              <a:t>Полноту данных — база данных должна обеспечивать полное и адекватное описание предметной области;</a:t>
            </a:r>
          </a:p>
          <a:p>
            <a:pPr>
              <a:spcBef>
                <a:spcPts val="900"/>
              </a:spcBef>
            </a:pPr>
            <a:r>
              <a:rPr lang="ru-RU" sz="1200" dirty="0"/>
              <a:t>Непротиворечивость данных — данные, которые хранятся в базе данных, должны проверяться на правильность при вводе, существует запрет на дублирование данных;</a:t>
            </a:r>
            <a:endParaRPr lang="ru-RU" altLang="ru-RU" sz="1200" dirty="0"/>
          </a:p>
          <a:p>
            <a:pPr>
              <a:spcBef>
                <a:spcPts val="900"/>
              </a:spcBef>
            </a:pPr>
            <a:r>
              <a:rPr lang="ru-RU" sz="1200" dirty="0"/>
              <a:t>Целостность данных – при  описании связей должна обеспечиваться правильность ссылок между таблицами;</a:t>
            </a:r>
            <a:endParaRPr lang="ru-RU" altLang="ru-RU" sz="1200" dirty="0"/>
          </a:p>
          <a:p>
            <a:pPr>
              <a:spcBef>
                <a:spcPts val="900"/>
              </a:spcBef>
            </a:pPr>
            <a:r>
              <a:rPr lang="ru-RU" sz="1200" dirty="0"/>
              <a:t>Принцип минимальной избыточности.</a:t>
            </a:r>
            <a:endParaRPr lang="ru-RU" altLang="ru-RU" sz="1200" dirty="0"/>
          </a:p>
          <a:p>
            <a:pPr marL="0" indent="0">
              <a:spcBef>
                <a:spcPct val="100000"/>
              </a:spcBef>
              <a:buNone/>
            </a:pPr>
            <a:r>
              <a:rPr lang="ru-RU" altLang="ru-RU" sz="1350" b="1" dirty="0"/>
              <a:t>Как</a:t>
            </a:r>
            <a:r>
              <a:rPr lang="ru-RU" altLang="ru-RU" sz="1350" dirty="0"/>
              <a:t> это обеспечить:</a:t>
            </a:r>
            <a:endParaRPr lang="ru-RU" sz="1350" dirty="0"/>
          </a:p>
          <a:p>
            <a:pPr>
              <a:spcBef>
                <a:spcPts val="900"/>
              </a:spcBef>
            </a:pPr>
            <a:r>
              <a:rPr lang="ru-RU" sz="1200" dirty="0"/>
              <a:t>Каскадное обновление и удаление;</a:t>
            </a:r>
          </a:p>
          <a:p>
            <a:pPr>
              <a:spcBef>
                <a:spcPts val="900"/>
              </a:spcBef>
            </a:pPr>
            <a:r>
              <a:rPr lang="ru-RU" sz="1200" dirty="0"/>
              <a:t>Блокировка модифицируемых записей;</a:t>
            </a:r>
          </a:p>
          <a:p>
            <a:pPr>
              <a:spcBef>
                <a:spcPts val="900"/>
              </a:spcBef>
            </a:pPr>
            <a:r>
              <a:rPr lang="ru-RU" altLang="ru-RU" sz="1200" dirty="0"/>
              <a:t>Механизм транзакций.</a:t>
            </a:r>
          </a:p>
        </p:txBody>
      </p:sp>
    </p:spTree>
    <p:extLst>
      <p:ext uri="{BB962C8B-B14F-4D97-AF65-F5344CB8AC3E}">
        <p14:creationId xmlns:p14="http://schemas.microsoft.com/office/powerpoint/2010/main" val="18832199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>
            <a:extLst>
              <a:ext uri="{FF2B5EF4-FFF2-40B4-BE49-F238E27FC236}">
                <a16:creationId xmlns:a16="http://schemas.microsoft.com/office/drawing/2014/main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451" y="405989"/>
            <a:ext cx="5305733" cy="472019"/>
          </a:xfrm>
        </p:spPr>
        <p:txBody>
          <a:bodyPr/>
          <a:lstStyle/>
          <a:p>
            <a:pPr algn="ctr"/>
            <a:r>
              <a:rPr lang="ru-RU" altLang="ru-RU" sz="1800" dirty="0"/>
              <a:t>Язык запросов </a:t>
            </a:r>
            <a:r>
              <a:rPr lang="en-US" altLang="ru-RU" sz="1800" dirty="0"/>
              <a:t>SQL</a:t>
            </a:r>
            <a:endParaRPr lang="ru-RU" altLang="ru-RU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71779-D923-4994-8D9C-43750D523F53}"/>
              </a:ext>
            </a:extLst>
          </p:cNvPr>
          <p:cNvSpPr txBox="1"/>
          <p:nvPr/>
        </p:nvSpPr>
        <p:spPr>
          <a:xfrm>
            <a:off x="281451" y="980465"/>
            <a:ext cx="552518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ru-RU" sz="1350" dirty="0">
                <a:solidFill>
                  <a:srgbClr val="323E50"/>
                </a:solidFill>
                <a:latin typeface="Calibri" panose="020F0502020204030204" pitchFamily="34" charset="0"/>
              </a:rPr>
              <a:t>Работа с данными в таблицах (</a:t>
            </a:r>
            <a:r>
              <a:rPr lang="ru-RU" sz="1350" b="1" dirty="0">
                <a:solidFill>
                  <a:srgbClr val="323E50"/>
                </a:solidFill>
                <a:latin typeface="Calibri" panose="020F0502020204030204" pitchFamily="34" charset="0"/>
              </a:rPr>
              <a:t>DML</a:t>
            </a:r>
            <a:r>
              <a:rPr lang="ru-RU" sz="1350" dirty="0">
                <a:solidFill>
                  <a:srgbClr val="323E50"/>
                </a:solidFill>
                <a:latin typeface="Calibri" panose="020F0502020204030204" pitchFamily="34" charset="0"/>
              </a:rPr>
              <a:t>):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 SELECT</a:t>
            </a:r>
            <a:endParaRPr lang="en-US" sz="120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 INSERT</a:t>
            </a:r>
            <a:endParaRPr lang="en-US" sz="120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 UPDATE</a:t>
            </a:r>
            <a:endParaRPr lang="en-US" sz="120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 DELETE</a:t>
            </a:r>
            <a:endParaRPr lang="en-US" sz="120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ru-RU" sz="1350" dirty="0">
                <a:solidFill>
                  <a:srgbClr val="323E50"/>
                </a:solidFill>
                <a:latin typeface="Calibri" panose="020F0502020204030204" pitchFamily="34" charset="0"/>
              </a:rPr>
              <a:t>Работа с</a:t>
            </a:r>
            <a:r>
              <a:rPr lang="en-US" sz="1350" dirty="0">
                <a:solidFill>
                  <a:srgbClr val="323E50"/>
                </a:solidFill>
                <a:latin typeface="Calibri" panose="020F0502020204030204" pitchFamily="34" charset="0"/>
              </a:rPr>
              <a:t> </a:t>
            </a:r>
            <a:r>
              <a:rPr lang="ru-RU" sz="1350" dirty="0">
                <a:solidFill>
                  <a:srgbClr val="323E50"/>
                </a:solidFill>
                <a:latin typeface="Calibri" panose="020F0502020204030204" pitchFamily="34" charset="0"/>
              </a:rPr>
              <a:t>объектами БД (</a:t>
            </a:r>
            <a:r>
              <a:rPr lang="ru-RU" sz="1350" b="1" dirty="0">
                <a:solidFill>
                  <a:srgbClr val="323E50"/>
                </a:solidFill>
                <a:latin typeface="Calibri" panose="020F0502020204030204" pitchFamily="34" charset="0"/>
              </a:rPr>
              <a:t>DDL</a:t>
            </a:r>
            <a:r>
              <a:rPr lang="ru-RU" sz="1350" dirty="0">
                <a:solidFill>
                  <a:srgbClr val="323E50"/>
                </a:solidFill>
                <a:latin typeface="Calibri" panose="020F0502020204030204" pitchFamily="34" charset="0"/>
              </a:rPr>
              <a:t>):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CREATE</a:t>
            </a:r>
            <a:endParaRPr lang="en-US" sz="120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ALTER</a:t>
            </a:r>
            <a:endParaRPr lang="en-US" sz="120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DROP</a:t>
            </a:r>
            <a:endParaRPr lang="en-US" sz="120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ru-RU" sz="1350" dirty="0">
                <a:solidFill>
                  <a:srgbClr val="323E50"/>
                </a:solidFill>
                <a:latin typeface="Calibri" panose="020F0502020204030204" pitchFamily="34" charset="0"/>
              </a:rPr>
              <a:t>Права (</a:t>
            </a:r>
            <a:r>
              <a:rPr lang="en-US" sz="1350" b="1" dirty="0">
                <a:solidFill>
                  <a:srgbClr val="323E50"/>
                </a:solidFill>
                <a:latin typeface="Calibri" panose="020F0502020204030204" pitchFamily="34" charset="0"/>
              </a:rPr>
              <a:t>DCL</a:t>
            </a:r>
            <a:r>
              <a:rPr lang="en-US" sz="1350" dirty="0">
                <a:solidFill>
                  <a:srgbClr val="323E50"/>
                </a:solidFill>
                <a:latin typeface="Calibri" panose="020F0502020204030204" pitchFamily="34" charset="0"/>
              </a:rPr>
              <a:t>):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GRANT</a:t>
            </a:r>
            <a:endParaRPr lang="en-US" sz="120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REVOKE</a:t>
            </a:r>
            <a:endParaRPr lang="en-US" sz="120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DENY</a:t>
            </a:r>
            <a:endParaRPr lang="en-US" sz="120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ru-RU" sz="1350" dirty="0">
                <a:solidFill>
                  <a:srgbClr val="323E50"/>
                </a:solidFill>
                <a:latin typeface="Calibri" panose="020F0502020204030204" pitchFamily="34" charset="0"/>
              </a:rPr>
              <a:t>Управление транзакциями (</a:t>
            </a:r>
            <a:r>
              <a:rPr lang="en-US" sz="1350" b="1" dirty="0">
                <a:solidFill>
                  <a:srgbClr val="323E50"/>
                </a:solidFill>
                <a:latin typeface="Calibri" panose="020F0502020204030204" pitchFamily="34" charset="0"/>
              </a:rPr>
              <a:t>TCL</a:t>
            </a:r>
            <a:r>
              <a:rPr lang="en-US" sz="1350" dirty="0">
                <a:solidFill>
                  <a:srgbClr val="323E50"/>
                </a:solidFill>
                <a:latin typeface="Calibri" panose="020F0502020204030204" pitchFamily="34" charset="0"/>
              </a:rPr>
              <a:t>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BEGIN TRANSACTION</a:t>
            </a:r>
            <a:endParaRPr lang="en-US" sz="120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COMMIT TRANSACTION</a:t>
            </a:r>
            <a:endParaRPr lang="en-US" sz="120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71C5"/>
                </a:solidFill>
                <a:latin typeface="Calibri" panose="020F0502020204030204" pitchFamily="34" charset="0"/>
              </a:rPr>
              <a:t>    ROLLBACK TRANSACTION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59386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162FB36-3F82-4D4B-AB8B-BC3EACDE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55938" y="4787144"/>
            <a:ext cx="2057040" cy="273600"/>
          </a:xfrm>
        </p:spPr>
        <p:txBody>
          <a:bodyPr/>
          <a:lstStyle/>
          <a:p>
            <a:fld id="{62FDCF15-3A2B-45C5-859E-7A246CA03B75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2D3049D3-9F3F-4361-9846-9ECDE27C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547" y="226003"/>
            <a:ext cx="3045843" cy="8572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sz="1350" b="1" dirty="0">
                <a:cs typeface="Tahoma" panose="020B0604030504040204" pitchFamily="34" charset="0"/>
              </a:rPr>
              <a:t>Модуль 1.</a:t>
            </a:r>
            <a:br>
              <a:rPr lang="en-US" altLang="ru-RU" sz="1350" b="1" dirty="0">
                <a:cs typeface="Tahoma" panose="020B0604030504040204" pitchFamily="34" charset="0"/>
              </a:rPr>
            </a:br>
            <a:r>
              <a:rPr lang="ru-RU" altLang="ru-RU" sz="1800" b="1" dirty="0">
                <a:cs typeface="Tahoma" panose="020B0604030504040204" pitchFamily="34" charset="0"/>
              </a:rPr>
              <a:t>ТЕОРИЯ БАЗ ДАННЫХ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EBCCBF1B-031E-4E1E-81EB-CB32AB757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547" y="1205193"/>
            <a:ext cx="5913834" cy="3401663"/>
          </a:xfrm>
        </p:spPr>
        <p:txBody>
          <a:bodyPr anchor="ctr"/>
          <a:lstStyle/>
          <a:p>
            <a:pPr marL="0" indent="0">
              <a:spcBef>
                <a:spcPct val="100000"/>
              </a:spcBef>
              <a:buNone/>
            </a:pPr>
            <a:r>
              <a:rPr lang="ru-RU" altLang="ru-RU" sz="1500" dirty="0"/>
              <a:t>Теория:</a:t>
            </a:r>
          </a:p>
          <a:p>
            <a:pPr>
              <a:spcBef>
                <a:spcPts val="450"/>
              </a:spcBef>
            </a:pPr>
            <a:r>
              <a:rPr lang="ru-RU" altLang="ru-RU" sz="1350" dirty="0"/>
              <a:t>Определение понятия информационная система (ИС)</a:t>
            </a:r>
          </a:p>
          <a:p>
            <a:pPr>
              <a:spcBef>
                <a:spcPts val="450"/>
              </a:spcBef>
            </a:pPr>
            <a:r>
              <a:rPr lang="ru-RU" altLang="ru-RU" sz="1350" dirty="0"/>
              <a:t>История развития ИС</a:t>
            </a:r>
          </a:p>
          <a:p>
            <a:pPr>
              <a:spcBef>
                <a:spcPts val="450"/>
              </a:spcBef>
            </a:pPr>
            <a:r>
              <a:rPr lang="ru-RU" altLang="ru-RU" sz="1350" dirty="0"/>
              <a:t>СУБД и  База данных</a:t>
            </a:r>
          </a:p>
          <a:p>
            <a:pPr>
              <a:spcBef>
                <a:spcPts val="450"/>
              </a:spcBef>
            </a:pPr>
            <a:r>
              <a:rPr lang="ru-RU" altLang="ru-RU" sz="1350" dirty="0"/>
              <a:t>Структура СУБД</a:t>
            </a:r>
          </a:p>
          <a:p>
            <a:pPr>
              <a:spcBef>
                <a:spcPts val="450"/>
              </a:spcBef>
            </a:pPr>
            <a:r>
              <a:rPr lang="ru-RU" altLang="ru-RU" sz="1350" dirty="0"/>
              <a:t>Проектирование Баз данных</a:t>
            </a:r>
          </a:p>
          <a:p>
            <a:pPr>
              <a:spcBef>
                <a:spcPts val="450"/>
              </a:spcBef>
            </a:pPr>
            <a:r>
              <a:rPr lang="ru-RU" altLang="ru-RU" sz="1350" dirty="0"/>
              <a:t>Модели данных</a:t>
            </a:r>
          </a:p>
          <a:p>
            <a:pPr>
              <a:spcBef>
                <a:spcPts val="450"/>
              </a:spcBef>
            </a:pPr>
            <a:r>
              <a:rPr lang="ru-RU" altLang="ru-RU" sz="1350" dirty="0"/>
              <a:t>Язык запросов</a:t>
            </a:r>
          </a:p>
          <a:p>
            <a:pPr marL="0" indent="0">
              <a:spcBef>
                <a:spcPts val="450"/>
              </a:spcBef>
              <a:buNone/>
            </a:pPr>
            <a:endParaRPr lang="ru-RU" altLang="ru-RU" sz="1350" b="1" dirty="0"/>
          </a:p>
          <a:p>
            <a:pPr marL="0" indent="0">
              <a:spcBef>
                <a:spcPts val="450"/>
              </a:spcBef>
              <a:buNone/>
            </a:pPr>
            <a:r>
              <a:rPr lang="ru-RU" altLang="ru-RU" sz="1350" dirty="0"/>
              <a:t>Практика:</a:t>
            </a:r>
          </a:p>
          <a:p>
            <a:pPr>
              <a:spcBef>
                <a:spcPts val="900"/>
              </a:spcBef>
            </a:pPr>
            <a:r>
              <a:rPr lang="ru-RU" altLang="ru-RU" sz="1350" dirty="0"/>
              <a:t>Установка СУБД, создание базы данных.</a:t>
            </a:r>
          </a:p>
          <a:p>
            <a:pPr>
              <a:spcBef>
                <a:spcPts val="900"/>
              </a:spcBef>
            </a:pPr>
            <a:r>
              <a:rPr lang="ru-RU" altLang="ru-RU" sz="1350" dirty="0"/>
              <a:t>Выполнение запросов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3" name="Rectangle 19">
            <a:extLst>
              <a:ext uri="{FF2B5EF4-FFF2-40B4-BE49-F238E27FC236}">
                <a16:creationId xmlns:a16="http://schemas.microsoft.com/office/drawing/2014/main" id="{A466D5E4-BBE7-4FF5-A4EE-0DE40A96D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50226" y="320654"/>
            <a:ext cx="5943600" cy="857250"/>
          </a:xfrm>
        </p:spPr>
        <p:txBody>
          <a:bodyPr/>
          <a:lstStyle/>
          <a:p>
            <a:pPr algn="ctr"/>
            <a:r>
              <a:rPr lang="ru-RU" altLang="ru-RU" sz="2100" dirty="0"/>
              <a:t>Практика</a:t>
            </a:r>
          </a:p>
        </p:txBody>
      </p:sp>
      <p:sp>
        <p:nvSpPr>
          <p:cNvPr id="144404" name="Rectangle 20">
            <a:extLst>
              <a:ext uri="{FF2B5EF4-FFF2-40B4-BE49-F238E27FC236}">
                <a16:creationId xmlns:a16="http://schemas.microsoft.com/office/drawing/2014/main" id="{0B65E0A3-B6B9-4C41-9E2D-D96E14D6F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022" y="1542496"/>
            <a:ext cx="7886520" cy="3263040"/>
          </a:xfrm>
        </p:spPr>
        <p:txBody>
          <a:bodyPr/>
          <a:lstStyle/>
          <a:p>
            <a:pPr>
              <a:buFontTx/>
              <a:buNone/>
            </a:pPr>
            <a:endParaRPr lang="ru-RU" altLang="ru-RU" sz="1500" dirty="0"/>
          </a:p>
          <a:p>
            <a:pPr>
              <a:spcBef>
                <a:spcPts val="900"/>
              </a:spcBef>
            </a:pPr>
            <a:r>
              <a:rPr lang="ru-RU" altLang="ru-RU" sz="1500" dirty="0"/>
              <a:t>Установка СУБД;</a:t>
            </a:r>
          </a:p>
          <a:p>
            <a:pPr>
              <a:spcBef>
                <a:spcPts val="900"/>
              </a:spcBef>
            </a:pPr>
            <a:r>
              <a:rPr lang="ru-RU" altLang="ru-RU" sz="1500" dirty="0"/>
              <a:t>Создание базы данных;</a:t>
            </a:r>
          </a:p>
          <a:p>
            <a:pPr>
              <a:spcBef>
                <a:spcPts val="900"/>
              </a:spcBef>
            </a:pPr>
            <a:r>
              <a:rPr lang="ru-RU" altLang="ru-RU" sz="1500" dirty="0"/>
              <a:t>Создание таблиц;</a:t>
            </a:r>
          </a:p>
          <a:p>
            <a:pPr>
              <a:spcBef>
                <a:spcPts val="900"/>
              </a:spcBef>
            </a:pPr>
            <a:r>
              <a:rPr lang="ru-RU" altLang="ru-RU" sz="1500" dirty="0"/>
              <a:t>Выполнение простейших 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333854887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78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>
            <a:extLst>
              <a:ext uri="{FF2B5EF4-FFF2-40B4-BE49-F238E27FC236}">
                <a16:creationId xmlns:a16="http://schemas.microsoft.com/office/drawing/2014/main" id="{7E04F9A2-066A-4E45-A63F-BF2B5652E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986" y="412988"/>
            <a:ext cx="5672138" cy="365522"/>
          </a:xfrm>
        </p:spPr>
        <p:txBody>
          <a:bodyPr/>
          <a:lstStyle/>
          <a:p>
            <a:pPr algn="ctr"/>
            <a:r>
              <a:rPr lang="ru-RU" altLang="ru-RU" sz="1800" dirty="0"/>
              <a:t>Информационная система</a:t>
            </a:r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id="{B04FE568-50A6-44E0-B30A-2EF86BA53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986" y="1053445"/>
            <a:ext cx="5913834" cy="3517106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350" b="1" dirty="0"/>
              <a:t>История</a:t>
            </a:r>
            <a:r>
              <a:rPr lang="ru-RU" altLang="ru-RU" sz="1350" dirty="0"/>
              <a:t> вычислительной техники связана с двумя областями: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050" b="1" dirty="0"/>
              <a:t>численные расчёты – </a:t>
            </a:r>
            <a:r>
              <a:rPr lang="ru-RU" altLang="ru-RU" sz="1050" dirty="0"/>
              <a:t>простые данные и сложные алгоритмы;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050" b="1" dirty="0"/>
              <a:t>информационные системы – </a:t>
            </a:r>
            <a:r>
              <a:rPr lang="ru-RU" altLang="ru-RU" sz="1050" dirty="0"/>
              <a:t>большие объёмы сложных данных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35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350" b="1" dirty="0"/>
              <a:t>Информационная система </a:t>
            </a:r>
            <a:r>
              <a:rPr lang="ru-RU" altLang="ru-RU" sz="1350" dirty="0"/>
              <a:t>— программно-аппаратный комплекс для</a:t>
            </a:r>
            <a:r>
              <a:rPr lang="ru-RU" altLang="ru-RU" sz="1350" b="1" dirty="0"/>
              <a:t>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200" dirty="0"/>
              <a:t>хранение информации,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200" dirty="0"/>
              <a:t>предоставление пользовательского интерфейса,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200" dirty="0"/>
              <a:t>специфические для данного приложения вычисления и преобразование информации. </a:t>
            </a:r>
            <a:br>
              <a:rPr lang="en-US" altLang="ru-RU" sz="1200" dirty="0"/>
            </a:br>
            <a:endParaRPr lang="ru-RU" altLang="ru-RU" sz="1200" dirty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endParaRPr lang="ru-RU" altLang="ru-RU" sz="1200" b="1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spcAft>
                <a:spcPct val="50000"/>
              </a:spcAft>
              <a:buNone/>
            </a:pPr>
            <a:r>
              <a:rPr lang="ru-RU" altLang="ru-RU" sz="1350" b="1" dirty="0"/>
              <a:t>Особые требования ИС: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200" dirty="0"/>
              <a:t>скорость работы</a:t>
            </a:r>
            <a:r>
              <a:rPr lang="ru-RU" altLang="ru-RU" sz="1050" dirty="0"/>
              <a:t>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200" dirty="0"/>
              <a:t>хранение больших объёмов данных.</a:t>
            </a:r>
            <a:endParaRPr lang="ru-RU" altLang="ru-RU" sz="1200" b="1" dirty="0"/>
          </a:p>
          <a:p>
            <a:pPr marL="342900" lvl="1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ru-RU" sz="1200" dirty="0"/>
              <a:t>	</a:t>
            </a:r>
            <a:endParaRPr lang="ru-RU" altLang="ru-RU" sz="12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>
            <a:extLst>
              <a:ext uri="{FF2B5EF4-FFF2-40B4-BE49-F238E27FC236}">
                <a16:creationId xmlns:a16="http://schemas.microsoft.com/office/drawing/2014/main" id="{7E04F9A2-066A-4E45-A63F-BF2B5652E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064" y="277753"/>
            <a:ext cx="5672138" cy="365522"/>
          </a:xfrm>
        </p:spPr>
        <p:txBody>
          <a:bodyPr/>
          <a:lstStyle/>
          <a:p>
            <a:pPr algn="ctr"/>
            <a:r>
              <a:rPr lang="ru-RU" altLang="ru-RU" sz="1800" dirty="0"/>
              <a:t>История развития ИС</a:t>
            </a:r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id="{B04FE568-50A6-44E0-B30A-2EF86BA53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064" y="870648"/>
            <a:ext cx="5913834" cy="3619853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350" b="1" dirty="0"/>
              <a:t>Первые</a:t>
            </a:r>
            <a:r>
              <a:rPr lang="ru-RU" altLang="ru-RU" sz="1350" dirty="0"/>
              <a:t> реализации ИС – файловые системы.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050" b="1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350" b="1" dirty="0"/>
              <a:t>Файловая система </a:t>
            </a:r>
            <a:r>
              <a:rPr lang="ru-RU" altLang="ru-RU" sz="1200" b="1" dirty="0"/>
              <a:t>– </a:t>
            </a:r>
            <a:r>
              <a:rPr lang="ru-RU" altLang="ru-RU" sz="1200" dirty="0"/>
              <a:t>набор прикладных программ для выполнения операций с данными, например, создания отчёта. Каждая программа хранит свои собственные данные и управляет ими.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2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2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2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2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350" b="1" dirty="0"/>
              <a:t>Недостатки</a:t>
            </a:r>
            <a:r>
              <a:rPr lang="ru-RU" altLang="ru-RU" sz="1350" dirty="0"/>
              <a:t> такого решения: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35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ru-RU" altLang="ru-RU" sz="1200" dirty="0"/>
              <a:t>Дублирование данных;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ru-RU" altLang="ru-RU" sz="1200" dirty="0"/>
              <a:t>Данные разделены по файлам и запросы, которые требуют обращения к нескольким файлам – сложны;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ru-RU" altLang="ru-RU" sz="1200" dirty="0"/>
              <a:t>Физическая структура и способ хранения данных жёстко зафиксированы в коде приложения;</a:t>
            </a: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ru-RU" altLang="ru-RU" sz="1200" dirty="0"/>
              <a:t>Несовместимость форматов файлов.</a:t>
            </a:r>
            <a:endParaRPr lang="ru-RU" altLang="ru-RU" sz="1200" b="1" dirty="0"/>
          </a:p>
          <a:p>
            <a:pPr marL="342900" lvl="1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ru-RU" sz="1200" dirty="0"/>
              <a:t>	</a:t>
            </a:r>
            <a:endParaRPr lang="ru-RU" altLang="ru-RU" sz="1200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C5828D8-0986-4957-8E58-B4DF37A6E303}"/>
              </a:ext>
            </a:extLst>
          </p:cNvPr>
          <p:cNvSpPr/>
          <p:nvPr/>
        </p:nvSpPr>
        <p:spPr bwMode="auto">
          <a:xfrm>
            <a:off x="1147575" y="2063697"/>
            <a:ext cx="501446" cy="28022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68EE720-5B1C-43FE-9191-3639904EE62A}"/>
              </a:ext>
            </a:extLst>
          </p:cNvPr>
          <p:cNvSpPr/>
          <p:nvPr/>
        </p:nvSpPr>
        <p:spPr bwMode="auto">
          <a:xfrm>
            <a:off x="2902634" y="1916214"/>
            <a:ext cx="604684" cy="42770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60E55E-BD65-4D11-AC96-EAAF76BFEA47}"/>
              </a:ext>
            </a:extLst>
          </p:cNvPr>
          <p:cNvSpPr/>
          <p:nvPr/>
        </p:nvSpPr>
        <p:spPr bwMode="auto">
          <a:xfrm>
            <a:off x="4362724" y="2343917"/>
            <a:ext cx="398207" cy="28022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  <p:sp>
        <p:nvSpPr>
          <p:cNvPr id="7" name="Ромб 6">
            <a:extLst>
              <a:ext uri="{FF2B5EF4-FFF2-40B4-BE49-F238E27FC236}">
                <a16:creationId xmlns:a16="http://schemas.microsoft.com/office/drawing/2014/main" id="{DDBB4482-2D19-4B94-BED9-BBD666001F1C}"/>
              </a:ext>
            </a:extLst>
          </p:cNvPr>
          <p:cNvSpPr/>
          <p:nvPr/>
        </p:nvSpPr>
        <p:spPr bwMode="auto">
          <a:xfrm>
            <a:off x="1361561" y="2137439"/>
            <a:ext cx="154859" cy="147484"/>
          </a:xfrm>
          <a:prstGeom prst="diamond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  <p:sp>
        <p:nvSpPr>
          <p:cNvPr id="8" name="Пятиугольник 7">
            <a:extLst>
              <a:ext uri="{FF2B5EF4-FFF2-40B4-BE49-F238E27FC236}">
                <a16:creationId xmlns:a16="http://schemas.microsoft.com/office/drawing/2014/main" id="{6BF33C7B-DAC9-4DE1-A6E2-4A5A9D7986AB}"/>
              </a:ext>
            </a:extLst>
          </p:cNvPr>
          <p:cNvSpPr/>
          <p:nvPr/>
        </p:nvSpPr>
        <p:spPr bwMode="auto">
          <a:xfrm>
            <a:off x="3219725" y="2063698"/>
            <a:ext cx="221225" cy="191729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  <p:sp>
        <p:nvSpPr>
          <p:cNvPr id="9" name="Параллелограмм 8">
            <a:extLst>
              <a:ext uri="{FF2B5EF4-FFF2-40B4-BE49-F238E27FC236}">
                <a16:creationId xmlns:a16="http://schemas.microsoft.com/office/drawing/2014/main" id="{1091C239-F4DC-4406-92CB-9A5D4D0C23B8}"/>
              </a:ext>
            </a:extLst>
          </p:cNvPr>
          <p:cNvSpPr/>
          <p:nvPr/>
        </p:nvSpPr>
        <p:spPr bwMode="auto">
          <a:xfrm>
            <a:off x="4500154" y="2395536"/>
            <a:ext cx="98544" cy="176981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051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BDBD40F-4ADB-4DF5-A235-0C5CD9C7A14A}"/>
              </a:ext>
            </a:extLst>
          </p:cNvPr>
          <p:cNvSpPr/>
          <p:nvPr/>
        </p:nvSpPr>
        <p:spPr bwMode="auto">
          <a:xfrm>
            <a:off x="1099890" y="1735413"/>
            <a:ext cx="3550672" cy="970187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 dirty="0">
              <a:latin typeface="Tahoma" panose="020B0604030504040204" pitchFamily="34" charset="0"/>
            </a:endParaRPr>
          </a:p>
        </p:txBody>
      </p:sp>
      <p:sp>
        <p:nvSpPr>
          <p:cNvPr id="7" name="Пятиугольник 6">
            <a:extLst>
              <a:ext uri="{FF2B5EF4-FFF2-40B4-BE49-F238E27FC236}">
                <a16:creationId xmlns:a16="http://schemas.microsoft.com/office/drawing/2014/main" id="{164AED24-1B64-43D2-91C8-B473C0C3C9D8}"/>
              </a:ext>
            </a:extLst>
          </p:cNvPr>
          <p:cNvSpPr/>
          <p:nvPr/>
        </p:nvSpPr>
        <p:spPr bwMode="auto">
          <a:xfrm>
            <a:off x="3448293" y="1862534"/>
            <a:ext cx="826717" cy="692498"/>
          </a:xfrm>
          <a:prstGeom prst="pentag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  <p:sp>
        <p:nvSpPr>
          <p:cNvPr id="5" name="Параллелограмм 4">
            <a:extLst>
              <a:ext uri="{FF2B5EF4-FFF2-40B4-BE49-F238E27FC236}">
                <a16:creationId xmlns:a16="http://schemas.microsoft.com/office/drawing/2014/main" id="{515BD71C-EA18-4443-A4E6-0DC2DBA5CDE5}"/>
              </a:ext>
            </a:extLst>
          </p:cNvPr>
          <p:cNvSpPr/>
          <p:nvPr/>
        </p:nvSpPr>
        <p:spPr bwMode="auto">
          <a:xfrm>
            <a:off x="1241037" y="1940923"/>
            <a:ext cx="1887842" cy="634526"/>
          </a:xfrm>
          <a:prstGeom prst="parallelogram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7E04F9A2-066A-4E45-A63F-BF2B5652E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924" y="513589"/>
            <a:ext cx="5672138" cy="365522"/>
          </a:xfrm>
        </p:spPr>
        <p:txBody>
          <a:bodyPr/>
          <a:lstStyle/>
          <a:p>
            <a:pPr algn="ctr"/>
            <a:r>
              <a:rPr lang="ru-RU" altLang="ru-RU" sz="1800" dirty="0"/>
              <a:t>История развития ИС</a:t>
            </a:r>
            <a:r>
              <a:rPr lang="en-US" altLang="ru-RU" sz="1800" dirty="0"/>
              <a:t> </a:t>
            </a:r>
            <a:r>
              <a:rPr lang="en-US" altLang="ru-RU" sz="1350" dirty="0"/>
              <a:t>(</a:t>
            </a:r>
            <a:r>
              <a:rPr lang="ru-RU" altLang="ru-RU" sz="1350" dirty="0"/>
              <a:t>продолжение</a:t>
            </a:r>
            <a:r>
              <a:rPr lang="en-US" altLang="ru-RU" sz="1350" dirty="0"/>
              <a:t>)</a:t>
            </a:r>
            <a:endParaRPr lang="ru-RU" altLang="ru-RU" sz="1350" dirty="0"/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id="{B04FE568-50A6-44E0-B30A-2EF86BA53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924" y="1093609"/>
            <a:ext cx="5913834" cy="763932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350" dirty="0"/>
              <a:t>Для повышения эффективности </a:t>
            </a:r>
            <a:r>
              <a:rPr lang="ru-RU" altLang="ru-RU" sz="1350" b="1" dirty="0"/>
              <a:t>последующие</a:t>
            </a:r>
            <a:r>
              <a:rPr lang="ru-RU" altLang="ru-RU" sz="1350" dirty="0"/>
              <a:t> реализации ИС – использовали гибкую архитектуру, которая состоит из двух независимых частей: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050" b="1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br>
              <a:rPr lang="en-US" altLang="ru-RU" sz="1200" dirty="0"/>
            </a:br>
            <a:endParaRPr lang="ru-RU" altLang="ru-RU" sz="1200" b="1" dirty="0"/>
          </a:p>
          <a:p>
            <a:pPr marL="342900" lvl="1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ru-RU" sz="1200" dirty="0"/>
              <a:t>	</a:t>
            </a:r>
            <a:endParaRPr lang="ru-RU" alt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6400C-1CB7-4303-B921-93B2EABE18C3}"/>
              </a:ext>
            </a:extLst>
          </p:cNvPr>
          <p:cNvSpPr txBox="1"/>
          <p:nvPr/>
        </p:nvSpPr>
        <p:spPr>
          <a:xfrm>
            <a:off x="1297403" y="2013103"/>
            <a:ext cx="157782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000"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ru-RU" sz="1350" dirty="0">
                <a:latin typeface="Tahoma" panose="020B0604030504040204" pitchFamily="34" charset="0"/>
              </a:rPr>
              <a:t>Корпоративная</a:t>
            </a:r>
          </a:p>
          <a:p>
            <a:pPr marL="135000"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ru-RU" sz="1350" dirty="0"/>
              <a:t>База данных</a:t>
            </a:r>
            <a:endParaRPr lang="ru-RU" sz="1350" dirty="0">
              <a:latin typeface="Tahoma" panose="020B0604030504040204" pitchFamily="34" charset="0"/>
            </a:endParaRPr>
          </a:p>
          <a:p>
            <a:endParaRPr lang="ru-RU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E4A18-3AE4-4FEC-BD1C-C5EE12611D48}"/>
              </a:ext>
            </a:extLst>
          </p:cNvPr>
          <p:cNvSpPr txBox="1"/>
          <p:nvPr/>
        </p:nvSpPr>
        <p:spPr>
          <a:xfrm>
            <a:off x="3260401" y="1882952"/>
            <a:ext cx="101460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000" algn="ctr" defTabSz="685800" fontAlgn="base">
              <a:spcBef>
                <a:spcPct val="0"/>
              </a:spcBef>
              <a:spcAft>
                <a:spcPct val="0"/>
              </a:spcAft>
            </a:pPr>
            <a:endParaRPr lang="ru-RU" sz="1350" dirty="0">
              <a:latin typeface="Tahoma" panose="020B0604030504040204" pitchFamily="34" charset="0"/>
            </a:endParaRPr>
          </a:p>
          <a:p>
            <a:pPr marL="135000"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ru-RU" sz="1350" dirty="0">
                <a:latin typeface="Tahoma" panose="020B0604030504040204" pitchFamily="34" charset="0"/>
              </a:rPr>
              <a:t>СУБД     </a:t>
            </a:r>
          </a:p>
          <a:p>
            <a:endParaRPr lang="ru-RU" sz="1350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9A11313-8E64-4DFC-A574-7602608A6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24" y="2896291"/>
            <a:ext cx="5913834" cy="165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350" b="1" dirty="0"/>
              <a:t>База данных </a:t>
            </a:r>
            <a:r>
              <a:rPr lang="ru-RU" altLang="ru-RU" sz="1350" dirty="0"/>
              <a:t>– совместно используемый набор логически связанных данных (и описание этих данных), предназначенный для удовлетворения информационных потребностей организации;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35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350" b="1" dirty="0"/>
              <a:t>СУБД</a:t>
            </a:r>
            <a:r>
              <a:rPr lang="ru-RU" altLang="ru-RU" sz="1050" b="1" dirty="0"/>
              <a:t> – </a:t>
            </a:r>
            <a:r>
              <a:rPr lang="ru-RU" altLang="ru-RU" sz="1350" dirty="0"/>
              <a:t>ПО, с помощью которого пользователи могут определять, создавать и поддерживать базу данных, а также осуществлять к ней контролируемый доступ.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br>
              <a:rPr lang="en-US" altLang="ru-RU" sz="1200" dirty="0"/>
            </a:br>
            <a:endParaRPr lang="ru-RU" altLang="ru-RU" sz="1200" b="1" dirty="0"/>
          </a:p>
          <a:p>
            <a:pPr marL="342900" lvl="1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ru-RU" sz="1200" dirty="0"/>
              <a:t>	</a:t>
            </a:r>
            <a:endParaRPr lang="ru-RU" altLang="ru-RU" sz="1200" dirty="0"/>
          </a:p>
        </p:txBody>
      </p:sp>
    </p:spTree>
    <p:extLst>
      <p:ext uri="{BB962C8B-B14F-4D97-AF65-F5344CB8AC3E}">
        <p14:creationId xmlns:p14="http://schemas.microsoft.com/office/powerpoint/2010/main" val="29159540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>
            <a:extLst>
              <a:ext uri="{FF2B5EF4-FFF2-40B4-BE49-F238E27FC236}">
                <a16:creationId xmlns:a16="http://schemas.microsoft.com/office/drawing/2014/main" id="{09D2E0BB-74F1-4A65-B3D9-D9F1B99FC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505" y="195468"/>
            <a:ext cx="5742384" cy="546189"/>
          </a:xfrm>
        </p:spPr>
        <p:txBody>
          <a:bodyPr/>
          <a:lstStyle/>
          <a:p>
            <a:pPr algn="ctr"/>
            <a:r>
              <a:rPr lang="ru-RU" altLang="ru-RU" sz="1800" dirty="0"/>
              <a:t>Компоненты СУБД</a:t>
            </a:r>
            <a:endParaRPr lang="ru-RU" altLang="ru-RU" sz="1350" dirty="0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1A54D7F8-303B-42F8-96C9-F21F277C2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249" y="1012822"/>
            <a:ext cx="5913834" cy="355715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ru-RU" altLang="ru-RU" sz="1350" dirty="0"/>
              <a:t>Аппаратные:</a:t>
            </a:r>
            <a:endParaRPr lang="ru-RU" altLang="ru-RU" sz="1200" dirty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050" dirty="0"/>
              <a:t>Компьютеры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050" dirty="0"/>
              <a:t>Внешние хранилища данных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ru-RU" altLang="ru-RU" sz="1350" dirty="0"/>
              <a:t>Программное обеспечение: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050" dirty="0"/>
              <a:t>ОС и ПО самой СУБД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050" dirty="0"/>
              <a:t>Прикладные и сетевые программы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ru-RU" altLang="ru-RU" sz="1350" dirty="0"/>
              <a:t>Данные</a:t>
            </a:r>
            <a:r>
              <a:rPr lang="en-US" altLang="ru-RU" sz="1350" dirty="0"/>
              <a:t> </a:t>
            </a:r>
            <a:r>
              <a:rPr lang="ru-RU" altLang="ru-RU" sz="1350" dirty="0"/>
              <a:t>и метаданные </a:t>
            </a:r>
            <a:r>
              <a:rPr lang="ru-RU" altLang="ru-RU" sz="1200" dirty="0"/>
              <a:t>(конфигурация, настройки, пользователи и т.д.)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ru-RU" altLang="ru-RU" sz="1350" dirty="0"/>
              <a:t>Процедуры: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050" dirty="0"/>
              <a:t>Регистрация в СУБД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050" dirty="0"/>
              <a:t>Создание резервных копий, восстановление БД и т.п.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050" dirty="0"/>
              <a:t>Инструкции и правила проектирования, использования и обслуживания БД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ru-RU" altLang="ru-RU" sz="1350" dirty="0"/>
              <a:t>Пользователи: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050" dirty="0"/>
              <a:t>Администраторы, разработчики, конечные пользователи.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>
            <a:extLst>
              <a:ext uri="{FF2B5EF4-FFF2-40B4-BE49-F238E27FC236}">
                <a16:creationId xmlns:a16="http://schemas.microsoft.com/office/drawing/2014/main" id="{09D2E0BB-74F1-4A65-B3D9-D9F1B99FC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574" y="167037"/>
            <a:ext cx="5742384" cy="546189"/>
          </a:xfrm>
        </p:spPr>
        <p:txBody>
          <a:bodyPr/>
          <a:lstStyle/>
          <a:p>
            <a:pPr algn="ctr"/>
            <a:r>
              <a:rPr lang="ru-RU" altLang="ru-RU" sz="1800" dirty="0"/>
              <a:t>Виды СУБД</a:t>
            </a:r>
            <a:r>
              <a:rPr lang="ru-RU" altLang="ru-RU" sz="1350" dirty="0"/>
              <a:t>(по способу доступа к данным)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1A54D7F8-303B-42F8-96C9-F21F277C2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574" y="917972"/>
            <a:ext cx="5913834" cy="384629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ru-RU" altLang="ru-RU" sz="1350" dirty="0"/>
              <a:t>Клиент-серверные СУБД</a:t>
            </a:r>
            <a:r>
              <a:rPr lang="en-US" sz="825" dirty="0">
                <a:solidFill>
                  <a:srgbClr val="101010"/>
                </a:solidFill>
                <a:latin typeface="montserrat" panose="00000500000000000000" pitchFamily="2" charset="-52"/>
              </a:rPr>
              <a:t> </a:t>
            </a:r>
            <a:r>
              <a:rPr lang="ru-RU" sz="825" dirty="0">
                <a:solidFill>
                  <a:srgbClr val="101010"/>
                </a:solidFill>
                <a:latin typeface="montserrat" panose="00000500000000000000" pitchFamily="2" charset="-52"/>
              </a:rPr>
              <a:t> </a:t>
            </a:r>
            <a:r>
              <a:rPr lang="en-US" sz="1050" dirty="0">
                <a:solidFill>
                  <a:srgbClr val="101010"/>
                </a:solidFill>
                <a:latin typeface="montserrat" panose="00000500000000000000" pitchFamily="2" charset="-52"/>
              </a:rPr>
              <a:t>(MSQL Server, Oracle, Firebird, PostgreSQL, InterBase, MySQL</a:t>
            </a:r>
            <a:r>
              <a:rPr lang="ru-RU" sz="1050" dirty="0">
                <a:solidFill>
                  <a:srgbClr val="101010"/>
                </a:solidFill>
                <a:latin typeface="montserrat" panose="00000500000000000000" pitchFamily="2" charset="-52"/>
              </a:rPr>
              <a:t>)</a:t>
            </a:r>
            <a:r>
              <a:rPr lang="ru-RU" altLang="ru-RU" sz="1050" dirty="0"/>
              <a:t>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050" dirty="0"/>
              <a:t>Данные хранятся и обрабатываются на сервере;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050" dirty="0"/>
              <a:t>Доступ к данным есть только у этого сервера – это и есть СУБД;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050" dirty="0"/>
              <a:t>Клиенты посылают запросы на обработку данных;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050" dirty="0"/>
              <a:t>Прямого доступа к данным у клиентов нет.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ru-RU" altLang="ru-RU" sz="1350" dirty="0"/>
              <a:t>Файл-серверные СУБД </a:t>
            </a:r>
            <a:r>
              <a:rPr lang="en-US" sz="1050" dirty="0">
                <a:solidFill>
                  <a:srgbClr val="101010"/>
                </a:solidFill>
                <a:latin typeface="montserrat" panose="00000500000000000000" pitchFamily="2" charset="-52"/>
              </a:rPr>
              <a:t>(Paradox, Microsoft Access, FoxPro, dBase</a:t>
            </a:r>
            <a:r>
              <a:rPr lang="ru-RU" sz="1050" dirty="0">
                <a:solidFill>
                  <a:srgbClr val="101010"/>
                </a:solidFill>
                <a:latin typeface="montserrat" panose="00000500000000000000" pitchFamily="2" charset="-52"/>
              </a:rPr>
              <a:t>)</a:t>
            </a:r>
            <a:r>
              <a:rPr lang="ru-RU" altLang="ru-RU" sz="1050" dirty="0"/>
              <a:t>: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050" dirty="0"/>
              <a:t>Данные хранятся на выделенном компьютере;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050" dirty="0"/>
              <a:t>Все приложения(клиенты) имеют общий доступ ко всем файлам БД;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050" dirty="0"/>
              <a:t>Каждое приложение само обрабатывает данные;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050" dirty="0"/>
              <a:t>Проблемы с производительностью, с поддержанием целостности, с блокировками.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ru-RU" altLang="ru-RU" sz="1350" dirty="0"/>
              <a:t>Встраиваемые СУБД </a:t>
            </a:r>
            <a:r>
              <a:rPr lang="en-US" sz="1050" dirty="0">
                <a:solidFill>
                  <a:srgbClr val="101010"/>
                </a:solidFill>
                <a:latin typeface="montserrat" panose="00000500000000000000" pitchFamily="2" charset="-52"/>
              </a:rPr>
              <a:t>(SQLite, Firebird Embedded, MSQL Server Compact</a:t>
            </a:r>
            <a:r>
              <a:rPr lang="ru-RU" sz="1050" dirty="0">
                <a:solidFill>
                  <a:srgbClr val="101010"/>
                </a:solidFill>
                <a:latin typeface="montserrat" panose="00000500000000000000" pitchFamily="2" charset="-52"/>
              </a:rPr>
              <a:t>)</a:t>
            </a:r>
            <a:r>
              <a:rPr lang="ru-RU" altLang="ru-RU" sz="1050" dirty="0"/>
              <a:t>: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050" dirty="0"/>
              <a:t>Поставляются в составе готового программного продукта, не требуя процедуры самостоятельной установки;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050" dirty="0"/>
              <a:t>Предназначены для локального хранения данных приложения и не рассчитаны на коллективное использование в сети.</a:t>
            </a:r>
          </a:p>
        </p:txBody>
      </p:sp>
    </p:spTree>
    <p:extLst>
      <p:ext uri="{BB962C8B-B14F-4D97-AF65-F5344CB8AC3E}">
        <p14:creationId xmlns:p14="http://schemas.microsoft.com/office/powerpoint/2010/main" val="26511197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>
            <a:extLst>
              <a:ext uri="{FF2B5EF4-FFF2-40B4-BE49-F238E27FC236}">
                <a16:creationId xmlns:a16="http://schemas.microsoft.com/office/drawing/2014/main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125" y="308759"/>
            <a:ext cx="5305733" cy="857250"/>
          </a:xfrm>
        </p:spPr>
        <p:txBody>
          <a:bodyPr/>
          <a:lstStyle/>
          <a:p>
            <a:pPr algn="ctr"/>
            <a:r>
              <a:rPr lang="ru-RU" altLang="ru-RU" sz="1800" dirty="0"/>
              <a:t>Проектирование Баз данных</a:t>
            </a:r>
            <a:br>
              <a:rPr lang="en-US" altLang="ru-RU" sz="1800" dirty="0"/>
            </a:br>
            <a:r>
              <a:rPr lang="en-US" altLang="ru-RU" sz="1800" dirty="0"/>
              <a:t>1 </a:t>
            </a:r>
            <a:r>
              <a:rPr lang="ru-RU" altLang="ru-RU" sz="1800" dirty="0"/>
              <a:t>этап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924" y="1396145"/>
            <a:ext cx="5913834" cy="3394472"/>
          </a:xfrm>
        </p:spPr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ru-RU" altLang="ru-RU" sz="1800" dirty="0"/>
              <a:t>Концептуальное проектирование(</a:t>
            </a:r>
            <a:r>
              <a:rPr lang="ru-RU" sz="1200" dirty="0"/>
              <a:t>инфологическая модель</a:t>
            </a:r>
            <a:r>
              <a:rPr lang="ru-RU" altLang="ru-RU" sz="1800" dirty="0"/>
              <a:t>)</a:t>
            </a:r>
            <a:br>
              <a:rPr lang="ru-RU" altLang="ru-RU" sz="1800" dirty="0"/>
            </a:br>
            <a:r>
              <a:rPr lang="ru-RU" altLang="ru-RU" sz="1350" dirty="0"/>
              <a:t>смысловое содержание базы данных, исходя из целей ее использования. На этом этапе происходит идентификация объектов предметной области, их характеристик и связей между объектами.</a:t>
            </a:r>
            <a:endParaRPr lang="ru-RU" altLang="ru-RU" sz="1500" dirty="0"/>
          </a:p>
          <a:p>
            <a:pPr marL="0" indent="0">
              <a:spcBef>
                <a:spcPct val="100000"/>
              </a:spcBef>
              <a:buNone/>
            </a:pPr>
            <a:r>
              <a:rPr lang="ru-RU" altLang="ru-RU" sz="1800" dirty="0"/>
              <a:t>Есть готовые методологии:</a:t>
            </a:r>
          </a:p>
          <a:p>
            <a:pPr>
              <a:spcBef>
                <a:spcPts val="900"/>
              </a:spcBef>
            </a:pPr>
            <a:r>
              <a:rPr lang="en-US" altLang="ru-RU" sz="1350" dirty="0"/>
              <a:t>ER-</a:t>
            </a:r>
            <a:r>
              <a:rPr lang="ru-RU" altLang="ru-RU" sz="1350" dirty="0"/>
              <a:t>модель (</a:t>
            </a:r>
            <a:r>
              <a:rPr lang="en-US" altLang="ru-RU" sz="1350" dirty="0"/>
              <a:t>Entity-Relationship model</a:t>
            </a:r>
            <a:r>
              <a:rPr lang="ru-RU" altLang="ru-RU" sz="1350" dirty="0"/>
              <a:t>)</a:t>
            </a:r>
            <a:r>
              <a:rPr lang="en-US" altLang="ru-RU" sz="1350" dirty="0"/>
              <a:t>;</a:t>
            </a:r>
            <a:endParaRPr lang="ru-RU" altLang="ru-RU" sz="1350" dirty="0"/>
          </a:p>
          <a:p>
            <a:pPr>
              <a:spcBef>
                <a:spcPts val="900"/>
              </a:spcBef>
            </a:pPr>
            <a:endParaRPr lang="ru-RU" altLang="ru-RU" sz="1350" dirty="0"/>
          </a:p>
          <a:p>
            <a:pPr>
              <a:spcBef>
                <a:spcPts val="900"/>
              </a:spcBef>
            </a:pPr>
            <a:r>
              <a:rPr lang="en-US" altLang="ru-RU" sz="1350" dirty="0"/>
              <a:t>DFD (data flow diagrams) - </a:t>
            </a:r>
            <a:r>
              <a:rPr lang="ru-RU" altLang="ru-RU" sz="1350" dirty="0"/>
              <a:t>методология графического структурного анализа</a:t>
            </a:r>
            <a:r>
              <a:rPr lang="en-US" altLang="ru-RU" sz="1350" dirty="0"/>
              <a:t>;</a:t>
            </a:r>
            <a:endParaRPr lang="ru-RU" altLang="ru-RU" sz="135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0B9A5A-74A9-421E-86B7-521D0F8818CA}"/>
              </a:ext>
            </a:extLst>
          </p:cNvPr>
          <p:cNvSpPr/>
          <p:nvPr/>
        </p:nvSpPr>
        <p:spPr bwMode="auto">
          <a:xfrm>
            <a:off x="3527288" y="3244186"/>
            <a:ext cx="671051" cy="20647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/>
              <a:t>Student</a:t>
            </a:r>
            <a:endParaRPr lang="ru-RU" sz="1050" dirty="0">
              <a:latin typeface="Tahoma" panose="020B0604030504040204" pitchFamily="34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28136A2-93A6-47E1-BE4C-B3B2FC2EC209}"/>
              </a:ext>
            </a:extLst>
          </p:cNvPr>
          <p:cNvSpPr/>
          <p:nvPr/>
        </p:nvSpPr>
        <p:spPr bwMode="auto">
          <a:xfrm>
            <a:off x="3630526" y="2860729"/>
            <a:ext cx="671051" cy="2064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825" dirty="0">
                <a:latin typeface="Tahoma" panose="020B0604030504040204" pitchFamily="34" charset="0"/>
              </a:rPr>
              <a:t>Lname</a:t>
            </a:r>
            <a:endParaRPr lang="ru-RU" sz="825" dirty="0">
              <a:latin typeface="Tahoma" panose="020B0604030504040204" pitchFamily="34" charset="0"/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011E5791-14C2-48BA-8F41-81A1A71DEF49}"/>
              </a:ext>
            </a:extLst>
          </p:cNvPr>
          <p:cNvSpPr/>
          <p:nvPr/>
        </p:nvSpPr>
        <p:spPr bwMode="auto">
          <a:xfrm>
            <a:off x="4276021" y="3166756"/>
            <a:ext cx="818107" cy="361336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825" dirty="0">
                <a:latin typeface="Tahoma" panose="020B0604030504040204" pitchFamily="34" charset="0"/>
              </a:rPr>
              <a:t>study</a:t>
            </a:r>
            <a:endParaRPr lang="ru-RU" sz="825" dirty="0">
              <a:latin typeface="Tahom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97C9F75-F30C-45D9-9C19-A925B0D9B189}"/>
              </a:ext>
            </a:extLst>
          </p:cNvPr>
          <p:cNvSpPr/>
          <p:nvPr/>
        </p:nvSpPr>
        <p:spPr bwMode="auto">
          <a:xfrm>
            <a:off x="5171811" y="3244186"/>
            <a:ext cx="671051" cy="20647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latin typeface="Tahoma" panose="020B0604030504040204" pitchFamily="34" charset="0"/>
              </a:rPr>
              <a:t>College</a:t>
            </a:r>
            <a:endParaRPr lang="ru-RU" sz="1050" dirty="0">
              <a:latin typeface="Tahoma" panose="020B0604030504040204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A146996-574C-455C-A365-0E5E927184FD}"/>
              </a:ext>
            </a:extLst>
          </p:cNvPr>
          <p:cNvSpPr/>
          <p:nvPr/>
        </p:nvSpPr>
        <p:spPr bwMode="auto">
          <a:xfrm>
            <a:off x="3630526" y="2580511"/>
            <a:ext cx="567813" cy="2064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825" dirty="0">
                <a:latin typeface="Tahoma" panose="020B0604030504040204" pitchFamily="34" charset="0"/>
              </a:rPr>
              <a:t>ad</a:t>
            </a:r>
            <a:r>
              <a:rPr lang="en-US" sz="825" dirty="0"/>
              <a:t>dr</a:t>
            </a:r>
            <a:endParaRPr lang="ru-RU" sz="825" dirty="0">
              <a:latin typeface="Tahoma" panose="020B0604030504040204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1751EFC-5EBE-4E34-8CA5-FFF1428FAEE9}"/>
              </a:ext>
            </a:extLst>
          </p:cNvPr>
          <p:cNvSpPr/>
          <p:nvPr/>
        </p:nvSpPr>
        <p:spPr bwMode="auto">
          <a:xfrm>
            <a:off x="5197696" y="2571292"/>
            <a:ext cx="567813" cy="2064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825" dirty="0"/>
              <a:t>id</a:t>
            </a:r>
            <a:endParaRPr lang="ru-RU" sz="825" dirty="0">
              <a:latin typeface="Tahoma" panose="020B0604030504040204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7AD2B05-15D7-4210-8265-8BDEF276E56F}"/>
              </a:ext>
            </a:extLst>
          </p:cNvPr>
          <p:cNvSpPr/>
          <p:nvPr/>
        </p:nvSpPr>
        <p:spPr bwMode="auto">
          <a:xfrm>
            <a:off x="5223430" y="2860729"/>
            <a:ext cx="567813" cy="2064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825" dirty="0"/>
              <a:t>name</a:t>
            </a:r>
            <a:endParaRPr lang="ru-RU" sz="825" dirty="0">
              <a:latin typeface="Tahoma" panose="020B060403050404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30512F7-5D26-419C-BFB4-FC5CC7D80219}"/>
              </a:ext>
            </a:extLst>
          </p:cNvPr>
          <p:cNvCxnSpPr>
            <a:stCxn id="2" idx="3"/>
            <a:endCxn id="4" idx="1"/>
          </p:cNvCxnSpPr>
          <p:nvPr/>
        </p:nvCxnSpPr>
        <p:spPr bwMode="auto">
          <a:xfrm>
            <a:off x="4198339" y="3347424"/>
            <a:ext cx="7768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2A9F272-5B6D-418B-8471-BBA5FFFE7A98}"/>
              </a:ext>
            </a:extLst>
          </p:cNvPr>
          <p:cNvCxnSpPr>
            <a:stCxn id="4" idx="3"/>
            <a:endCxn id="10" idx="1"/>
          </p:cNvCxnSpPr>
          <p:nvPr/>
        </p:nvCxnSpPr>
        <p:spPr bwMode="auto">
          <a:xfrm>
            <a:off x="5094128" y="3347424"/>
            <a:ext cx="7768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79261C2-1C9E-4E7E-B353-E08D00AA4481}"/>
              </a:ext>
            </a:extLst>
          </p:cNvPr>
          <p:cNvCxnSpPr>
            <a:stCxn id="3" idx="4"/>
          </p:cNvCxnSpPr>
          <p:nvPr/>
        </p:nvCxnSpPr>
        <p:spPr bwMode="auto">
          <a:xfrm flipH="1">
            <a:off x="3966051" y="3067206"/>
            <a:ext cx="1" cy="1769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9D9CE22-3FED-42E9-94B4-34B7C8E6104E}"/>
              </a:ext>
            </a:extLst>
          </p:cNvPr>
          <p:cNvCxnSpPr>
            <a:endCxn id="3" idx="0"/>
          </p:cNvCxnSpPr>
          <p:nvPr/>
        </p:nvCxnSpPr>
        <p:spPr bwMode="auto">
          <a:xfrm>
            <a:off x="3914432" y="2786988"/>
            <a:ext cx="51620" cy="737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900EFAA-0AB1-4639-8B22-161777DB6659}"/>
              </a:ext>
            </a:extLst>
          </p:cNvPr>
          <p:cNvCxnSpPr>
            <a:stCxn id="13" idx="4"/>
            <a:endCxn id="10" idx="0"/>
          </p:cNvCxnSpPr>
          <p:nvPr/>
        </p:nvCxnSpPr>
        <p:spPr bwMode="auto">
          <a:xfrm>
            <a:off x="5507336" y="3067206"/>
            <a:ext cx="0" cy="1769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B29DB51-2D49-45F2-9722-69127EDFE5AD}"/>
              </a:ext>
            </a:extLst>
          </p:cNvPr>
          <p:cNvCxnSpPr>
            <a:endCxn id="13" idx="0"/>
          </p:cNvCxnSpPr>
          <p:nvPr/>
        </p:nvCxnSpPr>
        <p:spPr bwMode="auto">
          <a:xfrm>
            <a:off x="5481602" y="2786988"/>
            <a:ext cx="25734" cy="737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6B662FC2-D484-4699-8BE6-700CAC2AE2AA}"/>
              </a:ext>
            </a:extLst>
          </p:cNvPr>
          <p:cNvSpPr/>
          <p:nvPr/>
        </p:nvSpPr>
        <p:spPr bwMode="auto">
          <a:xfrm>
            <a:off x="3630526" y="3985289"/>
            <a:ext cx="671051" cy="20647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latin typeface="Tahoma" panose="020B0604030504040204" pitchFamily="34" charset="0"/>
              </a:rPr>
              <a:t>Manager</a:t>
            </a:r>
            <a:endParaRPr lang="ru-RU" sz="1050" dirty="0">
              <a:latin typeface="Tahoma" panose="020B0604030504040204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9BD8521-82E5-4A9E-9919-6C535FAE9A89}"/>
              </a:ext>
            </a:extLst>
          </p:cNvPr>
          <p:cNvSpPr/>
          <p:nvPr/>
        </p:nvSpPr>
        <p:spPr bwMode="auto">
          <a:xfrm>
            <a:off x="1455138" y="4746736"/>
            <a:ext cx="737420" cy="20647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latin typeface="Tahoma" panose="020B0604030504040204" pitchFamily="34" charset="0"/>
              </a:rPr>
              <a:t>Customer</a:t>
            </a:r>
            <a:endParaRPr lang="ru-RU" sz="1050" dirty="0">
              <a:latin typeface="Tahoma" panose="020B060403050404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71341A6-BED9-420B-8F93-5F406D292378}"/>
              </a:ext>
            </a:extLst>
          </p:cNvPr>
          <p:cNvSpPr/>
          <p:nvPr/>
        </p:nvSpPr>
        <p:spPr bwMode="auto">
          <a:xfrm>
            <a:off x="2531771" y="4088527"/>
            <a:ext cx="737420" cy="70209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latin typeface="Tahoma" panose="020B060403050404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Tahoma" panose="020B0604030504040204" pitchFamily="34" charset="0"/>
              </a:rPr>
              <a:t>System</a:t>
            </a:r>
            <a:endParaRPr lang="ru-RU" sz="900" dirty="0">
              <a:latin typeface="Tahoma" panose="020B0604030504040204" pitchFamily="34" charset="0"/>
            </a:endParaRPr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8FF4EAC8-136C-47DA-8A5B-FB81A10C9EBE}"/>
              </a:ext>
            </a:extLst>
          </p:cNvPr>
          <p:cNvSpPr/>
          <p:nvPr/>
        </p:nvSpPr>
        <p:spPr bwMode="auto">
          <a:xfrm>
            <a:off x="1691113" y="4180436"/>
            <a:ext cx="907026" cy="531215"/>
          </a:xfrm>
          <a:custGeom>
            <a:avLst/>
            <a:gdLst>
              <a:gd name="connsiteX0" fmla="*/ 0 w 1209368"/>
              <a:gd name="connsiteY0" fmla="*/ 708286 h 708286"/>
              <a:gd name="connsiteX1" fmla="*/ 334297 w 1209368"/>
              <a:gd name="connsiteY1" fmla="*/ 88854 h 708286"/>
              <a:gd name="connsiteX2" fmla="*/ 1209368 w 1209368"/>
              <a:gd name="connsiteY2" fmla="*/ 364 h 70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9368" h="708286">
                <a:moveTo>
                  <a:pt x="0" y="708286"/>
                </a:moveTo>
                <a:cubicBezTo>
                  <a:pt x="66368" y="457563"/>
                  <a:pt x="132736" y="206841"/>
                  <a:pt x="334297" y="88854"/>
                </a:cubicBezTo>
                <a:cubicBezTo>
                  <a:pt x="535858" y="-29133"/>
                  <a:pt x="1058607" y="6919"/>
                  <a:pt x="1209368" y="36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964B19E5-8EC1-4F8C-96CB-7C4C1BD49AA7}"/>
              </a:ext>
            </a:extLst>
          </p:cNvPr>
          <p:cNvSpPr/>
          <p:nvPr/>
        </p:nvSpPr>
        <p:spPr bwMode="auto">
          <a:xfrm>
            <a:off x="2244178" y="4829638"/>
            <a:ext cx="663677" cy="224960"/>
          </a:xfrm>
          <a:custGeom>
            <a:avLst/>
            <a:gdLst>
              <a:gd name="connsiteX0" fmla="*/ 0 w 884903"/>
              <a:gd name="connsiteY0" fmla="*/ 157317 h 299947"/>
              <a:gd name="connsiteX1" fmla="*/ 363793 w 884903"/>
              <a:gd name="connsiteY1" fmla="*/ 294968 h 299947"/>
              <a:gd name="connsiteX2" fmla="*/ 884903 w 884903"/>
              <a:gd name="connsiteY2" fmla="*/ 0 h 29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903" h="299947">
                <a:moveTo>
                  <a:pt x="0" y="157317"/>
                </a:moveTo>
                <a:cubicBezTo>
                  <a:pt x="108154" y="239252"/>
                  <a:pt x="216309" y="321188"/>
                  <a:pt x="363793" y="294968"/>
                </a:cubicBezTo>
                <a:cubicBezTo>
                  <a:pt x="511277" y="268748"/>
                  <a:pt x="789858" y="32774"/>
                  <a:pt x="884903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  <p:sp>
        <p:nvSpPr>
          <p:cNvPr id="42" name="Полилиния: фигура 41">
            <a:extLst>
              <a:ext uri="{FF2B5EF4-FFF2-40B4-BE49-F238E27FC236}">
                <a16:creationId xmlns:a16="http://schemas.microsoft.com/office/drawing/2014/main" id="{737078E7-550B-4C4A-B876-C8BBD1682BCF}"/>
              </a:ext>
            </a:extLst>
          </p:cNvPr>
          <p:cNvSpPr/>
          <p:nvPr/>
        </p:nvSpPr>
        <p:spPr bwMode="auto">
          <a:xfrm>
            <a:off x="3003719" y="3922477"/>
            <a:ext cx="560439" cy="162368"/>
          </a:xfrm>
          <a:custGeom>
            <a:avLst/>
            <a:gdLst>
              <a:gd name="connsiteX0" fmla="*/ 747252 w 747252"/>
              <a:gd name="connsiteY0" fmla="*/ 216490 h 216490"/>
              <a:gd name="connsiteX1" fmla="*/ 363794 w 747252"/>
              <a:gd name="connsiteY1" fmla="*/ 181 h 216490"/>
              <a:gd name="connsiteX2" fmla="*/ 0 w 747252"/>
              <a:gd name="connsiteY2" fmla="*/ 186994 h 21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252" h="216490">
                <a:moveTo>
                  <a:pt x="747252" y="216490"/>
                </a:moveTo>
                <a:cubicBezTo>
                  <a:pt x="617794" y="110793"/>
                  <a:pt x="488336" y="5097"/>
                  <a:pt x="363794" y="181"/>
                </a:cubicBezTo>
                <a:cubicBezTo>
                  <a:pt x="239252" y="-4735"/>
                  <a:pt x="119626" y="91129"/>
                  <a:pt x="0" y="18699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  <p:sp>
        <p:nvSpPr>
          <p:cNvPr id="44" name="Полилиния: фигура 43">
            <a:extLst>
              <a:ext uri="{FF2B5EF4-FFF2-40B4-BE49-F238E27FC236}">
                <a16:creationId xmlns:a16="http://schemas.microsoft.com/office/drawing/2014/main" id="{491B51D0-68BF-4D5C-AD90-87B38A63C735}"/>
              </a:ext>
            </a:extLst>
          </p:cNvPr>
          <p:cNvSpPr/>
          <p:nvPr/>
        </p:nvSpPr>
        <p:spPr bwMode="auto">
          <a:xfrm>
            <a:off x="3328184" y="4217580"/>
            <a:ext cx="840658" cy="398207"/>
          </a:xfrm>
          <a:custGeom>
            <a:avLst/>
            <a:gdLst>
              <a:gd name="connsiteX0" fmla="*/ 1120877 w 1120877"/>
              <a:gd name="connsiteY0" fmla="*/ 0 h 530942"/>
              <a:gd name="connsiteX1" fmla="*/ 835742 w 1120877"/>
              <a:gd name="connsiteY1" fmla="*/ 462116 h 530942"/>
              <a:gd name="connsiteX2" fmla="*/ 0 w 1120877"/>
              <a:gd name="connsiteY2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877" h="530942">
                <a:moveTo>
                  <a:pt x="1120877" y="0"/>
                </a:moveTo>
                <a:cubicBezTo>
                  <a:pt x="1071716" y="186813"/>
                  <a:pt x="1022555" y="373626"/>
                  <a:pt x="835742" y="462116"/>
                </a:cubicBezTo>
                <a:cubicBezTo>
                  <a:pt x="648929" y="550606"/>
                  <a:pt x="147484" y="514555"/>
                  <a:pt x="0" y="53094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  <p:sp>
        <p:nvSpPr>
          <p:cNvPr id="45" name="Полилиния: фигура 44">
            <a:extLst>
              <a:ext uri="{FF2B5EF4-FFF2-40B4-BE49-F238E27FC236}">
                <a16:creationId xmlns:a16="http://schemas.microsoft.com/office/drawing/2014/main" id="{F6C1D15C-930A-4301-9D9A-3BDD1E646995}"/>
              </a:ext>
            </a:extLst>
          </p:cNvPr>
          <p:cNvSpPr/>
          <p:nvPr/>
        </p:nvSpPr>
        <p:spPr bwMode="auto">
          <a:xfrm>
            <a:off x="3151204" y="4062116"/>
            <a:ext cx="435077" cy="103845"/>
          </a:xfrm>
          <a:custGeom>
            <a:avLst/>
            <a:gdLst>
              <a:gd name="connsiteX0" fmla="*/ 580103 w 580103"/>
              <a:gd name="connsiteY0" fmla="*/ 138460 h 138460"/>
              <a:gd name="connsiteX1" fmla="*/ 235974 w 580103"/>
              <a:gd name="connsiteY1" fmla="*/ 809 h 138460"/>
              <a:gd name="connsiteX2" fmla="*/ 0 w 580103"/>
              <a:gd name="connsiteY2" fmla="*/ 89299 h 13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103" h="138460">
                <a:moveTo>
                  <a:pt x="580103" y="138460"/>
                </a:moveTo>
                <a:cubicBezTo>
                  <a:pt x="456380" y="73731"/>
                  <a:pt x="332658" y="9002"/>
                  <a:pt x="235974" y="809"/>
                </a:cubicBezTo>
                <a:cubicBezTo>
                  <a:pt x="139290" y="-7384"/>
                  <a:pt x="22942" y="48331"/>
                  <a:pt x="0" y="8929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5BEA-7A0C-475B-AFE1-2CC1577C66D3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2367" y="205979"/>
            <a:ext cx="5305733" cy="857250"/>
          </a:xfrm>
        </p:spPr>
        <p:txBody>
          <a:bodyPr/>
          <a:lstStyle/>
          <a:p>
            <a:pPr algn="ctr"/>
            <a:r>
              <a:rPr lang="ru-RU" altLang="ru-RU" sz="1800" dirty="0"/>
              <a:t>Проектирование Баз данных</a:t>
            </a:r>
            <a:br>
              <a:rPr lang="en-US" altLang="ru-RU" sz="1800" dirty="0"/>
            </a:br>
            <a:r>
              <a:rPr lang="en-US" altLang="ru-RU" sz="1800" dirty="0"/>
              <a:t>2 </a:t>
            </a:r>
            <a:r>
              <a:rPr lang="ru-RU" altLang="ru-RU" sz="1800" dirty="0"/>
              <a:t>этап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ru-RU" altLang="ru-RU" sz="1800" dirty="0"/>
              <a:t>Логическое проектирование(</a:t>
            </a:r>
            <a:r>
              <a:rPr lang="ru-RU" sz="1200" dirty="0">
                <a:solidFill>
                  <a:srgbClr val="000000"/>
                </a:solidFill>
                <a:latin typeface="Tahoma"/>
              </a:rPr>
              <a:t>даталогическая модель</a:t>
            </a:r>
            <a:r>
              <a:rPr lang="ru-RU" altLang="ru-RU" sz="1800" dirty="0"/>
              <a:t>)</a:t>
            </a:r>
            <a:br>
              <a:rPr lang="ru-RU" altLang="ru-RU" sz="1800" dirty="0"/>
            </a:br>
            <a:r>
              <a:rPr lang="ru-RU" altLang="ru-RU" sz="1350" dirty="0"/>
              <a:t>представление логической организации информации средствами </a:t>
            </a:r>
            <a:r>
              <a:rPr lang="ru-RU" altLang="ru-RU" sz="1350" b="1" dirty="0"/>
              <a:t>выбранной модели данных</a:t>
            </a:r>
            <a:endParaRPr lang="ru-RU" altLang="ru-RU" sz="1800" b="1" dirty="0"/>
          </a:p>
          <a:p>
            <a:pPr marL="0" indent="0">
              <a:spcBef>
                <a:spcPct val="100000"/>
              </a:spcBef>
              <a:buNone/>
            </a:pPr>
            <a:r>
              <a:rPr lang="ru-RU" altLang="ru-RU" sz="1800" dirty="0"/>
              <a:t>Модели данных:</a:t>
            </a:r>
          </a:p>
          <a:p>
            <a:pPr>
              <a:spcBef>
                <a:spcPts val="900"/>
              </a:spcBef>
            </a:pPr>
            <a:r>
              <a:rPr lang="ru-RU" altLang="ru-RU" sz="1350" dirty="0"/>
              <a:t>Иерархическая модель;</a:t>
            </a:r>
          </a:p>
          <a:p>
            <a:pPr>
              <a:spcBef>
                <a:spcPts val="900"/>
              </a:spcBef>
            </a:pPr>
            <a:r>
              <a:rPr lang="ru-RU" altLang="ru-RU" sz="1350" dirty="0"/>
              <a:t>Сетевая модель;</a:t>
            </a:r>
          </a:p>
          <a:p>
            <a:pPr>
              <a:spcBef>
                <a:spcPts val="900"/>
              </a:spcBef>
            </a:pPr>
            <a:r>
              <a:rPr lang="ru-RU" altLang="ru-RU" sz="1350" dirty="0"/>
              <a:t>Реляционная модель;</a:t>
            </a:r>
          </a:p>
          <a:p>
            <a:pPr>
              <a:spcBef>
                <a:spcPts val="900"/>
              </a:spcBef>
            </a:pPr>
            <a:r>
              <a:rPr lang="ru-RU" altLang="ru-RU" sz="1350" dirty="0"/>
              <a:t>Постреляционная модель;</a:t>
            </a:r>
          </a:p>
          <a:p>
            <a:pPr>
              <a:spcBef>
                <a:spcPts val="900"/>
              </a:spcBef>
            </a:pPr>
            <a:r>
              <a:rPr lang="ru-RU" altLang="ru-RU" sz="1350" dirty="0"/>
              <a:t>Многомерная модель;</a:t>
            </a:r>
          </a:p>
          <a:p>
            <a:pPr>
              <a:spcBef>
                <a:spcPts val="900"/>
              </a:spcBef>
            </a:pPr>
            <a:r>
              <a:rPr lang="ru-RU" altLang="ru-RU" sz="1350" dirty="0"/>
              <a:t>Объектно-ориентированная модель.</a:t>
            </a:r>
          </a:p>
          <a:p>
            <a:pPr marL="0" indent="0">
              <a:spcBef>
                <a:spcPts val="900"/>
              </a:spcBef>
              <a:buNone/>
            </a:pPr>
            <a:br>
              <a:rPr lang="ru-RU" altLang="ru-RU" sz="1800" dirty="0"/>
            </a:br>
            <a:endParaRPr lang="ru-RU" altLang="ru-RU" sz="18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8E79754-33C6-4370-A3F9-3C975700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124" y="102458"/>
            <a:ext cx="197842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9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900" b="1" dirty="0">
                <a:solidFill>
                  <a:schemeClr val="tx2"/>
                </a:solidFill>
              </a:rPr>
              <a:t> </a:t>
            </a:r>
            <a:r>
              <a:rPr lang="ru-RU" altLang="ru-RU" sz="9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822128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375</TotalTime>
  <Words>891</Words>
  <Application>Microsoft Office PowerPoint</Application>
  <PresentationFormat>Экран (16:9)</PresentationFormat>
  <Paragraphs>240</Paragraphs>
  <Slides>21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News706 BT</vt:lpstr>
      <vt:lpstr>Segoe UI Light</vt:lpstr>
      <vt:lpstr>Tahoma</vt:lpstr>
      <vt:lpstr>Times New Roman</vt:lpstr>
      <vt:lpstr>Office Theme</vt:lpstr>
      <vt:lpstr>Презентация PowerPoint</vt:lpstr>
      <vt:lpstr>Модуль 1. ТЕОРИЯ БАЗ ДАННЫХ</vt:lpstr>
      <vt:lpstr>Информационная система</vt:lpstr>
      <vt:lpstr>История развития ИС</vt:lpstr>
      <vt:lpstr>История развития ИС (продолжение)</vt:lpstr>
      <vt:lpstr>Компоненты СУБД</vt:lpstr>
      <vt:lpstr>Виды СУБД(по способу доступа к данным)</vt:lpstr>
      <vt:lpstr>Проектирование Баз данных 1 этап</vt:lpstr>
      <vt:lpstr>Проектирование Баз данных 2 этап</vt:lpstr>
      <vt:lpstr>Проектирование баз данных 3 этап</vt:lpstr>
      <vt:lpstr>Иерархическая модель данных</vt:lpstr>
      <vt:lpstr>Сетевая модель данных</vt:lpstr>
      <vt:lpstr>Реляционная модель данных (предложена Эдгаром Коддом в 70 году)</vt:lpstr>
      <vt:lpstr>Практика</vt:lpstr>
      <vt:lpstr>Постреляционная модель данных</vt:lpstr>
      <vt:lpstr>Многомерная модель данных</vt:lpstr>
      <vt:lpstr>Объектно-ориентированная модель данных</vt:lpstr>
      <vt:lpstr>Основные подходы к хранению данных</vt:lpstr>
      <vt:lpstr>Язык запросов SQL</vt:lpstr>
      <vt:lpstr>Практика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43</cp:revision>
  <dcterms:created xsi:type="dcterms:W3CDTF">2013-01-27T09:14:16Z</dcterms:created>
  <dcterms:modified xsi:type="dcterms:W3CDTF">2024-10-18T07:37:38Z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