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</p:sldMasterIdLst>
  <p:notesMasterIdLst>
    <p:notesMasterId r:id="rId26"/>
  </p:notesMasterIdLst>
  <p:sldIdLst>
    <p:sldId id="263" r:id="rId3"/>
    <p:sldId id="527" r:id="rId4"/>
    <p:sldId id="528" r:id="rId5"/>
    <p:sldId id="529" r:id="rId6"/>
    <p:sldId id="289" r:id="rId7"/>
    <p:sldId id="290" r:id="rId8"/>
    <p:sldId id="530" r:id="rId9"/>
    <p:sldId id="531" r:id="rId10"/>
    <p:sldId id="532" r:id="rId11"/>
    <p:sldId id="533" r:id="rId12"/>
    <p:sldId id="534" r:id="rId13"/>
    <p:sldId id="278" r:id="rId14"/>
    <p:sldId id="279" r:id="rId15"/>
    <p:sldId id="288" r:id="rId16"/>
    <p:sldId id="286" r:id="rId17"/>
    <p:sldId id="287" r:id="rId18"/>
    <p:sldId id="291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6" d="100"/>
          <a:sy n="146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5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88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92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8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67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5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84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92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5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на языке SQL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3616E8-2589-42DE-9FC6-33222F5C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94" y="0"/>
            <a:ext cx="68490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BAAD27-ADF4-4991-9513-C5B89B1D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6" y="0"/>
            <a:ext cx="68287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E322FE-C746-47AC-BD65-D12C78E4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45" y="0"/>
            <a:ext cx="68535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F0C02-422D-412D-9D23-AC0FEC2A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24" y="0"/>
            <a:ext cx="6855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74A5A-D6F9-48F7-B892-2A4879C6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47" y="0"/>
            <a:ext cx="68357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82721-F20D-4612-8F44-2E3C6FAE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3" y="1563269"/>
            <a:ext cx="5872294" cy="264590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DBD131-8EB9-49D2-B869-F53E74A3AAE5}"/>
              </a:ext>
            </a:extLst>
          </p:cNvPr>
          <p:cNvSpPr/>
          <p:nvPr/>
        </p:nvSpPr>
        <p:spPr>
          <a:xfrm>
            <a:off x="761818" y="382143"/>
            <a:ext cx="748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Схема данных приложения состоит из четырех таблиц</a:t>
            </a:r>
          </a:p>
        </p:txBody>
      </p:sp>
    </p:spTree>
    <p:extLst>
      <p:ext uri="{BB962C8B-B14F-4D97-AF65-F5344CB8AC3E}">
        <p14:creationId xmlns:p14="http://schemas.microsoft.com/office/powerpoint/2010/main" val="96143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16694-9864-4E7F-9090-29AE3897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4" y="1499295"/>
            <a:ext cx="7866857" cy="27992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DA8198-4BF9-47FC-864A-59CF1E6D72A2}"/>
              </a:ext>
            </a:extLst>
          </p:cNvPr>
          <p:cNvSpPr/>
          <p:nvPr/>
        </p:nvSpPr>
        <p:spPr>
          <a:xfrm>
            <a:off x="3354017" y="243725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Книги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:</a:t>
            </a:r>
            <a:endParaRPr lang="ru-RU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745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13563B-4FF5-40E0-B669-D451D81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11" y="1468648"/>
            <a:ext cx="6687652" cy="13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F6F4D-2008-4BC1-A899-8B6E6FE1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42" y="0"/>
            <a:ext cx="68401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05270E-AEF7-4497-B6E2-2B8D3DA1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C85C6-1EF8-441D-B9A0-C5F0239B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83" y="0"/>
            <a:ext cx="68898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3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D57C8F-542A-4CE6-B898-645C3A68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49" y="0"/>
            <a:ext cx="68289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729998-6048-4885-A4C4-78D9CA2D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80" y="0"/>
            <a:ext cx="68804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74A5A-D6F9-48F7-B892-2A4879C6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47" y="0"/>
            <a:ext cx="68357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54A74B-BDBA-4A7F-87AC-2211D14A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F8CF6-2E47-4536-A7BC-2A17767B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24" y="0"/>
            <a:ext cx="6855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F45061-6565-4222-BBC0-19A5AF68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01" y="0"/>
            <a:ext cx="6819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D0894-E8C0-41ED-8FFE-F82638EA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04" y="6346"/>
            <a:ext cx="7886700" cy="994172"/>
          </a:xfrm>
        </p:spPr>
        <p:txBody>
          <a:bodyPr/>
          <a:lstStyle/>
          <a:p>
            <a:r>
              <a:rPr lang="en-US" b="1" dirty="0"/>
              <a:t>PostgreSQL API (REST API PostgreSQL)</a:t>
            </a:r>
            <a:endParaRPr lang="ru-RU" dirty="0"/>
          </a:p>
        </p:txBody>
      </p:sp>
      <p:pic>
        <p:nvPicPr>
          <p:cNvPr id="1026" name="Picture 2" descr="Методы HTTP, используемые API-интерфейсами REST PostgreSQL.">
            <a:extLst>
              <a:ext uri="{FF2B5EF4-FFF2-40B4-BE49-F238E27FC236}">
                <a16:creationId xmlns:a16="http://schemas.microsoft.com/office/drawing/2014/main" id="{C04F6037-7307-4FEB-8700-05A66FE8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8" y="729811"/>
            <a:ext cx="7336173" cy="22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54ABFB-7BA8-4734-ADBC-30A7CE8A16F6}"/>
              </a:ext>
            </a:extLst>
          </p:cNvPr>
          <p:cNvSpPr/>
          <p:nvPr/>
        </p:nvSpPr>
        <p:spPr>
          <a:xfrm>
            <a:off x="195044" y="3022364"/>
            <a:ext cx="84435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6858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ru-RU" sz="1350" dirty="0" err="1">
                <a:solidFill>
                  <a:prstClr val="black"/>
                </a:solidFill>
                <a:latin typeface="Calibri" panose="020F0502020204030204"/>
              </a:rPr>
              <a:t>PostgreSQL</a:t>
            </a:r>
            <a:r>
              <a:rPr lang="ru-RU" sz="1350" dirty="0">
                <a:solidFill>
                  <a:prstClr val="black"/>
                </a:solidFill>
                <a:latin typeface="Calibri" panose="020F0502020204030204"/>
              </a:rPr>
              <a:t> REST API — это веб-служба, которая использует HTTP-запросы, чтобы позволить приложению взаимодействовать с база данных </a:t>
            </a:r>
            <a:r>
              <a:rPr lang="ru-RU" sz="1350" dirty="0" err="1">
                <a:solidFill>
                  <a:prstClr val="black"/>
                </a:solidFill>
                <a:latin typeface="Calibri" panose="020F0502020204030204"/>
              </a:rPr>
              <a:t>PostgreSQL</a:t>
            </a:r>
            <a:r>
              <a:rPr lang="ru-RU" sz="1350" dirty="0">
                <a:solidFill>
                  <a:prstClr val="black"/>
                </a:solidFill>
                <a:latin typeface="Calibri" panose="020F0502020204030204"/>
              </a:rPr>
              <a:t>.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  <a:p>
            <a:pPr marL="214313" indent="-214313" defTabSz="6858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ru-RU" sz="1350" dirty="0">
                <a:solidFill>
                  <a:prstClr val="black"/>
                </a:solidFill>
                <a:latin typeface="Calibri" panose="020F0502020204030204"/>
              </a:rPr>
              <a:t>Он использует стандартные методы HTTP, такие как GET, POST, PUT и DELETE, вместо традиционных языков запросов к базе данных, таких как SQL. 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  <a:p>
            <a:pPr marL="214313" indent="-214313" defTabSz="6858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ru-RU" sz="1350" dirty="0">
                <a:solidFill>
                  <a:prstClr val="black"/>
                </a:solidFill>
                <a:latin typeface="Calibri" panose="020F0502020204030204"/>
              </a:rPr>
              <a:t>API REST возвращают данные в формате JSON.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  <a:p>
            <a:pPr marL="214313" indent="-214313" defTabSz="6858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ru-RU" sz="1350" dirty="0" err="1">
                <a:solidFill>
                  <a:prstClr val="black"/>
                </a:solidFill>
                <a:latin typeface="Calibri" panose="020F0502020204030204"/>
              </a:rPr>
              <a:t>PostgREST</a:t>
            </a:r>
            <a:r>
              <a:rPr lang="ru-RU" sz="1350" dirty="0">
                <a:solidFill>
                  <a:prstClr val="black"/>
                </a:solidFill>
                <a:latin typeface="Calibri" panose="020F0502020204030204"/>
              </a:rPr>
              <a:t> — это автономный веб-сервер, который может напрямую превратить базу данных </a:t>
            </a:r>
            <a:r>
              <a:rPr lang="ru-RU" sz="1350" dirty="0" err="1">
                <a:solidFill>
                  <a:prstClr val="black"/>
                </a:solidFill>
                <a:latin typeface="Calibri" panose="020F0502020204030204"/>
              </a:rPr>
              <a:t>PostgreSQL</a:t>
            </a:r>
            <a:r>
              <a:rPr lang="ru-RU" sz="1350" dirty="0">
                <a:solidFill>
                  <a:prstClr val="black"/>
                </a:solidFill>
                <a:latin typeface="Calibri" panose="020F0502020204030204"/>
              </a:rPr>
              <a:t> в </a:t>
            </a:r>
            <a:r>
              <a:rPr lang="ru-RU" sz="1350" dirty="0" err="1">
                <a:solidFill>
                  <a:prstClr val="black"/>
                </a:solidFill>
                <a:latin typeface="Calibri" panose="020F0502020204030204"/>
              </a:rPr>
              <a:t>RESTful</a:t>
            </a:r>
            <a:r>
              <a:rPr lang="ru-RU" sz="1350" dirty="0">
                <a:solidFill>
                  <a:prstClr val="black"/>
                </a:solidFill>
                <a:latin typeface="Calibri" panose="020F0502020204030204"/>
              </a:rPr>
              <a:t> API. </a:t>
            </a:r>
          </a:p>
        </p:txBody>
      </p:sp>
    </p:spTree>
    <p:extLst>
      <p:ext uri="{BB962C8B-B14F-4D97-AF65-F5344CB8AC3E}">
        <p14:creationId xmlns:p14="http://schemas.microsoft.com/office/powerpoint/2010/main" val="5774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C8F7B2-1594-4A28-9CD7-53189BBDBDC5}"/>
              </a:ext>
            </a:extLst>
          </p:cNvPr>
          <p:cNvSpPr/>
          <p:nvPr/>
        </p:nvSpPr>
        <p:spPr>
          <a:xfrm>
            <a:off x="214968" y="78760"/>
            <a:ext cx="87140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ru-RU" sz="1500" b="1" dirty="0">
                <a:solidFill>
                  <a:srgbClr val="01348D"/>
                </a:solidFill>
                <a:latin typeface="Open Sans"/>
              </a:rPr>
              <a:t>ПЛЮСЫ И МИНУСЫ </a:t>
            </a:r>
            <a:r>
              <a:rPr lang="en-US" sz="1500" b="1" dirty="0">
                <a:solidFill>
                  <a:srgbClr val="01348D"/>
                </a:solidFill>
                <a:latin typeface="Open Sans"/>
              </a:rPr>
              <a:t>API</a:t>
            </a:r>
            <a:r>
              <a:rPr lang="ru-RU" sz="1500" b="1" dirty="0">
                <a:solidFill>
                  <a:srgbClr val="01348D"/>
                </a:solidFill>
                <a:latin typeface="Open Sans"/>
              </a:rPr>
              <a:t>POSTGREST</a:t>
            </a:r>
            <a:endParaRPr lang="en-US" sz="1500" b="1" dirty="0">
              <a:solidFill>
                <a:srgbClr val="01348D"/>
              </a:solidFill>
              <a:latin typeface="Open Sans"/>
            </a:endParaRPr>
          </a:p>
          <a:p>
            <a:pPr defTabSz="685800"/>
            <a:endParaRPr lang="ru-RU" sz="1500" b="1" dirty="0">
              <a:solidFill>
                <a:srgbClr val="01348D"/>
              </a:solidFill>
              <a:latin typeface="Open Sans"/>
            </a:endParaRPr>
          </a:p>
          <a:p>
            <a:pPr defTabSz="685800"/>
            <a:r>
              <a:rPr lang="ru-RU" sz="1200" dirty="0">
                <a:solidFill>
                  <a:srgbClr val="535353"/>
                </a:solidFill>
                <a:latin typeface="Open Sans"/>
              </a:rPr>
              <a:t>У реализации </a:t>
            </a:r>
            <a:r>
              <a:rPr lang="ru-RU" sz="1200" b="1" dirty="0">
                <a:solidFill>
                  <a:srgbClr val="535353"/>
                </a:solidFill>
                <a:latin typeface="Open Sans"/>
              </a:rPr>
              <a:t>API </a:t>
            </a:r>
            <a:r>
              <a:rPr lang="ru-RU" sz="1200" b="1" dirty="0" err="1">
                <a:solidFill>
                  <a:srgbClr val="535353"/>
                </a:solidFill>
                <a:latin typeface="Open Sans"/>
              </a:rPr>
              <a:t>PostgREST</a:t>
            </a:r>
            <a:r>
              <a:rPr lang="ru-RU" sz="1200" b="1" dirty="0">
                <a:solidFill>
                  <a:srgbClr val="535353"/>
                </a:solidFill>
                <a:latin typeface="Open Sans"/>
              </a:rPr>
              <a:t> </a:t>
            </a:r>
            <a:r>
              <a:rPr lang="ru-RU" sz="1200" dirty="0">
                <a:solidFill>
                  <a:srgbClr val="535353"/>
                </a:solidFill>
                <a:latin typeface="Open Sans"/>
              </a:rPr>
              <a:t>есть как плюсы, так и минусы. Их понимание поможет вам максимально эффективно использовать эти </a:t>
            </a:r>
            <a:r>
              <a:rPr lang="ru-RU" sz="1200" b="1" dirty="0">
                <a:solidFill>
                  <a:srgbClr val="535353"/>
                </a:solidFill>
                <a:latin typeface="Open Sans"/>
              </a:rPr>
              <a:t>API</a:t>
            </a:r>
            <a:r>
              <a:rPr lang="ru-RU" sz="1200" dirty="0">
                <a:solidFill>
                  <a:srgbClr val="535353"/>
                </a:solidFill>
                <a:latin typeface="Open Sans"/>
              </a:rPr>
              <a:t>. </a:t>
            </a:r>
            <a:endParaRPr lang="en-US" sz="1200" dirty="0">
              <a:solidFill>
                <a:srgbClr val="535353"/>
              </a:solidFill>
              <a:latin typeface="Open Sans"/>
            </a:endParaRPr>
          </a:p>
          <a:p>
            <a:pPr defTabSz="685800"/>
            <a:endParaRPr lang="en-US" sz="1200" dirty="0">
              <a:solidFill>
                <a:srgbClr val="535353"/>
              </a:solidFill>
              <a:latin typeface="Open Sans"/>
            </a:endParaRPr>
          </a:p>
          <a:p>
            <a:pPr defTabSz="685800"/>
            <a:r>
              <a:rPr lang="ru-RU" sz="1200" b="1" dirty="0">
                <a:solidFill>
                  <a:srgbClr val="01348D"/>
                </a:solidFill>
                <a:latin typeface="Open Sans"/>
              </a:rPr>
              <a:t>Плюсы: </a:t>
            </a:r>
          </a:p>
          <a:p>
            <a:pPr indent="200025" defTabSz="6858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prstClr val="black"/>
                </a:solidFill>
                <a:latin typeface="Open Sans"/>
              </a:rPr>
              <a:t>Автоматическое создание </a:t>
            </a:r>
            <a:r>
              <a:rPr lang="ru-RU" sz="1200" b="1" dirty="0">
                <a:solidFill>
                  <a:prstClr val="black"/>
                </a:solidFill>
                <a:latin typeface="Open Sans"/>
              </a:rPr>
              <a:t>API</a:t>
            </a:r>
            <a:r>
              <a:rPr lang="ru-RU" sz="1200" dirty="0">
                <a:solidFill>
                  <a:prstClr val="black"/>
                </a:solidFill>
                <a:latin typeface="Open Sans"/>
              </a:rPr>
              <a:t> сводит к минимуму усилия по написанию кода, поэтому разработчики могут вместо этого сосредоточиться на логике приложения. </a:t>
            </a:r>
          </a:p>
          <a:p>
            <a:pPr indent="200025" defTabSz="6858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prstClr val="black"/>
                </a:solidFill>
                <a:latin typeface="Open Sans"/>
              </a:rPr>
              <a:t>Поскольку </a:t>
            </a:r>
            <a:r>
              <a:rPr lang="ru-RU" sz="1200" b="1" dirty="0" err="1">
                <a:solidFill>
                  <a:prstClr val="black"/>
                </a:solidFill>
                <a:latin typeface="Open Sans"/>
              </a:rPr>
              <a:t>PostgREST</a:t>
            </a:r>
            <a:r>
              <a:rPr lang="ru-RU" sz="1200" dirty="0">
                <a:solidFill>
                  <a:prstClr val="black"/>
                </a:solidFill>
                <a:latin typeface="Open Sans"/>
              </a:rPr>
              <a:t> использует схему базы данных для создания конечных точек, API немедленно отразит любые изменения в базе данных. </a:t>
            </a:r>
          </a:p>
          <a:p>
            <a:pPr indent="200025" defTabSz="6858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prstClr val="black"/>
                </a:solidFill>
                <a:latin typeface="Open Sans"/>
              </a:rPr>
              <a:t>Инструмент оптимизирован для повышения производительности, поэтому он эффективно обрабатывает подключения к базе данных и генерацию запросов. </a:t>
            </a:r>
          </a:p>
          <a:p>
            <a:pPr indent="200025" defTabSz="6858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prstClr val="black"/>
                </a:solidFill>
                <a:latin typeface="Open Sans"/>
              </a:rPr>
              <a:t>Он предлагает различные меры безопасности, такие как управление доступом на основе ролей и разрешения на операции с базой данных, а также интегрируется с JWT для безопасной передачи данных. </a:t>
            </a:r>
            <a:endParaRPr lang="en-US" sz="1200" dirty="0">
              <a:solidFill>
                <a:prstClr val="black"/>
              </a:solidFill>
              <a:latin typeface="Open Sans"/>
            </a:endParaRPr>
          </a:p>
          <a:p>
            <a:pPr indent="200025" defTabSz="6858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prstClr val="black"/>
                </a:solidFill>
                <a:latin typeface="Open Sans"/>
              </a:rPr>
              <a:t>Быстрое прототипированию приложений, в которых структура API напрямую зависит от схемы базы данных (т. е. конечные точки, параметры и ответы API создаются на основе таблиц, столбцов и связей базы данных).</a:t>
            </a:r>
            <a:endParaRPr lang="en-US" sz="1200" dirty="0">
              <a:solidFill>
                <a:prstClr val="black"/>
              </a:solidFill>
              <a:latin typeface="Open Sans"/>
            </a:endParaRPr>
          </a:p>
          <a:p>
            <a:pPr defTabSz="68580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535353"/>
              </a:solidFill>
              <a:latin typeface="Open Sans"/>
            </a:endParaRPr>
          </a:p>
          <a:p>
            <a:pPr defTabSz="685800"/>
            <a:r>
              <a:rPr lang="ru-RU" sz="1200" b="1" dirty="0">
                <a:solidFill>
                  <a:srgbClr val="01348D"/>
                </a:solidFill>
                <a:latin typeface="Open Sans"/>
              </a:rPr>
              <a:t>Минусы: </a:t>
            </a:r>
            <a:endParaRPr lang="en-US" sz="1200" b="1" dirty="0">
              <a:solidFill>
                <a:srgbClr val="01348D"/>
              </a:solidFill>
              <a:latin typeface="Open Sans"/>
            </a:endParaRPr>
          </a:p>
          <a:p>
            <a:pPr defTabSz="685800"/>
            <a:endParaRPr lang="ru-RU" sz="1200" b="1" dirty="0">
              <a:solidFill>
                <a:srgbClr val="01348D"/>
              </a:solidFill>
              <a:latin typeface="Open Sans"/>
            </a:endParaRPr>
          </a:p>
          <a:p>
            <a:pPr indent="135731" defTabSz="685800">
              <a:buFont typeface="Arial" panose="020B0604020202020204" pitchFamily="34" charset="0"/>
              <a:buChar char="•"/>
            </a:pPr>
            <a:r>
              <a:rPr lang="ru-RU" sz="1200" dirty="0" err="1">
                <a:solidFill>
                  <a:prstClr val="black"/>
                </a:solidFill>
                <a:latin typeface="Open Sans"/>
              </a:rPr>
              <a:t>PostgREST</a:t>
            </a:r>
            <a:r>
              <a:rPr lang="ru-RU" sz="1200" dirty="0">
                <a:solidFill>
                  <a:prstClr val="black"/>
                </a:solidFill>
                <a:latin typeface="Open Sans"/>
              </a:rPr>
              <a:t> очень эффективен для базовых операций CRUD, но работа с более </a:t>
            </a:r>
            <a:r>
              <a:rPr lang="ru-RU" sz="1200" b="1" dirty="0">
                <a:solidFill>
                  <a:prstClr val="black"/>
                </a:solidFill>
                <a:latin typeface="Open Sans"/>
              </a:rPr>
              <a:t>сложной бизнес-логикой </a:t>
            </a:r>
            <a:r>
              <a:rPr lang="ru-RU" sz="1200" dirty="0">
                <a:solidFill>
                  <a:prstClr val="black"/>
                </a:solidFill>
                <a:latin typeface="Open Sans"/>
              </a:rPr>
              <a:t>может быть сложной и требовать внешней специальной разработки. </a:t>
            </a:r>
          </a:p>
          <a:p>
            <a:pPr indent="135731" defTabSz="6858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prstClr val="black"/>
                </a:solidFill>
                <a:latin typeface="Open Sans"/>
              </a:rPr>
              <a:t>Разработка пользовательских рабочих процессов или интеграция </a:t>
            </a:r>
            <a:r>
              <a:rPr lang="ru-RU" sz="1200" b="1" dirty="0" err="1">
                <a:solidFill>
                  <a:prstClr val="black"/>
                </a:solidFill>
                <a:latin typeface="Open Sans"/>
              </a:rPr>
              <a:t>PostgREST</a:t>
            </a:r>
            <a:r>
              <a:rPr lang="ru-RU" sz="1200" dirty="0">
                <a:solidFill>
                  <a:prstClr val="black"/>
                </a:solidFill>
                <a:latin typeface="Open Sans"/>
              </a:rPr>
              <a:t> со сторонними системами требует дополнительных инструментов или ручного написания кода. </a:t>
            </a:r>
          </a:p>
          <a:p>
            <a:pPr indent="135731" defTabSz="68580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prstClr val="black"/>
                </a:solidFill>
                <a:latin typeface="Open Sans"/>
              </a:rPr>
              <a:t>Для полного использования </a:t>
            </a:r>
            <a:r>
              <a:rPr lang="ru-RU" sz="1200" dirty="0" err="1">
                <a:solidFill>
                  <a:prstClr val="black"/>
                </a:solidFill>
                <a:latin typeface="Open Sans"/>
              </a:rPr>
              <a:t>PostgREST</a:t>
            </a:r>
            <a:r>
              <a:rPr lang="ru-RU" sz="1200" dirty="0">
                <a:solidFill>
                  <a:prstClr val="black"/>
                </a:solidFill>
                <a:latin typeface="Open Sans"/>
              </a:rPr>
              <a:t> требуется понимание его более продвинутых функций, таких как внешние ключи, транзакции, наследование и оконные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8984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824C66-A1F6-4976-9DDE-02C8BDC8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24" y="0"/>
            <a:ext cx="6855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164A4A-A7A9-4FD2-8B55-BD456054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85" y="0"/>
            <a:ext cx="68378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D022C2-944C-4A86-8919-0781C52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41" y="0"/>
            <a:ext cx="68111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441</TotalTime>
  <Words>97</Words>
  <Application>Microsoft Office PowerPoint</Application>
  <PresentationFormat>Экран (16:9)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Segoe UI Light</vt:lpstr>
      <vt:lpstr>Times New Roman</vt:lpstr>
      <vt:lpstr>Wingdings</vt:lpstr>
      <vt:lpstr>Office Theme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PostgreSQL API (REST API PostgreSQL)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43</cp:revision>
  <dcterms:created xsi:type="dcterms:W3CDTF">2013-01-27T09:14:16Z</dcterms:created>
  <dcterms:modified xsi:type="dcterms:W3CDTF">2024-11-18T18:47:22Z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