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63" r:id="rId2"/>
    <p:sldId id="544" r:id="rId3"/>
    <p:sldId id="31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85" r:id="rId14"/>
    <p:sldId id="297" r:id="rId15"/>
    <p:sldId id="295" r:id="rId16"/>
    <p:sldId id="296" r:id="rId17"/>
    <p:sldId id="298" r:id="rId18"/>
    <p:sldId id="299" r:id="rId19"/>
    <p:sldId id="303" r:id="rId20"/>
    <p:sldId id="300" r:id="rId21"/>
    <p:sldId id="301" r:id="rId22"/>
    <p:sldId id="302" r:id="rId23"/>
    <p:sldId id="304" r:id="rId24"/>
    <p:sldId id="305" r:id="rId25"/>
    <p:sldId id="306" r:id="rId26"/>
    <p:sldId id="308" r:id="rId27"/>
    <p:sldId id="309" r:id="rId28"/>
    <p:sldId id="310" r:id="rId29"/>
    <p:sldId id="311" r:id="rId30"/>
    <p:sldId id="312" r:id="rId31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85B2D6-F9DF-4A7D-9718-AA295C8771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B319E3-977B-4C56-8CFC-DAC4443E54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F8F11-DF84-4510-B4BC-362A2F708166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D002F65-4AEF-40CC-9983-09AE8BA53D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8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</a:t>
            </a:r>
            <a:r>
              <a:rPr lang="ru-RU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данных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языке SQL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11F9425-E481-4AF3-A485-4F2755241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67" y="894367"/>
            <a:ext cx="6293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hangingPunct="1">
              <a:buClr>
                <a:schemeClr val="bg2"/>
              </a:buClr>
            </a:pPr>
            <a:r>
              <a:rPr lang="ru-RU" altLang="ru-RU" sz="2400" dirty="0"/>
              <a:t>соответствие шаблону - проверяется, отвечает ли некоторое строковое значение заданному шаблону.</a:t>
            </a:r>
            <a:endParaRPr lang="en-US" altLang="ru-RU" sz="2400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BB25BA-4273-4ECF-AE2C-9D913F75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44" y="257807"/>
            <a:ext cx="1519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/>
              <a:t>WHERE</a:t>
            </a:r>
            <a:endParaRPr lang="ru-RU" altLang="ru-RU" b="1"/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6C868D2C-039B-4A2D-9D40-B700035EA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67" y="2208037"/>
            <a:ext cx="313253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dirty="0">
                <a:solidFill>
                  <a:srgbClr val="0000FF"/>
                </a:solidFill>
              </a:rPr>
              <a:t>С помощью оператора LIKE можно выполнять сравнение выражения с заданным шаблоном, в котором допускается использование символов-заменителей: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732B77B0-3C7F-4E90-A0CC-F23954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029" y="2361366"/>
            <a:ext cx="403968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% (*)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любое количество символов.</a:t>
            </a:r>
          </a:p>
          <a:p>
            <a:pPr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_ (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?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один символ строки.</a:t>
            </a:r>
          </a:p>
          <a:p>
            <a:pPr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[]</a:t>
            </a:r>
            <a:r>
              <a:rPr lang="ru-RU" dirty="0">
                <a:latin typeface="Arial" charset="0"/>
              </a:rPr>
              <a:t> один из возможных символов, указанный в этих ограничителях.</a:t>
            </a:r>
          </a:p>
          <a:p>
            <a:pPr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[^]</a:t>
            </a:r>
            <a:r>
              <a:rPr lang="ru-RU" dirty="0">
                <a:latin typeface="Arial" charset="0"/>
              </a:rPr>
              <a:t> все символы, кроме указанных в ограничителях.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419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4D9151D0-EA3D-4881-8A84-3B797BDE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9" y="203632"/>
            <a:ext cx="1519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WHERE</a:t>
            </a:r>
            <a:endParaRPr lang="ru-RU" altLang="ru-RU" b="1" dirty="0"/>
          </a:p>
        </p:txBody>
      </p:sp>
      <p:sp>
        <p:nvSpPr>
          <p:cNvPr id="13315" name="Rectangle 6">
            <a:extLst>
              <a:ext uri="{FF2B5EF4-FFF2-40B4-BE49-F238E27FC236}">
                <a16:creationId xmlns:a16="http://schemas.microsoft.com/office/drawing/2014/main" id="{7EAF2D96-2E97-4889-ADAC-5066DFE0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0" y="3477929"/>
            <a:ext cx="6318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0000FF"/>
                </a:solidFill>
              </a:rPr>
              <a:t>SELECT * FROM Владельцы</a:t>
            </a:r>
          </a:p>
          <a:p>
            <a:pPr eaLnBrk="1" hangingPunct="1"/>
            <a:r>
              <a:rPr lang="ru-RU" altLang="ru-RU" sz="2400" dirty="0">
                <a:solidFill>
                  <a:srgbClr val="C00000"/>
                </a:solidFill>
              </a:rPr>
              <a:t>WHERE Телефон </a:t>
            </a:r>
            <a:r>
              <a:rPr lang="ru-RU" altLang="ru-RU" sz="2400" dirty="0" err="1">
                <a:solidFill>
                  <a:srgbClr val="C00000"/>
                </a:solidFill>
              </a:rPr>
              <a:t>Like</a:t>
            </a:r>
            <a:r>
              <a:rPr lang="ru-RU" altLang="ru-RU" sz="2400" dirty="0">
                <a:solidFill>
                  <a:srgbClr val="C00000"/>
                </a:solidFill>
              </a:rPr>
              <a:t> </a:t>
            </a:r>
            <a:r>
              <a:rPr lang="en-US" altLang="ru-RU" sz="2400" dirty="0">
                <a:solidFill>
                  <a:srgbClr val="C00000"/>
                </a:solidFill>
              </a:rPr>
              <a:t>“</a:t>
            </a:r>
            <a:r>
              <a:rPr lang="ru-RU" altLang="ru-RU" sz="2400" dirty="0">
                <a:solidFill>
                  <a:srgbClr val="C00000"/>
                </a:solidFill>
              </a:rPr>
              <a:t>[6,4]?????0</a:t>
            </a:r>
            <a:r>
              <a:rPr lang="en-US" altLang="ru-RU" sz="2400" dirty="0">
                <a:solidFill>
                  <a:srgbClr val="C00000"/>
                </a:solidFill>
              </a:rPr>
              <a:t>”</a:t>
            </a:r>
            <a:r>
              <a:rPr lang="ru-RU" altLang="ru-RU" sz="24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E7A767E0-F381-40FC-9826-3C75B113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9" y="885939"/>
            <a:ext cx="44827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0000FF"/>
                </a:solidFill>
              </a:rPr>
              <a:t>SELECT *</a:t>
            </a:r>
          </a:p>
          <a:p>
            <a:pPr eaLnBrk="1" hangingPunct="1"/>
            <a:r>
              <a:rPr lang="ru-RU" altLang="ru-RU" sz="2400" dirty="0">
                <a:solidFill>
                  <a:srgbClr val="0000FF"/>
                </a:solidFill>
              </a:rPr>
              <a:t>FROM Владельцы</a:t>
            </a:r>
          </a:p>
          <a:p>
            <a:pPr eaLnBrk="1" hangingPunct="1"/>
            <a:r>
              <a:rPr lang="ru-RU" altLang="ru-RU" sz="2400" dirty="0">
                <a:solidFill>
                  <a:srgbClr val="C00000"/>
                </a:solidFill>
              </a:rPr>
              <a:t>WHERE Телефон </a:t>
            </a:r>
            <a:r>
              <a:rPr lang="ru-RU" altLang="ru-RU" sz="2400" dirty="0" err="1">
                <a:solidFill>
                  <a:srgbClr val="C00000"/>
                </a:solidFill>
              </a:rPr>
              <a:t>Like</a:t>
            </a:r>
            <a:r>
              <a:rPr lang="ru-RU" altLang="ru-RU" sz="2400" dirty="0">
                <a:solidFill>
                  <a:srgbClr val="C00000"/>
                </a:solidFill>
              </a:rPr>
              <a:t> </a:t>
            </a:r>
            <a:r>
              <a:rPr lang="en-US" altLang="ru-RU" sz="2400" dirty="0">
                <a:solidFill>
                  <a:srgbClr val="C00000"/>
                </a:solidFill>
              </a:rPr>
              <a:t>“</a:t>
            </a:r>
            <a:r>
              <a:rPr lang="ru-RU" altLang="ru-RU" sz="2400" dirty="0">
                <a:solidFill>
                  <a:srgbClr val="C00000"/>
                </a:solidFill>
              </a:rPr>
              <a:t>6</a:t>
            </a:r>
            <a:r>
              <a:rPr lang="en-US" altLang="ru-RU" sz="2400" dirty="0">
                <a:solidFill>
                  <a:srgbClr val="C00000"/>
                </a:solidFill>
              </a:rPr>
              <a:t>*”</a:t>
            </a:r>
            <a:r>
              <a:rPr lang="ru-RU" altLang="ru-RU" sz="24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18E187E6-474F-4D96-9175-9DF16413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0" y="2181339"/>
            <a:ext cx="60757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0000FF"/>
                </a:solidFill>
              </a:rPr>
              <a:t>SELECT * FROM Владельцы</a:t>
            </a:r>
          </a:p>
          <a:p>
            <a:pPr eaLnBrk="1" hangingPunct="1"/>
            <a:r>
              <a:rPr lang="ru-RU" altLang="ru-RU" sz="2400" dirty="0">
                <a:solidFill>
                  <a:srgbClr val="C00000"/>
                </a:solidFill>
              </a:rPr>
              <a:t>WHERE Телефон </a:t>
            </a:r>
            <a:r>
              <a:rPr lang="ru-RU" altLang="ru-RU" sz="2400" dirty="0" err="1">
                <a:solidFill>
                  <a:srgbClr val="C00000"/>
                </a:solidFill>
              </a:rPr>
              <a:t>Like</a:t>
            </a:r>
            <a:r>
              <a:rPr lang="ru-RU" altLang="ru-RU" sz="2400" dirty="0">
                <a:solidFill>
                  <a:srgbClr val="C00000"/>
                </a:solidFill>
              </a:rPr>
              <a:t> </a:t>
            </a:r>
            <a:r>
              <a:rPr lang="en-US" altLang="ru-RU" sz="2400" dirty="0">
                <a:solidFill>
                  <a:srgbClr val="C00000"/>
                </a:solidFill>
              </a:rPr>
              <a:t>“</a:t>
            </a:r>
            <a:r>
              <a:rPr lang="ru-RU" altLang="ru-RU" sz="2400" dirty="0">
                <a:solidFill>
                  <a:srgbClr val="C00000"/>
                </a:solidFill>
              </a:rPr>
              <a:t>6?????0</a:t>
            </a:r>
            <a:r>
              <a:rPr lang="en-US" altLang="ru-RU" sz="2400" dirty="0">
                <a:solidFill>
                  <a:srgbClr val="C00000"/>
                </a:solidFill>
              </a:rPr>
              <a:t>”</a:t>
            </a:r>
            <a:r>
              <a:rPr lang="ru-RU" altLang="ru-RU" sz="2400" dirty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13318" name="Номер слайда 5">
            <a:extLst>
              <a:ext uri="{FF2B5EF4-FFF2-40B4-BE49-F238E27FC236}">
                <a16:creationId xmlns:a16="http://schemas.microsoft.com/office/drawing/2014/main" id="{D0C5EBE1-75BB-4EF7-9872-287F553F0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E5AFF7-B79B-41BB-BD36-D9AEF52A99D5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11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6AEA788-DBF6-4EE6-B4CB-73BDF1692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2" y="919311"/>
            <a:ext cx="65163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eaLnBrk="1" hangingPunct="1">
              <a:buClr>
                <a:schemeClr val="bg2"/>
              </a:buClr>
            </a:pPr>
            <a:r>
              <a:rPr lang="ru-RU" altLang="ru-RU" sz="2400" dirty="0"/>
              <a:t>Значение NULL: проверяется, содержит ли данный столбец определитель NULL (неизвестное значение).</a:t>
            </a:r>
            <a:endParaRPr lang="en-US" altLang="ru-RU" sz="2400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25779B4-060A-4D30-8373-516F33D07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17" y="125492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WHERE</a:t>
            </a:r>
            <a:endParaRPr lang="ru-RU" altLang="ru-RU" sz="2400" b="1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AA5B0A0-B7B7-4620-B4CD-A9F7159D3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4" y="2479029"/>
            <a:ext cx="313253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Оператор IS NULL используется для сравнения текущего значения со значением NULL</a:t>
            </a:r>
            <a:r>
              <a:rPr lang="en-US" altLang="ru-RU" sz="2400"/>
              <a:t>:</a:t>
            </a:r>
            <a:endParaRPr lang="ru-RU" altLang="ru-RU" sz="2400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29F5339-701B-4C9C-8DDA-58A8AE60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01" y="2789417"/>
            <a:ext cx="51990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>
                <a:solidFill>
                  <a:srgbClr val="0000FF"/>
                </a:solidFill>
              </a:rPr>
              <a:t>SELECT *</a:t>
            </a:r>
            <a:r>
              <a:rPr lang="ru-RU" altLang="ru-RU" sz="2400" dirty="0">
                <a:solidFill>
                  <a:srgbClr val="0000FF"/>
                </a:solidFill>
              </a:rPr>
              <a:t> </a:t>
            </a:r>
            <a:r>
              <a:rPr lang="en-US" altLang="ru-RU" sz="2400" dirty="0">
                <a:solidFill>
                  <a:srgbClr val="0000FF"/>
                </a:solidFill>
              </a:rPr>
              <a:t>FROM </a:t>
            </a:r>
            <a:r>
              <a:rPr lang="en-US" altLang="ru-RU" sz="2400" dirty="0" err="1">
                <a:solidFill>
                  <a:srgbClr val="0000FF"/>
                </a:solidFill>
              </a:rPr>
              <a:t>Владельцы</a:t>
            </a:r>
            <a:endParaRPr lang="en-US" altLang="ru-RU" sz="24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ru-RU" sz="2400" dirty="0">
                <a:solidFill>
                  <a:srgbClr val="C00000"/>
                </a:solidFill>
              </a:rPr>
              <a:t>WHERE </a:t>
            </a:r>
            <a:r>
              <a:rPr lang="en-US" altLang="ru-RU" sz="2400" dirty="0" err="1">
                <a:solidFill>
                  <a:srgbClr val="C00000"/>
                </a:solidFill>
              </a:rPr>
              <a:t>Телефон</a:t>
            </a:r>
            <a:r>
              <a:rPr lang="en-US" altLang="ru-RU" sz="2400" dirty="0">
                <a:solidFill>
                  <a:srgbClr val="C00000"/>
                </a:solidFill>
              </a:rPr>
              <a:t> IS NULL;</a:t>
            </a:r>
            <a:endParaRPr lang="ru-RU" altLang="ru-RU" sz="2400" dirty="0">
              <a:solidFill>
                <a:srgbClr val="C00000"/>
              </a:solidFill>
            </a:endParaRPr>
          </a:p>
        </p:txBody>
      </p:sp>
      <p:sp>
        <p:nvSpPr>
          <p:cNvPr id="14342" name="Номер слайда 5">
            <a:extLst>
              <a:ext uri="{FF2B5EF4-FFF2-40B4-BE49-F238E27FC236}">
                <a16:creationId xmlns:a16="http://schemas.microsoft.com/office/drawing/2014/main" id="{D77EF79D-51D3-4BF7-80F3-E75852BD3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B1B8FF-7D85-4ED4-A7FE-73AD56949460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12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7B19A09A-85D6-4D82-B23F-A5B411797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06" y="392116"/>
            <a:ext cx="5528663" cy="43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* FROM </a:t>
            </a:r>
            <a:r>
              <a:rPr lang="ru-RU" altLang="ru-RU" sz="2400" dirty="0"/>
              <a:t>Владельцы</a:t>
            </a:r>
            <a:r>
              <a:rPr lang="en-US" altLang="ru-RU" sz="2400" dirty="0"/>
              <a:t>;</a:t>
            </a:r>
          </a:p>
          <a:p>
            <a:pPr eaLnBrk="1" hangingPunct="1"/>
            <a:endParaRPr lang="ru-RU" altLang="ru-RU" sz="2400" dirty="0"/>
          </a:p>
          <a:p>
            <a:pPr eaLnBrk="1" hangingPunct="1"/>
            <a:r>
              <a:rPr lang="ru-RU" altLang="ru-RU" sz="2400" dirty="0"/>
              <a:t>- вернет все столбцы всех строк данной таблицы</a:t>
            </a:r>
            <a:endParaRPr lang="en-US" altLang="ru-RU" sz="2400" dirty="0"/>
          </a:p>
          <a:p>
            <a:pPr eaLnBrk="1" hangingPunct="1"/>
            <a:endParaRPr lang="en-US" altLang="ru-RU" sz="2400" b="1" dirty="0"/>
          </a:p>
          <a:p>
            <a:pPr eaLnBrk="1" hangingPunct="1"/>
            <a:endParaRPr lang="en-US" altLang="ru-RU" sz="2400" b="1" dirty="0"/>
          </a:p>
          <a:p>
            <a:pPr eaLnBrk="1" hangingPunct="1"/>
            <a:r>
              <a:rPr lang="en-US" altLang="ru-RU" sz="2400" b="1" dirty="0"/>
              <a:t>DISTINCT</a:t>
            </a:r>
            <a:r>
              <a:rPr lang="ru-RU" altLang="ru-RU" sz="2400" dirty="0"/>
              <a:t> – отбрасываются дублирующие записи и выполняется сортировка;</a:t>
            </a:r>
            <a:r>
              <a:rPr lang="ru-RU" altLang="ru-RU" sz="1800" dirty="0"/>
              <a:t>  </a:t>
            </a:r>
          </a:p>
          <a:p>
            <a:pPr eaLnBrk="1" hangingPunct="1"/>
            <a:endParaRPr lang="ru-RU" altLang="ru-RU" sz="1350" dirty="0"/>
          </a:p>
          <a:p>
            <a:pPr eaLnBrk="1" hangingPunct="1"/>
            <a:r>
              <a:rPr lang="ru-RU" altLang="ru-RU" sz="2400" dirty="0"/>
              <a:t>	</a:t>
            </a:r>
            <a:r>
              <a:rPr lang="ru-RU" altLang="ru-RU" sz="2400" dirty="0">
                <a:solidFill>
                  <a:srgbClr val="0000FF"/>
                </a:solidFill>
              </a:rPr>
              <a:t>SELECT </a:t>
            </a:r>
            <a:r>
              <a:rPr lang="ru-RU" altLang="ru-RU" sz="2400" dirty="0">
                <a:solidFill>
                  <a:srgbClr val="C00000"/>
                </a:solidFill>
              </a:rPr>
              <a:t>DISTINCT</a:t>
            </a:r>
            <a:r>
              <a:rPr lang="en-US" altLang="ru-RU" sz="2400" dirty="0">
                <a:solidFill>
                  <a:srgbClr val="0000FF"/>
                </a:solidFill>
              </a:rPr>
              <a:t>(</a:t>
            </a:r>
            <a:r>
              <a:rPr lang="ru-RU" altLang="ru-RU" sz="2400" dirty="0">
                <a:solidFill>
                  <a:srgbClr val="0000FF"/>
                </a:solidFill>
              </a:rPr>
              <a:t>Имя</a:t>
            </a:r>
            <a:r>
              <a:rPr lang="en-US" altLang="ru-RU" sz="2400" dirty="0">
                <a:solidFill>
                  <a:srgbClr val="0000FF"/>
                </a:solidFill>
              </a:rPr>
              <a:t>)</a:t>
            </a:r>
            <a:endParaRPr lang="ru-RU" altLang="ru-RU" sz="2400" dirty="0">
              <a:solidFill>
                <a:srgbClr val="0000FF"/>
              </a:solidFill>
            </a:endParaRPr>
          </a:p>
          <a:p>
            <a:pPr eaLnBrk="1" hangingPunct="1"/>
            <a:r>
              <a:rPr lang="ru-RU" altLang="ru-RU" sz="2400" dirty="0">
                <a:solidFill>
                  <a:srgbClr val="0000FF"/>
                </a:solidFill>
              </a:rPr>
              <a:t>	FROM Владельцы;</a:t>
            </a:r>
          </a:p>
        </p:txBody>
      </p:sp>
      <p:sp>
        <p:nvSpPr>
          <p:cNvPr id="6147" name="Номер слайда 4">
            <a:extLst>
              <a:ext uri="{FF2B5EF4-FFF2-40B4-BE49-F238E27FC236}">
                <a16:creationId xmlns:a16="http://schemas.microsoft.com/office/drawing/2014/main" id="{EC9194F9-7839-44BB-A161-04BF1B0E0C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BC530A-7B73-442B-9D8A-CB3CD547C718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13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CD233E0-916C-47A1-B7D8-452D105E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3" y="1056555"/>
            <a:ext cx="6291263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b="1"/>
              <a:t>ORDER BY</a:t>
            </a:r>
            <a:r>
              <a:rPr lang="ru-RU" altLang="ru-RU" sz="2100"/>
              <a:t> сортирует данные выходного набора в заданной последовательности.</a:t>
            </a:r>
            <a:r>
              <a:rPr lang="en-US" altLang="ru-RU" sz="2100"/>
              <a:t> </a:t>
            </a:r>
            <a:r>
              <a:rPr lang="ru-RU" altLang="ru-RU" sz="2100"/>
              <a:t>Сортировка по возрастанию задается ключевым словом </a:t>
            </a:r>
            <a:r>
              <a:rPr lang="ru-RU" altLang="ru-RU" sz="2100" b="1"/>
              <a:t>ASC</a:t>
            </a:r>
            <a:r>
              <a:rPr lang="ru-RU" altLang="ru-RU" sz="2100"/>
              <a:t>. Сортировка в обратной последовательности задается ключевым словом </a:t>
            </a:r>
            <a:r>
              <a:rPr lang="en-US" altLang="ru-RU" sz="2100" b="1"/>
              <a:t>DESC</a:t>
            </a:r>
            <a:r>
              <a:rPr lang="en-US" altLang="ru-RU" sz="2100"/>
              <a:t>.</a:t>
            </a:r>
            <a:endParaRPr lang="ru-RU" altLang="ru-RU" sz="21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B357871-D1F3-4D22-AE00-8F8C2699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78" y="510058"/>
            <a:ext cx="1810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ORDER BY</a:t>
            </a:r>
            <a:endParaRPr lang="ru-RU" altLang="ru-RU" sz="2400" b="1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233D9E1-5B88-4FC9-BDD2-1AA67022B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0" y="3128242"/>
            <a:ext cx="521136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/>
              <a:t>SELECT Код, Фамилия, Имя</a:t>
            </a:r>
          </a:p>
          <a:p>
            <a:pPr eaLnBrk="1" hangingPunct="1"/>
            <a:r>
              <a:rPr lang="ru-RU" altLang="ru-RU" sz="2100"/>
              <a:t>FROM Владельцы</a:t>
            </a:r>
          </a:p>
          <a:p>
            <a:pPr eaLnBrk="1" hangingPunct="1"/>
            <a:r>
              <a:rPr lang="ru-RU" altLang="ru-RU" sz="2100"/>
              <a:t>ORDER BY Фамилия DESC, Имя ASC;</a:t>
            </a:r>
          </a:p>
        </p:txBody>
      </p:sp>
      <p:sp>
        <p:nvSpPr>
          <p:cNvPr id="15365" name="Номер слайда 4">
            <a:extLst>
              <a:ext uri="{FF2B5EF4-FFF2-40B4-BE49-F238E27FC236}">
                <a16:creationId xmlns:a16="http://schemas.microsoft.com/office/drawing/2014/main" id="{67D397AB-C22F-4288-A0B7-ABC66968B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76311" y="4760446"/>
            <a:ext cx="2057040" cy="27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88FF6C-E7D2-46B4-A56F-9D235A5A9368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14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7C4A8FB0-18C1-4AFC-9A88-B12E63EE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67" y="323047"/>
            <a:ext cx="3879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Агрегирующие функции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1F6CB6B6-C262-4CD7-A375-DA6F2A82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5" y="863590"/>
            <a:ext cx="631864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00" b="1" dirty="0" err="1"/>
              <a:t>Count</a:t>
            </a:r>
            <a:r>
              <a:rPr lang="ru-RU" altLang="ru-RU" sz="1800" b="1" dirty="0"/>
              <a:t> (…)</a:t>
            </a:r>
            <a:r>
              <a:rPr lang="ru-RU" altLang="ru-RU" sz="1800" dirty="0"/>
              <a:t> - определяет количество записей в выходном наборе SQL-запроса;</a:t>
            </a:r>
          </a:p>
          <a:p>
            <a:pPr eaLnBrk="1" hangingPunct="1"/>
            <a:r>
              <a:rPr lang="ru-RU" altLang="ru-RU" sz="1800" b="1" dirty="0" err="1"/>
              <a:t>Min</a:t>
            </a:r>
            <a:r>
              <a:rPr lang="ru-RU" altLang="ru-RU" sz="1800" b="1" dirty="0"/>
              <a:t>/</a:t>
            </a:r>
            <a:r>
              <a:rPr lang="ru-RU" altLang="ru-RU" sz="1800" b="1" dirty="0" err="1"/>
              <a:t>Max</a:t>
            </a:r>
            <a:r>
              <a:rPr lang="ru-RU" altLang="ru-RU" sz="1800" b="1" dirty="0"/>
              <a:t> (…)</a:t>
            </a:r>
            <a:r>
              <a:rPr lang="ru-RU" altLang="ru-RU" sz="1800" dirty="0"/>
              <a:t> - определяют наименьшее и наибольшее из множества значений в некотором поле запроса;</a:t>
            </a:r>
            <a:endParaRPr lang="en-US" altLang="ru-RU" sz="1800" dirty="0"/>
          </a:p>
          <a:p>
            <a:pPr eaLnBrk="1" hangingPunct="1"/>
            <a:endParaRPr lang="ru-RU" altLang="ru-RU" sz="1800" dirty="0"/>
          </a:p>
          <a:p>
            <a:pPr eaLnBrk="1" hangingPunct="1"/>
            <a:r>
              <a:rPr lang="ru-RU" altLang="ru-RU" sz="1800" b="1" dirty="0" err="1"/>
              <a:t>Avg</a:t>
            </a:r>
            <a:r>
              <a:rPr lang="ru-RU" altLang="ru-RU" sz="1800" b="1" dirty="0"/>
              <a:t> (…)</a:t>
            </a:r>
            <a:r>
              <a:rPr lang="ru-RU" altLang="ru-RU" sz="1800" dirty="0"/>
              <a:t> - эта функция позволяет рассчитать среднее значение множества значений, хранящихся в определенном поле отобранных запросом записей. Оно является арифметическим средним значением, т.е. суммой значений, деленной на их количество.</a:t>
            </a:r>
            <a:endParaRPr lang="en-US" altLang="ru-RU" sz="1800" dirty="0"/>
          </a:p>
          <a:p>
            <a:pPr eaLnBrk="1" hangingPunct="1"/>
            <a:endParaRPr lang="ru-RU" altLang="ru-RU" sz="1800" dirty="0"/>
          </a:p>
          <a:p>
            <a:pPr eaLnBrk="1" hangingPunct="1"/>
            <a:r>
              <a:rPr lang="ru-RU" altLang="ru-RU" sz="1800" b="1" dirty="0" err="1"/>
              <a:t>Sum</a:t>
            </a:r>
            <a:r>
              <a:rPr lang="ru-RU" altLang="ru-RU" sz="1800" b="1" dirty="0"/>
              <a:t> (…)</a:t>
            </a:r>
            <a:r>
              <a:rPr lang="ru-RU" altLang="ru-RU" sz="1800" dirty="0"/>
              <a:t> - вычисляет арифметическую сумму множества значений, содержащихся в определенном поле отобранных запросом записей.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5067930F-FE35-4AC5-93AA-8290AD77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00" y="619890"/>
            <a:ext cx="5131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COUNT(*) AS  Кол_во</a:t>
            </a:r>
          </a:p>
          <a:p>
            <a:pPr eaLnBrk="1" hangingPunct="1"/>
            <a:r>
              <a:rPr lang="en-US" altLang="ru-RU" sz="2400"/>
              <a:t>FROM Владельцы;</a:t>
            </a:r>
            <a:endParaRPr lang="ru-RU" altLang="ru-RU" sz="2400"/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3F2E4238-701B-41C7-81C9-E9D839D0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9" y="1711694"/>
            <a:ext cx="49006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SELECT MAX(Номер_дома) AS Максимальный_номер_дома</a:t>
            </a:r>
          </a:p>
          <a:p>
            <a:pPr eaLnBrk="1" hangingPunct="1"/>
            <a:r>
              <a:rPr lang="ru-RU" altLang="ru-RU" sz="2400"/>
              <a:t>FROM Владельцы;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2A8A7D7B-A5B4-4A71-841C-46B87062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00" y="3094009"/>
            <a:ext cx="534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SELECT AVG(Номер_дома) AS Среднее_значение_номера_дома</a:t>
            </a:r>
          </a:p>
          <a:p>
            <a:pPr eaLnBrk="1" hangingPunct="1"/>
            <a:r>
              <a:rPr lang="ru-RU" altLang="ru-RU" sz="2400"/>
              <a:t>FROM Владельцы;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4C9840-CC84-448C-B1EF-87D3691A8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7354" y="852566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/>
              <a:t>GROUP BY </a:t>
            </a:r>
            <a:r>
              <a:rPr lang="ru-RU" altLang="ru-RU" sz="2400"/>
              <a:t>без агрегирующих функций:</a:t>
            </a:r>
            <a:endParaRPr lang="en-US" altLang="ru-RU" sz="2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DF8F037-9BFB-4352-AD8F-F915C0C6C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946" y="363219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GROUP BY</a:t>
            </a:r>
            <a:endParaRPr lang="ru-RU" altLang="ru-RU" sz="2400" b="1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5D3A9BA-C3B9-4462-A3B2-2537E16B1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4" y="1446687"/>
            <a:ext cx="5778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Аналогичен предложению </a:t>
            </a:r>
            <a:r>
              <a:rPr lang="en-US" altLang="ru-RU" sz="2400"/>
              <a:t>DISTINCT</a:t>
            </a:r>
            <a:endParaRPr lang="ru-RU" altLang="ru-RU" sz="2400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9587A817-3F6E-4EA8-8716-CE1A655C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55" y="2040808"/>
            <a:ext cx="6669881" cy="253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Код_улицы</a:t>
            </a:r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GROUP BY Код_улицы;</a:t>
            </a:r>
          </a:p>
          <a:p>
            <a:pPr eaLnBrk="1" hangingPunct="1"/>
            <a:endParaRPr lang="en-US" altLang="ru-RU" sz="750"/>
          </a:p>
          <a:p>
            <a:pPr eaLnBrk="1" hangingPunct="1"/>
            <a:r>
              <a:rPr lang="ru-RU" altLang="ru-RU" sz="2400"/>
              <a:t>	Аналогичен</a:t>
            </a:r>
            <a:endParaRPr lang="en-US" altLang="ru-RU" sz="2400"/>
          </a:p>
          <a:p>
            <a:pPr eaLnBrk="1" hangingPunct="1"/>
            <a:endParaRPr lang="en-US" altLang="ru-RU" sz="750"/>
          </a:p>
          <a:p>
            <a:pPr eaLnBrk="1" hangingPunct="1"/>
            <a:r>
              <a:rPr lang="en-US" altLang="ru-RU" sz="2400"/>
              <a:t>SELECT DISTINCT Код_улицы</a:t>
            </a:r>
          </a:p>
          <a:p>
            <a:pPr eaLnBrk="1" hangingPunct="1"/>
            <a:r>
              <a:rPr lang="en-US" altLang="ru-RU" sz="2400"/>
              <a:t>FROM Владельцы;</a:t>
            </a:r>
            <a:endParaRPr lang="ru-RU" altLang="ru-RU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F6E504-E283-4C5D-9C92-AE586726B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3888" y="635691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/>
              <a:t>GROUP BY </a:t>
            </a:r>
            <a:r>
              <a:rPr lang="ru-RU" altLang="ru-RU" sz="2400"/>
              <a:t>с агрегирующими функциями:</a:t>
            </a:r>
            <a:endParaRPr lang="en-US" altLang="ru-RU" sz="24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B58332B-1960-4598-A5B9-AB44648B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599" y="257072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GROUP BY</a:t>
            </a:r>
            <a:endParaRPr lang="ru-RU" altLang="ru-RU" sz="2400" b="1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7E7FECBF-1054-4BC1-A387-44271DD3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31" y="1175044"/>
            <a:ext cx="58328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Код_улицы, AVG(Номер_дома) AS сред_знач</a:t>
            </a:r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GROUP BY Код_улицы;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BDF24167-4FB2-48F0-B119-828A46A7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31" y="3336028"/>
            <a:ext cx="5724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</a:t>
            </a:r>
            <a:r>
              <a:rPr lang="ru-RU" altLang="ru-RU" sz="2400"/>
              <a:t>Фамилия</a:t>
            </a:r>
            <a:r>
              <a:rPr lang="en-US" altLang="ru-RU" sz="2400"/>
              <a:t>, SUM(</a:t>
            </a:r>
            <a:r>
              <a:rPr lang="ru-RU" altLang="ru-RU" sz="2400"/>
              <a:t>Цена)</a:t>
            </a:r>
            <a:endParaRPr lang="en-US" altLang="ru-RU" sz="2400"/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GROUP BY </a:t>
            </a:r>
            <a:r>
              <a:rPr lang="ru-RU" altLang="ru-RU" sz="2400"/>
              <a:t>Фамилия</a:t>
            </a:r>
            <a:r>
              <a:rPr lang="en-US" altLang="ru-RU" sz="240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286878-9607-4353-9D02-60AD48665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4145" y="1068674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 dirty="0"/>
              <a:t>GROUP BY </a:t>
            </a:r>
            <a:r>
              <a:rPr lang="ru-RU" altLang="ru-RU" sz="2400" dirty="0"/>
              <a:t>с агрегирующими функциями:</a:t>
            </a:r>
            <a:endParaRPr lang="en-US" altLang="ru-RU" sz="2400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90BCC1A-28B3-4FC8-93E9-0A8ED86B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8" y="289946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GROUP BY</a:t>
            </a:r>
            <a:endParaRPr lang="ru-RU" altLang="ru-RU" sz="2400" b="1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73F0B88-93FA-496E-95B0-425C387D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38" y="1702801"/>
            <a:ext cx="48065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При использовании </a:t>
            </a:r>
            <a:r>
              <a:rPr lang="en-US" altLang="ru-RU" sz="2400"/>
              <a:t>GROUP BY </a:t>
            </a:r>
            <a:endParaRPr lang="ru-RU" altLang="ru-RU" sz="2400"/>
          </a:p>
          <a:p>
            <a:pPr eaLnBrk="1" hangingPunct="1"/>
            <a:r>
              <a:rPr lang="ru-RU" altLang="ru-RU" sz="2400"/>
              <a:t>Часто возникают ошибки, например нельзя писать так:</a:t>
            </a:r>
            <a:endParaRPr lang="en-US" altLang="ru-RU" sz="75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0F180191-4D45-4F60-8FA5-9D17EC84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75" y="3075592"/>
            <a:ext cx="372784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</a:t>
            </a:r>
            <a:r>
              <a:rPr lang="ru-RU" altLang="ru-RU" sz="2400"/>
              <a:t>Фамилия</a:t>
            </a:r>
            <a:r>
              <a:rPr lang="en-US" altLang="ru-RU" sz="2400"/>
              <a:t>, </a:t>
            </a:r>
            <a:r>
              <a:rPr lang="ru-RU" altLang="ru-RU" sz="2400"/>
              <a:t>Цена</a:t>
            </a:r>
            <a:endParaRPr lang="en-US" altLang="ru-RU" sz="2400"/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GROUP BY </a:t>
            </a:r>
            <a:r>
              <a:rPr lang="ru-RU" altLang="ru-RU" sz="2400"/>
              <a:t>Фамилия</a:t>
            </a:r>
            <a:r>
              <a:rPr lang="en-US" altLang="ru-RU" sz="240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C0B34E-EDDB-4910-B589-315078547977}"/>
              </a:ext>
            </a:extLst>
          </p:cNvPr>
          <p:cNvSpPr/>
          <p:nvPr/>
        </p:nvSpPr>
        <p:spPr>
          <a:xfrm>
            <a:off x="266978" y="803850"/>
            <a:ext cx="714833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Manipulation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/ </a:t>
            </a:r>
            <a:endParaRPr lang="en-US" dirty="0"/>
          </a:p>
          <a:p>
            <a:r>
              <a:rPr lang="ru-RU" dirty="0"/>
              <a:t>Язык манипуляции данными).</a:t>
            </a:r>
            <a:endParaRPr lang="en-US" dirty="0"/>
          </a:p>
          <a:p>
            <a:endParaRPr lang="en-US" dirty="0"/>
          </a:p>
          <a:p>
            <a:r>
              <a:rPr lang="ru-RU" dirty="0"/>
              <a:t> К этому типу относят команды на выбору данных, их обновление, добавление, удаление - в общем все те команды, с помощью которыми мы можем управлять данными.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К этому типу относятся следующие команды:</a:t>
            </a:r>
            <a:endParaRPr lang="en-US" dirty="0"/>
          </a:p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FF"/>
                </a:solidFill>
              </a:rPr>
              <a:t>SELECT</a:t>
            </a:r>
            <a:r>
              <a:rPr lang="ru-RU" sz="2400" dirty="0">
                <a:solidFill>
                  <a:srgbClr val="0000FF"/>
                </a:solidFill>
              </a:rPr>
              <a:t>: извлекает данные из БД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FF"/>
                </a:solidFill>
              </a:rPr>
              <a:t>UPDATE</a:t>
            </a:r>
            <a:r>
              <a:rPr lang="ru-RU" sz="2400" dirty="0">
                <a:solidFill>
                  <a:srgbClr val="0000FF"/>
                </a:solidFill>
              </a:rPr>
              <a:t>: обновляет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FF"/>
                </a:solidFill>
              </a:rPr>
              <a:t>INSERT</a:t>
            </a:r>
            <a:r>
              <a:rPr lang="ru-RU" sz="2400" dirty="0">
                <a:solidFill>
                  <a:srgbClr val="0000FF"/>
                </a:solidFill>
              </a:rPr>
              <a:t>: добавляет новые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FF"/>
                </a:solidFill>
              </a:rPr>
              <a:t>DELETE</a:t>
            </a:r>
            <a:r>
              <a:rPr lang="ru-RU" sz="2400" dirty="0">
                <a:solidFill>
                  <a:srgbClr val="0000FF"/>
                </a:solidFill>
              </a:rPr>
              <a:t>: удаляет данные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8606B3-F657-4817-94B3-36718FC43175}"/>
              </a:ext>
            </a:extLst>
          </p:cNvPr>
          <p:cNvSpPr/>
          <p:nvPr/>
        </p:nvSpPr>
        <p:spPr>
          <a:xfrm>
            <a:off x="455270" y="151698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DML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058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D034FFD-3A7C-4A75-81CC-5653FF42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9" y="732071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 dirty="0"/>
              <a:t>GROUP BY </a:t>
            </a:r>
            <a:r>
              <a:rPr lang="ru-RU" altLang="ru-RU" sz="2400" dirty="0"/>
              <a:t>с предложением </a:t>
            </a:r>
            <a:r>
              <a:rPr lang="en-US" altLang="ru-RU" sz="2400" dirty="0"/>
              <a:t>WHERE</a:t>
            </a:r>
            <a:r>
              <a:rPr lang="ru-RU" altLang="ru-RU" sz="2400" dirty="0"/>
              <a:t>:</a:t>
            </a:r>
            <a:endParaRPr lang="en-US" altLang="ru-RU" sz="2400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AD0BAF0-578B-4055-92F3-2C806A198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47" y="137711"/>
            <a:ext cx="1866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GROUP BY</a:t>
            </a:r>
            <a:endParaRPr lang="ru-RU" altLang="ru-RU" sz="2400" b="1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F151DEA-055F-4493-A89B-B28B442CA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47" y="1326431"/>
            <a:ext cx="48065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</a:t>
            </a:r>
            <a:r>
              <a:rPr lang="en-US" altLang="ru-RU" sz="2400" dirty="0" err="1"/>
              <a:t>Фамилия</a:t>
            </a:r>
            <a:r>
              <a:rPr lang="en-US" altLang="ru-RU" sz="2400" dirty="0"/>
              <a:t>, AVG(</a:t>
            </a:r>
            <a:r>
              <a:rPr lang="en-US" altLang="ru-RU" sz="2400" dirty="0" err="1"/>
              <a:t>Цена</a:t>
            </a:r>
            <a:r>
              <a:rPr lang="en-US" altLang="ru-RU" sz="2400" dirty="0"/>
              <a:t>)</a:t>
            </a:r>
          </a:p>
          <a:p>
            <a:pPr eaLnBrk="1" hangingPunct="1"/>
            <a:r>
              <a:rPr lang="en-US" altLang="ru-RU" sz="2400" dirty="0"/>
              <a:t>FROM </a:t>
            </a:r>
            <a:r>
              <a:rPr lang="en-US" altLang="ru-RU" sz="2400" dirty="0" err="1"/>
              <a:t>Владельцы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WHERE </a:t>
            </a:r>
            <a:r>
              <a:rPr lang="en-US" altLang="ru-RU" sz="2400" dirty="0" err="1"/>
              <a:t>Цена</a:t>
            </a:r>
            <a:r>
              <a:rPr lang="en-US" altLang="ru-RU" sz="2400" dirty="0"/>
              <a:t>&lt;50</a:t>
            </a:r>
          </a:p>
          <a:p>
            <a:pPr eaLnBrk="1" hangingPunct="1"/>
            <a:r>
              <a:rPr lang="en-US" altLang="ru-RU" sz="2400" dirty="0"/>
              <a:t>GROUP BY </a:t>
            </a:r>
            <a:r>
              <a:rPr lang="en-US" altLang="ru-RU" sz="2400" dirty="0" err="1"/>
              <a:t>Фамилия</a:t>
            </a:r>
            <a:r>
              <a:rPr lang="en-US" altLang="ru-RU" sz="2400" dirty="0"/>
              <a:t>;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9C98081-FCBE-472F-8B92-90C962CCC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48" y="2955002"/>
            <a:ext cx="80933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</a:t>
            </a:r>
            <a:r>
              <a:rPr lang="ru-RU" altLang="ru-RU" sz="2400" dirty="0"/>
              <a:t>Код, Фамилия</a:t>
            </a:r>
            <a:r>
              <a:rPr lang="en-US" altLang="ru-RU" sz="2400" dirty="0"/>
              <a:t>, SUM(</a:t>
            </a:r>
            <a:r>
              <a:rPr lang="ru-RU" altLang="ru-RU" sz="2400" dirty="0"/>
              <a:t>Цена)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FROM </a:t>
            </a:r>
            <a:r>
              <a:rPr lang="en-US" altLang="ru-RU" sz="2400" dirty="0" err="1"/>
              <a:t>Владельцы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WHERE </a:t>
            </a:r>
            <a:r>
              <a:rPr lang="ru-RU" altLang="ru-RU" sz="2400" dirty="0" err="1"/>
              <a:t>Дробная_часть_номера</a:t>
            </a:r>
            <a:r>
              <a:rPr lang="ru-RU" altLang="ru-RU" sz="2400" dirty="0"/>
              <a:t> </a:t>
            </a:r>
            <a:r>
              <a:rPr lang="en-US" altLang="ru-RU" sz="2400" dirty="0"/>
              <a:t>IS NOT NULL</a:t>
            </a:r>
          </a:p>
          <a:p>
            <a:pPr eaLnBrk="1" hangingPunct="1"/>
            <a:r>
              <a:rPr lang="en-US" altLang="ru-RU" sz="2400" dirty="0"/>
              <a:t>GROUP BY </a:t>
            </a:r>
            <a:r>
              <a:rPr lang="ru-RU" altLang="ru-RU" sz="2400" dirty="0"/>
              <a:t>Фамилия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eaLnBrk="1" hangingPunct="1"/>
            <a:r>
              <a:rPr lang="ru-RU" altLang="ru-RU" sz="2400" dirty="0"/>
              <a:t>- ошибка</a:t>
            </a:r>
            <a:endParaRPr lang="en-US" altLang="ru-RU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7CC5FEA-5197-4921-B8FA-7086EA17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4" y="724196"/>
            <a:ext cx="6669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ru-RU" sz="2400"/>
              <a:t>HAVING </a:t>
            </a:r>
            <a:r>
              <a:rPr lang="ru-RU" altLang="ru-RU" sz="2400"/>
              <a:t>аналогичен </a:t>
            </a:r>
            <a:r>
              <a:rPr lang="en-US" altLang="ru-RU" sz="2400"/>
              <a:t>WHERE</a:t>
            </a:r>
            <a:r>
              <a:rPr lang="ru-RU" altLang="ru-RU" sz="2400"/>
              <a:t>, но:</a:t>
            </a:r>
            <a:endParaRPr lang="en-US" altLang="ru-RU" sz="2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0344BE1-3B05-4BB5-AA5D-F2C45984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07" y="81839"/>
            <a:ext cx="2846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HAVING</a:t>
            </a:r>
            <a:endParaRPr lang="ru-RU" altLang="ru-RU" sz="2400" b="1" dirty="0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70C0E5E2-C1F8-4B19-8651-F633D3A6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4" y="1366553"/>
            <a:ext cx="696634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arenR"/>
            </a:pPr>
            <a:r>
              <a:rPr lang="en-US" altLang="ru-RU" sz="2400" dirty="0"/>
              <a:t> HAVING </a:t>
            </a:r>
            <a:r>
              <a:rPr lang="ru-RU" altLang="ru-RU" sz="2400" dirty="0"/>
              <a:t>используется только при группировке (использовании </a:t>
            </a:r>
            <a:r>
              <a:rPr lang="en-US" altLang="ru-RU" sz="2400" dirty="0"/>
              <a:t>GROUP BY</a:t>
            </a:r>
            <a:r>
              <a:rPr lang="ru-RU" altLang="ru-RU" sz="2400" dirty="0"/>
              <a:t>)</a:t>
            </a:r>
            <a:r>
              <a:rPr lang="en-US" altLang="ru-RU" sz="2400" dirty="0"/>
              <a:t>;</a:t>
            </a:r>
          </a:p>
          <a:p>
            <a:pPr eaLnBrk="1" hangingPunct="1">
              <a:buFontTx/>
              <a:buAutoNum type="arabicParenR"/>
            </a:pPr>
            <a:r>
              <a:rPr lang="en-US" altLang="ru-RU" sz="2400" dirty="0"/>
              <a:t> WHERE </a:t>
            </a:r>
            <a:r>
              <a:rPr lang="ru-RU" altLang="ru-RU" sz="2400" dirty="0"/>
              <a:t>выполняется до группировки, </a:t>
            </a:r>
            <a:r>
              <a:rPr lang="en-US" altLang="ru-RU" sz="2400" dirty="0"/>
              <a:t>HAVING </a:t>
            </a:r>
            <a:r>
              <a:rPr lang="ru-RU" altLang="ru-RU" sz="2400" dirty="0"/>
              <a:t>– после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eaLnBrk="1" hangingPunct="1">
              <a:buFontTx/>
              <a:buAutoNum type="arabicParenR"/>
            </a:pPr>
            <a:r>
              <a:rPr lang="ru-RU" altLang="ru-RU" sz="2400" dirty="0"/>
              <a:t> в </a:t>
            </a:r>
            <a:r>
              <a:rPr lang="en-US" altLang="ru-RU" sz="2400" dirty="0"/>
              <a:t>HAVING </a:t>
            </a:r>
            <a:r>
              <a:rPr lang="ru-RU" altLang="ru-RU" sz="2400" dirty="0"/>
              <a:t>можно использовать агрегирующие функции</a:t>
            </a:r>
            <a:r>
              <a:rPr lang="en-US" altLang="ru-RU" sz="2400" dirty="0"/>
              <a:t>, </a:t>
            </a:r>
            <a:r>
              <a:rPr lang="ru-RU" altLang="ru-RU" sz="2400" dirty="0"/>
              <a:t>в </a:t>
            </a:r>
            <a:r>
              <a:rPr lang="en-US" altLang="ru-RU" sz="2400" dirty="0"/>
              <a:t>WHERE </a:t>
            </a:r>
            <a:r>
              <a:rPr lang="ru-RU" altLang="ru-RU" sz="2400" dirty="0"/>
              <a:t>– нельзя</a:t>
            </a:r>
            <a:r>
              <a:rPr lang="en-US" altLang="ru-RU" sz="2400" dirty="0"/>
              <a:t>;</a:t>
            </a:r>
          </a:p>
          <a:p>
            <a:pPr eaLnBrk="1" hangingPunct="1">
              <a:buFontTx/>
              <a:buAutoNum type="arabicParenR"/>
            </a:pPr>
            <a:r>
              <a:rPr lang="en-US" altLang="ru-RU" sz="2400" dirty="0"/>
              <a:t> </a:t>
            </a:r>
            <a:r>
              <a:rPr lang="ru-RU" altLang="ru-RU" sz="2400" dirty="0"/>
              <a:t>элементы предложения </a:t>
            </a:r>
            <a:r>
              <a:rPr lang="en-US" altLang="ru-RU" sz="2400" dirty="0"/>
              <a:t>HAVING </a:t>
            </a:r>
            <a:r>
              <a:rPr lang="ru-RU" altLang="ru-RU" sz="2400" dirty="0"/>
              <a:t>должны включаться в список выбора, на </a:t>
            </a:r>
            <a:r>
              <a:rPr lang="en-US" altLang="ru-RU" sz="2400" dirty="0"/>
              <a:t>WHERE</a:t>
            </a:r>
            <a:r>
              <a:rPr lang="ru-RU" altLang="ru-RU" sz="2400" dirty="0"/>
              <a:t> </a:t>
            </a:r>
            <a:br>
              <a:rPr lang="en-US" altLang="ru-RU" sz="2400" dirty="0"/>
            </a:br>
            <a:r>
              <a:rPr lang="ru-RU" altLang="ru-RU" sz="2400" dirty="0"/>
              <a:t>это правило не распространяется</a:t>
            </a:r>
            <a:r>
              <a:rPr lang="en-US" altLang="ru-RU" sz="24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37125FE9-6950-462B-A0AF-032B4175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19" y="853905"/>
            <a:ext cx="48065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SELECT </a:t>
            </a:r>
            <a:r>
              <a:rPr lang="en-US" altLang="ru-RU" sz="2400" dirty="0" err="1"/>
              <a:t>Фамилия</a:t>
            </a:r>
            <a:r>
              <a:rPr lang="en-US" altLang="ru-RU" sz="2400" dirty="0"/>
              <a:t>, SUM(</a:t>
            </a:r>
            <a:r>
              <a:rPr lang="en-US" altLang="ru-RU" sz="2400" dirty="0" err="1"/>
              <a:t>Цена</a:t>
            </a:r>
            <a:r>
              <a:rPr lang="en-US" altLang="ru-RU" sz="2400" dirty="0"/>
              <a:t>)</a:t>
            </a:r>
          </a:p>
          <a:p>
            <a:pPr eaLnBrk="1" hangingPunct="1"/>
            <a:r>
              <a:rPr lang="en-US" altLang="ru-RU" sz="2400" dirty="0"/>
              <a:t>FROM </a:t>
            </a:r>
            <a:r>
              <a:rPr lang="en-US" altLang="ru-RU" sz="2400" dirty="0" err="1"/>
              <a:t>Владельцы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GROUP BY </a:t>
            </a:r>
            <a:r>
              <a:rPr lang="en-US" altLang="ru-RU" sz="2400" dirty="0" err="1"/>
              <a:t>Фамилия</a:t>
            </a:r>
            <a:endParaRPr lang="en-US" altLang="ru-RU" sz="2400" dirty="0"/>
          </a:p>
          <a:p>
            <a:pPr eaLnBrk="1" hangingPunct="1"/>
            <a:r>
              <a:rPr lang="en-US" altLang="ru-RU" sz="2400" dirty="0"/>
              <a:t>HAVING SUM(</a:t>
            </a:r>
            <a:r>
              <a:rPr lang="en-US" altLang="ru-RU" sz="2400" dirty="0" err="1"/>
              <a:t>Цена</a:t>
            </a:r>
            <a:r>
              <a:rPr lang="en-US" altLang="ru-RU" sz="2400" dirty="0"/>
              <a:t>)&gt;100;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909E600E-96C2-40D3-9917-A9133E3F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2" y="2655320"/>
            <a:ext cx="469820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SELECT Фамилия, SUM(Цена)</a:t>
            </a:r>
          </a:p>
          <a:p>
            <a:pPr eaLnBrk="1" hangingPunct="1"/>
            <a:r>
              <a:rPr lang="en-US" altLang="ru-RU" sz="2400"/>
              <a:t>FROM Владельцы</a:t>
            </a:r>
          </a:p>
          <a:p>
            <a:pPr eaLnBrk="1" hangingPunct="1"/>
            <a:r>
              <a:rPr lang="en-US" altLang="ru-RU" sz="2400"/>
              <a:t>WHERE Цена&lt;50</a:t>
            </a:r>
          </a:p>
          <a:p>
            <a:pPr eaLnBrk="1" hangingPunct="1"/>
            <a:r>
              <a:rPr lang="en-US" altLang="ru-RU" sz="2400"/>
              <a:t>GROUP BY Фамилия</a:t>
            </a:r>
          </a:p>
          <a:p>
            <a:pPr eaLnBrk="1" hangingPunct="1"/>
            <a:r>
              <a:rPr lang="en-US" altLang="ru-RU" sz="2400"/>
              <a:t>HAVING SUM(Цена)&gt;10;</a:t>
            </a: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B6F6EFAA-905A-405F-868A-472F2709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76" y="186112"/>
            <a:ext cx="3099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HAVING</a:t>
            </a:r>
            <a:endParaRPr lang="ru-RU" altLang="ru-RU" sz="24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9AC9CCB-F17B-40D6-9399-264184E2E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65" y="685705"/>
            <a:ext cx="4806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CREATE DATABASE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AE110FD-F1DF-4742-8970-307CE9F5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38" y="1651301"/>
            <a:ext cx="31861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USE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  <a:p>
            <a:pPr eaLnBrk="1" hangingPunct="1"/>
            <a:r>
              <a:rPr lang="en-US" altLang="ru-RU" sz="2400"/>
              <a:t>	</a:t>
            </a:r>
            <a:r>
              <a:rPr lang="ru-RU" altLang="ru-RU" sz="2400"/>
              <a:t>или</a:t>
            </a:r>
          </a:p>
          <a:p>
            <a:pPr eaLnBrk="1" hangingPunct="1"/>
            <a:r>
              <a:rPr lang="en-US" altLang="ru-RU" sz="2400"/>
              <a:t>DATABASE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  <a:p>
            <a:pPr eaLnBrk="1" hangingPunct="1"/>
            <a:r>
              <a:rPr lang="ru-RU" altLang="ru-RU" sz="2400"/>
              <a:t>	или</a:t>
            </a:r>
          </a:p>
          <a:p>
            <a:pPr eaLnBrk="1" hangingPunct="1"/>
            <a:r>
              <a:rPr lang="en-US" altLang="ru-RU" sz="2400"/>
              <a:t>CONNECT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89E5FB2-01A9-4B1D-B00A-45CA92E68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57" y="196358"/>
            <a:ext cx="2244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Создание БД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0D8853B6-6966-4AAE-9D30-EA9616079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759" y="1171480"/>
            <a:ext cx="1944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Выбор БД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44208B23-9FD5-48DF-B414-39CA12B1B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40" y="4138517"/>
            <a:ext cx="415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DROP DATABASE </a:t>
            </a:r>
            <a:r>
              <a:rPr lang="ru-RU" altLang="ru-RU" sz="2400"/>
              <a:t>имя_БД</a:t>
            </a:r>
            <a:r>
              <a:rPr lang="en-US" altLang="ru-RU" sz="2400"/>
              <a:t>;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485AE4DC-A29F-4FDC-ADAC-CFB6DC87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257" y="3561064"/>
            <a:ext cx="2244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Удаление БД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8A21C43-19A8-41E9-BB30-0D03A2CA9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6" y="831900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DROP TABLE </a:t>
            </a:r>
            <a:r>
              <a:rPr lang="ru-RU" altLang="ru-RU" sz="2400"/>
              <a:t>имя_таблицы</a:t>
            </a:r>
            <a:r>
              <a:rPr lang="en-US" altLang="ru-RU" sz="2400"/>
              <a:t>;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5D23BA3-BFD9-4A60-A7CE-74832096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26" y="2368996"/>
            <a:ext cx="5238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INSERT – </a:t>
            </a:r>
            <a:r>
              <a:rPr lang="ru-RU" altLang="ru-RU" sz="2400"/>
              <a:t>добавление новых строк,</a:t>
            </a:r>
          </a:p>
          <a:p>
            <a:pPr eaLnBrk="1" hangingPunct="1"/>
            <a:r>
              <a:rPr lang="en-US" altLang="ru-RU" sz="2400"/>
              <a:t>UPDATE – </a:t>
            </a:r>
            <a:r>
              <a:rPr lang="ru-RU" altLang="ru-RU" sz="2400"/>
              <a:t>изменение строк,</a:t>
            </a:r>
          </a:p>
          <a:p>
            <a:pPr eaLnBrk="1" hangingPunct="1"/>
            <a:r>
              <a:rPr lang="en-US" altLang="ru-RU" sz="2400"/>
              <a:t>DELETE – </a:t>
            </a:r>
            <a:r>
              <a:rPr lang="ru-RU" altLang="ru-RU" sz="2400"/>
              <a:t>удаление строк.</a:t>
            </a:r>
            <a:endParaRPr lang="en-US" altLang="ru-RU" sz="240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83663D8C-23C1-4620-83F6-DD2CCAC8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920" y="237777"/>
            <a:ext cx="32944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Удаление таблицы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DED9D11-B0B4-480F-BEC8-394AC63A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19" y="1695102"/>
            <a:ext cx="4644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/>
              <a:t>Обработка данных в таблице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F3A8397-1583-420B-976F-270DF4F3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0" y="625635"/>
            <a:ext cx="51304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INSERT INTO </a:t>
            </a:r>
            <a:r>
              <a:rPr lang="ru-RU" altLang="ru-RU" sz="2400"/>
              <a:t>имя_таблицы</a:t>
            </a:r>
          </a:p>
          <a:p>
            <a:pPr eaLnBrk="1" hangingPunct="1"/>
            <a:r>
              <a:rPr lang="en-US" altLang="ru-RU" sz="2400"/>
              <a:t>[</a:t>
            </a:r>
            <a:r>
              <a:rPr lang="ru-RU" altLang="ru-RU" sz="2400"/>
              <a:t>(столбец1 </a:t>
            </a:r>
            <a:r>
              <a:rPr lang="en-US" altLang="ru-RU" sz="2400"/>
              <a:t>[</a:t>
            </a:r>
            <a:r>
              <a:rPr lang="ru-RU" altLang="ru-RU" sz="2400"/>
              <a:t>, столбец2</a:t>
            </a:r>
            <a:r>
              <a:rPr lang="en-US" altLang="ru-RU" sz="2400"/>
              <a:t>][1,…,n]</a:t>
            </a:r>
            <a:r>
              <a:rPr lang="ru-RU" altLang="ru-RU" sz="2400"/>
              <a:t>)</a:t>
            </a:r>
            <a:r>
              <a:rPr lang="en-US" altLang="ru-RU" sz="2400"/>
              <a:t>]</a:t>
            </a:r>
          </a:p>
          <a:p>
            <a:pPr eaLnBrk="1" hangingPunct="1"/>
            <a:r>
              <a:rPr lang="en-US" altLang="ru-RU" sz="2400"/>
              <a:t>VALUES</a:t>
            </a:r>
          </a:p>
          <a:p>
            <a:pPr eaLnBrk="1" hangingPunct="1"/>
            <a:r>
              <a:rPr lang="ru-RU" altLang="ru-RU" sz="2400"/>
              <a:t>(константа1 </a:t>
            </a:r>
            <a:r>
              <a:rPr lang="en-US" altLang="ru-RU" sz="2400"/>
              <a:t>[</a:t>
            </a:r>
            <a:r>
              <a:rPr lang="ru-RU" altLang="ru-RU" sz="2400"/>
              <a:t>, константа2</a:t>
            </a:r>
            <a:r>
              <a:rPr lang="en-US" altLang="ru-RU" sz="2400"/>
              <a:t>][1,…,n]</a:t>
            </a:r>
            <a:r>
              <a:rPr lang="ru-RU" altLang="ru-RU" sz="2400"/>
              <a:t>)</a:t>
            </a:r>
            <a:r>
              <a:rPr lang="en-US" altLang="ru-RU" sz="2400"/>
              <a:t>;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B68776B-85AC-4A33-B2D0-D4DE1762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77" y="2353231"/>
            <a:ext cx="610195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Указание столбцов необходимо для: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/>
              <a:t> добавления данных в той последовательности, в какой перечислены столбцы</a:t>
            </a:r>
            <a:r>
              <a:rPr lang="en-US" altLang="ru-RU" sz="2400"/>
              <a:t>;</a:t>
            </a:r>
          </a:p>
          <a:p>
            <a:pPr eaLnBrk="1" hangingPunct="1">
              <a:buFontTx/>
              <a:buAutoNum type="arabicParenR"/>
            </a:pPr>
            <a:r>
              <a:rPr lang="ru-RU" altLang="ru-RU" sz="2400"/>
              <a:t> добавления строк с пустыми полями.</a:t>
            </a:r>
            <a:endParaRPr lang="en-US" altLang="ru-RU" sz="2400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CE52AA42-EC58-40A2-8F64-C8BC5EA8D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940" y="136288"/>
            <a:ext cx="1326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INSERT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9C6201C9-BDCD-47C2-A6B2-F3961537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86" y="1025823"/>
            <a:ext cx="6101954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INSERT INTO Справочник_улиц</a:t>
            </a:r>
          </a:p>
          <a:p>
            <a:pPr eaLnBrk="1" hangingPunct="1"/>
            <a:r>
              <a:rPr lang="ru-RU" altLang="ru-RU" sz="2400"/>
              <a:t>VALUES (13, 'Вновьдобавленная улица');</a:t>
            </a:r>
            <a:endParaRPr lang="en-US" altLang="ru-RU" sz="2400"/>
          </a:p>
          <a:p>
            <a:pPr eaLnBrk="1" hangingPunct="1"/>
            <a:endParaRPr lang="en-US" altLang="ru-RU" sz="2100"/>
          </a:p>
          <a:p>
            <a:pPr eaLnBrk="1" hangingPunct="1"/>
            <a:r>
              <a:rPr lang="ru-RU" altLang="ru-RU" sz="2400"/>
              <a:t>INSERT INTO Справочник_улиц </a:t>
            </a:r>
            <a:endParaRPr lang="en-US" altLang="ru-RU" sz="2400"/>
          </a:p>
          <a:p>
            <a:pPr eaLnBrk="1" hangingPunct="1"/>
            <a:r>
              <a:rPr lang="ru-RU" altLang="ru-RU" sz="2400"/>
              <a:t>(</a:t>
            </a:r>
            <a:r>
              <a:rPr lang="en-US" altLang="ru-RU" sz="2400"/>
              <a:t> </a:t>
            </a:r>
            <a:r>
              <a:rPr lang="ru-RU" altLang="ru-RU" sz="2400"/>
              <a:t>Наименование )</a:t>
            </a:r>
          </a:p>
          <a:p>
            <a:pPr eaLnBrk="1" hangingPunct="1"/>
            <a:r>
              <a:rPr lang="ru-RU" altLang="ru-RU" sz="2400"/>
              <a:t>VALUES (‘Университетская');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866175EE-AFC4-4B76-9548-928BF3E0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041" y="269777"/>
            <a:ext cx="1326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INSERT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AD321A0-1526-4A0C-A770-E2CDFC1F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61" y="1933550"/>
            <a:ext cx="731247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INSERT INTO </a:t>
            </a:r>
            <a:r>
              <a:rPr lang="ru-RU" altLang="ru-RU" sz="2400" dirty="0" err="1"/>
              <a:t>имя_таблицы</a:t>
            </a:r>
            <a:endParaRPr lang="ru-RU" altLang="ru-RU" sz="2400" dirty="0"/>
          </a:p>
          <a:p>
            <a:pPr eaLnBrk="1" hangingPunct="1"/>
            <a:r>
              <a:rPr lang="en-US" altLang="ru-RU" sz="2400" dirty="0"/>
              <a:t>[</a:t>
            </a:r>
            <a:r>
              <a:rPr lang="ru-RU" altLang="ru-RU" sz="2400" dirty="0"/>
              <a:t>(столбец1 </a:t>
            </a:r>
            <a:r>
              <a:rPr lang="en-US" altLang="ru-RU" sz="2400" dirty="0"/>
              <a:t>[</a:t>
            </a:r>
            <a:r>
              <a:rPr lang="ru-RU" altLang="ru-RU" sz="2400" dirty="0"/>
              <a:t>, столбец2</a:t>
            </a:r>
            <a:r>
              <a:rPr lang="en-US" altLang="ru-RU" sz="2400" dirty="0"/>
              <a:t>][1,…,n]</a:t>
            </a:r>
            <a:r>
              <a:rPr lang="ru-RU" altLang="ru-RU" sz="2400" dirty="0"/>
              <a:t>)</a:t>
            </a:r>
            <a:r>
              <a:rPr lang="en-US" altLang="ru-RU" sz="2400" dirty="0"/>
              <a:t>]</a:t>
            </a:r>
          </a:p>
          <a:p>
            <a:pPr eaLnBrk="1" hangingPunct="1"/>
            <a:r>
              <a:rPr lang="en-US" altLang="ru-RU" sz="2400" dirty="0"/>
              <a:t>SELECT </a:t>
            </a:r>
            <a:r>
              <a:rPr lang="ru-RU" altLang="ru-RU" sz="2400" dirty="0" err="1"/>
              <a:t>список_столбцов</a:t>
            </a:r>
            <a:endParaRPr lang="ru-RU" altLang="ru-RU" sz="2400" dirty="0"/>
          </a:p>
          <a:p>
            <a:pPr eaLnBrk="1" hangingPunct="1"/>
            <a:r>
              <a:rPr lang="en-US" altLang="ru-RU" sz="2400" dirty="0"/>
              <a:t>FROM </a:t>
            </a:r>
            <a:r>
              <a:rPr lang="ru-RU" altLang="ru-RU" sz="2400" dirty="0" err="1"/>
              <a:t>список_таблиц</a:t>
            </a:r>
            <a:endParaRPr lang="ru-RU" altLang="ru-RU" sz="2400" dirty="0"/>
          </a:p>
          <a:p>
            <a:pPr eaLnBrk="1" hangingPunct="1"/>
            <a:r>
              <a:rPr lang="en-US" altLang="ru-RU" sz="2400" dirty="0"/>
              <a:t>WHERE </a:t>
            </a:r>
            <a:r>
              <a:rPr lang="ru-RU" altLang="ru-RU" sz="2400" dirty="0"/>
              <a:t>условия</a:t>
            </a:r>
            <a:endParaRPr lang="en-US" altLang="ru-RU" sz="2400" dirty="0"/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1F15DA32-0710-4EC5-9F56-207483E6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148" y="263103"/>
            <a:ext cx="1326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INSERT</a:t>
            </a:r>
            <a:endParaRPr lang="ru-RU" altLang="ru-RU" sz="2400" b="1"/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8E14D470-C0A9-461A-B9CF-19778F8B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41" y="761975"/>
            <a:ext cx="53297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Использование оператора </a:t>
            </a:r>
            <a:r>
              <a:rPr lang="en-US" altLang="ru-RU" sz="2400"/>
              <a:t>SELECT </a:t>
            </a:r>
          </a:p>
          <a:p>
            <a:pPr algn="ctr" eaLnBrk="1" hangingPunct="1"/>
            <a:r>
              <a:rPr lang="ru-RU" altLang="ru-RU" sz="2400"/>
              <a:t>в команде </a:t>
            </a:r>
            <a:r>
              <a:rPr lang="en-US" altLang="ru-RU" sz="2400"/>
              <a:t>INSERT</a:t>
            </a:r>
            <a:endParaRPr lang="ru-RU" altLang="ru-RU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D5038A4-3890-479D-B81A-67922E1A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59" y="2039618"/>
            <a:ext cx="51304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INSERT INTO Справочник_улиц </a:t>
            </a:r>
          </a:p>
          <a:p>
            <a:pPr eaLnBrk="1" hangingPunct="1"/>
            <a:r>
              <a:rPr lang="ru-RU" altLang="ru-RU" sz="2400"/>
              <a:t>( Наименование )</a:t>
            </a:r>
          </a:p>
          <a:p>
            <a:pPr eaLnBrk="1" hangingPunct="1"/>
            <a:r>
              <a:rPr lang="ru-RU" altLang="ru-RU" sz="2400"/>
              <a:t>SELECT Фамилия FROM Владельцы</a:t>
            </a:r>
          </a:p>
          <a:p>
            <a:pPr eaLnBrk="1" hangingPunct="1"/>
            <a:r>
              <a:rPr lang="ru-RU" altLang="ru-RU" sz="2400"/>
              <a:t>WHERE Код_улицы = 11;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1E32579-10B4-433D-8C7B-D58FCA6B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45" y="363219"/>
            <a:ext cx="13263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INSERT</a:t>
            </a:r>
            <a:endParaRPr lang="ru-RU" altLang="ru-RU" sz="2400" b="1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71A7D263-38F0-46EE-85AB-7577851D8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38" y="862091"/>
            <a:ext cx="53297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/>
              <a:t>Использование оператора </a:t>
            </a:r>
            <a:r>
              <a:rPr lang="en-US" altLang="ru-RU" sz="2400"/>
              <a:t>SELECT </a:t>
            </a:r>
          </a:p>
          <a:p>
            <a:pPr algn="ctr" eaLnBrk="1" hangingPunct="1"/>
            <a:r>
              <a:rPr lang="ru-RU" altLang="ru-RU" sz="2400"/>
              <a:t>в команде </a:t>
            </a:r>
            <a:r>
              <a:rPr lang="en-US" altLang="ru-RU" sz="2400"/>
              <a:t>INSERT</a:t>
            </a:r>
            <a:endParaRPr lang="ru-RU" altLang="ru-RU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E0B2D2F-17F9-46D5-B034-C6E8BB59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57" y="765798"/>
            <a:ext cx="51304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dirty="0"/>
              <a:t>UPDATE </a:t>
            </a:r>
            <a:r>
              <a:rPr lang="ru-RU" altLang="ru-RU" sz="2400" dirty="0" err="1"/>
              <a:t>имя_таблицы</a:t>
            </a:r>
            <a:endParaRPr lang="ru-RU" altLang="ru-RU" sz="2400" dirty="0"/>
          </a:p>
          <a:p>
            <a:pPr eaLnBrk="1" hangingPunct="1"/>
            <a:r>
              <a:rPr lang="en-US" altLang="ru-RU" sz="2400" dirty="0"/>
              <a:t>SET </a:t>
            </a:r>
            <a:r>
              <a:rPr lang="ru-RU" altLang="ru-RU" sz="2400" dirty="0" err="1"/>
              <a:t>имя_столбца</a:t>
            </a:r>
            <a:r>
              <a:rPr lang="ru-RU" altLang="ru-RU" sz="2400" dirty="0"/>
              <a:t> = выражение</a:t>
            </a:r>
          </a:p>
          <a:p>
            <a:pPr eaLnBrk="1" hangingPunct="1"/>
            <a:r>
              <a:rPr lang="en-US" altLang="ru-RU" sz="2400" dirty="0"/>
              <a:t>[WHERE </a:t>
            </a:r>
            <a:r>
              <a:rPr lang="ru-RU" altLang="ru-RU" sz="2400" dirty="0"/>
              <a:t>условие</a:t>
            </a:r>
            <a:r>
              <a:rPr lang="en-US" altLang="ru-RU" sz="2400" dirty="0"/>
              <a:t>];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EC98F74-77ED-4B78-9451-CB07E25D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45" y="2233838"/>
            <a:ext cx="37254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UPDATE Владельцы </a:t>
            </a:r>
          </a:p>
          <a:p>
            <a:pPr eaLnBrk="1" hangingPunct="1"/>
            <a:r>
              <a:rPr lang="ru-RU" altLang="ru-RU" sz="2400"/>
              <a:t>SET Город = 'Томск';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B4B43C2-E58F-4FA3-9F3E-13B7D6FE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798" y="276451"/>
            <a:ext cx="2916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 dirty="0"/>
              <a:t>UPDATE</a:t>
            </a:r>
            <a:endParaRPr lang="ru-RU" altLang="ru-RU" sz="2400" b="1" dirty="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2E128F27-36FE-42C8-84F1-2851486E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27" y="3303019"/>
            <a:ext cx="47517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UPDATE Владельцы </a:t>
            </a:r>
            <a:br>
              <a:rPr lang="en-US" altLang="ru-RU" sz="2400"/>
            </a:br>
            <a:r>
              <a:rPr lang="ru-RU" altLang="ru-RU" sz="2400"/>
              <a:t>SET Город = 'Новосибирск'</a:t>
            </a:r>
          </a:p>
          <a:p>
            <a:pPr eaLnBrk="1" hangingPunct="1"/>
            <a:r>
              <a:rPr lang="ru-RU" altLang="ru-RU" sz="2400"/>
              <a:t>WHERE Фамилия = "Гаспарян";</a:t>
            </a:r>
          </a:p>
        </p:txBody>
      </p:sp>
      <p:sp>
        <p:nvSpPr>
          <p:cNvPr id="30726" name="Номер слайда 5">
            <a:extLst>
              <a:ext uri="{FF2B5EF4-FFF2-40B4-BE49-F238E27FC236}">
                <a16:creationId xmlns:a16="http://schemas.microsoft.com/office/drawing/2014/main" id="{9C93FB52-F401-4E2B-B1E3-874964955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13B76D-3CC7-46C8-9392-FC5DC7C5936F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29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D2547B71-FE75-42FC-83B0-759A7FB43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10" y="452186"/>
            <a:ext cx="626351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ru-RU" sz="2400" dirty="0">
                <a:solidFill>
                  <a:srgbClr val="0000FF"/>
                </a:solidFill>
              </a:rPr>
              <a:t>S</a:t>
            </a:r>
            <a:r>
              <a:rPr lang="ru-RU" altLang="ru-RU" sz="2400" dirty="0">
                <a:solidFill>
                  <a:srgbClr val="0000FF"/>
                </a:solidFill>
              </a:rPr>
              <a:t>ELECT  </a:t>
            </a:r>
            <a:r>
              <a:rPr lang="ru-RU" altLang="ru-RU" sz="2400" dirty="0" err="1">
                <a:solidFill>
                  <a:srgbClr val="0000FF"/>
                </a:solidFill>
              </a:rPr>
              <a:t>список_столбцов</a:t>
            </a:r>
            <a:r>
              <a:rPr lang="ru-RU" altLang="ru-RU" sz="2400" dirty="0">
                <a:solidFill>
                  <a:srgbClr val="0000FF"/>
                </a:solidFill>
              </a:rPr>
              <a:t>    </a:t>
            </a:r>
          </a:p>
          <a:p>
            <a:pPr eaLnBrk="1" hangingPunct="1"/>
            <a:endParaRPr lang="ru-RU" altLang="ru-RU" sz="2400" dirty="0">
              <a:solidFill>
                <a:srgbClr val="0000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ru-RU" altLang="ru-RU" sz="2400" dirty="0">
                <a:solidFill>
                  <a:srgbClr val="0000FF"/>
                </a:solidFill>
              </a:rPr>
              <a:t>FROM  </a:t>
            </a:r>
            <a:r>
              <a:rPr lang="ru-RU" altLang="ru-RU" sz="2400" dirty="0" err="1">
                <a:solidFill>
                  <a:srgbClr val="0000FF"/>
                </a:solidFill>
              </a:rPr>
              <a:t>список_таблиц</a:t>
            </a:r>
            <a:endParaRPr lang="ru-RU" altLang="ru-RU" sz="2400" dirty="0">
              <a:solidFill>
                <a:srgbClr val="0000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endParaRPr lang="ru-RU" altLang="ru-RU" sz="2400" dirty="0">
              <a:solidFill>
                <a:srgbClr val="0000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ru-RU" altLang="ru-RU" sz="2400" dirty="0">
                <a:solidFill>
                  <a:srgbClr val="0000FF"/>
                </a:solidFill>
              </a:rPr>
              <a:t>[WHERE </a:t>
            </a:r>
            <a:r>
              <a:rPr lang="ru-RU" altLang="ru-RU" sz="2400" dirty="0" err="1">
                <a:solidFill>
                  <a:srgbClr val="0000FF"/>
                </a:solidFill>
              </a:rPr>
              <a:t>условия_поиска</a:t>
            </a:r>
            <a:r>
              <a:rPr lang="ru-RU" altLang="ru-RU" sz="2400" dirty="0">
                <a:solidFill>
                  <a:srgbClr val="0000FF"/>
                </a:solidFill>
              </a:rPr>
              <a:t>]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endParaRPr lang="ru-RU" altLang="ru-RU" sz="2400" dirty="0">
              <a:solidFill>
                <a:srgbClr val="0000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ru-RU" altLang="ru-RU" sz="2400" dirty="0">
                <a:solidFill>
                  <a:srgbClr val="0000FF"/>
                </a:solidFill>
              </a:rPr>
              <a:t>[GROUP BY </a:t>
            </a:r>
            <a:r>
              <a:rPr lang="ru-RU" altLang="ru-RU" sz="2400" dirty="0" err="1">
                <a:solidFill>
                  <a:srgbClr val="0000FF"/>
                </a:solidFill>
              </a:rPr>
              <a:t>имя_столбца</a:t>
            </a:r>
            <a:r>
              <a:rPr lang="ru-RU" altLang="ru-RU" sz="2400" dirty="0">
                <a:solidFill>
                  <a:srgbClr val="0000FF"/>
                </a:solidFill>
              </a:rPr>
              <a:t>]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endParaRPr lang="ru-RU" altLang="ru-RU" sz="2400" dirty="0">
              <a:solidFill>
                <a:srgbClr val="0000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ru-RU" altLang="ru-RU" sz="2400" dirty="0">
                <a:solidFill>
                  <a:srgbClr val="0000FF"/>
                </a:solidFill>
              </a:rPr>
              <a:t>[HAVING </a:t>
            </a:r>
            <a:r>
              <a:rPr lang="ru-RU" altLang="ru-RU" sz="2400" dirty="0" err="1">
                <a:solidFill>
                  <a:srgbClr val="0000FF"/>
                </a:solidFill>
              </a:rPr>
              <a:t>условия_возврата_групп</a:t>
            </a:r>
            <a:r>
              <a:rPr lang="ru-RU" altLang="ru-RU" sz="2400" dirty="0">
                <a:solidFill>
                  <a:srgbClr val="0000FF"/>
                </a:solidFill>
              </a:rPr>
              <a:t>]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endParaRPr lang="ru-RU" altLang="ru-RU" sz="2400" dirty="0">
              <a:solidFill>
                <a:srgbClr val="0000FF"/>
              </a:solidFill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ru-RU" altLang="ru-RU" sz="2400" dirty="0">
                <a:solidFill>
                  <a:srgbClr val="0000FF"/>
                </a:solidFill>
              </a:rPr>
              <a:t>[ORDER BY </a:t>
            </a:r>
            <a:r>
              <a:rPr lang="ru-RU" altLang="ru-RU" sz="2400" dirty="0" err="1">
                <a:solidFill>
                  <a:srgbClr val="0000FF"/>
                </a:solidFill>
              </a:rPr>
              <a:t>имя_столбца</a:t>
            </a:r>
            <a:r>
              <a:rPr lang="ru-RU" altLang="ru-RU" sz="2400" dirty="0">
                <a:solidFill>
                  <a:srgbClr val="0000FF"/>
                </a:solidFill>
              </a:rPr>
              <a:t> [ASC | DESC]]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endParaRPr lang="ru-RU" altLang="ru-RU" sz="21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4253F45-046B-42E8-ABC0-22D78F751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99" y="1110601"/>
            <a:ext cx="51304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DELETE FROM </a:t>
            </a:r>
            <a:r>
              <a:rPr lang="ru-RU" altLang="ru-RU" sz="2400"/>
              <a:t>имя_таблицы</a:t>
            </a:r>
          </a:p>
          <a:p>
            <a:pPr eaLnBrk="1" hangingPunct="1"/>
            <a:r>
              <a:rPr lang="en-US" altLang="ru-RU" sz="2400"/>
              <a:t>WHERE </a:t>
            </a:r>
            <a:r>
              <a:rPr lang="ru-RU" altLang="ru-RU" sz="2400"/>
              <a:t>условие</a:t>
            </a:r>
            <a:r>
              <a:rPr lang="en-US" altLang="ru-RU" sz="2400"/>
              <a:t>;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FB53AA2-A890-42DD-A127-FCEFF9D4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75" y="2298845"/>
            <a:ext cx="50232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/>
              <a:t>DELETE FROM </a:t>
            </a:r>
            <a:r>
              <a:rPr lang="ru-RU" altLang="ru-RU" sz="2400"/>
              <a:t>Справочник_улиц </a:t>
            </a:r>
          </a:p>
          <a:p>
            <a:pPr eaLnBrk="1" hangingPunct="1"/>
            <a:r>
              <a:rPr lang="en-US" altLang="ru-RU" sz="2400"/>
              <a:t>WHERE </a:t>
            </a:r>
            <a:r>
              <a:rPr lang="ru-RU" altLang="ru-RU" sz="2400"/>
              <a:t>Код = 17</a:t>
            </a:r>
            <a:r>
              <a:rPr lang="en-US" altLang="ru-RU" sz="2400"/>
              <a:t>;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DBF72B2-CA47-4910-8820-2288F0ACF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40" y="503383"/>
            <a:ext cx="1403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2400" b="1"/>
              <a:t>DELETE</a:t>
            </a:r>
            <a:endParaRPr lang="ru-RU" altLang="ru-RU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41B7604-4404-4B0A-98CD-D4EA4251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65" y="933602"/>
            <a:ext cx="664859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b="1" dirty="0"/>
              <a:t>SELECT</a:t>
            </a:r>
            <a:r>
              <a:rPr lang="ru-RU" altLang="ru-RU" sz="2100" dirty="0"/>
              <a:t> – устанавливается, какие столбцы должны присутствовать в выходных данных;</a:t>
            </a:r>
            <a:endParaRPr lang="en-US" altLang="ru-RU" sz="2100" b="1" dirty="0"/>
          </a:p>
          <a:p>
            <a:pPr eaLnBrk="1" hangingPunct="1"/>
            <a:r>
              <a:rPr lang="ru-RU" altLang="ru-RU" sz="2100" b="1" dirty="0"/>
              <a:t>FROM</a:t>
            </a:r>
            <a:r>
              <a:rPr lang="ru-RU" altLang="ru-RU" sz="2100" dirty="0"/>
              <a:t> – определяются имена используемых таблиц;</a:t>
            </a:r>
          </a:p>
          <a:p>
            <a:pPr eaLnBrk="1" hangingPunct="1"/>
            <a:r>
              <a:rPr lang="ru-RU" altLang="ru-RU" sz="2100" b="1" dirty="0"/>
              <a:t>WHERE</a:t>
            </a:r>
            <a:r>
              <a:rPr lang="ru-RU" altLang="ru-RU" sz="2100" dirty="0"/>
              <a:t> – выполняется фильтрация строк объекта в соответствии с заданными условиями;</a:t>
            </a:r>
          </a:p>
          <a:p>
            <a:pPr eaLnBrk="1" hangingPunct="1"/>
            <a:r>
              <a:rPr lang="ru-RU" altLang="ru-RU" sz="2100" b="1" dirty="0"/>
              <a:t>GROUP BY</a:t>
            </a:r>
            <a:r>
              <a:rPr lang="ru-RU" altLang="ru-RU" sz="2100" dirty="0"/>
              <a:t> – образуются группы строк, имеющие одно и то же значение в указанном столбце;</a:t>
            </a:r>
          </a:p>
          <a:p>
            <a:pPr eaLnBrk="1" hangingPunct="1"/>
            <a:r>
              <a:rPr lang="ru-RU" altLang="ru-RU" sz="2100" b="1" dirty="0"/>
              <a:t>HAVING</a:t>
            </a:r>
            <a:r>
              <a:rPr lang="ru-RU" altLang="ru-RU" sz="2100" dirty="0"/>
              <a:t> – фильтруются группы строк объекта в соответствии с указанным условием;</a:t>
            </a:r>
          </a:p>
          <a:p>
            <a:pPr eaLnBrk="1" hangingPunct="1"/>
            <a:r>
              <a:rPr lang="ru-RU" altLang="ru-RU" sz="2100" b="1" dirty="0"/>
              <a:t>ORDER BY</a:t>
            </a:r>
            <a:r>
              <a:rPr lang="ru-RU" altLang="ru-RU" sz="2100" dirty="0"/>
              <a:t> – определяется упорядоченность результатов выполнения операторов.</a:t>
            </a:r>
          </a:p>
        </p:txBody>
      </p:sp>
      <p:sp>
        <p:nvSpPr>
          <p:cNvPr id="5123" name="Номер слайда 2">
            <a:extLst>
              <a:ext uri="{FF2B5EF4-FFF2-40B4-BE49-F238E27FC236}">
                <a16:creationId xmlns:a16="http://schemas.microsoft.com/office/drawing/2014/main" id="{20434C91-9A52-429B-BB36-DFDFB4EB7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DB9803-544E-4928-9BDD-4AB706E3C45F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4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B24E174-210A-41EB-B2E8-F1311E3B67D1}"/>
              </a:ext>
            </a:extLst>
          </p:cNvPr>
          <p:cNvSpPr/>
          <p:nvPr/>
        </p:nvSpPr>
        <p:spPr>
          <a:xfrm>
            <a:off x="395199" y="239580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DML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>
            <a:extLst>
              <a:ext uri="{FF2B5EF4-FFF2-40B4-BE49-F238E27FC236}">
                <a16:creationId xmlns:a16="http://schemas.microsoft.com/office/drawing/2014/main" id="{3225C975-3BEF-4D64-8163-C9459ABC1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21" y="1367813"/>
            <a:ext cx="65067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Существует пять основных типов условий поиска (или предикатов):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>
                <a:solidFill>
                  <a:srgbClr val="0000FF"/>
                </a:solidFill>
              </a:rPr>
              <a:t>сравнение</a:t>
            </a:r>
            <a:r>
              <a:rPr lang="en-US" altLang="ru-RU" dirty="0">
                <a:solidFill>
                  <a:srgbClr val="0000FF"/>
                </a:solidFill>
              </a:rPr>
              <a:t>,</a:t>
            </a:r>
            <a:endParaRPr lang="ru-RU" altLang="ru-RU" dirty="0">
              <a:solidFill>
                <a:srgbClr val="0000FF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>
                <a:solidFill>
                  <a:srgbClr val="0000FF"/>
                </a:solidFill>
              </a:rPr>
              <a:t>диапазон</a:t>
            </a:r>
            <a:r>
              <a:rPr lang="en-US" altLang="ru-RU" dirty="0">
                <a:solidFill>
                  <a:srgbClr val="0000FF"/>
                </a:solidFill>
              </a:rPr>
              <a:t>,</a:t>
            </a:r>
            <a:endParaRPr lang="ru-RU" altLang="ru-RU" dirty="0">
              <a:solidFill>
                <a:srgbClr val="0000FF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>
                <a:solidFill>
                  <a:srgbClr val="0000FF"/>
                </a:solidFill>
              </a:rPr>
              <a:t>принадлежность множеству</a:t>
            </a:r>
            <a:r>
              <a:rPr lang="en-US" altLang="ru-RU" dirty="0">
                <a:solidFill>
                  <a:srgbClr val="0000FF"/>
                </a:solidFill>
              </a:rPr>
              <a:t>,</a:t>
            </a:r>
            <a:endParaRPr lang="ru-RU" altLang="ru-RU" dirty="0">
              <a:solidFill>
                <a:srgbClr val="0000FF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>
                <a:solidFill>
                  <a:srgbClr val="0000FF"/>
                </a:solidFill>
              </a:rPr>
              <a:t>соответствие шаблону</a:t>
            </a:r>
            <a:r>
              <a:rPr lang="en-US" altLang="ru-RU" dirty="0">
                <a:solidFill>
                  <a:srgbClr val="0000FF"/>
                </a:solidFill>
              </a:rPr>
              <a:t>,</a:t>
            </a:r>
            <a:endParaRPr lang="ru-RU" altLang="ru-RU" dirty="0">
              <a:solidFill>
                <a:srgbClr val="0000FF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>
                <a:solidFill>
                  <a:srgbClr val="0000FF"/>
                </a:solidFill>
              </a:rPr>
              <a:t>значение NULL</a:t>
            </a:r>
            <a:r>
              <a:rPr lang="en-US" altLang="ru-RU" dirty="0">
                <a:solidFill>
                  <a:srgbClr val="0000FF"/>
                </a:solidFill>
              </a:rPr>
              <a:t>.</a:t>
            </a:r>
            <a:endParaRPr lang="ru-RU" altLang="ru-RU" dirty="0">
              <a:solidFill>
                <a:srgbClr val="0000FF"/>
              </a:solidFill>
            </a:endParaRPr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1018DAC4-DC1B-434F-A37E-C78DBA954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06" y="249755"/>
            <a:ext cx="19030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600" b="1" dirty="0"/>
              <a:t>WHERE</a:t>
            </a:r>
            <a:endParaRPr lang="ru-RU" altLang="ru-RU" sz="3600" b="1" dirty="0"/>
          </a:p>
        </p:txBody>
      </p:sp>
      <p:sp>
        <p:nvSpPr>
          <p:cNvPr id="7172" name="Номер слайда 3">
            <a:extLst>
              <a:ext uri="{FF2B5EF4-FFF2-40B4-BE49-F238E27FC236}">
                <a16:creationId xmlns:a16="http://schemas.microsoft.com/office/drawing/2014/main" id="{51675641-383D-4D08-96CB-F19C2DC5F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884130-FB4E-4323-814A-1460A4CD3E31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5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ED74B3DA-767D-4FFC-85D6-583960F8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37495" y="860370"/>
            <a:ext cx="64531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buClr>
                <a:schemeClr val="bg2"/>
              </a:buClr>
              <a:buFont typeface="Wingdings" panose="05000000000000000000" pitchFamily="2" charset="2"/>
              <a:buAutoNum type="arabicParenR"/>
            </a:pPr>
            <a:r>
              <a:rPr lang="ru-RU" altLang="ru-RU" sz="2400" dirty="0"/>
              <a:t> </a:t>
            </a:r>
            <a:r>
              <a:rPr lang="en-US" altLang="ru-RU" sz="2400" dirty="0"/>
              <a:t>c</a:t>
            </a:r>
            <a:r>
              <a:rPr lang="ru-RU" altLang="ru-RU" sz="2400" dirty="0"/>
              <a:t>равнение</a:t>
            </a:r>
            <a:r>
              <a:rPr lang="en-US" altLang="ru-RU" sz="2400" dirty="0"/>
              <a:t> - </a:t>
            </a:r>
            <a:r>
              <a:rPr lang="ru-RU" altLang="ru-RU" sz="2400" dirty="0"/>
              <a:t>сравниваются результаты вычисления одного выражения с результатами вычисления другого</a:t>
            </a:r>
            <a:endParaRPr lang="en-US" altLang="ru-RU" sz="2400" dirty="0"/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386794FC-2AC9-49C1-85A8-BEFA17F8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76" y="243080"/>
            <a:ext cx="1713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200" b="1" dirty="0"/>
              <a:t>WHERE</a:t>
            </a:r>
            <a:endParaRPr lang="ru-RU" altLang="ru-RU" sz="3200" b="1" dirty="0"/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9214C378-B12E-41D1-9940-31F5A684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439" y="2713471"/>
            <a:ext cx="44558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 dirty="0">
                <a:solidFill>
                  <a:srgbClr val="0000FF"/>
                </a:solidFill>
              </a:rPr>
              <a:t>SELECT * FROM Владельцы</a:t>
            </a:r>
          </a:p>
          <a:p>
            <a:pPr eaLnBrk="1" hangingPunct="1"/>
            <a:r>
              <a:rPr lang="ru-RU" altLang="ru-RU" sz="2400" i="1" dirty="0">
                <a:solidFill>
                  <a:srgbClr val="0000FF"/>
                </a:solidFill>
              </a:rPr>
              <a:t>WHERE </a:t>
            </a:r>
            <a:r>
              <a:rPr lang="ru-RU" altLang="ru-RU" sz="2400" i="1" dirty="0" err="1">
                <a:solidFill>
                  <a:srgbClr val="C00000"/>
                </a:solidFill>
              </a:rPr>
              <a:t>Номер_дома</a:t>
            </a:r>
            <a:r>
              <a:rPr lang="ru-RU" altLang="ru-RU" sz="2400" i="1" dirty="0">
                <a:solidFill>
                  <a:srgbClr val="C00000"/>
                </a:solidFill>
              </a:rPr>
              <a:t>&gt;100;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5A74E55C-F2FA-4CBF-A510-91436D3A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03" y="2686229"/>
            <a:ext cx="3240881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dirty="0">
                <a:solidFill>
                  <a:srgbClr val="0000FF"/>
                </a:solidFill>
              </a:rPr>
              <a:t>Операторы сравнения: </a:t>
            </a:r>
          </a:p>
          <a:p>
            <a:pPr eaLnBrk="1" hangingPunct="1"/>
            <a:r>
              <a:rPr lang="ru-RU" altLang="ru-RU" sz="2100" dirty="0">
                <a:solidFill>
                  <a:srgbClr val="0000FF"/>
                </a:solidFill>
              </a:rPr>
              <a:t>=  равенство; </a:t>
            </a:r>
          </a:p>
          <a:p>
            <a:pPr eaLnBrk="1" hangingPunct="1"/>
            <a:r>
              <a:rPr lang="ru-RU" altLang="ru-RU" sz="2100" dirty="0">
                <a:solidFill>
                  <a:srgbClr val="0000FF"/>
                </a:solidFill>
              </a:rPr>
              <a:t>&lt;  меньше; </a:t>
            </a:r>
          </a:p>
          <a:p>
            <a:pPr eaLnBrk="1" hangingPunct="1"/>
            <a:r>
              <a:rPr lang="ru-RU" altLang="ru-RU" sz="2100" dirty="0">
                <a:solidFill>
                  <a:srgbClr val="0000FF"/>
                </a:solidFill>
              </a:rPr>
              <a:t>&gt;  больше; </a:t>
            </a:r>
          </a:p>
          <a:p>
            <a:pPr eaLnBrk="1" hangingPunct="1"/>
            <a:r>
              <a:rPr lang="ru-RU" altLang="ru-RU" sz="2100" dirty="0">
                <a:solidFill>
                  <a:srgbClr val="0000FF"/>
                </a:solidFill>
              </a:rPr>
              <a:t>&lt;=  меньше или равно; </a:t>
            </a:r>
          </a:p>
          <a:p>
            <a:pPr eaLnBrk="1" hangingPunct="1"/>
            <a:r>
              <a:rPr lang="ru-RU" altLang="ru-RU" sz="2100" dirty="0">
                <a:solidFill>
                  <a:srgbClr val="0000FF"/>
                </a:solidFill>
              </a:rPr>
              <a:t>&gt;=  больше или равно; </a:t>
            </a:r>
          </a:p>
          <a:p>
            <a:pPr eaLnBrk="1" hangingPunct="1"/>
            <a:r>
              <a:rPr lang="ru-RU" altLang="ru-RU" sz="2100" dirty="0">
                <a:solidFill>
                  <a:srgbClr val="0000FF"/>
                </a:solidFill>
              </a:rPr>
              <a:t>&lt;&gt;  не равно.</a:t>
            </a:r>
          </a:p>
        </p:txBody>
      </p:sp>
      <p:sp>
        <p:nvSpPr>
          <p:cNvPr id="8198" name="Номер слайда 5">
            <a:extLst>
              <a:ext uri="{FF2B5EF4-FFF2-40B4-BE49-F238E27FC236}">
                <a16:creationId xmlns:a16="http://schemas.microsoft.com/office/drawing/2014/main" id="{3EE54E35-7481-458A-BEBE-98C3954B52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E579BB-1E3E-4634-BF26-7AEE24EDBB55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6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BD5DD35D-5826-4DA9-9DDA-56EAF4DC8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09" y="223056"/>
            <a:ext cx="1519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b="1" dirty="0"/>
              <a:t>WHERE</a:t>
            </a:r>
            <a:endParaRPr lang="ru-RU" altLang="ru-RU" b="1" dirty="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AB7359F8-2595-4BAB-8954-D08D2165A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2" y="2658518"/>
            <a:ext cx="82280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i="1" dirty="0">
                <a:solidFill>
                  <a:srgbClr val="0000FF"/>
                </a:solidFill>
              </a:rPr>
              <a:t>SELECT * FROM Владельцы</a:t>
            </a:r>
          </a:p>
          <a:p>
            <a:pPr eaLnBrk="1" hangingPunct="1"/>
            <a:endParaRPr lang="ru-RU" altLang="ru-RU" sz="2400" i="1" dirty="0">
              <a:solidFill>
                <a:srgbClr val="0000FF"/>
              </a:solidFill>
            </a:endParaRPr>
          </a:p>
          <a:p>
            <a:pPr eaLnBrk="1" hangingPunct="1"/>
            <a:r>
              <a:rPr lang="ru-RU" altLang="ru-RU" sz="2400" i="1" dirty="0">
                <a:solidFill>
                  <a:srgbClr val="0000FF"/>
                </a:solidFill>
              </a:rPr>
              <a:t>WHERE </a:t>
            </a:r>
            <a:r>
              <a:rPr lang="ru-RU" altLang="ru-RU" sz="2400" i="1" dirty="0" err="1">
                <a:solidFill>
                  <a:srgbClr val="C00000"/>
                </a:solidFill>
              </a:rPr>
              <a:t>Номер_дома</a:t>
            </a:r>
            <a:r>
              <a:rPr lang="ru-RU" altLang="ru-RU" sz="2400" i="1" dirty="0">
                <a:solidFill>
                  <a:srgbClr val="C00000"/>
                </a:solidFill>
              </a:rPr>
              <a:t>&gt;100 </a:t>
            </a:r>
            <a:r>
              <a:rPr lang="en-US" altLang="ru-RU" sz="2400" i="1" dirty="0">
                <a:solidFill>
                  <a:srgbClr val="C00000"/>
                </a:solidFill>
              </a:rPr>
              <a:t>AND</a:t>
            </a:r>
            <a:r>
              <a:rPr lang="ru-RU" altLang="ru-RU" sz="2400" i="1" dirty="0">
                <a:solidFill>
                  <a:srgbClr val="C00000"/>
                </a:solidFill>
              </a:rPr>
              <a:t> </a:t>
            </a:r>
            <a:r>
              <a:rPr lang="ru-RU" altLang="ru-RU" sz="2400" i="1" dirty="0" err="1">
                <a:solidFill>
                  <a:srgbClr val="C00000"/>
                </a:solidFill>
              </a:rPr>
              <a:t>Номер_дома</a:t>
            </a:r>
            <a:r>
              <a:rPr lang="en-US" altLang="ru-RU" sz="2400" i="1" dirty="0">
                <a:solidFill>
                  <a:srgbClr val="C00000"/>
                </a:solidFill>
              </a:rPr>
              <a:t>&lt;</a:t>
            </a:r>
            <a:r>
              <a:rPr lang="ru-RU" altLang="ru-RU" sz="2400" i="1" dirty="0">
                <a:solidFill>
                  <a:srgbClr val="C00000"/>
                </a:solidFill>
              </a:rPr>
              <a:t>1</a:t>
            </a:r>
            <a:r>
              <a:rPr lang="en-US" altLang="ru-RU" sz="2400" i="1" dirty="0">
                <a:solidFill>
                  <a:srgbClr val="C00000"/>
                </a:solidFill>
              </a:rPr>
              <a:t>1</a:t>
            </a:r>
            <a:r>
              <a:rPr lang="ru-RU" altLang="ru-RU" sz="2400" i="1" dirty="0">
                <a:solidFill>
                  <a:srgbClr val="C00000"/>
                </a:solidFill>
              </a:rPr>
              <a:t>0;</a:t>
            </a: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E9789BAA-4112-4FD6-8301-55CE8F39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5" y="935603"/>
            <a:ext cx="65067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100" dirty="0"/>
              <a:t>Более сложные запросы могут быть построены с помощью логических операторов AND, OR или NOT, а также скобок, используемых для определения порядка вычисления выражения.</a:t>
            </a:r>
          </a:p>
        </p:txBody>
      </p:sp>
      <p:sp>
        <p:nvSpPr>
          <p:cNvPr id="9221" name="Номер слайда 4">
            <a:extLst>
              <a:ext uri="{FF2B5EF4-FFF2-40B4-BE49-F238E27FC236}">
                <a16:creationId xmlns:a16="http://schemas.microsoft.com/office/drawing/2014/main" id="{AEA89EF5-10CB-491E-A00F-5D8158B58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953A75-25EB-4CC7-B9BF-3A6F68647A35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7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6B7321-1188-46E3-815B-1F4F2E73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97" y="881250"/>
            <a:ext cx="55531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hangingPunct="1">
              <a:buClr>
                <a:schemeClr val="bg2"/>
              </a:buClr>
            </a:pPr>
            <a:r>
              <a:rPr lang="ru-RU" altLang="ru-RU" sz="2400" dirty="0"/>
              <a:t>диапазон - проверяется, попадает ли результат вычисления выражения в заданный диапазон значений</a:t>
            </a:r>
            <a:endParaRPr lang="en-US" altLang="ru-RU" sz="24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E51FBFB-13CE-463C-A390-83E942E8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94" y="214295"/>
            <a:ext cx="1713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200" b="1" dirty="0"/>
              <a:t>WHERE</a:t>
            </a:r>
            <a:endParaRPr lang="ru-RU" altLang="ru-RU" sz="3200" b="1" dirty="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DF2E5032-C4CE-4B4B-90E3-E6AB96E1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81" y="3187948"/>
            <a:ext cx="85432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0000FF"/>
                </a:solidFill>
              </a:rPr>
              <a:t>SELECT * FROM Владельцы</a:t>
            </a:r>
          </a:p>
          <a:p>
            <a:pPr eaLnBrk="1" hangingPunct="1"/>
            <a:r>
              <a:rPr lang="ru-RU" altLang="ru-RU" sz="2400" dirty="0">
                <a:solidFill>
                  <a:srgbClr val="C00000"/>
                </a:solidFill>
              </a:rPr>
              <a:t>WHERE </a:t>
            </a:r>
            <a:r>
              <a:rPr lang="ru-RU" altLang="ru-RU" sz="2400" dirty="0" err="1">
                <a:solidFill>
                  <a:srgbClr val="C00000"/>
                </a:solidFill>
              </a:rPr>
              <a:t>Номер_дома</a:t>
            </a:r>
            <a:r>
              <a:rPr lang="ru-RU" altLang="ru-RU" sz="2400" dirty="0">
                <a:solidFill>
                  <a:srgbClr val="C00000"/>
                </a:solidFill>
              </a:rPr>
              <a:t> </a:t>
            </a:r>
            <a:r>
              <a:rPr lang="en-US" altLang="ru-RU" sz="2400" dirty="0">
                <a:solidFill>
                  <a:srgbClr val="C00000"/>
                </a:solidFill>
              </a:rPr>
              <a:t>NOT</a:t>
            </a:r>
            <a:r>
              <a:rPr lang="ru-RU" altLang="ru-RU" sz="2400" dirty="0">
                <a:solidFill>
                  <a:srgbClr val="C00000"/>
                </a:solidFill>
              </a:rPr>
              <a:t> BETWEEN 100</a:t>
            </a:r>
            <a:r>
              <a:rPr lang="en-US" altLang="ru-RU" sz="2400" dirty="0">
                <a:solidFill>
                  <a:srgbClr val="C00000"/>
                </a:solidFill>
              </a:rPr>
              <a:t> AND </a:t>
            </a:r>
            <a:r>
              <a:rPr lang="ru-RU" altLang="ru-RU" sz="2400" dirty="0">
                <a:solidFill>
                  <a:srgbClr val="C00000"/>
                </a:solidFill>
              </a:rPr>
              <a:t>1</a:t>
            </a:r>
            <a:r>
              <a:rPr lang="en-US" altLang="ru-RU" sz="2400" dirty="0">
                <a:solidFill>
                  <a:srgbClr val="C00000"/>
                </a:solidFill>
              </a:rPr>
              <a:t>1</a:t>
            </a:r>
            <a:r>
              <a:rPr lang="ru-RU" altLang="ru-RU" sz="2400" dirty="0">
                <a:solidFill>
                  <a:srgbClr val="C00000"/>
                </a:solidFill>
              </a:rPr>
              <a:t>0;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BE848017-8469-4E3D-BD28-8CC88CE09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8" y="2320115"/>
            <a:ext cx="71163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800" dirty="0"/>
              <a:t>Оператор BETWEEN используется для поиска значения внутри некоторого интервала</a:t>
            </a:r>
          </a:p>
        </p:txBody>
      </p:sp>
      <p:sp>
        <p:nvSpPr>
          <p:cNvPr id="10246" name="Номер слайда 5">
            <a:extLst>
              <a:ext uri="{FF2B5EF4-FFF2-40B4-BE49-F238E27FC236}">
                <a16:creationId xmlns:a16="http://schemas.microsoft.com/office/drawing/2014/main" id="{6D0C835B-100B-4509-A6FC-1A06ED4224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B6BD3F-942D-475B-816D-563220870D69}" type="slidenum">
              <a:rPr lang="ru-RU" altLang="ru-RU" sz="900">
                <a:latin typeface="Arial Black" panose="020B0A04020102020204" pitchFamily="34" charset="0"/>
              </a:rPr>
              <a:pPr eaLnBrk="1" hangingPunct="1"/>
              <a:t>8</a:t>
            </a:fld>
            <a:endParaRPr lang="ru-RU" altLang="ru-RU" sz="9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794FAAF-D273-4D5F-AFDE-3E9790A64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0350" y="834038"/>
            <a:ext cx="678124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1" indent="0" eaLnBrk="1" hangingPunct="1">
              <a:buClr>
                <a:schemeClr val="bg2"/>
              </a:buClr>
            </a:pPr>
            <a:r>
              <a:rPr lang="ru-RU" altLang="ru-RU" sz="2400" dirty="0"/>
              <a:t> принадлежность множеству</a:t>
            </a:r>
            <a:r>
              <a:rPr lang="en-US" altLang="ru-RU" sz="2400" dirty="0"/>
              <a:t> -</a:t>
            </a:r>
            <a:r>
              <a:rPr lang="ru-RU" altLang="ru-RU" sz="2400" dirty="0"/>
              <a:t> проверяется, принадлежит ли результат вычислений выражения заданному множеству значений.</a:t>
            </a:r>
            <a:endParaRPr lang="en-US" altLang="ru-RU" sz="2400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F7B168-1C3B-4E74-8BAB-7BF28186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37" y="136825"/>
            <a:ext cx="17139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3200" b="1" dirty="0"/>
              <a:t>WHERE</a:t>
            </a:r>
            <a:endParaRPr lang="ru-RU" altLang="ru-RU" sz="3200" b="1" dirty="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9D85342-0157-48EF-A66B-F0F283C8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336" y="2116227"/>
            <a:ext cx="51613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solidFill>
                  <a:srgbClr val="0000FF"/>
                </a:solidFill>
              </a:rPr>
              <a:t>SELECT *</a:t>
            </a:r>
          </a:p>
          <a:p>
            <a:pPr eaLnBrk="1" hangingPunct="1"/>
            <a:r>
              <a:rPr lang="ru-RU" altLang="ru-RU" sz="2400" dirty="0">
                <a:solidFill>
                  <a:srgbClr val="0000FF"/>
                </a:solidFill>
              </a:rPr>
              <a:t>FROM Владельцы</a:t>
            </a:r>
          </a:p>
          <a:p>
            <a:pPr eaLnBrk="1" hangingPunct="1"/>
            <a:r>
              <a:rPr lang="ru-RU" altLang="ru-RU" sz="2400" dirty="0">
                <a:solidFill>
                  <a:srgbClr val="C00000"/>
                </a:solidFill>
              </a:rPr>
              <a:t>WHERE Фамилия IN</a:t>
            </a:r>
          </a:p>
          <a:p>
            <a:pPr eaLnBrk="1" hangingPunct="1"/>
            <a:r>
              <a:rPr lang="ru-RU" altLang="ru-RU" sz="2400" dirty="0">
                <a:solidFill>
                  <a:srgbClr val="C00000"/>
                </a:solidFill>
              </a:rPr>
              <a:t>("</a:t>
            </a:r>
            <a:r>
              <a:rPr lang="ru-RU" altLang="ru-RU" sz="2400" dirty="0" err="1">
                <a:solidFill>
                  <a:srgbClr val="C00000"/>
                </a:solidFill>
              </a:rPr>
              <a:t>Чернышов</a:t>
            </a:r>
            <a:r>
              <a:rPr lang="ru-RU" altLang="ru-RU" sz="2400" dirty="0">
                <a:solidFill>
                  <a:srgbClr val="C00000"/>
                </a:solidFill>
              </a:rPr>
              <a:t>", "Медведев", "</a:t>
            </a:r>
            <a:r>
              <a:rPr lang="ru-RU" altLang="ru-RU" sz="2400" dirty="0" err="1">
                <a:solidFill>
                  <a:srgbClr val="C00000"/>
                </a:solidFill>
              </a:rPr>
              <a:t>Гаспарян</a:t>
            </a:r>
            <a:r>
              <a:rPr lang="ru-RU" altLang="ru-RU" sz="2400" dirty="0">
                <a:solidFill>
                  <a:srgbClr val="C00000"/>
                </a:solidFill>
              </a:rPr>
              <a:t>", "Слободской");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0BD8E60-CF52-44BC-A175-5CB5E722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17" y="2640155"/>
            <a:ext cx="391874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/>
              <a:t>Оператор IN используется для сравнения некоторого значения со списком заданных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511</TotalTime>
  <Words>1220</Words>
  <Application>Microsoft Office PowerPoint</Application>
  <PresentationFormat>Экран (16:9)</PresentationFormat>
  <Paragraphs>235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-apple-system</vt:lpstr>
      <vt:lpstr>Arial</vt:lpstr>
      <vt:lpstr>Arial Black</vt:lpstr>
      <vt:lpstr>Calibri</vt:lpstr>
      <vt:lpstr>Calibri Light</vt:lpstr>
      <vt:lpstr>News706 BT</vt:lpstr>
      <vt:lpstr>Segoe UI Light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58</cp:revision>
  <dcterms:created xsi:type="dcterms:W3CDTF">2013-01-27T09:14:16Z</dcterms:created>
  <dcterms:modified xsi:type="dcterms:W3CDTF">2024-11-26T05:51:06Z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