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34" y="-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0003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003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003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003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6995" y="812530"/>
            <a:ext cx="5345277" cy="5345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3263" y="913228"/>
            <a:ext cx="3583343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0003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2937" y="5049631"/>
            <a:ext cx="6061075" cy="519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ostgresql.org/downloa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8798" y="3193811"/>
            <a:ext cx="5346065" cy="4010025"/>
            <a:chOff x="1108798" y="3193811"/>
            <a:chExt cx="5346065" cy="4010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5640" y="4148077"/>
              <a:ext cx="4072318" cy="30549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798" y="3193811"/>
              <a:ext cx="5345988" cy="40094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798" y="3193811"/>
              <a:ext cx="5345988" cy="872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6596" y="4281418"/>
              <a:ext cx="1204201" cy="4963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09678" y="6569433"/>
              <a:ext cx="436880" cy="436880"/>
            </a:xfrm>
            <a:custGeom>
              <a:avLst/>
              <a:gdLst/>
              <a:ahLst/>
              <a:cxnLst/>
              <a:rect l="l" t="t" r="r" b="b"/>
              <a:pathLst>
                <a:path w="436879" h="436879">
                  <a:moveTo>
                    <a:pt x="218516" y="0"/>
                  </a:moveTo>
                  <a:lnTo>
                    <a:pt x="161951" y="7426"/>
                  </a:lnTo>
                  <a:lnTo>
                    <a:pt x="109435" y="29159"/>
                  </a:lnTo>
                  <a:lnTo>
                    <a:pt x="64081" y="63852"/>
                  </a:lnTo>
                  <a:lnTo>
                    <a:pt x="29527" y="109080"/>
                  </a:lnTo>
                  <a:lnTo>
                    <a:pt x="7472" y="161729"/>
                  </a:lnTo>
                  <a:lnTo>
                    <a:pt x="0" y="218160"/>
                  </a:lnTo>
                  <a:lnTo>
                    <a:pt x="1879" y="246802"/>
                  </a:lnTo>
                  <a:lnTo>
                    <a:pt x="16711" y="301790"/>
                  </a:lnTo>
                  <a:lnTo>
                    <a:pt x="45352" y="351324"/>
                  </a:lnTo>
                  <a:lnTo>
                    <a:pt x="85509" y="391490"/>
                  </a:lnTo>
                  <a:lnTo>
                    <a:pt x="135036" y="420126"/>
                  </a:lnTo>
                  <a:lnTo>
                    <a:pt x="189879" y="434804"/>
                  </a:lnTo>
                  <a:lnTo>
                    <a:pt x="218516" y="436676"/>
                  </a:lnTo>
                  <a:lnTo>
                    <a:pt x="247004" y="434804"/>
                  </a:lnTo>
                  <a:lnTo>
                    <a:pt x="301951" y="420126"/>
                  </a:lnTo>
                  <a:lnTo>
                    <a:pt x="351374" y="391490"/>
                  </a:lnTo>
                  <a:lnTo>
                    <a:pt x="391640" y="351324"/>
                  </a:lnTo>
                  <a:lnTo>
                    <a:pt x="420126" y="301790"/>
                  </a:lnTo>
                  <a:lnTo>
                    <a:pt x="434804" y="246802"/>
                  </a:lnTo>
                  <a:lnTo>
                    <a:pt x="436676" y="218160"/>
                  </a:lnTo>
                  <a:lnTo>
                    <a:pt x="434804" y="189674"/>
                  </a:lnTo>
                  <a:lnTo>
                    <a:pt x="420126" y="134730"/>
                  </a:lnTo>
                  <a:lnTo>
                    <a:pt x="391640" y="85301"/>
                  </a:lnTo>
                  <a:lnTo>
                    <a:pt x="351374" y="45036"/>
                  </a:lnTo>
                  <a:lnTo>
                    <a:pt x="301951" y="16555"/>
                  </a:lnTo>
                  <a:lnTo>
                    <a:pt x="247004" y="1873"/>
                  </a:lnTo>
                  <a:lnTo>
                    <a:pt x="218516" y="0"/>
                  </a:lnTo>
                  <a:close/>
                </a:path>
              </a:pathLst>
            </a:custGeom>
            <a:solidFill>
              <a:srgbClr val="B375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8798" y="3193354"/>
            <a:ext cx="5346065" cy="401066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72415">
              <a:lnSpc>
                <a:spcPts val="1960"/>
              </a:lnSpc>
              <a:spcBef>
                <a:spcPts val="985"/>
              </a:spcBef>
            </a:pP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Разработка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серверной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части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приложений</a:t>
            </a:r>
            <a:endParaRPr sz="1700">
              <a:latin typeface="Microsoft Sans Serif"/>
              <a:cs typeface="Microsoft Sans Serif"/>
            </a:endParaRPr>
          </a:p>
          <a:p>
            <a:pPr marL="272415">
              <a:lnSpc>
                <a:spcPts val="2680"/>
              </a:lnSpc>
            </a:pP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Базовый</a:t>
            </a:r>
            <a:r>
              <a:rPr sz="23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курс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R="284480" algn="r">
              <a:lnSpc>
                <a:spcPct val="100000"/>
              </a:lnSpc>
            </a:pPr>
            <a:r>
              <a:rPr sz="1900" b="1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7626" y="3551331"/>
            <a:ext cx="5346065" cy="4010025"/>
            <a:chOff x="1097626" y="3551331"/>
            <a:chExt cx="5346065" cy="4010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467" y="4505596"/>
              <a:ext cx="4072318" cy="30549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626" y="3551331"/>
              <a:ext cx="5345988" cy="40094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626" y="3551331"/>
              <a:ext cx="5345988" cy="872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5423" y="4638938"/>
              <a:ext cx="1204201" cy="4963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98505" y="6926953"/>
              <a:ext cx="436880" cy="436880"/>
            </a:xfrm>
            <a:custGeom>
              <a:avLst/>
              <a:gdLst/>
              <a:ahLst/>
              <a:cxnLst/>
              <a:rect l="l" t="t" r="r" b="b"/>
              <a:pathLst>
                <a:path w="436879" h="436879">
                  <a:moveTo>
                    <a:pt x="218516" y="0"/>
                  </a:moveTo>
                  <a:lnTo>
                    <a:pt x="161951" y="7426"/>
                  </a:lnTo>
                  <a:lnTo>
                    <a:pt x="109435" y="29159"/>
                  </a:lnTo>
                  <a:lnTo>
                    <a:pt x="64081" y="63852"/>
                  </a:lnTo>
                  <a:lnTo>
                    <a:pt x="29527" y="109080"/>
                  </a:lnTo>
                  <a:lnTo>
                    <a:pt x="7472" y="161729"/>
                  </a:lnTo>
                  <a:lnTo>
                    <a:pt x="0" y="218160"/>
                  </a:lnTo>
                  <a:lnTo>
                    <a:pt x="1879" y="246802"/>
                  </a:lnTo>
                  <a:lnTo>
                    <a:pt x="16711" y="301790"/>
                  </a:lnTo>
                  <a:lnTo>
                    <a:pt x="45352" y="351324"/>
                  </a:lnTo>
                  <a:lnTo>
                    <a:pt x="85509" y="391490"/>
                  </a:lnTo>
                  <a:lnTo>
                    <a:pt x="135036" y="420126"/>
                  </a:lnTo>
                  <a:lnTo>
                    <a:pt x="189879" y="434804"/>
                  </a:lnTo>
                  <a:lnTo>
                    <a:pt x="218516" y="436676"/>
                  </a:lnTo>
                  <a:lnTo>
                    <a:pt x="247004" y="434804"/>
                  </a:lnTo>
                  <a:lnTo>
                    <a:pt x="301951" y="420126"/>
                  </a:lnTo>
                  <a:lnTo>
                    <a:pt x="351374" y="391490"/>
                  </a:lnTo>
                  <a:lnTo>
                    <a:pt x="391640" y="351324"/>
                  </a:lnTo>
                  <a:lnTo>
                    <a:pt x="420126" y="301790"/>
                  </a:lnTo>
                  <a:lnTo>
                    <a:pt x="434804" y="246802"/>
                  </a:lnTo>
                  <a:lnTo>
                    <a:pt x="436676" y="218160"/>
                  </a:lnTo>
                  <a:lnTo>
                    <a:pt x="434804" y="189674"/>
                  </a:lnTo>
                  <a:lnTo>
                    <a:pt x="420126" y="134730"/>
                  </a:lnTo>
                  <a:lnTo>
                    <a:pt x="391640" y="85301"/>
                  </a:lnTo>
                  <a:lnTo>
                    <a:pt x="351374" y="45036"/>
                  </a:lnTo>
                  <a:lnTo>
                    <a:pt x="301951" y="16555"/>
                  </a:lnTo>
                  <a:lnTo>
                    <a:pt x="247004" y="1873"/>
                  </a:lnTo>
                  <a:lnTo>
                    <a:pt x="218516" y="0"/>
                  </a:lnTo>
                  <a:close/>
                </a:path>
              </a:pathLst>
            </a:custGeom>
            <a:solidFill>
              <a:srgbClr val="B375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7626" y="3550874"/>
            <a:ext cx="5346065" cy="401066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72415">
              <a:lnSpc>
                <a:spcPts val="1960"/>
              </a:lnSpc>
              <a:spcBef>
                <a:spcPts val="985"/>
              </a:spcBef>
            </a:pP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Обзор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базового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инструментария</a:t>
            </a:r>
            <a:endParaRPr sz="1700">
              <a:latin typeface="Microsoft Sans Serif"/>
              <a:cs typeface="Microsoft Sans Serif"/>
            </a:endParaRPr>
          </a:p>
          <a:p>
            <a:pPr marL="272415">
              <a:lnSpc>
                <a:spcPts val="2680"/>
              </a:lnSpc>
            </a:pP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Установка</a:t>
            </a:r>
            <a:r>
              <a:rPr sz="23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sz="23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управление,</a:t>
            </a:r>
            <a:r>
              <a:rPr sz="23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psql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R="284480" algn="r">
              <a:lnSpc>
                <a:spcPct val="100000"/>
              </a:lnSpc>
            </a:pPr>
            <a:r>
              <a:rPr sz="1900" b="1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614246" y="1903689"/>
            <a:ext cx="4220845" cy="1648460"/>
            <a:chOff x="1614246" y="1903689"/>
            <a:chExt cx="4220845" cy="1648460"/>
          </a:xfrm>
        </p:grpSpPr>
        <p:sp>
          <p:nvSpPr>
            <p:cNvPr id="6" name="object 6"/>
            <p:cNvSpPr/>
            <p:nvPr/>
          </p:nvSpPr>
          <p:spPr>
            <a:xfrm>
              <a:off x="3928325" y="1903689"/>
              <a:ext cx="1906905" cy="1648460"/>
            </a:xfrm>
            <a:custGeom>
              <a:avLst/>
              <a:gdLst/>
              <a:ahLst/>
              <a:cxnLst/>
              <a:rect l="l" t="t" r="r" b="b"/>
              <a:pathLst>
                <a:path w="1906904" h="1648460">
                  <a:moveTo>
                    <a:pt x="953274" y="1648434"/>
                  </a:moveTo>
                  <a:lnTo>
                    <a:pt x="0" y="1648434"/>
                  </a:lnTo>
                  <a:lnTo>
                    <a:pt x="0" y="0"/>
                  </a:lnTo>
                  <a:lnTo>
                    <a:pt x="1906549" y="0"/>
                  </a:lnTo>
                  <a:lnTo>
                    <a:pt x="1906549" y="1648434"/>
                  </a:lnTo>
                  <a:lnTo>
                    <a:pt x="953274" y="16484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8715" y="2434333"/>
              <a:ext cx="369570" cy="374650"/>
            </a:xfrm>
            <a:custGeom>
              <a:avLst/>
              <a:gdLst/>
              <a:ahLst/>
              <a:cxnLst/>
              <a:rect l="l" t="t" r="r" b="b"/>
              <a:pathLst>
                <a:path w="369570" h="374650">
                  <a:moveTo>
                    <a:pt x="92519" y="17640"/>
                  </a:moveTo>
                  <a:lnTo>
                    <a:pt x="91084" y="18351"/>
                  </a:lnTo>
                  <a:lnTo>
                    <a:pt x="90004" y="20154"/>
                  </a:lnTo>
                  <a:lnTo>
                    <a:pt x="90360" y="21602"/>
                  </a:lnTo>
                  <a:lnTo>
                    <a:pt x="101168" y="78841"/>
                  </a:lnTo>
                  <a:lnTo>
                    <a:pt x="94611" y="84644"/>
                  </a:lnTo>
                  <a:lnTo>
                    <a:pt x="88426" y="90719"/>
                  </a:lnTo>
                  <a:lnTo>
                    <a:pt x="82580" y="97065"/>
                  </a:lnTo>
                  <a:lnTo>
                    <a:pt x="77038" y="103682"/>
                  </a:lnTo>
                  <a:lnTo>
                    <a:pt x="18719" y="95034"/>
                  </a:lnTo>
                  <a:lnTo>
                    <a:pt x="17284" y="95034"/>
                  </a:lnTo>
                  <a:lnTo>
                    <a:pt x="15481" y="95758"/>
                  </a:lnTo>
                  <a:lnTo>
                    <a:pt x="14770" y="97193"/>
                  </a:lnTo>
                  <a:lnTo>
                    <a:pt x="368" y="132473"/>
                  </a:lnTo>
                  <a:lnTo>
                    <a:pt x="0" y="134277"/>
                  </a:lnTo>
                  <a:lnTo>
                    <a:pt x="368" y="136080"/>
                  </a:lnTo>
                  <a:lnTo>
                    <a:pt x="1803" y="136791"/>
                  </a:lnTo>
                  <a:lnTo>
                    <a:pt x="50406" y="169913"/>
                  </a:lnTo>
                  <a:lnTo>
                    <a:pt x="49655" y="179364"/>
                  </a:lnTo>
                  <a:lnTo>
                    <a:pt x="49549" y="188817"/>
                  </a:lnTo>
                  <a:lnTo>
                    <a:pt x="50052" y="198270"/>
                  </a:lnTo>
                  <a:lnTo>
                    <a:pt x="51130" y="207721"/>
                  </a:lnTo>
                  <a:lnTo>
                    <a:pt x="4686" y="242277"/>
                  </a:lnTo>
                  <a:lnTo>
                    <a:pt x="3962" y="243001"/>
                  </a:lnTo>
                  <a:lnTo>
                    <a:pt x="3238" y="244792"/>
                  </a:lnTo>
                  <a:lnTo>
                    <a:pt x="3962" y="246240"/>
                  </a:lnTo>
                  <a:lnTo>
                    <a:pt x="10083" y="261353"/>
                  </a:lnTo>
                  <a:lnTo>
                    <a:pt x="16205" y="276834"/>
                  </a:lnTo>
                  <a:lnTo>
                    <a:pt x="16560" y="277914"/>
                  </a:lnTo>
                  <a:lnTo>
                    <a:pt x="18719" y="278993"/>
                  </a:lnTo>
                  <a:lnTo>
                    <a:pt x="20167" y="278638"/>
                  </a:lnTo>
                  <a:lnTo>
                    <a:pt x="76327" y="269278"/>
                  </a:lnTo>
                  <a:lnTo>
                    <a:pt x="82196" y="276893"/>
                  </a:lnTo>
                  <a:lnTo>
                    <a:pt x="88472" y="284037"/>
                  </a:lnTo>
                  <a:lnTo>
                    <a:pt x="95156" y="290639"/>
                  </a:lnTo>
                  <a:lnTo>
                    <a:pt x="102247" y="296633"/>
                  </a:lnTo>
                  <a:lnTo>
                    <a:pt x="91440" y="354952"/>
                  </a:lnTo>
                  <a:lnTo>
                    <a:pt x="91084" y="356755"/>
                  </a:lnTo>
                  <a:lnTo>
                    <a:pt x="92163" y="358559"/>
                  </a:lnTo>
                  <a:lnTo>
                    <a:pt x="93599" y="358914"/>
                  </a:lnTo>
                  <a:lnTo>
                    <a:pt x="128524" y="373672"/>
                  </a:lnTo>
                  <a:lnTo>
                    <a:pt x="129959" y="374396"/>
                  </a:lnTo>
                  <a:lnTo>
                    <a:pt x="131762" y="373672"/>
                  </a:lnTo>
                  <a:lnTo>
                    <a:pt x="132486" y="372237"/>
                  </a:lnTo>
                  <a:lnTo>
                    <a:pt x="167398" y="324002"/>
                  </a:lnTo>
                  <a:lnTo>
                    <a:pt x="175889" y="324809"/>
                  </a:lnTo>
                  <a:lnTo>
                    <a:pt x="184550" y="325078"/>
                  </a:lnTo>
                  <a:lnTo>
                    <a:pt x="193276" y="324809"/>
                  </a:lnTo>
                  <a:lnTo>
                    <a:pt x="201968" y="324002"/>
                  </a:lnTo>
                  <a:lnTo>
                    <a:pt x="234365" y="372237"/>
                  </a:lnTo>
                  <a:lnTo>
                    <a:pt x="235089" y="373672"/>
                  </a:lnTo>
                  <a:lnTo>
                    <a:pt x="237248" y="374396"/>
                  </a:lnTo>
                  <a:lnTo>
                    <a:pt x="238328" y="373672"/>
                  </a:lnTo>
                  <a:lnTo>
                    <a:pt x="273240" y="358914"/>
                  </a:lnTo>
                  <a:lnTo>
                    <a:pt x="275043" y="358190"/>
                  </a:lnTo>
                  <a:lnTo>
                    <a:pt x="275767" y="356755"/>
                  </a:lnTo>
                  <a:lnTo>
                    <a:pt x="275399" y="354952"/>
                  </a:lnTo>
                  <a:lnTo>
                    <a:pt x="266407" y="296278"/>
                  </a:lnTo>
                  <a:lnTo>
                    <a:pt x="273425" y="290562"/>
                  </a:lnTo>
                  <a:lnTo>
                    <a:pt x="279904" y="284305"/>
                  </a:lnTo>
                  <a:lnTo>
                    <a:pt x="285846" y="277643"/>
                  </a:lnTo>
                  <a:lnTo>
                    <a:pt x="291249" y="270713"/>
                  </a:lnTo>
                  <a:lnTo>
                    <a:pt x="350278" y="281876"/>
                  </a:lnTo>
                  <a:lnTo>
                    <a:pt x="351358" y="282232"/>
                  </a:lnTo>
                  <a:lnTo>
                    <a:pt x="353161" y="281152"/>
                  </a:lnTo>
                  <a:lnTo>
                    <a:pt x="353885" y="279717"/>
                  </a:lnTo>
                  <a:lnTo>
                    <a:pt x="367919" y="244436"/>
                  </a:lnTo>
                  <a:lnTo>
                    <a:pt x="368287" y="244081"/>
                  </a:lnTo>
                  <a:lnTo>
                    <a:pt x="368642" y="244081"/>
                  </a:lnTo>
                  <a:lnTo>
                    <a:pt x="368642" y="243713"/>
                  </a:lnTo>
                  <a:lnTo>
                    <a:pt x="368642" y="243357"/>
                  </a:lnTo>
                  <a:lnTo>
                    <a:pt x="368642" y="242277"/>
                  </a:lnTo>
                  <a:lnTo>
                    <a:pt x="368287" y="241198"/>
                  </a:lnTo>
                  <a:lnTo>
                    <a:pt x="366839" y="240118"/>
                  </a:lnTo>
                  <a:lnTo>
                    <a:pt x="318604" y="204114"/>
                  </a:lnTo>
                  <a:lnTo>
                    <a:pt x="319475" y="195949"/>
                  </a:lnTo>
                  <a:lnTo>
                    <a:pt x="319909" y="187647"/>
                  </a:lnTo>
                  <a:lnTo>
                    <a:pt x="319872" y="179209"/>
                  </a:lnTo>
                  <a:lnTo>
                    <a:pt x="319328" y="170637"/>
                  </a:lnTo>
                  <a:lnTo>
                    <a:pt x="367563" y="137515"/>
                  </a:lnTo>
                  <a:lnTo>
                    <a:pt x="368998" y="136436"/>
                  </a:lnTo>
                  <a:lnTo>
                    <a:pt x="369366" y="135001"/>
                  </a:lnTo>
                  <a:lnTo>
                    <a:pt x="368642" y="133197"/>
                  </a:lnTo>
                  <a:lnTo>
                    <a:pt x="360362" y="113042"/>
                  </a:lnTo>
                  <a:lnTo>
                    <a:pt x="352082" y="93230"/>
                  </a:lnTo>
                  <a:lnTo>
                    <a:pt x="351358" y="91440"/>
                  </a:lnTo>
                  <a:lnTo>
                    <a:pt x="350278" y="90716"/>
                  </a:lnTo>
                  <a:lnTo>
                    <a:pt x="348488" y="90716"/>
                  </a:lnTo>
                  <a:lnTo>
                    <a:pt x="290880" y="102235"/>
                  </a:lnTo>
                  <a:lnTo>
                    <a:pt x="285557" y="95747"/>
                  </a:lnTo>
                  <a:lnTo>
                    <a:pt x="279860" y="89768"/>
                  </a:lnTo>
                  <a:lnTo>
                    <a:pt x="273825" y="84263"/>
                  </a:lnTo>
                  <a:lnTo>
                    <a:pt x="267487" y="79197"/>
                  </a:lnTo>
                  <a:lnTo>
                    <a:pt x="276123" y="19075"/>
                  </a:lnTo>
                  <a:lnTo>
                    <a:pt x="276479" y="17640"/>
                  </a:lnTo>
                  <a:lnTo>
                    <a:pt x="276123" y="16560"/>
                  </a:lnTo>
                  <a:lnTo>
                    <a:pt x="275043" y="15836"/>
                  </a:lnTo>
                  <a:lnTo>
                    <a:pt x="274688" y="15481"/>
                  </a:lnTo>
                  <a:lnTo>
                    <a:pt x="274320" y="15113"/>
                  </a:lnTo>
                  <a:lnTo>
                    <a:pt x="273964" y="15113"/>
                  </a:lnTo>
                  <a:lnTo>
                    <a:pt x="239407" y="1079"/>
                  </a:lnTo>
                  <a:lnTo>
                    <a:pt x="239407" y="355"/>
                  </a:lnTo>
                  <a:lnTo>
                    <a:pt x="237604" y="0"/>
                  </a:lnTo>
                  <a:lnTo>
                    <a:pt x="236169" y="355"/>
                  </a:lnTo>
                  <a:lnTo>
                    <a:pt x="235089" y="2159"/>
                  </a:lnTo>
                  <a:lnTo>
                    <a:pt x="201599" y="52197"/>
                  </a:lnTo>
                  <a:lnTo>
                    <a:pt x="192841" y="51177"/>
                  </a:lnTo>
                  <a:lnTo>
                    <a:pt x="183915" y="50800"/>
                  </a:lnTo>
                  <a:lnTo>
                    <a:pt x="174921" y="51032"/>
                  </a:lnTo>
                  <a:lnTo>
                    <a:pt x="165963" y="51841"/>
                  </a:lnTo>
                  <a:lnTo>
                    <a:pt x="131406" y="4318"/>
                  </a:lnTo>
                  <a:lnTo>
                    <a:pt x="130327" y="2882"/>
                  </a:lnTo>
                  <a:lnTo>
                    <a:pt x="128879" y="2159"/>
                  </a:lnTo>
                  <a:lnTo>
                    <a:pt x="127444" y="2882"/>
                  </a:lnTo>
                  <a:lnTo>
                    <a:pt x="92519" y="176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7449" y="2553996"/>
              <a:ext cx="132935" cy="1350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8445" y="2264051"/>
              <a:ext cx="245148" cy="2491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42803" y="2979010"/>
              <a:ext cx="484505" cy="455295"/>
            </a:xfrm>
            <a:custGeom>
              <a:avLst/>
              <a:gdLst/>
              <a:ahLst/>
              <a:cxnLst/>
              <a:rect l="l" t="t" r="r" b="b"/>
              <a:pathLst>
                <a:path w="484504" h="455295">
                  <a:moveTo>
                    <a:pt x="241922" y="0"/>
                  </a:moveTo>
                  <a:lnTo>
                    <a:pt x="178123" y="3040"/>
                  </a:lnTo>
                  <a:lnTo>
                    <a:pt x="120476" y="11600"/>
                  </a:lnTo>
                  <a:lnTo>
                    <a:pt x="71412" y="24841"/>
                  </a:lnTo>
                  <a:lnTo>
                    <a:pt x="33358" y="41921"/>
                  </a:lnTo>
                  <a:lnTo>
                    <a:pt x="0" y="84239"/>
                  </a:lnTo>
                  <a:lnTo>
                    <a:pt x="0" y="370801"/>
                  </a:lnTo>
                  <a:lnTo>
                    <a:pt x="33358" y="413119"/>
                  </a:lnTo>
                  <a:lnTo>
                    <a:pt x="71412" y="430199"/>
                  </a:lnTo>
                  <a:lnTo>
                    <a:pt x="120476" y="443440"/>
                  </a:lnTo>
                  <a:lnTo>
                    <a:pt x="178123" y="452000"/>
                  </a:lnTo>
                  <a:lnTo>
                    <a:pt x="241922" y="455041"/>
                  </a:lnTo>
                  <a:lnTo>
                    <a:pt x="305743" y="452000"/>
                  </a:lnTo>
                  <a:lnTo>
                    <a:pt x="363454" y="443440"/>
                  </a:lnTo>
                  <a:lnTo>
                    <a:pt x="412605" y="430199"/>
                  </a:lnTo>
                  <a:lnTo>
                    <a:pt x="450746" y="413119"/>
                  </a:lnTo>
                  <a:lnTo>
                    <a:pt x="484200" y="370801"/>
                  </a:lnTo>
                  <a:lnTo>
                    <a:pt x="484200" y="84239"/>
                  </a:lnTo>
                  <a:lnTo>
                    <a:pt x="450746" y="41921"/>
                  </a:lnTo>
                  <a:lnTo>
                    <a:pt x="412605" y="24841"/>
                  </a:lnTo>
                  <a:lnTo>
                    <a:pt x="363454" y="11600"/>
                  </a:lnTo>
                  <a:lnTo>
                    <a:pt x="305743" y="3040"/>
                  </a:lnTo>
                  <a:lnTo>
                    <a:pt x="24192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42803" y="2979010"/>
              <a:ext cx="484505" cy="168910"/>
            </a:xfrm>
            <a:custGeom>
              <a:avLst/>
              <a:gdLst/>
              <a:ahLst/>
              <a:cxnLst/>
              <a:rect l="l" t="t" r="r" b="b"/>
              <a:pathLst>
                <a:path w="484504" h="168910">
                  <a:moveTo>
                    <a:pt x="241922" y="0"/>
                  </a:moveTo>
                  <a:lnTo>
                    <a:pt x="178123" y="3040"/>
                  </a:lnTo>
                  <a:lnTo>
                    <a:pt x="120476" y="11600"/>
                  </a:lnTo>
                  <a:lnTo>
                    <a:pt x="71412" y="24841"/>
                  </a:lnTo>
                  <a:lnTo>
                    <a:pt x="33358" y="41921"/>
                  </a:lnTo>
                  <a:lnTo>
                    <a:pt x="0" y="84239"/>
                  </a:lnTo>
                  <a:lnTo>
                    <a:pt x="8744" y="106354"/>
                  </a:lnTo>
                  <a:lnTo>
                    <a:pt x="71412" y="143503"/>
                  </a:lnTo>
                  <a:lnTo>
                    <a:pt x="120476" y="156798"/>
                  </a:lnTo>
                  <a:lnTo>
                    <a:pt x="178123" y="165413"/>
                  </a:lnTo>
                  <a:lnTo>
                    <a:pt x="241922" y="168478"/>
                  </a:lnTo>
                  <a:lnTo>
                    <a:pt x="305743" y="165413"/>
                  </a:lnTo>
                  <a:lnTo>
                    <a:pt x="363454" y="156798"/>
                  </a:lnTo>
                  <a:lnTo>
                    <a:pt x="412605" y="143503"/>
                  </a:lnTo>
                  <a:lnTo>
                    <a:pt x="450746" y="126398"/>
                  </a:lnTo>
                  <a:lnTo>
                    <a:pt x="484200" y="84239"/>
                  </a:lnTo>
                  <a:lnTo>
                    <a:pt x="475428" y="62000"/>
                  </a:lnTo>
                  <a:lnTo>
                    <a:pt x="412605" y="24841"/>
                  </a:lnTo>
                  <a:lnTo>
                    <a:pt x="363454" y="11600"/>
                  </a:lnTo>
                  <a:lnTo>
                    <a:pt x="305743" y="3040"/>
                  </a:lnTo>
                  <a:lnTo>
                    <a:pt x="241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42803" y="2979010"/>
              <a:ext cx="484505" cy="168910"/>
            </a:xfrm>
            <a:custGeom>
              <a:avLst/>
              <a:gdLst/>
              <a:ahLst/>
              <a:cxnLst/>
              <a:rect l="l" t="t" r="r" b="b"/>
              <a:pathLst>
                <a:path w="484504" h="168910">
                  <a:moveTo>
                    <a:pt x="241922" y="0"/>
                  </a:moveTo>
                  <a:lnTo>
                    <a:pt x="178123" y="3040"/>
                  </a:lnTo>
                  <a:lnTo>
                    <a:pt x="120476" y="11600"/>
                  </a:lnTo>
                  <a:lnTo>
                    <a:pt x="71412" y="24841"/>
                  </a:lnTo>
                  <a:lnTo>
                    <a:pt x="33358" y="41921"/>
                  </a:lnTo>
                  <a:lnTo>
                    <a:pt x="0" y="84239"/>
                  </a:lnTo>
                  <a:lnTo>
                    <a:pt x="8744" y="106354"/>
                  </a:lnTo>
                  <a:lnTo>
                    <a:pt x="71412" y="143503"/>
                  </a:lnTo>
                  <a:lnTo>
                    <a:pt x="120476" y="156798"/>
                  </a:lnTo>
                  <a:lnTo>
                    <a:pt x="178123" y="165413"/>
                  </a:lnTo>
                  <a:lnTo>
                    <a:pt x="241922" y="168478"/>
                  </a:lnTo>
                  <a:lnTo>
                    <a:pt x="305743" y="165413"/>
                  </a:lnTo>
                  <a:lnTo>
                    <a:pt x="363454" y="156798"/>
                  </a:lnTo>
                  <a:lnTo>
                    <a:pt x="412605" y="143503"/>
                  </a:lnTo>
                  <a:lnTo>
                    <a:pt x="450746" y="126398"/>
                  </a:lnTo>
                  <a:lnTo>
                    <a:pt x="484200" y="84239"/>
                  </a:lnTo>
                  <a:lnTo>
                    <a:pt x="475428" y="62000"/>
                  </a:lnTo>
                  <a:lnTo>
                    <a:pt x="412605" y="24841"/>
                  </a:lnTo>
                  <a:lnTo>
                    <a:pt x="363454" y="11600"/>
                  </a:lnTo>
                  <a:lnTo>
                    <a:pt x="305743" y="3040"/>
                  </a:lnTo>
                  <a:lnTo>
                    <a:pt x="24192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8598" y="2979010"/>
              <a:ext cx="485140" cy="455930"/>
            </a:xfrm>
            <a:custGeom>
              <a:avLst/>
              <a:gdLst/>
              <a:ahLst/>
              <a:cxnLst/>
              <a:rect l="l" t="t" r="r" b="b"/>
              <a:pathLst>
                <a:path w="485139" h="455929">
                  <a:moveTo>
                    <a:pt x="242277" y="0"/>
                  </a:moveTo>
                  <a:lnTo>
                    <a:pt x="178457" y="3040"/>
                  </a:lnTo>
                  <a:lnTo>
                    <a:pt x="120745" y="11600"/>
                  </a:lnTo>
                  <a:lnTo>
                    <a:pt x="71594" y="24841"/>
                  </a:lnTo>
                  <a:lnTo>
                    <a:pt x="33453" y="41921"/>
                  </a:lnTo>
                  <a:lnTo>
                    <a:pt x="0" y="84239"/>
                  </a:lnTo>
                  <a:lnTo>
                    <a:pt x="0" y="370801"/>
                  </a:lnTo>
                  <a:lnTo>
                    <a:pt x="33453" y="413211"/>
                  </a:lnTo>
                  <a:lnTo>
                    <a:pt x="71594" y="430377"/>
                  </a:lnTo>
                  <a:lnTo>
                    <a:pt x="120745" y="443703"/>
                  </a:lnTo>
                  <a:lnTo>
                    <a:pt x="178457" y="452330"/>
                  </a:lnTo>
                  <a:lnTo>
                    <a:pt x="242277" y="455396"/>
                  </a:lnTo>
                  <a:lnTo>
                    <a:pt x="306098" y="452330"/>
                  </a:lnTo>
                  <a:lnTo>
                    <a:pt x="363809" y="443703"/>
                  </a:lnTo>
                  <a:lnTo>
                    <a:pt x="412961" y="430377"/>
                  </a:lnTo>
                  <a:lnTo>
                    <a:pt x="451102" y="413211"/>
                  </a:lnTo>
                  <a:lnTo>
                    <a:pt x="484555" y="370801"/>
                  </a:lnTo>
                  <a:lnTo>
                    <a:pt x="484555" y="84239"/>
                  </a:lnTo>
                  <a:lnTo>
                    <a:pt x="451102" y="41921"/>
                  </a:lnTo>
                  <a:lnTo>
                    <a:pt x="412961" y="24841"/>
                  </a:lnTo>
                  <a:lnTo>
                    <a:pt x="363809" y="11600"/>
                  </a:lnTo>
                  <a:lnTo>
                    <a:pt x="306098" y="3040"/>
                  </a:lnTo>
                  <a:lnTo>
                    <a:pt x="24227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8598" y="2979010"/>
              <a:ext cx="485140" cy="168910"/>
            </a:xfrm>
            <a:custGeom>
              <a:avLst/>
              <a:gdLst/>
              <a:ahLst/>
              <a:cxnLst/>
              <a:rect l="l" t="t" r="r" b="b"/>
              <a:pathLst>
                <a:path w="485139" h="168910">
                  <a:moveTo>
                    <a:pt x="242277" y="0"/>
                  </a:moveTo>
                  <a:lnTo>
                    <a:pt x="178457" y="3040"/>
                  </a:lnTo>
                  <a:lnTo>
                    <a:pt x="120745" y="11600"/>
                  </a:lnTo>
                  <a:lnTo>
                    <a:pt x="71594" y="24841"/>
                  </a:lnTo>
                  <a:lnTo>
                    <a:pt x="33453" y="41921"/>
                  </a:lnTo>
                  <a:lnTo>
                    <a:pt x="0" y="84239"/>
                  </a:lnTo>
                  <a:lnTo>
                    <a:pt x="8771" y="106477"/>
                  </a:lnTo>
                  <a:lnTo>
                    <a:pt x="71594" y="143636"/>
                  </a:lnTo>
                  <a:lnTo>
                    <a:pt x="120745" y="156877"/>
                  </a:lnTo>
                  <a:lnTo>
                    <a:pt x="178457" y="165437"/>
                  </a:lnTo>
                  <a:lnTo>
                    <a:pt x="242277" y="168478"/>
                  </a:lnTo>
                  <a:lnTo>
                    <a:pt x="306098" y="165437"/>
                  </a:lnTo>
                  <a:lnTo>
                    <a:pt x="363809" y="156877"/>
                  </a:lnTo>
                  <a:lnTo>
                    <a:pt x="412961" y="143636"/>
                  </a:lnTo>
                  <a:lnTo>
                    <a:pt x="451102" y="126556"/>
                  </a:lnTo>
                  <a:lnTo>
                    <a:pt x="484555" y="84239"/>
                  </a:lnTo>
                  <a:lnTo>
                    <a:pt x="475784" y="62000"/>
                  </a:lnTo>
                  <a:lnTo>
                    <a:pt x="412961" y="24841"/>
                  </a:lnTo>
                  <a:lnTo>
                    <a:pt x="363809" y="11600"/>
                  </a:lnTo>
                  <a:lnTo>
                    <a:pt x="306098" y="3040"/>
                  </a:lnTo>
                  <a:lnTo>
                    <a:pt x="242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8598" y="2979010"/>
              <a:ext cx="485140" cy="168910"/>
            </a:xfrm>
            <a:custGeom>
              <a:avLst/>
              <a:gdLst/>
              <a:ahLst/>
              <a:cxnLst/>
              <a:rect l="l" t="t" r="r" b="b"/>
              <a:pathLst>
                <a:path w="485139" h="168910">
                  <a:moveTo>
                    <a:pt x="242277" y="0"/>
                  </a:moveTo>
                  <a:lnTo>
                    <a:pt x="178457" y="3040"/>
                  </a:lnTo>
                  <a:lnTo>
                    <a:pt x="120745" y="11600"/>
                  </a:lnTo>
                  <a:lnTo>
                    <a:pt x="71594" y="24841"/>
                  </a:lnTo>
                  <a:lnTo>
                    <a:pt x="33453" y="41921"/>
                  </a:lnTo>
                  <a:lnTo>
                    <a:pt x="0" y="84239"/>
                  </a:lnTo>
                  <a:lnTo>
                    <a:pt x="8771" y="106477"/>
                  </a:lnTo>
                  <a:lnTo>
                    <a:pt x="71594" y="143636"/>
                  </a:lnTo>
                  <a:lnTo>
                    <a:pt x="120745" y="156877"/>
                  </a:lnTo>
                  <a:lnTo>
                    <a:pt x="178457" y="165437"/>
                  </a:lnTo>
                  <a:lnTo>
                    <a:pt x="242277" y="168478"/>
                  </a:lnTo>
                  <a:lnTo>
                    <a:pt x="306098" y="165437"/>
                  </a:lnTo>
                  <a:lnTo>
                    <a:pt x="363809" y="156877"/>
                  </a:lnTo>
                  <a:lnTo>
                    <a:pt x="412961" y="143636"/>
                  </a:lnTo>
                  <a:lnTo>
                    <a:pt x="451102" y="126556"/>
                  </a:lnTo>
                  <a:lnTo>
                    <a:pt x="484555" y="84239"/>
                  </a:lnTo>
                  <a:lnTo>
                    <a:pt x="475784" y="62000"/>
                  </a:lnTo>
                  <a:lnTo>
                    <a:pt x="412961" y="24841"/>
                  </a:lnTo>
                  <a:lnTo>
                    <a:pt x="363809" y="11600"/>
                  </a:lnTo>
                  <a:lnTo>
                    <a:pt x="306098" y="3040"/>
                  </a:lnTo>
                  <a:lnTo>
                    <a:pt x="24227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4038" y="2979010"/>
              <a:ext cx="485140" cy="455930"/>
            </a:xfrm>
            <a:custGeom>
              <a:avLst/>
              <a:gdLst/>
              <a:ahLst/>
              <a:cxnLst/>
              <a:rect l="l" t="t" r="r" b="b"/>
              <a:pathLst>
                <a:path w="485139" h="455929">
                  <a:moveTo>
                    <a:pt x="242277" y="0"/>
                  </a:moveTo>
                  <a:lnTo>
                    <a:pt x="178457" y="3040"/>
                  </a:lnTo>
                  <a:lnTo>
                    <a:pt x="120745" y="11600"/>
                  </a:lnTo>
                  <a:lnTo>
                    <a:pt x="71594" y="24841"/>
                  </a:lnTo>
                  <a:lnTo>
                    <a:pt x="33453" y="41921"/>
                  </a:lnTo>
                  <a:lnTo>
                    <a:pt x="0" y="84239"/>
                  </a:lnTo>
                  <a:lnTo>
                    <a:pt x="0" y="370801"/>
                  </a:lnTo>
                  <a:lnTo>
                    <a:pt x="33453" y="413211"/>
                  </a:lnTo>
                  <a:lnTo>
                    <a:pt x="71594" y="430377"/>
                  </a:lnTo>
                  <a:lnTo>
                    <a:pt x="120745" y="443703"/>
                  </a:lnTo>
                  <a:lnTo>
                    <a:pt x="178457" y="452330"/>
                  </a:lnTo>
                  <a:lnTo>
                    <a:pt x="242277" y="455396"/>
                  </a:lnTo>
                  <a:lnTo>
                    <a:pt x="306098" y="452330"/>
                  </a:lnTo>
                  <a:lnTo>
                    <a:pt x="363809" y="443703"/>
                  </a:lnTo>
                  <a:lnTo>
                    <a:pt x="412961" y="430377"/>
                  </a:lnTo>
                  <a:lnTo>
                    <a:pt x="451102" y="413211"/>
                  </a:lnTo>
                  <a:lnTo>
                    <a:pt x="484555" y="370801"/>
                  </a:lnTo>
                  <a:lnTo>
                    <a:pt x="484555" y="84239"/>
                  </a:lnTo>
                  <a:lnTo>
                    <a:pt x="451102" y="41921"/>
                  </a:lnTo>
                  <a:lnTo>
                    <a:pt x="412961" y="24841"/>
                  </a:lnTo>
                  <a:lnTo>
                    <a:pt x="363809" y="11600"/>
                  </a:lnTo>
                  <a:lnTo>
                    <a:pt x="306098" y="3040"/>
                  </a:lnTo>
                  <a:lnTo>
                    <a:pt x="24227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34038" y="2979010"/>
              <a:ext cx="485140" cy="168910"/>
            </a:xfrm>
            <a:custGeom>
              <a:avLst/>
              <a:gdLst/>
              <a:ahLst/>
              <a:cxnLst/>
              <a:rect l="l" t="t" r="r" b="b"/>
              <a:pathLst>
                <a:path w="485139" h="168910">
                  <a:moveTo>
                    <a:pt x="242277" y="0"/>
                  </a:moveTo>
                  <a:lnTo>
                    <a:pt x="178457" y="3040"/>
                  </a:lnTo>
                  <a:lnTo>
                    <a:pt x="120745" y="11600"/>
                  </a:lnTo>
                  <a:lnTo>
                    <a:pt x="71594" y="24841"/>
                  </a:lnTo>
                  <a:lnTo>
                    <a:pt x="33453" y="41921"/>
                  </a:lnTo>
                  <a:lnTo>
                    <a:pt x="0" y="84239"/>
                  </a:lnTo>
                  <a:lnTo>
                    <a:pt x="8771" y="106477"/>
                  </a:lnTo>
                  <a:lnTo>
                    <a:pt x="71594" y="143636"/>
                  </a:lnTo>
                  <a:lnTo>
                    <a:pt x="120745" y="156877"/>
                  </a:lnTo>
                  <a:lnTo>
                    <a:pt x="178457" y="165437"/>
                  </a:lnTo>
                  <a:lnTo>
                    <a:pt x="242277" y="168478"/>
                  </a:lnTo>
                  <a:lnTo>
                    <a:pt x="306098" y="165437"/>
                  </a:lnTo>
                  <a:lnTo>
                    <a:pt x="363809" y="156877"/>
                  </a:lnTo>
                  <a:lnTo>
                    <a:pt x="412961" y="143636"/>
                  </a:lnTo>
                  <a:lnTo>
                    <a:pt x="451102" y="126556"/>
                  </a:lnTo>
                  <a:lnTo>
                    <a:pt x="484555" y="84239"/>
                  </a:lnTo>
                  <a:lnTo>
                    <a:pt x="475784" y="62000"/>
                  </a:lnTo>
                  <a:lnTo>
                    <a:pt x="412961" y="24841"/>
                  </a:lnTo>
                  <a:lnTo>
                    <a:pt x="363809" y="11600"/>
                  </a:lnTo>
                  <a:lnTo>
                    <a:pt x="306098" y="3040"/>
                  </a:lnTo>
                  <a:lnTo>
                    <a:pt x="242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34038" y="2979010"/>
              <a:ext cx="485140" cy="168910"/>
            </a:xfrm>
            <a:custGeom>
              <a:avLst/>
              <a:gdLst/>
              <a:ahLst/>
              <a:cxnLst/>
              <a:rect l="l" t="t" r="r" b="b"/>
              <a:pathLst>
                <a:path w="485139" h="168910">
                  <a:moveTo>
                    <a:pt x="242277" y="0"/>
                  </a:moveTo>
                  <a:lnTo>
                    <a:pt x="178457" y="3040"/>
                  </a:lnTo>
                  <a:lnTo>
                    <a:pt x="120745" y="11600"/>
                  </a:lnTo>
                  <a:lnTo>
                    <a:pt x="71594" y="24841"/>
                  </a:lnTo>
                  <a:lnTo>
                    <a:pt x="33453" y="41921"/>
                  </a:lnTo>
                  <a:lnTo>
                    <a:pt x="0" y="84239"/>
                  </a:lnTo>
                  <a:lnTo>
                    <a:pt x="8771" y="106477"/>
                  </a:lnTo>
                  <a:lnTo>
                    <a:pt x="71594" y="143636"/>
                  </a:lnTo>
                  <a:lnTo>
                    <a:pt x="120745" y="156877"/>
                  </a:lnTo>
                  <a:lnTo>
                    <a:pt x="178457" y="165437"/>
                  </a:lnTo>
                  <a:lnTo>
                    <a:pt x="242277" y="168478"/>
                  </a:lnTo>
                  <a:lnTo>
                    <a:pt x="306098" y="165437"/>
                  </a:lnTo>
                  <a:lnTo>
                    <a:pt x="363809" y="156877"/>
                  </a:lnTo>
                  <a:lnTo>
                    <a:pt x="412961" y="143636"/>
                  </a:lnTo>
                  <a:lnTo>
                    <a:pt x="451102" y="126556"/>
                  </a:lnTo>
                  <a:lnTo>
                    <a:pt x="484555" y="84239"/>
                  </a:lnTo>
                  <a:lnTo>
                    <a:pt x="475784" y="62000"/>
                  </a:lnTo>
                  <a:lnTo>
                    <a:pt x="412961" y="24841"/>
                  </a:lnTo>
                  <a:lnTo>
                    <a:pt x="363809" y="11600"/>
                  </a:lnTo>
                  <a:lnTo>
                    <a:pt x="306098" y="3040"/>
                  </a:lnTo>
                  <a:lnTo>
                    <a:pt x="24227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8319" y="2145966"/>
              <a:ext cx="1090930" cy="821690"/>
            </a:xfrm>
            <a:custGeom>
              <a:avLst/>
              <a:gdLst/>
              <a:ahLst/>
              <a:cxnLst/>
              <a:rect l="l" t="t" r="r" b="b"/>
              <a:pathLst>
                <a:path w="1090929" h="821689">
                  <a:moveTo>
                    <a:pt x="537844" y="0"/>
                  </a:moveTo>
                  <a:lnTo>
                    <a:pt x="483476" y="1447"/>
                  </a:lnTo>
                  <a:lnTo>
                    <a:pt x="429844" y="5041"/>
                  </a:lnTo>
                  <a:lnTo>
                    <a:pt x="377278" y="10807"/>
                  </a:lnTo>
                  <a:lnTo>
                    <a:pt x="326516" y="18719"/>
                  </a:lnTo>
                  <a:lnTo>
                    <a:pt x="254520" y="34201"/>
                  </a:lnTo>
                  <a:lnTo>
                    <a:pt x="209880" y="46799"/>
                  </a:lnTo>
                  <a:lnTo>
                    <a:pt x="168833" y="61556"/>
                  </a:lnTo>
                  <a:lnTo>
                    <a:pt x="131394" y="77406"/>
                  </a:lnTo>
                  <a:lnTo>
                    <a:pt x="83159" y="104406"/>
                  </a:lnTo>
                  <a:lnTo>
                    <a:pt x="45364" y="133565"/>
                  </a:lnTo>
                  <a:lnTo>
                    <a:pt x="18364" y="164884"/>
                  </a:lnTo>
                  <a:lnTo>
                    <a:pt x="1079" y="208800"/>
                  </a:lnTo>
                  <a:lnTo>
                    <a:pt x="0" y="219608"/>
                  </a:lnTo>
                  <a:lnTo>
                    <a:pt x="355" y="230758"/>
                  </a:lnTo>
                  <a:lnTo>
                    <a:pt x="15481" y="274688"/>
                  </a:lnTo>
                  <a:lnTo>
                    <a:pt x="40678" y="306362"/>
                  </a:lnTo>
                  <a:lnTo>
                    <a:pt x="77038" y="335876"/>
                  </a:lnTo>
                  <a:lnTo>
                    <a:pt x="123837" y="363245"/>
                  </a:lnTo>
                  <a:lnTo>
                    <a:pt x="160566" y="379437"/>
                  </a:lnTo>
                  <a:lnTo>
                    <a:pt x="200520" y="394563"/>
                  </a:lnTo>
                  <a:lnTo>
                    <a:pt x="267474" y="413638"/>
                  </a:lnTo>
                  <a:lnTo>
                    <a:pt x="315721" y="423722"/>
                  </a:lnTo>
                  <a:lnTo>
                    <a:pt x="366115" y="432003"/>
                  </a:lnTo>
                  <a:lnTo>
                    <a:pt x="417956" y="438480"/>
                  </a:lnTo>
                  <a:lnTo>
                    <a:pt x="471601" y="442442"/>
                  </a:lnTo>
                  <a:lnTo>
                    <a:pt x="525602" y="444245"/>
                  </a:lnTo>
                  <a:lnTo>
                    <a:pt x="552957" y="444601"/>
                  </a:lnTo>
                  <a:lnTo>
                    <a:pt x="580313" y="443877"/>
                  </a:lnTo>
                  <a:lnTo>
                    <a:pt x="607313" y="442798"/>
                  </a:lnTo>
                  <a:lnTo>
                    <a:pt x="981722" y="821524"/>
                  </a:lnTo>
                  <a:lnTo>
                    <a:pt x="788758" y="421208"/>
                  </a:lnTo>
                  <a:lnTo>
                    <a:pt x="836282" y="410400"/>
                  </a:lnTo>
                  <a:lnTo>
                    <a:pt x="880922" y="397446"/>
                  </a:lnTo>
                  <a:lnTo>
                    <a:pt x="921956" y="383044"/>
                  </a:lnTo>
                  <a:lnTo>
                    <a:pt x="959396" y="366839"/>
                  </a:lnTo>
                  <a:lnTo>
                    <a:pt x="1007643" y="340207"/>
                  </a:lnTo>
                  <a:lnTo>
                    <a:pt x="1045438" y="310680"/>
                  </a:lnTo>
                  <a:lnTo>
                    <a:pt x="1072438" y="279361"/>
                  </a:lnTo>
                  <a:lnTo>
                    <a:pt x="1089723" y="235800"/>
                  </a:lnTo>
                  <a:lnTo>
                    <a:pt x="1090802" y="224637"/>
                  </a:lnTo>
                  <a:lnTo>
                    <a:pt x="1090434" y="213486"/>
                  </a:lnTo>
                  <a:lnTo>
                    <a:pt x="1075321" y="169557"/>
                  </a:lnTo>
                  <a:lnTo>
                    <a:pt x="1050480" y="138239"/>
                  </a:lnTo>
                  <a:lnTo>
                    <a:pt x="1013764" y="108369"/>
                  </a:lnTo>
                  <a:lnTo>
                    <a:pt x="967320" y="81368"/>
                  </a:lnTo>
                  <a:lnTo>
                    <a:pt x="930605" y="64808"/>
                  </a:lnTo>
                  <a:lnTo>
                    <a:pt x="890282" y="50037"/>
                  </a:lnTo>
                  <a:lnTo>
                    <a:pt x="846366" y="36728"/>
                  </a:lnTo>
                  <a:lnTo>
                    <a:pt x="799553" y="25565"/>
                  </a:lnTo>
                  <a:lnTo>
                    <a:pt x="750239" y="16205"/>
                  </a:lnTo>
                  <a:lnTo>
                    <a:pt x="698754" y="9004"/>
                  </a:lnTo>
                  <a:lnTo>
                    <a:pt x="646201" y="3962"/>
                  </a:lnTo>
                  <a:lnTo>
                    <a:pt x="592201" y="723"/>
                  </a:lnTo>
                  <a:lnTo>
                    <a:pt x="5378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8319" y="2145966"/>
              <a:ext cx="1090930" cy="821690"/>
            </a:xfrm>
            <a:custGeom>
              <a:avLst/>
              <a:gdLst/>
              <a:ahLst/>
              <a:cxnLst/>
              <a:rect l="l" t="t" r="r" b="b"/>
              <a:pathLst>
                <a:path w="1090929" h="821689">
                  <a:moveTo>
                    <a:pt x="607313" y="442798"/>
                  </a:moveTo>
                  <a:lnTo>
                    <a:pt x="580313" y="443877"/>
                  </a:lnTo>
                  <a:lnTo>
                    <a:pt x="552957" y="444601"/>
                  </a:lnTo>
                  <a:lnTo>
                    <a:pt x="525602" y="444245"/>
                  </a:lnTo>
                  <a:lnTo>
                    <a:pt x="471601" y="442442"/>
                  </a:lnTo>
                  <a:lnTo>
                    <a:pt x="417956" y="438480"/>
                  </a:lnTo>
                  <a:lnTo>
                    <a:pt x="366115" y="432003"/>
                  </a:lnTo>
                  <a:lnTo>
                    <a:pt x="315721" y="423722"/>
                  </a:lnTo>
                  <a:lnTo>
                    <a:pt x="267474" y="413638"/>
                  </a:lnTo>
                  <a:lnTo>
                    <a:pt x="222122" y="401408"/>
                  </a:lnTo>
                  <a:lnTo>
                    <a:pt x="179997" y="387007"/>
                  </a:lnTo>
                  <a:lnTo>
                    <a:pt x="141477" y="371525"/>
                  </a:lnTo>
                  <a:lnTo>
                    <a:pt x="107276" y="354596"/>
                  </a:lnTo>
                  <a:lnTo>
                    <a:pt x="63715" y="326161"/>
                  </a:lnTo>
                  <a:lnTo>
                    <a:pt x="30962" y="295922"/>
                  </a:lnTo>
                  <a:lnTo>
                    <a:pt x="9715" y="263880"/>
                  </a:lnTo>
                  <a:lnTo>
                    <a:pt x="0" y="219608"/>
                  </a:lnTo>
                  <a:lnTo>
                    <a:pt x="1079" y="208800"/>
                  </a:lnTo>
                  <a:lnTo>
                    <a:pt x="18364" y="164884"/>
                  </a:lnTo>
                  <a:lnTo>
                    <a:pt x="45364" y="133565"/>
                  </a:lnTo>
                  <a:lnTo>
                    <a:pt x="83159" y="104406"/>
                  </a:lnTo>
                  <a:lnTo>
                    <a:pt x="131394" y="77406"/>
                  </a:lnTo>
                  <a:lnTo>
                    <a:pt x="168833" y="61556"/>
                  </a:lnTo>
                  <a:lnTo>
                    <a:pt x="209880" y="46799"/>
                  </a:lnTo>
                  <a:lnTo>
                    <a:pt x="254520" y="34201"/>
                  </a:lnTo>
                  <a:lnTo>
                    <a:pt x="302044" y="23406"/>
                  </a:lnTo>
                  <a:lnTo>
                    <a:pt x="351713" y="14401"/>
                  </a:lnTo>
                  <a:lnTo>
                    <a:pt x="403555" y="7569"/>
                  </a:lnTo>
                  <a:lnTo>
                    <a:pt x="456844" y="3238"/>
                  </a:lnTo>
                  <a:lnTo>
                    <a:pt x="483476" y="1447"/>
                  </a:lnTo>
                  <a:lnTo>
                    <a:pt x="510844" y="368"/>
                  </a:lnTo>
                  <a:lnTo>
                    <a:pt x="537844" y="0"/>
                  </a:lnTo>
                  <a:lnTo>
                    <a:pt x="565200" y="368"/>
                  </a:lnTo>
                  <a:lnTo>
                    <a:pt x="592201" y="723"/>
                  </a:lnTo>
                  <a:lnTo>
                    <a:pt x="646201" y="3962"/>
                  </a:lnTo>
                  <a:lnTo>
                    <a:pt x="698754" y="9004"/>
                  </a:lnTo>
                  <a:lnTo>
                    <a:pt x="750239" y="16205"/>
                  </a:lnTo>
                  <a:lnTo>
                    <a:pt x="799553" y="25565"/>
                  </a:lnTo>
                  <a:lnTo>
                    <a:pt x="846366" y="36728"/>
                  </a:lnTo>
                  <a:lnTo>
                    <a:pt x="890282" y="50037"/>
                  </a:lnTo>
                  <a:lnTo>
                    <a:pt x="930605" y="64808"/>
                  </a:lnTo>
                  <a:lnTo>
                    <a:pt x="967320" y="81368"/>
                  </a:lnTo>
                  <a:lnTo>
                    <a:pt x="1013764" y="108369"/>
                  </a:lnTo>
                  <a:lnTo>
                    <a:pt x="1050480" y="138239"/>
                  </a:lnTo>
                  <a:lnTo>
                    <a:pt x="1075321" y="169557"/>
                  </a:lnTo>
                  <a:lnTo>
                    <a:pt x="1090434" y="213486"/>
                  </a:lnTo>
                  <a:lnTo>
                    <a:pt x="1090802" y="224637"/>
                  </a:lnTo>
                  <a:lnTo>
                    <a:pt x="1089723" y="235800"/>
                  </a:lnTo>
                  <a:lnTo>
                    <a:pt x="1072438" y="279361"/>
                  </a:lnTo>
                  <a:lnTo>
                    <a:pt x="1045438" y="310680"/>
                  </a:lnTo>
                  <a:lnTo>
                    <a:pt x="1007643" y="340207"/>
                  </a:lnTo>
                  <a:lnTo>
                    <a:pt x="959396" y="366839"/>
                  </a:lnTo>
                  <a:lnTo>
                    <a:pt x="921956" y="383044"/>
                  </a:lnTo>
                  <a:lnTo>
                    <a:pt x="880922" y="397446"/>
                  </a:lnTo>
                  <a:lnTo>
                    <a:pt x="836282" y="410400"/>
                  </a:lnTo>
                  <a:lnTo>
                    <a:pt x="788758" y="421208"/>
                  </a:lnTo>
                  <a:lnTo>
                    <a:pt x="981722" y="821524"/>
                  </a:lnTo>
                  <a:lnTo>
                    <a:pt x="607313" y="44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4246" y="2882528"/>
              <a:ext cx="973455" cy="649605"/>
            </a:xfrm>
            <a:custGeom>
              <a:avLst/>
              <a:gdLst/>
              <a:ahLst/>
              <a:cxnLst/>
              <a:rect l="l" t="t" r="r" b="b"/>
              <a:pathLst>
                <a:path w="973455" h="649604">
                  <a:moveTo>
                    <a:pt x="486714" y="649084"/>
                  </a:moveTo>
                  <a:lnTo>
                    <a:pt x="0" y="649084"/>
                  </a:lnTo>
                  <a:lnTo>
                    <a:pt x="0" y="0"/>
                  </a:lnTo>
                  <a:lnTo>
                    <a:pt x="973429" y="0"/>
                  </a:lnTo>
                  <a:lnTo>
                    <a:pt x="973429" y="649084"/>
                  </a:lnTo>
                  <a:lnTo>
                    <a:pt x="486714" y="6490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87675" y="2883252"/>
              <a:ext cx="216535" cy="649605"/>
            </a:xfrm>
            <a:custGeom>
              <a:avLst/>
              <a:gdLst/>
              <a:ahLst/>
              <a:cxnLst/>
              <a:rect l="l" t="t" r="r" b="b"/>
              <a:pathLst>
                <a:path w="216535" h="649604">
                  <a:moveTo>
                    <a:pt x="216369" y="324357"/>
                  </a:moveTo>
                  <a:lnTo>
                    <a:pt x="216369" y="649071"/>
                  </a:lnTo>
                  <a:lnTo>
                    <a:pt x="0" y="649071"/>
                  </a:lnTo>
                  <a:lnTo>
                    <a:pt x="0" y="0"/>
                  </a:lnTo>
                  <a:lnTo>
                    <a:pt x="216369" y="0"/>
                  </a:lnTo>
                  <a:lnTo>
                    <a:pt x="216369" y="3243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076636" y="3634571"/>
            <a:ext cx="1640205" cy="160020"/>
          </a:xfrm>
          <a:custGeom>
            <a:avLst/>
            <a:gdLst/>
            <a:ahLst/>
            <a:cxnLst/>
            <a:rect l="l" t="t" r="r" b="b"/>
            <a:pathLst>
              <a:path w="1640204" h="160020">
                <a:moveTo>
                  <a:pt x="1639798" y="0"/>
                </a:moveTo>
                <a:lnTo>
                  <a:pt x="1628099" y="29285"/>
                </a:lnTo>
                <a:lnTo>
                  <a:pt x="1597231" y="54759"/>
                </a:lnTo>
                <a:lnTo>
                  <a:pt x="1553537" y="72741"/>
                </a:lnTo>
                <a:lnTo>
                  <a:pt x="1503362" y="79552"/>
                </a:lnTo>
                <a:lnTo>
                  <a:pt x="936002" y="79552"/>
                </a:lnTo>
                <a:lnTo>
                  <a:pt x="885769" y="86421"/>
                </a:lnTo>
                <a:lnTo>
                  <a:pt x="841949" y="104530"/>
                </a:lnTo>
                <a:lnTo>
                  <a:pt x="810954" y="130130"/>
                </a:lnTo>
                <a:lnTo>
                  <a:pt x="799198" y="159473"/>
                </a:lnTo>
                <a:lnTo>
                  <a:pt x="787499" y="130130"/>
                </a:lnTo>
                <a:lnTo>
                  <a:pt x="756631" y="104530"/>
                </a:lnTo>
                <a:lnTo>
                  <a:pt x="712937" y="86421"/>
                </a:lnTo>
                <a:lnTo>
                  <a:pt x="662762" y="79552"/>
                </a:lnTo>
                <a:lnTo>
                  <a:pt x="136448" y="79552"/>
                </a:lnTo>
                <a:lnTo>
                  <a:pt x="86271" y="72741"/>
                </a:lnTo>
                <a:lnTo>
                  <a:pt x="42573" y="54759"/>
                </a:lnTo>
                <a:lnTo>
                  <a:pt x="11701" y="2928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14983" y="2959997"/>
            <a:ext cx="161925" cy="495934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10" dirty="0">
                <a:latin typeface="Microsoft Sans Serif"/>
                <a:cs typeface="Microsoft Sans Serif"/>
              </a:rPr>
              <a:t>драйвер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04045" y="3177727"/>
            <a:ext cx="1238885" cy="58419"/>
            <a:chOff x="2804045" y="3177727"/>
            <a:chExt cx="1238885" cy="58419"/>
          </a:xfrm>
        </p:grpSpPr>
        <p:sp>
          <p:nvSpPr>
            <p:cNvPr id="26" name="object 26"/>
            <p:cNvSpPr/>
            <p:nvPr/>
          </p:nvSpPr>
          <p:spPr>
            <a:xfrm>
              <a:off x="2880360" y="3206531"/>
              <a:ext cx="1086485" cy="1270"/>
            </a:xfrm>
            <a:custGeom>
              <a:avLst/>
              <a:gdLst/>
              <a:ahLst/>
              <a:cxnLst/>
              <a:rect l="l" t="t" r="r" b="b"/>
              <a:pathLst>
                <a:path w="1086485" h="1269">
                  <a:moveTo>
                    <a:pt x="0" y="723"/>
                  </a:moveTo>
                  <a:lnTo>
                    <a:pt x="10861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4045" y="3177727"/>
              <a:ext cx="1238885" cy="58419"/>
            </a:xfrm>
            <a:custGeom>
              <a:avLst/>
              <a:gdLst/>
              <a:ahLst/>
              <a:cxnLst/>
              <a:rect l="l" t="t" r="r" b="b"/>
              <a:pathLst>
                <a:path w="1238885" h="58419">
                  <a:moveTo>
                    <a:pt x="80276" y="58318"/>
                  </a:moveTo>
                  <a:lnTo>
                    <a:pt x="75958" y="52565"/>
                  </a:lnTo>
                  <a:lnTo>
                    <a:pt x="72351" y="45720"/>
                  </a:lnTo>
                  <a:lnTo>
                    <a:pt x="70192" y="38163"/>
                  </a:lnTo>
                  <a:lnTo>
                    <a:pt x="69113" y="29883"/>
                  </a:lnTo>
                  <a:lnTo>
                    <a:pt x="69837" y="21958"/>
                  </a:lnTo>
                  <a:lnTo>
                    <a:pt x="71996" y="14046"/>
                  </a:lnTo>
                  <a:lnTo>
                    <a:pt x="75590" y="6845"/>
                  </a:lnTo>
                  <a:lnTo>
                    <a:pt x="79908" y="1079"/>
                  </a:lnTo>
                  <a:lnTo>
                    <a:pt x="0" y="29883"/>
                  </a:lnTo>
                  <a:lnTo>
                    <a:pt x="80276" y="58318"/>
                  </a:lnTo>
                  <a:close/>
                </a:path>
                <a:path w="1238885" h="58419">
                  <a:moveTo>
                    <a:pt x="1238758" y="28803"/>
                  </a:moveTo>
                  <a:lnTo>
                    <a:pt x="1158468" y="0"/>
                  </a:lnTo>
                  <a:lnTo>
                    <a:pt x="1162799" y="5765"/>
                  </a:lnTo>
                  <a:lnTo>
                    <a:pt x="1166393" y="12966"/>
                  </a:lnTo>
                  <a:lnTo>
                    <a:pt x="1168552" y="20167"/>
                  </a:lnTo>
                  <a:lnTo>
                    <a:pt x="1169631" y="28448"/>
                  </a:lnTo>
                  <a:lnTo>
                    <a:pt x="1168908" y="36728"/>
                  </a:lnTo>
                  <a:lnTo>
                    <a:pt x="1166749" y="44284"/>
                  </a:lnTo>
                  <a:lnTo>
                    <a:pt x="1163154" y="51485"/>
                  </a:lnTo>
                  <a:lnTo>
                    <a:pt x="1158836" y="57238"/>
                  </a:lnTo>
                  <a:lnTo>
                    <a:pt x="1238758" y="288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dirty="0">
                <a:solidFill>
                  <a:srgbClr val="000033"/>
                </a:solidFill>
                <a:latin typeface="Microsoft Sans Serif"/>
                <a:cs typeface="Microsoft Sans Serif"/>
              </a:rPr>
              <a:t>Кластер</a:t>
            </a:r>
            <a:r>
              <a:rPr sz="2300" spc="-55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БД,</a:t>
            </a:r>
            <a:r>
              <a:rPr sz="2300" spc="-40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000033"/>
                </a:solidFill>
                <a:latin typeface="Microsoft Sans Serif"/>
                <a:cs typeface="Microsoft Sans Serif"/>
              </a:rPr>
              <a:t>сервер,</a:t>
            </a:r>
            <a:r>
              <a:rPr sz="2300" spc="-40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клиент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2190" algn="ctr">
              <a:lnSpc>
                <a:spcPct val="100000"/>
              </a:lnSpc>
            </a:pPr>
            <a:r>
              <a:rPr sz="1050" spc="-10" dirty="0">
                <a:latin typeface="Microsoft Sans Serif"/>
                <a:cs typeface="Microsoft Sans Serif"/>
              </a:rPr>
              <a:t>PostgreSQL</a:t>
            </a:r>
            <a:endParaRPr sz="1050">
              <a:latin typeface="Microsoft Sans Serif"/>
              <a:cs typeface="Microsoft Sans Serif"/>
            </a:endParaRPr>
          </a:p>
          <a:p>
            <a:pPr marL="2346960" marR="2569210" indent="-3175" algn="ctr">
              <a:lnSpc>
                <a:spcPts val="1060"/>
              </a:lnSpc>
              <a:spcBef>
                <a:spcPts val="490"/>
              </a:spcBef>
            </a:pPr>
            <a:r>
              <a:rPr sz="950" spc="-20" dirty="0">
                <a:latin typeface="Microsoft Sans Serif"/>
                <a:cs typeface="Microsoft Sans Serif"/>
              </a:rPr>
              <a:t>база </a:t>
            </a:r>
            <a:r>
              <a:rPr sz="950" spc="-10" dirty="0">
                <a:latin typeface="Microsoft Sans Serif"/>
                <a:cs typeface="Microsoft Sans Serif"/>
              </a:rPr>
              <a:t>данных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R="3349625" algn="ctr">
              <a:lnSpc>
                <a:spcPct val="100000"/>
              </a:lnSpc>
              <a:spcBef>
                <a:spcPts val="5"/>
              </a:spcBef>
            </a:pPr>
            <a:r>
              <a:rPr sz="1050" spc="-10" dirty="0">
                <a:latin typeface="Microsoft Sans Serif"/>
                <a:cs typeface="Microsoft Sans Serif"/>
              </a:rPr>
              <a:t>клиент</a:t>
            </a:r>
            <a:endParaRPr sz="1050">
              <a:latin typeface="Microsoft Sans Serif"/>
              <a:cs typeface="Microsoft Sans Serif"/>
            </a:endParaRPr>
          </a:p>
          <a:p>
            <a:pPr marR="791845" algn="ctr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latin typeface="Microsoft Sans Serif"/>
                <a:cs typeface="Microsoft Sans Serif"/>
              </a:rPr>
              <a:t>подключение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2275840" algn="ctr">
              <a:lnSpc>
                <a:spcPct val="100000"/>
              </a:lnSpc>
            </a:pPr>
            <a:r>
              <a:rPr sz="950" dirty="0">
                <a:latin typeface="Microsoft Sans Serif"/>
                <a:cs typeface="Microsoft Sans Serif"/>
              </a:rPr>
              <a:t>кластер</a:t>
            </a:r>
            <a:r>
              <a:rPr sz="950" spc="-40" dirty="0">
                <a:latin typeface="Microsoft Sans Serif"/>
                <a:cs typeface="Microsoft Sans Serif"/>
              </a:rPr>
              <a:t> </a:t>
            </a:r>
            <a:r>
              <a:rPr sz="950" spc="-10" dirty="0">
                <a:latin typeface="Microsoft Sans Serif"/>
                <a:cs typeface="Microsoft Sans Serif"/>
              </a:rPr>
              <a:t>баз</a:t>
            </a:r>
            <a:r>
              <a:rPr sz="950" spc="-35" dirty="0">
                <a:latin typeface="Microsoft Sans Serif"/>
                <a:cs typeface="Microsoft Sans Serif"/>
              </a:rPr>
              <a:t> </a:t>
            </a:r>
            <a:r>
              <a:rPr sz="950" spc="-10" dirty="0">
                <a:latin typeface="Microsoft Sans Serif"/>
                <a:cs typeface="Microsoft Sans Serif"/>
              </a:rPr>
              <a:t>данных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3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2937" y="4991231"/>
            <a:ext cx="6054090" cy="43256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Начнем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 основных </a:t>
            </a:r>
            <a:r>
              <a:rPr sz="1400" spc="-10" dirty="0">
                <a:latin typeface="Microsoft Sans Serif"/>
                <a:cs typeface="Microsoft Sans Serif"/>
              </a:rPr>
              <a:t>понятий.</a:t>
            </a:r>
            <a:endParaRPr sz="1400">
              <a:latin typeface="Microsoft Sans Serif"/>
              <a:cs typeface="Microsoft Sans Serif"/>
            </a:endParaRPr>
          </a:p>
          <a:p>
            <a:pPr marL="12700" marR="832485">
              <a:lnSpc>
                <a:spcPts val="1570"/>
              </a:lnSpc>
              <a:spcBef>
                <a:spcPts val="605"/>
              </a:spcBef>
            </a:pP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программа,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которая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относится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классу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i="1" spc="-10" dirty="0">
                <a:latin typeface="Arial"/>
                <a:cs typeface="Arial"/>
              </a:rPr>
              <a:t>систем </a:t>
            </a:r>
            <a:r>
              <a:rPr sz="1400" i="1" dirty="0">
                <a:latin typeface="Arial"/>
                <a:cs typeface="Arial"/>
              </a:rPr>
              <a:t>управления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базами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данных</a:t>
            </a:r>
            <a:r>
              <a:rPr sz="1400" spc="-10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93600"/>
              </a:lnSpc>
              <a:spcBef>
                <a:spcPts val="530"/>
              </a:spcBef>
            </a:pPr>
            <a:r>
              <a:rPr sz="1400" spc="-40" dirty="0">
                <a:latin typeface="Microsoft Sans Serif"/>
                <a:cs typeface="Microsoft Sans Serif"/>
              </a:rPr>
              <a:t>Когда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программа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выполняется,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называем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ее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i="1" spc="-10" dirty="0">
                <a:latin typeface="Arial"/>
                <a:cs typeface="Arial"/>
              </a:rPr>
              <a:t>сервером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экземпляром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сервера</a:t>
            </a:r>
            <a:r>
              <a:rPr sz="1400" dirty="0">
                <a:latin typeface="Microsoft Sans Serif"/>
                <a:cs typeface="Microsoft Sans Serif"/>
              </a:rPr>
              <a:t>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Пока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представляется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для </a:t>
            </a:r>
            <a:r>
              <a:rPr sz="1400" dirty="0">
                <a:latin typeface="Microsoft Sans Serif"/>
                <a:cs typeface="Microsoft Sans Serif"/>
              </a:rPr>
              <a:t>нас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«черным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ящиком»,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постепенно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познакомимся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тем,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</a:t>
            </a:r>
            <a:r>
              <a:rPr sz="1400" spc="-25" dirty="0">
                <a:latin typeface="Microsoft Sans Serif"/>
                <a:cs typeface="Microsoft Sans Serif"/>
              </a:rPr>
              <a:t> он </a:t>
            </a:r>
            <a:r>
              <a:rPr sz="1400" spc="-10" dirty="0">
                <a:latin typeface="Microsoft Sans Serif"/>
                <a:cs typeface="Microsoft Sans Serif"/>
              </a:rPr>
              <a:t>устроен.</a:t>
            </a:r>
            <a:endParaRPr sz="1400">
              <a:latin typeface="Microsoft Sans Serif"/>
              <a:cs typeface="Microsoft Sans Serif"/>
            </a:endParaRPr>
          </a:p>
          <a:p>
            <a:pPr marL="12700" marR="340995">
              <a:lnSpc>
                <a:spcPct val="93700"/>
              </a:lnSpc>
              <a:spcBef>
                <a:spcPts val="56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Данные,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которыми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управляет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хранятся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базах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данных</a:t>
            </a:r>
            <a:r>
              <a:rPr sz="1400" spc="-10" dirty="0">
                <a:latin typeface="Microsoft Sans Serif"/>
                <a:cs typeface="Microsoft Sans Serif"/>
              </a:rPr>
              <a:t>. </a:t>
            </a:r>
            <a:r>
              <a:rPr sz="1400" dirty="0">
                <a:latin typeface="Microsoft Sans Serif"/>
                <a:cs typeface="Microsoft Sans Serif"/>
              </a:rPr>
              <a:t>Один</a:t>
            </a:r>
            <a:r>
              <a:rPr sz="1400" spc="-20" dirty="0">
                <a:latin typeface="Microsoft Sans Serif"/>
                <a:cs typeface="Microsoft Sans Serif"/>
              </a:rPr>
              <a:t> экземпляр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одновременно </a:t>
            </a:r>
            <a:r>
              <a:rPr sz="1400" dirty="0">
                <a:latin typeface="Microsoft Sans Serif"/>
                <a:cs typeface="Microsoft Sans Serif"/>
              </a:rPr>
              <a:t>работает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несколькими </a:t>
            </a:r>
            <a:r>
              <a:rPr sz="1400" spc="-20" dirty="0">
                <a:latin typeface="Microsoft Sans Serif"/>
                <a:cs typeface="Microsoft Sans Serif"/>
              </a:rPr>
              <a:t>базами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набор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баз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10" dirty="0">
                <a:latin typeface="Microsoft Sans Serif"/>
                <a:cs typeface="Microsoft Sans Serif"/>
              </a:rPr>
              <a:t> называется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кластером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spc="-25" dirty="0">
                <a:latin typeface="Arial"/>
                <a:cs typeface="Arial"/>
              </a:rPr>
              <a:t>баз </a:t>
            </a:r>
            <a:r>
              <a:rPr sz="1400" i="1" dirty="0">
                <a:latin typeface="Arial"/>
                <a:cs typeface="Arial"/>
              </a:rPr>
              <a:t>данных</a:t>
            </a:r>
            <a:r>
              <a:rPr sz="1400" dirty="0">
                <a:latin typeface="Microsoft Sans Serif"/>
                <a:cs typeface="Microsoft Sans Serif"/>
              </a:rPr>
              <a:t>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Подробнее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будем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говорить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базах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теме</a:t>
            </a:r>
            <a:endParaRPr sz="1400">
              <a:latin typeface="Microsoft Sans Serif"/>
              <a:cs typeface="Microsoft Sans Serif"/>
            </a:endParaRPr>
          </a:p>
          <a:p>
            <a:pPr marL="12700" algn="just">
              <a:lnSpc>
                <a:spcPts val="1580"/>
              </a:lnSpc>
            </a:pPr>
            <a:r>
              <a:rPr sz="1400" spc="-10" dirty="0">
                <a:latin typeface="Microsoft Sans Serif"/>
                <a:cs typeface="Microsoft Sans Serif"/>
              </a:rPr>
              <a:t>«Организация </a:t>
            </a:r>
            <a:r>
              <a:rPr sz="1400" dirty="0">
                <a:latin typeface="Microsoft Sans Serif"/>
                <a:cs typeface="Microsoft Sans Serif"/>
              </a:rPr>
              <a:t>данных.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Логическая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структура».</a:t>
            </a:r>
            <a:endParaRPr sz="1400">
              <a:latin typeface="Microsoft Sans Serif"/>
              <a:cs typeface="Microsoft Sans Serif"/>
            </a:endParaRPr>
          </a:p>
          <a:p>
            <a:pPr marL="12700" marR="688975" algn="just">
              <a:lnSpc>
                <a:spcPts val="1570"/>
              </a:lnSpc>
              <a:spcBef>
                <a:spcPts val="605"/>
              </a:spcBef>
            </a:pP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сервером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взаимодействуют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клиенты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внешние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приложения, которые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подключаться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баз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посылать </a:t>
            </a:r>
            <a:r>
              <a:rPr sz="1400" i="1" dirty="0">
                <a:latin typeface="Arial"/>
                <a:cs typeface="Arial"/>
              </a:rPr>
              <a:t>запросы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выполнения.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 marR="47625">
              <a:lnSpc>
                <a:spcPct val="938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Итак: </a:t>
            </a:r>
            <a:r>
              <a:rPr sz="1400" dirty="0">
                <a:latin typeface="Microsoft Sans Serif"/>
                <a:cs typeface="Microsoft Sans Serif"/>
              </a:rPr>
              <a:t>кластер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баз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файлах;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экземпляр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программа,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управляющая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кластером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баз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данных,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клиент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программа,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позволяющая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«общаться»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сервером.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Установка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spc="-10" dirty="0">
                <a:latin typeface="Times New Roman"/>
                <a:cs typeface="Times New Roman"/>
              </a:rPr>
              <a:t>Варианты</a:t>
            </a:r>
            <a:endParaRPr sz="1500">
              <a:latin typeface="Times New Roman"/>
              <a:cs typeface="Times New Roman"/>
            </a:endParaRPr>
          </a:p>
          <a:p>
            <a:pPr marL="515620" marR="2042795">
              <a:lnSpc>
                <a:spcPct val="115799"/>
              </a:lnSpc>
              <a:spcBef>
                <a:spcPts val="290"/>
              </a:spcBef>
            </a:pPr>
            <a:r>
              <a:rPr sz="1150" dirty="0">
                <a:latin typeface="Times New Roman"/>
                <a:cs typeface="Times New Roman"/>
              </a:rPr>
              <a:t>готовые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пакеты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(предпочтительный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способ) </a:t>
            </a:r>
            <a:r>
              <a:rPr sz="1150" dirty="0">
                <a:latin typeface="Times New Roman"/>
                <a:cs typeface="Times New Roman"/>
              </a:rPr>
              <a:t>установка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из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исходных</a:t>
            </a:r>
            <a:r>
              <a:rPr sz="1150" spc="-10" dirty="0">
                <a:latin typeface="Times New Roman"/>
                <a:cs typeface="Times New Roman"/>
              </a:rPr>
              <a:t> кодов</a:t>
            </a:r>
            <a:endParaRPr sz="11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210"/>
              </a:spcBef>
            </a:pPr>
            <a:r>
              <a:rPr sz="1150" dirty="0">
                <a:latin typeface="Times New Roman"/>
                <a:cs typeface="Times New Roman"/>
              </a:rPr>
              <a:t>без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установки — облачные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сервисы</a:t>
            </a:r>
            <a:endParaRPr sz="11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00"/>
              </a:spcBef>
            </a:pPr>
            <a:r>
              <a:rPr sz="1500" spc="-10" dirty="0">
                <a:latin typeface="Times New Roman"/>
                <a:cs typeface="Times New Roman"/>
              </a:rPr>
              <a:t>Расширения</a:t>
            </a:r>
            <a:endParaRPr sz="1500">
              <a:latin typeface="Times New Roman"/>
              <a:cs typeface="Times New Roman"/>
            </a:endParaRPr>
          </a:p>
          <a:p>
            <a:pPr marL="515620" marR="2952750">
              <a:lnSpc>
                <a:spcPct val="116100"/>
              </a:lnSpc>
              <a:spcBef>
                <a:spcPts val="300"/>
              </a:spcBef>
            </a:pPr>
            <a:r>
              <a:rPr sz="1150" dirty="0">
                <a:latin typeface="Times New Roman"/>
                <a:cs typeface="Times New Roman"/>
              </a:rPr>
              <a:t>дополнительный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функционал </a:t>
            </a:r>
            <a:r>
              <a:rPr sz="1150" dirty="0">
                <a:latin typeface="Times New Roman"/>
                <a:cs typeface="Times New Roman"/>
              </a:rPr>
              <a:t>устанавливаются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отдельно</a:t>
            </a:r>
            <a:endParaRPr sz="11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209"/>
              </a:spcBef>
            </a:pPr>
            <a:r>
              <a:rPr sz="1150" dirty="0">
                <a:latin typeface="Times New Roman"/>
                <a:cs typeface="Times New Roman"/>
              </a:rPr>
              <a:t>в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поставке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сервером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—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модули и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программы (~50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штук)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1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4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37" y="5049631"/>
            <a:ext cx="6051550" cy="54876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316865">
              <a:lnSpc>
                <a:spcPts val="1570"/>
              </a:lnSpc>
              <a:spcBef>
                <a:spcPts val="244"/>
              </a:spcBef>
            </a:pPr>
            <a:r>
              <a:rPr sz="1400" spc="-10" dirty="0">
                <a:latin typeface="Microsoft Sans Serif"/>
                <a:cs typeface="Microsoft Sans Serif"/>
              </a:rPr>
              <a:t>Предпочтительный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вариант</a:t>
            </a:r>
            <a:r>
              <a:rPr sz="1400" spc="-10" dirty="0">
                <a:latin typeface="Microsoft Sans Serif"/>
                <a:cs typeface="Microsoft Sans Serif"/>
              </a:rPr>
              <a:t> установки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использование пакетных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менеджеров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(таких,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 </a:t>
            </a:r>
            <a:r>
              <a:rPr sz="1400" dirty="0">
                <a:latin typeface="Microsoft Sans Serif"/>
                <a:cs typeface="Microsoft Sans Serif"/>
              </a:rPr>
              <a:t>apt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rpm)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готовых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пакетов.</a:t>
            </a:r>
            <a:endParaRPr sz="1400">
              <a:latin typeface="Microsoft Sans Serif"/>
              <a:cs typeface="Microsoft Sans Serif"/>
            </a:endParaRPr>
          </a:p>
          <a:p>
            <a:pPr marL="12700" marR="798830">
              <a:lnSpc>
                <a:spcPts val="157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случае</a:t>
            </a:r>
            <a:r>
              <a:rPr sz="1400" spc="-10" dirty="0">
                <a:latin typeface="Microsoft Sans Serif"/>
                <a:cs typeface="Microsoft Sans Serif"/>
              </a:rPr>
              <a:t> получается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понятная,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поддерживаемая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легко обновляемая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установка.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Пакеты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существуют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большинства </a:t>
            </a:r>
            <a:r>
              <a:rPr sz="1400" dirty="0">
                <a:latin typeface="Microsoft Sans Serif"/>
                <a:cs typeface="Microsoft Sans Serif"/>
              </a:rPr>
              <a:t>операционных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систем.</a:t>
            </a:r>
            <a:endParaRPr sz="1400">
              <a:latin typeface="Microsoft Sans Serif"/>
              <a:cs typeface="Microsoft Sans Serif"/>
            </a:endParaRPr>
          </a:p>
          <a:p>
            <a:pPr marL="12700" marR="29209">
              <a:lnSpc>
                <a:spcPts val="1570"/>
              </a:lnSpc>
              <a:spcBef>
                <a:spcPts val="730"/>
              </a:spcBef>
            </a:pPr>
            <a:r>
              <a:rPr sz="1400" spc="-30" dirty="0">
                <a:latin typeface="Microsoft Sans Serif"/>
                <a:cs typeface="Microsoft Sans Serif"/>
              </a:rPr>
              <a:t>Другой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вариант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самостоятельная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сборка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исходных </a:t>
            </a:r>
            <a:r>
              <a:rPr sz="1400" dirty="0">
                <a:latin typeface="Microsoft Sans Serif"/>
                <a:cs typeface="Microsoft Sans Serif"/>
              </a:rPr>
              <a:t>кодов.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может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понадобиться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установки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нестандартных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значений параметров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использовании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популярной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платформы.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spc="-20" dirty="0">
                <a:latin typeface="Microsoft Sans Serif"/>
                <a:cs typeface="Microsoft Sans Serif"/>
              </a:rPr>
              <a:t>Готовые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пакеты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исходные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коды: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4"/>
              </a:rPr>
              <a:t>http://www.postgresql.org/download/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93600"/>
              </a:lnSpc>
              <a:spcBef>
                <a:spcPts val="71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Кроме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того,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можно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использовать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готовые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облачные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решения,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что </a:t>
            </a:r>
            <a:r>
              <a:rPr sz="1400" spc="-10" dirty="0">
                <a:latin typeface="Microsoft Sans Serif"/>
                <a:cs typeface="Microsoft Sans Serif"/>
              </a:rPr>
              <a:t>позволяет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обойтись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вообще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без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установки.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Такую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возможность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дают </a:t>
            </a:r>
            <a:r>
              <a:rPr sz="1400" dirty="0">
                <a:latin typeface="Microsoft Sans Serif"/>
                <a:cs typeface="Microsoft Sans Serif"/>
              </a:rPr>
              <a:t>многие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ведущие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зарубежные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(Amazon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RDS,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Google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Cloud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SQL,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Microsoft </a:t>
            </a:r>
            <a:r>
              <a:rPr sz="1400" dirty="0">
                <a:latin typeface="Microsoft Sans Serif"/>
                <a:cs typeface="Microsoft Sans Serif"/>
              </a:rPr>
              <a:t>Azure)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отечественные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(Yandex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Cloud,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Облако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Mail.ru)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платформы.</a:t>
            </a:r>
            <a:endParaRPr sz="1400">
              <a:latin typeface="Microsoft Sans Serif"/>
              <a:cs typeface="Microsoft Sans Serif"/>
            </a:endParaRPr>
          </a:p>
          <a:p>
            <a:pPr marL="12700" marR="101600" algn="just">
              <a:lnSpc>
                <a:spcPct val="93600"/>
              </a:lnSpc>
              <a:spcBef>
                <a:spcPts val="720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будем </a:t>
            </a:r>
            <a:r>
              <a:rPr sz="1400" spc="-20" dirty="0">
                <a:latin typeface="Microsoft Sans Serif"/>
                <a:cs typeface="Microsoft Sans Serif"/>
              </a:rPr>
              <a:t>использовать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виртуальную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машину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Xubuntu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22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16,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установленный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пакета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ОС. В</a:t>
            </a:r>
            <a:r>
              <a:rPr sz="1400" spc="-20" dirty="0">
                <a:latin typeface="Microsoft Sans Serif"/>
                <a:cs typeface="Microsoft Sans Serif"/>
              </a:rPr>
              <a:t> этом </a:t>
            </a:r>
            <a:r>
              <a:rPr sz="1400" dirty="0">
                <a:latin typeface="Microsoft Sans Serif"/>
                <a:cs typeface="Microsoft Sans Serif"/>
              </a:rPr>
              <a:t>случае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сразу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настраивается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автоматический запуск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останов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сервера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запуске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останове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операционной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системы.</a:t>
            </a:r>
            <a:endParaRPr sz="1400">
              <a:latin typeface="Microsoft Sans Serif"/>
              <a:cs typeface="Microsoft Sans Serif"/>
            </a:endParaRPr>
          </a:p>
          <a:p>
            <a:pPr marL="12700" marR="76200" algn="just">
              <a:lnSpc>
                <a:spcPct val="93700"/>
              </a:lnSpc>
              <a:spcBef>
                <a:spcPts val="565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существует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большое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количество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расширений,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которые </a:t>
            </a:r>
            <a:r>
              <a:rPr sz="1400" spc="-20" dirty="0">
                <a:latin typeface="Microsoft Sans Serif"/>
                <a:cs typeface="Microsoft Sans Serif"/>
              </a:rPr>
              <a:t>подключают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новый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функционал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СУБД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«на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лету»,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без</a:t>
            </a:r>
            <a:r>
              <a:rPr sz="1400" spc="-10" dirty="0">
                <a:latin typeface="Microsoft Sans Serif"/>
                <a:cs typeface="Microsoft Sans Serif"/>
              </a:rPr>
              <a:t> изменения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ядра </a:t>
            </a:r>
            <a:r>
              <a:rPr sz="1400" dirty="0">
                <a:latin typeface="Microsoft Sans Serif"/>
                <a:cs typeface="Microsoft Sans Serif"/>
              </a:rPr>
              <a:t>системы.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состав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дистрибутива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входит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50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расширений.</a:t>
            </a:r>
            <a:endParaRPr sz="1400">
              <a:latin typeface="Microsoft Sans Serif"/>
              <a:cs typeface="Microsoft Sans Serif"/>
            </a:endParaRPr>
          </a:p>
          <a:p>
            <a:pPr marL="12700" marR="1792605">
              <a:lnSpc>
                <a:spcPct val="127400"/>
              </a:lnSpc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https://postgrespro.ru/docs/postgresql/16/contrib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https://postgrespro.ru/docs/postgresql/16/contrib-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prog</a:t>
            </a:r>
            <a:endParaRPr sz="1400">
              <a:latin typeface="Microsoft Sans Serif"/>
              <a:cs typeface="Microsoft Sans Serif"/>
            </a:endParaRPr>
          </a:p>
          <a:p>
            <a:pPr marL="12700" marR="14604">
              <a:lnSpc>
                <a:spcPts val="1570"/>
              </a:lnSpc>
              <a:spcBef>
                <a:spcPts val="605"/>
              </a:spcBef>
            </a:pPr>
            <a:r>
              <a:rPr sz="1400" spc="-10" dirty="0">
                <a:latin typeface="Microsoft Sans Serif"/>
                <a:cs typeface="Microsoft Sans Serif"/>
              </a:rPr>
              <a:t>Список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доступных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расширений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статус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установки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посмотреть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представлении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pg_available_extensions.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395" y="721300"/>
            <a:ext cx="1139825" cy="4769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8659" y="835669"/>
            <a:ext cx="6005195" cy="222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Microsoft Sans Serif"/>
                <a:cs typeface="Microsoft Sans Serif"/>
              </a:rPr>
              <a:t>Настройка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подключения</a:t>
            </a:r>
            <a:r>
              <a:rPr sz="2200" spc="-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в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pgAdmin</a:t>
            </a:r>
            <a:r>
              <a:rPr sz="2200" spc="-50" dirty="0">
                <a:latin typeface="Microsoft Sans Serif"/>
                <a:cs typeface="Microsoft Sans Serif"/>
              </a:rPr>
              <a:t> 4</a:t>
            </a:r>
            <a:endParaRPr sz="22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4900"/>
              </a:lnSpc>
              <a:spcBef>
                <a:spcPts val="1685"/>
              </a:spcBef>
            </a:pPr>
            <a:r>
              <a:rPr sz="1200" dirty="0">
                <a:latin typeface="Times New Roman"/>
                <a:cs typeface="Times New Roman"/>
              </a:rPr>
              <a:t>Утилита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pgAdmin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одно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из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самых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популярных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графических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средств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открытым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исходным </a:t>
            </a:r>
            <a:r>
              <a:rPr sz="1200" spc="-25" dirty="0">
                <a:latin typeface="Times New Roman"/>
                <a:cs typeface="Times New Roman"/>
              </a:rPr>
              <a:t>кодом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для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СУБД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PostgreSQL.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виртуальной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машине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курса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эта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программа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уже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установлена, </a:t>
            </a:r>
            <a:r>
              <a:rPr sz="1200" dirty="0">
                <a:latin typeface="Times New Roman"/>
                <a:cs typeface="Times New Roman"/>
              </a:rPr>
              <a:t>ниже</a:t>
            </a:r>
            <a:r>
              <a:rPr sz="1200" spc="-10" dirty="0">
                <a:latin typeface="Times New Roman"/>
                <a:cs typeface="Times New Roman"/>
              </a:rPr>
              <a:t> приводится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порядок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действий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настройке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подключения </a:t>
            </a:r>
            <a:r>
              <a:rPr sz="1200" dirty="0">
                <a:latin typeface="Times New Roman"/>
                <a:cs typeface="Times New Roman"/>
              </a:rPr>
              <a:t>к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СУБД.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14300" indent="-228600">
              <a:lnSpc>
                <a:spcPct val="114999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Запустите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программу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двойным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щелчком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ярлыку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на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рабочем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столе.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При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первом запуске,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возможно,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вам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будет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предложено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задать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главный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пароль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(master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password). </a:t>
            </a:r>
            <a:r>
              <a:rPr sz="1200" dirty="0">
                <a:latin typeface="Times New Roman"/>
                <a:cs typeface="Times New Roman"/>
              </a:rPr>
              <a:t>Этот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пароль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нужен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для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защиты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сохраненных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паролей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соединений,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которые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вы </a:t>
            </a:r>
            <a:r>
              <a:rPr sz="1200" dirty="0">
                <a:latin typeface="Times New Roman"/>
                <a:cs typeface="Times New Roman"/>
              </a:rPr>
              <a:t>установите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позже.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" y="5058419"/>
            <a:ext cx="5904865" cy="86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открывшемся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основном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окне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программы,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панели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Explorer,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щелкните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правой кнопкой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мыши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пункту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ветки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открывшемся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контекстном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меню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выберите </a:t>
            </a:r>
            <a:r>
              <a:rPr sz="1200" dirty="0">
                <a:latin typeface="Times New Roman"/>
                <a:cs typeface="Times New Roman"/>
              </a:rPr>
              <a:t>пункт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Register,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а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нем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подпункт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Server…,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откроется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диалоговое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окно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Register- Server.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260" y="9028439"/>
            <a:ext cx="5713095" cy="65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149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окне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Register-</a:t>
            </a:r>
            <a:r>
              <a:rPr sz="1200" spc="-10" dirty="0">
                <a:latin typeface="Times New Roman"/>
                <a:cs typeface="Times New Roman"/>
              </a:rPr>
              <a:t>Server,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на</a:t>
            </a:r>
            <a:r>
              <a:rPr sz="1200" spc="-10" dirty="0">
                <a:latin typeface="Times New Roman"/>
                <a:cs typeface="Times New Roman"/>
              </a:rPr>
              <a:t> вкладке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поле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впишите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придуманное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вами </a:t>
            </a:r>
            <a:r>
              <a:rPr sz="1200" dirty="0">
                <a:latin typeface="Times New Roman"/>
                <a:cs typeface="Times New Roman"/>
              </a:rPr>
              <a:t>название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нового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соединения,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которое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будет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затем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отображаться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панели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 Explorer.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5910" y="3180089"/>
            <a:ext cx="4428464" cy="15005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2889" y="6162049"/>
            <a:ext cx="4347210" cy="24885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60" y="4613919"/>
            <a:ext cx="5904230" cy="1287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том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же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окне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Register-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выберите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вкладку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Сonnection,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на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ней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поле</a:t>
            </a:r>
            <a:r>
              <a:rPr sz="1200" spc="-20" dirty="0">
                <a:latin typeface="Times New Roman"/>
                <a:cs typeface="Times New Roman"/>
              </a:rPr>
              <a:t> Host </a:t>
            </a:r>
            <a:r>
              <a:rPr sz="1200" spc="-10" dirty="0">
                <a:latin typeface="Times New Roman"/>
                <a:cs typeface="Times New Roman"/>
              </a:rPr>
              <a:t>name/address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введите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localhost,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заполните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также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поля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Maintenance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и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Username: </a:t>
            </a:r>
            <a:r>
              <a:rPr sz="1200" dirty="0">
                <a:latin typeface="Times New Roman"/>
                <a:cs typeface="Times New Roman"/>
              </a:rPr>
              <a:t>укажите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них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поле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также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впишите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а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переключатель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ниже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password?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установите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во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включенное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состояние.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Для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подключения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через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сокет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ОС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поле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name/address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укажите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/var/run/postgresql,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этом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случае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ввод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пароля</a:t>
            </a:r>
            <a:r>
              <a:rPr sz="1200" spc="-25" dirty="0">
                <a:latin typeface="Times New Roman"/>
                <a:cs typeface="Times New Roman"/>
              </a:rPr>
              <a:t> не </a:t>
            </a:r>
            <a:r>
              <a:rPr sz="1200" spc="-10" dirty="0">
                <a:latin typeface="Times New Roman"/>
                <a:cs typeface="Times New Roman"/>
              </a:rPr>
              <a:t>потребуется.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010" y="720099"/>
            <a:ext cx="4606264" cy="35159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980" y="5988059"/>
            <a:ext cx="4664710" cy="36683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60" y="669299"/>
            <a:ext cx="5902325" cy="86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Нажмите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кнопку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Если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вы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все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сделали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правильно,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панели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Explorer,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в </a:t>
            </a:r>
            <a:r>
              <a:rPr sz="1200" dirty="0">
                <a:latin typeface="Times New Roman"/>
                <a:cs typeface="Times New Roman"/>
              </a:rPr>
              <a:t>ветке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появится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новый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пункт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это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созданное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вами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соединение.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Щелкнув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по </a:t>
            </a:r>
            <a:r>
              <a:rPr sz="1200" dirty="0">
                <a:latin typeface="Times New Roman"/>
                <a:cs typeface="Times New Roman"/>
              </a:rPr>
              <a:t>этому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пункту,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вы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сможете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развернуть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дерево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объектов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экземпляра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PostgreSQL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и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начать </a:t>
            </a:r>
            <a:r>
              <a:rPr sz="1200" dirty="0">
                <a:latin typeface="Times New Roman"/>
                <a:cs typeface="Times New Roman"/>
              </a:rPr>
              <a:t>с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ним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работать.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279" y="1652279"/>
            <a:ext cx="4095750" cy="26530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114" y="884102"/>
            <a:ext cx="870127" cy="367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57074" y="4498121"/>
            <a:ext cx="806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5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30"/>
              </a:spcBef>
            </a:pPr>
            <a:r>
              <a:rPr dirty="0"/>
              <a:t>Управление</a:t>
            </a:r>
            <a:r>
              <a:rPr spc="-30" dirty="0"/>
              <a:t> </a:t>
            </a:r>
            <a:r>
              <a:rPr spc="-10" dirty="0"/>
              <a:t>сервером</a:t>
            </a:r>
          </a:p>
        </p:txBody>
      </p:sp>
      <p:sp>
        <p:nvSpPr>
          <p:cNvPr id="5" name="object 5"/>
          <p:cNvSpPr/>
          <p:nvPr/>
        </p:nvSpPr>
        <p:spPr>
          <a:xfrm>
            <a:off x="1610994" y="2062807"/>
            <a:ext cx="1661160" cy="267970"/>
          </a:xfrm>
          <a:custGeom>
            <a:avLst/>
            <a:gdLst/>
            <a:ahLst/>
            <a:cxnLst/>
            <a:rect l="l" t="t" r="r" b="b"/>
            <a:pathLst>
              <a:path w="1661160" h="267969">
                <a:moveTo>
                  <a:pt x="44640" y="0"/>
                </a:moveTo>
                <a:lnTo>
                  <a:pt x="36728" y="0"/>
                </a:lnTo>
                <a:lnTo>
                  <a:pt x="29159" y="2159"/>
                </a:lnTo>
                <a:lnTo>
                  <a:pt x="22326" y="6121"/>
                </a:lnTo>
                <a:lnTo>
                  <a:pt x="15481" y="10083"/>
                </a:lnTo>
                <a:lnTo>
                  <a:pt x="9728" y="15481"/>
                </a:lnTo>
                <a:lnTo>
                  <a:pt x="6121" y="22326"/>
                </a:lnTo>
                <a:lnTo>
                  <a:pt x="2159" y="29159"/>
                </a:lnTo>
                <a:lnTo>
                  <a:pt x="0" y="36728"/>
                </a:lnTo>
                <a:lnTo>
                  <a:pt x="0" y="44640"/>
                </a:lnTo>
                <a:lnTo>
                  <a:pt x="0" y="222846"/>
                </a:lnTo>
                <a:lnTo>
                  <a:pt x="0" y="230759"/>
                </a:lnTo>
                <a:lnTo>
                  <a:pt x="2159" y="238683"/>
                </a:lnTo>
                <a:lnTo>
                  <a:pt x="6121" y="245160"/>
                </a:lnTo>
                <a:lnTo>
                  <a:pt x="9728" y="252006"/>
                </a:lnTo>
                <a:lnTo>
                  <a:pt x="15481" y="257759"/>
                </a:lnTo>
                <a:lnTo>
                  <a:pt x="22326" y="261721"/>
                </a:lnTo>
                <a:lnTo>
                  <a:pt x="29159" y="265684"/>
                </a:lnTo>
                <a:lnTo>
                  <a:pt x="36728" y="267487"/>
                </a:lnTo>
                <a:lnTo>
                  <a:pt x="44640" y="267487"/>
                </a:lnTo>
                <a:lnTo>
                  <a:pt x="1616405" y="267487"/>
                </a:lnTo>
                <a:lnTo>
                  <a:pt x="1624330" y="267487"/>
                </a:lnTo>
                <a:lnTo>
                  <a:pt x="1631886" y="265684"/>
                </a:lnTo>
                <a:lnTo>
                  <a:pt x="1638719" y="261721"/>
                </a:lnTo>
                <a:lnTo>
                  <a:pt x="1645564" y="257759"/>
                </a:lnTo>
                <a:lnTo>
                  <a:pt x="1651330" y="252006"/>
                </a:lnTo>
                <a:lnTo>
                  <a:pt x="1654924" y="245160"/>
                </a:lnTo>
                <a:lnTo>
                  <a:pt x="1658886" y="238683"/>
                </a:lnTo>
                <a:lnTo>
                  <a:pt x="1661045" y="230759"/>
                </a:lnTo>
                <a:lnTo>
                  <a:pt x="1661045" y="36728"/>
                </a:lnTo>
                <a:lnTo>
                  <a:pt x="1658886" y="29159"/>
                </a:lnTo>
                <a:lnTo>
                  <a:pt x="1654924" y="22326"/>
                </a:lnTo>
                <a:lnTo>
                  <a:pt x="1651330" y="15481"/>
                </a:lnTo>
                <a:lnTo>
                  <a:pt x="1645564" y="10083"/>
                </a:lnTo>
                <a:lnTo>
                  <a:pt x="1638719" y="6121"/>
                </a:lnTo>
                <a:lnTo>
                  <a:pt x="1631886" y="2159"/>
                </a:lnTo>
                <a:lnTo>
                  <a:pt x="1624330" y="0"/>
                </a:lnTo>
                <a:lnTo>
                  <a:pt x="1616405" y="0"/>
                </a:lnTo>
                <a:lnTo>
                  <a:pt x="4464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5963" y="1695510"/>
            <a:ext cx="2741295" cy="1627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latin typeface="Times New Roman"/>
                <a:cs typeface="Times New Roman"/>
              </a:rPr>
              <a:t>Утилита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для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управления</a:t>
            </a:r>
            <a:endParaRPr sz="1500">
              <a:latin typeface="Times New Roman"/>
              <a:cs typeface="Times New Roman"/>
            </a:endParaRPr>
          </a:p>
          <a:p>
            <a:pPr marL="370205">
              <a:lnSpc>
                <a:spcPct val="100000"/>
              </a:lnSpc>
              <a:spcBef>
                <a:spcPts val="1280"/>
              </a:spcBef>
              <a:tabLst>
                <a:tab pos="1459865" algn="l"/>
              </a:tabLst>
            </a:pPr>
            <a:r>
              <a:rPr sz="1150" spc="-10" dirty="0">
                <a:latin typeface="Times New Roman"/>
                <a:cs typeface="Times New Roman"/>
              </a:rPr>
              <a:t>pg_ctlcluster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725" spc="-15" baseline="2415" dirty="0">
                <a:latin typeface="Times New Roman"/>
                <a:cs typeface="Times New Roman"/>
              </a:rPr>
              <a:t>pg_ctl</a:t>
            </a:r>
            <a:endParaRPr sz="1725" baseline="241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r>
              <a:rPr sz="1500" spc="-10" dirty="0">
                <a:latin typeface="Times New Roman"/>
                <a:cs typeface="Times New Roman"/>
              </a:rPr>
              <a:t>Основные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задачи</a:t>
            </a:r>
            <a:endParaRPr sz="1500">
              <a:latin typeface="Times New Roman"/>
              <a:cs typeface="Times New Roman"/>
            </a:endParaRPr>
          </a:p>
          <a:p>
            <a:pPr marL="287020" marR="1430020">
              <a:lnSpc>
                <a:spcPct val="115199"/>
              </a:lnSpc>
              <a:spcBef>
                <a:spcPts val="305"/>
              </a:spcBef>
            </a:pPr>
            <a:r>
              <a:rPr sz="1150" dirty="0">
                <a:latin typeface="Times New Roman"/>
                <a:cs typeface="Times New Roman"/>
              </a:rPr>
              <a:t>запуск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сервера </a:t>
            </a:r>
            <a:r>
              <a:rPr sz="1150" dirty="0">
                <a:latin typeface="Times New Roman"/>
                <a:cs typeface="Times New Roman"/>
              </a:rPr>
              <a:t>останов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сервера</a:t>
            </a:r>
            <a:endParaRPr sz="115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15"/>
              </a:spcBef>
            </a:pPr>
            <a:r>
              <a:rPr sz="1150" dirty="0">
                <a:latin typeface="Times New Roman"/>
                <a:cs typeface="Times New Roman"/>
              </a:rPr>
              <a:t>обновление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параметров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конфигурации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06360" y="811895"/>
            <a:ext cx="5346700" cy="4010660"/>
            <a:chOff x="1106360" y="811895"/>
            <a:chExt cx="5346700" cy="40106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04" y="2140925"/>
              <a:ext cx="135724" cy="1213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21876" y="2100970"/>
              <a:ext cx="592455" cy="191770"/>
            </a:xfrm>
            <a:custGeom>
              <a:avLst/>
              <a:gdLst/>
              <a:ahLst/>
              <a:cxnLst/>
              <a:rect l="l" t="t" r="r" b="b"/>
              <a:pathLst>
                <a:path w="592455" h="191769">
                  <a:moveTo>
                    <a:pt x="31686" y="0"/>
                  </a:moveTo>
                  <a:lnTo>
                    <a:pt x="32042" y="0"/>
                  </a:lnTo>
                  <a:lnTo>
                    <a:pt x="26289" y="0"/>
                  </a:lnTo>
                  <a:lnTo>
                    <a:pt x="20878" y="1803"/>
                  </a:lnTo>
                  <a:lnTo>
                    <a:pt x="16205" y="4318"/>
                  </a:lnTo>
                  <a:lnTo>
                    <a:pt x="11163" y="7200"/>
                  </a:lnTo>
                  <a:lnTo>
                    <a:pt x="7200" y="11163"/>
                  </a:lnTo>
                  <a:lnTo>
                    <a:pt x="4318" y="16205"/>
                  </a:lnTo>
                  <a:lnTo>
                    <a:pt x="1447" y="20878"/>
                  </a:lnTo>
                  <a:lnTo>
                    <a:pt x="0" y="26276"/>
                  </a:lnTo>
                  <a:lnTo>
                    <a:pt x="0" y="32042"/>
                  </a:lnTo>
                  <a:lnTo>
                    <a:pt x="0" y="159473"/>
                  </a:lnTo>
                  <a:lnTo>
                    <a:pt x="0" y="164884"/>
                  </a:lnTo>
                  <a:lnTo>
                    <a:pt x="1447" y="170637"/>
                  </a:lnTo>
                  <a:lnTo>
                    <a:pt x="4318" y="175323"/>
                  </a:lnTo>
                  <a:lnTo>
                    <a:pt x="7200" y="179997"/>
                  </a:lnTo>
                  <a:lnTo>
                    <a:pt x="11163" y="184315"/>
                  </a:lnTo>
                  <a:lnTo>
                    <a:pt x="16205" y="186842"/>
                  </a:lnTo>
                  <a:lnTo>
                    <a:pt x="20878" y="189725"/>
                  </a:lnTo>
                  <a:lnTo>
                    <a:pt x="26289" y="191160"/>
                  </a:lnTo>
                  <a:lnTo>
                    <a:pt x="32042" y="191160"/>
                  </a:lnTo>
                  <a:lnTo>
                    <a:pt x="560158" y="191160"/>
                  </a:lnTo>
                  <a:lnTo>
                    <a:pt x="565924" y="191160"/>
                  </a:lnTo>
                  <a:lnTo>
                    <a:pt x="571322" y="189725"/>
                  </a:lnTo>
                  <a:lnTo>
                    <a:pt x="576364" y="186842"/>
                  </a:lnTo>
                  <a:lnTo>
                    <a:pt x="581037" y="184315"/>
                  </a:lnTo>
                  <a:lnTo>
                    <a:pt x="585000" y="179997"/>
                  </a:lnTo>
                  <a:lnTo>
                    <a:pt x="587883" y="175323"/>
                  </a:lnTo>
                  <a:lnTo>
                    <a:pt x="590765" y="170637"/>
                  </a:lnTo>
                  <a:lnTo>
                    <a:pt x="592201" y="164884"/>
                  </a:lnTo>
                  <a:lnTo>
                    <a:pt x="592201" y="159473"/>
                  </a:lnTo>
                  <a:lnTo>
                    <a:pt x="591845" y="31673"/>
                  </a:lnTo>
                  <a:lnTo>
                    <a:pt x="592201" y="32042"/>
                  </a:lnTo>
                  <a:lnTo>
                    <a:pt x="592201" y="26276"/>
                  </a:lnTo>
                  <a:lnTo>
                    <a:pt x="590765" y="20878"/>
                  </a:lnTo>
                  <a:lnTo>
                    <a:pt x="587883" y="16205"/>
                  </a:lnTo>
                  <a:lnTo>
                    <a:pt x="585000" y="11163"/>
                  </a:lnTo>
                  <a:lnTo>
                    <a:pt x="581037" y="7200"/>
                  </a:lnTo>
                  <a:lnTo>
                    <a:pt x="576364" y="4318"/>
                  </a:lnTo>
                  <a:lnTo>
                    <a:pt x="571322" y="1803"/>
                  </a:lnTo>
                  <a:lnTo>
                    <a:pt x="565924" y="0"/>
                  </a:lnTo>
                  <a:lnTo>
                    <a:pt x="560158" y="0"/>
                  </a:lnTo>
                  <a:lnTo>
                    <a:pt x="316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716" y="920886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4" h="354965">
                  <a:moveTo>
                    <a:pt x="177482" y="0"/>
                  </a:moveTo>
                  <a:lnTo>
                    <a:pt x="130336" y="6347"/>
                  </a:lnTo>
                  <a:lnTo>
                    <a:pt x="87949" y="24254"/>
                  </a:lnTo>
                  <a:lnTo>
                    <a:pt x="52022" y="52022"/>
                  </a:lnTo>
                  <a:lnTo>
                    <a:pt x="24254" y="87949"/>
                  </a:lnTo>
                  <a:lnTo>
                    <a:pt x="6347" y="130336"/>
                  </a:lnTo>
                  <a:lnTo>
                    <a:pt x="0" y="177482"/>
                  </a:lnTo>
                  <a:lnTo>
                    <a:pt x="6347" y="224628"/>
                  </a:lnTo>
                  <a:lnTo>
                    <a:pt x="24254" y="267015"/>
                  </a:lnTo>
                  <a:lnTo>
                    <a:pt x="52022" y="302942"/>
                  </a:lnTo>
                  <a:lnTo>
                    <a:pt x="87949" y="330710"/>
                  </a:lnTo>
                  <a:lnTo>
                    <a:pt x="130336" y="348617"/>
                  </a:lnTo>
                  <a:lnTo>
                    <a:pt x="177482" y="354965"/>
                  </a:lnTo>
                  <a:lnTo>
                    <a:pt x="224628" y="348617"/>
                  </a:lnTo>
                  <a:lnTo>
                    <a:pt x="267015" y="330710"/>
                  </a:lnTo>
                  <a:lnTo>
                    <a:pt x="302942" y="302942"/>
                  </a:lnTo>
                  <a:lnTo>
                    <a:pt x="330710" y="267015"/>
                  </a:lnTo>
                  <a:lnTo>
                    <a:pt x="348617" y="224628"/>
                  </a:lnTo>
                  <a:lnTo>
                    <a:pt x="354965" y="177482"/>
                  </a:lnTo>
                  <a:lnTo>
                    <a:pt x="348617" y="130336"/>
                  </a:lnTo>
                  <a:lnTo>
                    <a:pt x="330710" y="87949"/>
                  </a:lnTo>
                  <a:lnTo>
                    <a:pt x="302942" y="52022"/>
                  </a:lnTo>
                  <a:lnTo>
                    <a:pt x="267015" y="24254"/>
                  </a:lnTo>
                  <a:lnTo>
                    <a:pt x="224628" y="6347"/>
                  </a:lnTo>
                  <a:lnTo>
                    <a:pt x="177482" y="0"/>
                  </a:lnTo>
                  <a:close/>
                </a:path>
              </a:pathLst>
            </a:custGeom>
            <a:solidFill>
              <a:srgbClr val="E953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315" y="976248"/>
              <a:ext cx="235800" cy="2442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06995" y="812530"/>
              <a:ext cx="5345430" cy="4009390"/>
            </a:xfrm>
            <a:custGeom>
              <a:avLst/>
              <a:gdLst/>
              <a:ahLst/>
              <a:cxnLst/>
              <a:rect l="l" t="t" r="r" b="b"/>
              <a:pathLst>
                <a:path w="5345430" h="4009390">
                  <a:moveTo>
                    <a:pt x="0" y="0"/>
                  </a:moveTo>
                  <a:lnTo>
                    <a:pt x="5345290" y="0"/>
                  </a:lnTo>
                  <a:lnTo>
                    <a:pt x="5345290" y="4008958"/>
                  </a:lnTo>
                  <a:lnTo>
                    <a:pt x="0" y="400895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pc="-140" dirty="0"/>
              <a:t>К</a:t>
            </a:r>
            <a:r>
              <a:rPr spc="20" dirty="0"/>
              <a:t> </a:t>
            </a:r>
            <a:r>
              <a:rPr dirty="0"/>
              <a:t>основным</a:t>
            </a:r>
            <a:r>
              <a:rPr spc="-95" dirty="0"/>
              <a:t> </a:t>
            </a:r>
            <a:r>
              <a:rPr dirty="0"/>
              <a:t>операциям</a:t>
            </a:r>
            <a:r>
              <a:rPr spc="-65" dirty="0"/>
              <a:t> </a:t>
            </a:r>
            <a:r>
              <a:rPr dirty="0"/>
              <a:t>управления</a:t>
            </a:r>
            <a:r>
              <a:rPr spc="-40" dirty="0"/>
              <a:t> </a:t>
            </a:r>
            <a:r>
              <a:rPr dirty="0"/>
              <a:t>сервером</a:t>
            </a:r>
            <a:r>
              <a:rPr spc="-50" dirty="0"/>
              <a:t> </a:t>
            </a:r>
            <a:r>
              <a:rPr dirty="0"/>
              <a:t>относятся</a:t>
            </a:r>
            <a:r>
              <a:rPr spc="-50" dirty="0"/>
              <a:t> </a:t>
            </a:r>
            <a:r>
              <a:rPr spc="-10" dirty="0"/>
              <a:t>начальная инициализация</a:t>
            </a:r>
            <a:r>
              <a:rPr spc="-30" dirty="0"/>
              <a:t> </a:t>
            </a:r>
            <a:r>
              <a:rPr dirty="0"/>
              <a:t>кластера</a:t>
            </a:r>
            <a:r>
              <a:rPr spc="-20" dirty="0"/>
              <a:t> </a:t>
            </a:r>
            <a:r>
              <a:rPr dirty="0"/>
              <a:t>баз</a:t>
            </a:r>
            <a:r>
              <a:rPr spc="-20" dirty="0"/>
              <a:t> </a:t>
            </a:r>
            <a:r>
              <a:rPr dirty="0"/>
              <a:t>данных,</a:t>
            </a:r>
            <a:r>
              <a:rPr spc="-20" dirty="0"/>
              <a:t> запуск </a:t>
            </a:r>
            <a:r>
              <a:rPr dirty="0"/>
              <a:t>и</a:t>
            </a:r>
            <a:r>
              <a:rPr spc="-30" dirty="0"/>
              <a:t> </a:t>
            </a:r>
            <a:r>
              <a:rPr dirty="0"/>
              <a:t>останов</a:t>
            </a:r>
            <a:r>
              <a:rPr spc="-25" dirty="0"/>
              <a:t> </a:t>
            </a:r>
            <a:r>
              <a:rPr spc="-10" dirty="0"/>
              <a:t>сервера, </a:t>
            </a:r>
            <a:r>
              <a:rPr dirty="0"/>
              <a:t>обновление</a:t>
            </a:r>
            <a:r>
              <a:rPr spc="-35" dirty="0"/>
              <a:t> </a:t>
            </a:r>
            <a:r>
              <a:rPr spc="-10" dirty="0"/>
              <a:t>конфигурации</a:t>
            </a:r>
            <a:r>
              <a:rPr spc="-30" dirty="0"/>
              <a:t> </a:t>
            </a:r>
            <a:r>
              <a:rPr dirty="0"/>
              <a:t>и</a:t>
            </a:r>
            <a:r>
              <a:rPr spc="-35" dirty="0"/>
              <a:t> </a:t>
            </a:r>
            <a:r>
              <a:rPr spc="-10" dirty="0"/>
              <a:t>некоторые</a:t>
            </a:r>
            <a:r>
              <a:rPr spc="-40" dirty="0"/>
              <a:t> </a:t>
            </a:r>
            <a:r>
              <a:rPr dirty="0"/>
              <a:t>другие.</a:t>
            </a:r>
            <a:r>
              <a:rPr spc="-30" dirty="0"/>
              <a:t> </a:t>
            </a:r>
            <a:r>
              <a:rPr spc="-20" dirty="0"/>
              <a:t>Для</a:t>
            </a:r>
            <a:r>
              <a:rPr spc="-30" dirty="0"/>
              <a:t> </a:t>
            </a:r>
            <a:r>
              <a:rPr dirty="0"/>
              <a:t>выполнения</a:t>
            </a:r>
            <a:r>
              <a:rPr spc="-40" dirty="0"/>
              <a:t> </a:t>
            </a:r>
            <a:r>
              <a:rPr spc="-20" dirty="0"/>
              <a:t>этих </a:t>
            </a:r>
            <a:r>
              <a:rPr dirty="0"/>
              <a:t>действий</a:t>
            </a:r>
            <a:r>
              <a:rPr spc="-15" dirty="0"/>
              <a:t> </a:t>
            </a:r>
            <a:r>
              <a:rPr spc="-10" dirty="0"/>
              <a:t>предназначена</a:t>
            </a:r>
            <a:r>
              <a:rPr spc="-15" dirty="0"/>
              <a:t> </a:t>
            </a:r>
            <a:r>
              <a:rPr dirty="0"/>
              <a:t>утилита</a:t>
            </a:r>
            <a:r>
              <a:rPr spc="-25" dirty="0"/>
              <a:t> </a:t>
            </a:r>
            <a:r>
              <a:rPr dirty="0"/>
              <a:t>pg_ctl,</a:t>
            </a:r>
            <a:r>
              <a:rPr spc="-10" dirty="0"/>
              <a:t> </a:t>
            </a:r>
            <a:r>
              <a:rPr dirty="0"/>
              <a:t>входящая</a:t>
            </a:r>
            <a:r>
              <a:rPr spc="-25" dirty="0"/>
              <a:t> </a:t>
            </a:r>
            <a:r>
              <a:rPr dirty="0"/>
              <a:t>в</a:t>
            </a:r>
            <a:r>
              <a:rPr spc="-20" dirty="0"/>
              <a:t> </a:t>
            </a:r>
            <a:r>
              <a:rPr dirty="0"/>
              <a:t>состав</a:t>
            </a:r>
            <a:r>
              <a:rPr spc="-15" dirty="0"/>
              <a:t> </a:t>
            </a:r>
            <a:r>
              <a:rPr spc="-10" dirty="0"/>
              <a:t>PostgreSQL.</a:t>
            </a:r>
          </a:p>
          <a:p>
            <a:pPr marL="12700" marR="245110">
              <a:lnSpc>
                <a:spcPct val="93600"/>
              </a:lnSpc>
              <a:spcBef>
                <a:spcPts val="570"/>
              </a:spcBef>
            </a:pPr>
            <a:r>
              <a:rPr dirty="0"/>
              <a:t>В</a:t>
            </a:r>
            <a:r>
              <a:rPr spc="-20" dirty="0"/>
              <a:t> пакетном</a:t>
            </a:r>
            <a:r>
              <a:rPr spc="-10" dirty="0"/>
              <a:t> </a:t>
            </a:r>
            <a:r>
              <a:rPr dirty="0"/>
              <a:t>дистрибутиве</a:t>
            </a:r>
            <a:r>
              <a:rPr spc="-15" dirty="0"/>
              <a:t> </a:t>
            </a:r>
            <a:r>
              <a:rPr dirty="0"/>
              <a:t>для</a:t>
            </a:r>
            <a:r>
              <a:rPr spc="-20" dirty="0"/>
              <a:t> </a:t>
            </a:r>
            <a:r>
              <a:rPr dirty="0"/>
              <a:t>Ubuntu</a:t>
            </a:r>
            <a:r>
              <a:rPr spc="-20" dirty="0"/>
              <a:t> </a:t>
            </a:r>
            <a:r>
              <a:rPr dirty="0"/>
              <a:t>доступ</a:t>
            </a:r>
            <a:r>
              <a:rPr spc="-10" dirty="0"/>
              <a:t> </a:t>
            </a:r>
            <a:r>
              <a:rPr dirty="0"/>
              <a:t>к</a:t>
            </a:r>
            <a:r>
              <a:rPr spc="-25" dirty="0"/>
              <a:t> </a:t>
            </a:r>
            <a:r>
              <a:rPr dirty="0"/>
              <a:t>утилите</a:t>
            </a:r>
            <a:r>
              <a:rPr spc="-10" dirty="0"/>
              <a:t> pg_ctl осуществляется</a:t>
            </a:r>
            <a:r>
              <a:rPr spc="-15" dirty="0"/>
              <a:t> </a:t>
            </a:r>
            <a:r>
              <a:rPr dirty="0"/>
              <a:t>не</a:t>
            </a:r>
            <a:r>
              <a:rPr spc="-10" dirty="0"/>
              <a:t> </a:t>
            </a:r>
            <a:r>
              <a:rPr dirty="0"/>
              <a:t>напрямую,</a:t>
            </a:r>
            <a:r>
              <a:rPr spc="-5" dirty="0"/>
              <a:t> </a:t>
            </a:r>
            <a:r>
              <a:rPr dirty="0"/>
              <a:t>а</a:t>
            </a:r>
            <a:r>
              <a:rPr spc="-5" dirty="0"/>
              <a:t> </a:t>
            </a:r>
            <a:r>
              <a:rPr spc="-10" dirty="0"/>
              <a:t>через</a:t>
            </a:r>
            <a:r>
              <a:rPr dirty="0"/>
              <a:t> специальную</a:t>
            </a:r>
            <a:r>
              <a:rPr spc="-5" dirty="0"/>
              <a:t> </a:t>
            </a:r>
            <a:r>
              <a:rPr spc="-10" dirty="0"/>
              <a:t>обертку </a:t>
            </a:r>
            <a:r>
              <a:rPr dirty="0"/>
              <a:t>pg_ctlcluster.</a:t>
            </a:r>
            <a:r>
              <a:rPr spc="-30" dirty="0"/>
              <a:t> </a:t>
            </a:r>
            <a:r>
              <a:rPr spc="-10" dirty="0"/>
              <a:t>Справку</a:t>
            </a:r>
            <a:r>
              <a:rPr spc="-30" dirty="0"/>
              <a:t> </a:t>
            </a:r>
            <a:r>
              <a:rPr dirty="0"/>
              <a:t>по</a:t>
            </a:r>
            <a:r>
              <a:rPr spc="-35" dirty="0"/>
              <a:t> </a:t>
            </a:r>
            <a:r>
              <a:rPr spc="-10" dirty="0"/>
              <a:t>использованию</a:t>
            </a:r>
            <a:r>
              <a:rPr spc="-30" dirty="0"/>
              <a:t> </a:t>
            </a:r>
            <a:r>
              <a:rPr dirty="0"/>
              <a:t>pg_ctlcluster</a:t>
            </a:r>
            <a:r>
              <a:rPr spc="-30" dirty="0"/>
              <a:t> </a:t>
            </a:r>
            <a:r>
              <a:rPr spc="-10" dirty="0"/>
              <a:t>можно</a:t>
            </a:r>
            <a:r>
              <a:rPr spc="-30" dirty="0"/>
              <a:t> </a:t>
            </a:r>
            <a:r>
              <a:rPr spc="-10" dirty="0"/>
              <a:t>получить командой: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/>
              <a:t>$</a:t>
            </a:r>
            <a:r>
              <a:rPr spc="10" dirty="0"/>
              <a:t> </a:t>
            </a:r>
            <a:r>
              <a:rPr dirty="0"/>
              <a:t>man</a:t>
            </a:r>
            <a:r>
              <a:rPr spc="15" dirty="0"/>
              <a:t> </a:t>
            </a:r>
            <a:r>
              <a:rPr spc="-10" dirty="0"/>
              <a:t>pg_ctlcluster</a:t>
            </a:r>
          </a:p>
          <a:p>
            <a:pPr marL="12700" marR="170180">
              <a:lnSpc>
                <a:spcPts val="1570"/>
              </a:lnSpc>
              <a:spcBef>
                <a:spcPts val="605"/>
              </a:spcBef>
            </a:pPr>
            <a:r>
              <a:rPr spc="-30" dirty="0"/>
              <a:t>Также</a:t>
            </a:r>
            <a:r>
              <a:rPr spc="-45" dirty="0"/>
              <a:t> </a:t>
            </a:r>
            <a:r>
              <a:rPr spc="-10" dirty="0"/>
              <a:t>можно</a:t>
            </a:r>
            <a:r>
              <a:rPr spc="-40" dirty="0"/>
              <a:t> </a:t>
            </a:r>
            <a:r>
              <a:rPr dirty="0"/>
              <a:t>получить</a:t>
            </a:r>
            <a:r>
              <a:rPr spc="-35" dirty="0"/>
              <a:t> </a:t>
            </a:r>
            <a:r>
              <a:rPr dirty="0"/>
              <a:t>информацию</a:t>
            </a:r>
            <a:r>
              <a:rPr spc="-35" dirty="0"/>
              <a:t> </a:t>
            </a:r>
            <a:r>
              <a:rPr dirty="0"/>
              <a:t>об</a:t>
            </a:r>
            <a:r>
              <a:rPr spc="-40" dirty="0"/>
              <a:t> </a:t>
            </a:r>
            <a:r>
              <a:rPr dirty="0"/>
              <a:t>установленных</a:t>
            </a:r>
            <a:r>
              <a:rPr spc="-30" dirty="0"/>
              <a:t> </a:t>
            </a:r>
            <a:r>
              <a:rPr dirty="0"/>
              <a:t>кластерах</a:t>
            </a:r>
            <a:r>
              <a:rPr spc="-35" dirty="0"/>
              <a:t> </a:t>
            </a:r>
            <a:r>
              <a:rPr dirty="0"/>
              <a:t>и</a:t>
            </a:r>
            <a:r>
              <a:rPr spc="-35" dirty="0"/>
              <a:t> </a:t>
            </a:r>
            <a:r>
              <a:rPr spc="-25" dirty="0"/>
              <a:t>их </a:t>
            </a:r>
            <a:r>
              <a:rPr spc="-10" dirty="0"/>
              <a:t>текущем</a:t>
            </a:r>
            <a:r>
              <a:rPr spc="-45" dirty="0"/>
              <a:t> </a:t>
            </a:r>
            <a:r>
              <a:rPr dirty="0"/>
              <a:t>состоянии</a:t>
            </a:r>
            <a:r>
              <a:rPr spc="-55" dirty="0"/>
              <a:t> </a:t>
            </a:r>
            <a:r>
              <a:rPr dirty="0"/>
              <a:t>при</a:t>
            </a:r>
            <a:r>
              <a:rPr spc="-40" dirty="0"/>
              <a:t> </a:t>
            </a:r>
            <a:r>
              <a:rPr dirty="0"/>
              <a:t>помощи</a:t>
            </a:r>
            <a:r>
              <a:rPr spc="-45" dirty="0"/>
              <a:t> </a:t>
            </a:r>
            <a:r>
              <a:rPr spc="-10" dirty="0"/>
              <a:t>команд: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/>
              <a:t>$</a:t>
            </a:r>
            <a:r>
              <a:rPr spc="15" dirty="0"/>
              <a:t> </a:t>
            </a:r>
            <a:r>
              <a:rPr spc="-10" dirty="0"/>
              <a:t>pg_lsclusters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/>
              <a:t>$</a:t>
            </a:r>
            <a:r>
              <a:rPr spc="5" dirty="0"/>
              <a:t> </a:t>
            </a:r>
            <a:r>
              <a:rPr dirty="0"/>
              <a:t>pg_ctlcluster</a:t>
            </a:r>
            <a:r>
              <a:rPr spc="10" dirty="0"/>
              <a:t> </a:t>
            </a:r>
            <a:r>
              <a:rPr spc="-10" dirty="0"/>
              <a:t>status</a:t>
            </a:r>
          </a:p>
          <a:p>
            <a:pPr marL="12700" marR="1000760">
              <a:lnSpc>
                <a:spcPts val="1580"/>
              </a:lnSpc>
              <a:spcBef>
                <a:spcPts val="600"/>
              </a:spcBef>
            </a:pPr>
            <a:r>
              <a:rPr dirty="0"/>
              <a:t>Более</a:t>
            </a:r>
            <a:r>
              <a:rPr spc="-40" dirty="0"/>
              <a:t> </a:t>
            </a:r>
            <a:r>
              <a:rPr dirty="0"/>
              <a:t>подробная</a:t>
            </a:r>
            <a:r>
              <a:rPr spc="-35" dirty="0"/>
              <a:t> </a:t>
            </a:r>
            <a:r>
              <a:rPr spc="-10" dirty="0"/>
              <a:t>информация</a:t>
            </a:r>
            <a:r>
              <a:rPr spc="-35" dirty="0"/>
              <a:t> </a:t>
            </a:r>
            <a:r>
              <a:rPr dirty="0"/>
              <a:t>об</a:t>
            </a:r>
            <a:r>
              <a:rPr spc="-25" dirty="0"/>
              <a:t> </a:t>
            </a:r>
            <a:r>
              <a:rPr dirty="0"/>
              <a:t>управлении</a:t>
            </a:r>
            <a:r>
              <a:rPr spc="-25" dirty="0"/>
              <a:t> </a:t>
            </a:r>
            <a:r>
              <a:rPr dirty="0"/>
              <a:t>сервером</a:t>
            </a:r>
            <a:r>
              <a:rPr spc="-25" dirty="0"/>
              <a:t> для </a:t>
            </a:r>
            <a:r>
              <a:rPr spc="-10" dirty="0"/>
              <a:t>администраторов</a:t>
            </a:r>
            <a:r>
              <a:rPr spc="-25" dirty="0"/>
              <a:t> </a:t>
            </a:r>
            <a:r>
              <a:rPr spc="-10" dirty="0"/>
              <a:t>баз</a:t>
            </a:r>
            <a:r>
              <a:rPr spc="-25" dirty="0"/>
              <a:t> </a:t>
            </a:r>
            <a:r>
              <a:rPr spc="-10" dirty="0"/>
              <a:t>данных:</a:t>
            </a:r>
          </a:p>
          <a:p>
            <a:pPr marL="12700" marR="1958339">
              <a:lnSpc>
                <a:spcPts val="2140"/>
              </a:lnSpc>
              <a:spcBef>
                <a:spcPts val="65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https://postgrespro.ru/docs/postgresql/16/app-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pg-</a:t>
            </a:r>
            <a:r>
              <a:rPr u="sng" spc="-25" dirty="0">
                <a:uFill>
                  <a:solidFill>
                    <a:srgbClr val="000000"/>
                  </a:solidFill>
                </a:uFill>
              </a:rPr>
              <a:t>ctl</a:t>
            </a:r>
            <a:r>
              <a:rPr spc="-25" dirty="0"/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https://postgrespro.ru/docs/postgresql/16/runtime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337" y="2283637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19">
                <a:moveTo>
                  <a:pt x="14630" y="7315"/>
                </a:moveTo>
                <a:lnTo>
                  <a:pt x="7315" y="7315"/>
                </a:lnTo>
                <a:lnTo>
                  <a:pt x="0" y="0"/>
                </a:lnTo>
                <a:lnTo>
                  <a:pt x="14630" y="0"/>
                </a:lnTo>
                <a:lnTo>
                  <a:pt x="14630" y="731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1337" y="2283637"/>
            <a:ext cx="5969635" cy="7620"/>
            <a:chOff x="791337" y="2283637"/>
            <a:chExt cx="5969635" cy="7620"/>
          </a:xfrm>
        </p:grpSpPr>
        <p:sp>
          <p:nvSpPr>
            <p:cNvPr id="4" name="object 4"/>
            <p:cNvSpPr/>
            <p:nvPr/>
          </p:nvSpPr>
          <p:spPr>
            <a:xfrm>
              <a:off x="6745909" y="2283637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40" h="7619">
                  <a:moveTo>
                    <a:pt x="7314" y="7315"/>
                  </a:moveTo>
                  <a:lnTo>
                    <a:pt x="0" y="7315"/>
                  </a:lnTo>
                  <a:lnTo>
                    <a:pt x="0" y="0"/>
                  </a:lnTo>
                  <a:lnTo>
                    <a:pt x="14630" y="0"/>
                  </a:lnTo>
                  <a:lnTo>
                    <a:pt x="7314" y="731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5967" y="2287295"/>
              <a:ext cx="5940425" cy="0"/>
            </a:xfrm>
            <a:custGeom>
              <a:avLst/>
              <a:gdLst/>
              <a:ahLst/>
              <a:cxnLst/>
              <a:rect l="l" t="t" r="r" b="b"/>
              <a:pathLst>
                <a:path w="5940425">
                  <a:moveTo>
                    <a:pt x="0" y="0"/>
                  </a:moveTo>
                  <a:lnTo>
                    <a:pt x="5939942" y="0"/>
                  </a:lnTo>
                </a:path>
              </a:pathLst>
            </a:custGeom>
            <a:ln w="7315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337" y="2283637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315" y="7315"/>
                  </a:moveTo>
                  <a:lnTo>
                    <a:pt x="0" y="7315"/>
                  </a:lnTo>
                  <a:lnTo>
                    <a:pt x="0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3225" y="2283637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315" y="7315"/>
                  </a:moveTo>
                  <a:lnTo>
                    <a:pt x="0" y="7315"/>
                  </a:lnTo>
                  <a:lnTo>
                    <a:pt x="7315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91337" y="6336258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20">
                <a:moveTo>
                  <a:pt x="14630" y="7314"/>
                </a:moveTo>
                <a:lnTo>
                  <a:pt x="7314" y="7314"/>
                </a:lnTo>
                <a:lnTo>
                  <a:pt x="0" y="0"/>
                </a:lnTo>
                <a:lnTo>
                  <a:pt x="14630" y="0"/>
                </a:lnTo>
                <a:lnTo>
                  <a:pt x="14630" y="731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91337" y="6336258"/>
            <a:ext cx="5969635" cy="7620"/>
            <a:chOff x="791337" y="6336258"/>
            <a:chExt cx="5969635" cy="7620"/>
          </a:xfrm>
        </p:grpSpPr>
        <p:sp>
          <p:nvSpPr>
            <p:cNvPr id="10" name="object 10"/>
            <p:cNvSpPr/>
            <p:nvPr/>
          </p:nvSpPr>
          <p:spPr>
            <a:xfrm>
              <a:off x="6745909" y="6336258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40" h="7620">
                  <a:moveTo>
                    <a:pt x="7314" y="7314"/>
                  </a:moveTo>
                  <a:lnTo>
                    <a:pt x="0" y="7314"/>
                  </a:lnTo>
                  <a:lnTo>
                    <a:pt x="0" y="0"/>
                  </a:lnTo>
                  <a:lnTo>
                    <a:pt x="14629" y="0"/>
                  </a:lnTo>
                  <a:lnTo>
                    <a:pt x="7314" y="731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5967" y="6339916"/>
              <a:ext cx="5940425" cy="0"/>
            </a:xfrm>
            <a:custGeom>
              <a:avLst/>
              <a:gdLst/>
              <a:ahLst/>
              <a:cxnLst/>
              <a:rect l="l" t="t" r="r" b="b"/>
              <a:pathLst>
                <a:path w="5940425">
                  <a:moveTo>
                    <a:pt x="0" y="0"/>
                  </a:moveTo>
                  <a:lnTo>
                    <a:pt x="5939942" y="0"/>
                  </a:lnTo>
                </a:path>
              </a:pathLst>
            </a:custGeom>
            <a:ln w="7315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1337" y="6336258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315" y="7315"/>
                  </a:moveTo>
                  <a:lnTo>
                    <a:pt x="0" y="7315"/>
                  </a:lnTo>
                  <a:lnTo>
                    <a:pt x="0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3225" y="6336258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315" y="7315"/>
                  </a:moveTo>
                  <a:lnTo>
                    <a:pt x="0" y="7315"/>
                  </a:lnTo>
                  <a:lnTo>
                    <a:pt x="7315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4979" y="844474"/>
            <a:ext cx="5882005" cy="2568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85" dirty="0">
                <a:latin typeface="Courier New"/>
                <a:cs typeface="Courier New"/>
              </a:rPr>
              <a:t>Установка</a:t>
            </a:r>
            <a:r>
              <a:rPr sz="900" b="1" spc="-215" dirty="0">
                <a:latin typeface="Courier New"/>
                <a:cs typeface="Courier New"/>
              </a:rPr>
              <a:t> </a:t>
            </a:r>
            <a:r>
              <a:rPr sz="900" b="1" spc="145" dirty="0">
                <a:latin typeface="Courier New"/>
                <a:cs typeface="Courier New"/>
              </a:rPr>
              <a:t>и</a:t>
            </a:r>
            <a:r>
              <a:rPr sz="900" b="1" spc="-215" dirty="0">
                <a:latin typeface="Courier New"/>
                <a:cs typeface="Courier New"/>
              </a:rPr>
              <a:t> </a:t>
            </a:r>
            <a:r>
              <a:rPr sz="900" b="1" spc="75" dirty="0">
                <a:latin typeface="Courier New"/>
                <a:cs typeface="Courier New"/>
              </a:rPr>
              <a:t>управление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80" dirty="0">
                <a:latin typeface="Cambria"/>
                <a:cs typeface="Cambria"/>
              </a:rPr>
              <a:t>В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виртуальной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машине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курса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установка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выполнена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из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пакета.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Каталог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установки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PostgreSQL: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ls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-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l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/usr/lib/postgresql/16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total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drwxr-xr-</a:t>
            </a:r>
            <a:r>
              <a:rPr sz="750" dirty="0">
                <a:latin typeface="Courier New"/>
                <a:cs typeface="Courier New"/>
              </a:rPr>
              <a:t>x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root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root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июн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21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16:28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bin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drwxr-xr-</a:t>
            </a:r>
            <a:r>
              <a:rPr sz="750" dirty="0">
                <a:latin typeface="Courier New"/>
                <a:cs typeface="Courier New"/>
              </a:rPr>
              <a:t>x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root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root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июл</a:t>
            </a:r>
            <a:r>
              <a:rPr sz="750" spc="44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15:56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lib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spc="60" dirty="0">
                <a:latin typeface="Cambria"/>
                <a:cs typeface="Cambria"/>
              </a:rPr>
              <a:t>Владелец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130" dirty="0">
                <a:latin typeface="Cambria"/>
                <a:cs typeface="Cambria"/>
              </a:rPr>
              <a:t>ПО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сервера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—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пользователь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root.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750" spc="65" dirty="0">
                <a:latin typeface="Cambria"/>
                <a:cs typeface="Cambria"/>
              </a:rPr>
              <a:t>Кластер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баз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данных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автоматически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инициализируется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при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установке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из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пакета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находится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каталоге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ambria"/>
                <a:cs typeface="Cambria"/>
              </a:rPr>
              <a:t>/var/lib/postgresql/16/main.</a:t>
            </a:r>
            <a:endParaRPr sz="750">
              <a:latin typeface="Cambria"/>
              <a:cs typeface="Cambria"/>
            </a:endParaRPr>
          </a:p>
          <a:p>
            <a:pPr marL="12700" marR="5080">
              <a:lnSpc>
                <a:spcPct val="108800"/>
              </a:lnSpc>
              <a:spcBef>
                <a:spcPts val="750"/>
              </a:spcBef>
            </a:pPr>
            <a:r>
              <a:rPr sz="750" spc="80" dirty="0">
                <a:latin typeface="Cambria"/>
                <a:cs typeface="Cambria"/>
              </a:rPr>
              <a:t>В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последующих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темах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мы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будем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ссылаться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на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этот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каталог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как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80" dirty="0">
                <a:latin typeface="Cambria"/>
                <a:cs typeface="Cambria"/>
              </a:rPr>
              <a:t>PGDATA,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имени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переменной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110" dirty="0">
                <a:latin typeface="Cambria"/>
                <a:cs typeface="Cambria"/>
              </a:rPr>
              <a:t>ОС,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которую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можно </a:t>
            </a:r>
            <a:r>
              <a:rPr sz="750" spc="45" dirty="0">
                <a:latin typeface="Cambria"/>
                <a:cs typeface="Cambria"/>
              </a:rPr>
              <a:t>установить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для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использования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некоторых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утилитах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сервера.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750" spc="55" dirty="0">
                <a:latin typeface="Cambria"/>
                <a:cs typeface="Cambria"/>
              </a:rPr>
              <a:t>Владельцем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каталога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является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пользователь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postgres.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Вот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содержимое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каталога: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F004F"/>
                </a:solidFill>
                <a:latin typeface="Courier New"/>
                <a:cs typeface="Courier New"/>
              </a:rPr>
              <a:t>sudo</a:t>
            </a:r>
            <a:r>
              <a:rPr sz="750" b="1" spc="-15" dirty="0">
                <a:solidFill>
                  <a:srgbClr val="9F0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ls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-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l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/var/lib/postgresql/16/main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979" y="3482335"/>
            <a:ext cx="2254885" cy="201548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total</a:t>
            </a:r>
            <a:r>
              <a:rPr sz="750" spc="-25" dirty="0">
                <a:latin typeface="Courier New"/>
                <a:cs typeface="Courier New"/>
              </a:rPr>
              <a:t> 96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8129" y="3606693"/>
            <a:ext cx="1626235" cy="26371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base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global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pg_commit_ts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pg_dynshmem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pg_logical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pg_multixact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pg_notify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pg_replslot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pg_serial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pg_snapshots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pg_stat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pg_stat_tmp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pg_subtrans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pg_tblspc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pg_twophase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PG_VERSION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pg_wal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pg_xact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postgresql.auto.conf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postmaster.opts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5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postmaster.pid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979" y="5482310"/>
            <a:ext cx="2254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5164" algn="l"/>
              </a:tabLst>
            </a:pPr>
            <a:r>
              <a:rPr sz="750" spc="-10" dirty="0">
                <a:latin typeface="Courier New"/>
                <a:cs typeface="Courier New"/>
              </a:rPr>
              <a:t>-rw------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r>
              <a:rPr sz="750" dirty="0">
                <a:latin typeface="Courier New"/>
                <a:cs typeface="Courier New"/>
              </a:rPr>
              <a:t>	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979" y="5596427"/>
            <a:ext cx="2254885" cy="2743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Courier New"/>
                <a:cs typeface="Courier New"/>
              </a:rPr>
              <a:t>drwx-----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4979" y="5845143"/>
            <a:ext cx="1740535" cy="398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10" dirty="0">
                <a:latin typeface="Courier New"/>
                <a:cs typeface="Courier New"/>
              </a:rPr>
              <a:t>-rw------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Courier New"/>
                <a:cs typeface="Courier New"/>
              </a:rPr>
              <a:t>-rw------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-rw------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3779" y="5845143"/>
            <a:ext cx="426084" cy="398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88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130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108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4979" y="6415730"/>
            <a:ext cx="5843905" cy="3719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sz="750" spc="85" dirty="0">
                <a:latin typeface="Cambria"/>
                <a:cs typeface="Cambria"/>
              </a:rPr>
              <a:t>При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установке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из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пакета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настройки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запуска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130" dirty="0">
                <a:latin typeface="Cambria"/>
                <a:cs typeface="Cambria"/>
              </a:rPr>
              <a:t>ОС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добавляется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автоматический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запуск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75" dirty="0">
                <a:latin typeface="Cambria"/>
                <a:cs typeface="Cambria"/>
              </a:rPr>
              <a:t>PostgreSQL.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Поэтому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после </a:t>
            </a:r>
            <a:r>
              <a:rPr sz="750" spc="60" dirty="0">
                <a:latin typeface="Cambria"/>
                <a:cs typeface="Cambria"/>
              </a:rPr>
              <a:t>загрузки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операционной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системы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отдельно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стартовать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75" dirty="0">
                <a:latin typeface="Cambria"/>
                <a:cs typeface="Cambria"/>
              </a:rPr>
              <a:t>PostgreSQL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нужно.</a:t>
            </a:r>
            <a:endParaRPr sz="750">
              <a:latin typeface="Cambria"/>
              <a:cs typeface="Cambria"/>
            </a:endParaRPr>
          </a:p>
          <a:p>
            <a:pPr marL="12700" marR="530225">
              <a:lnSpc>
                <a:spcPct val="108800"/>
              </a:lnSpc>
              <a:spcBef>
                <a:spcPts val="750"/>
              </a:spcBef>
            </a:pPr>
            <a:r>
              <a:rPr sz="750" spc="85" dirty="0">
                <a:latin typeface="Cambria"/>
                <a:cs typeface="Cambria"/>
              </a:rPr>
              <a:t>Можно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явным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образом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управлять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сервером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90" dirty="0">
                <a:latin typeface="Cambria"/>
                <a:cs typeface="Cambria"/>
              </a:rPr>
              <a:t>с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помощью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следующих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команд,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которые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выдаются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от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имени привилегированного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пользователя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130" dirty="0">
                <a:latin typeface="Cambria"/>
                <a:cs typeface="Cambria"/>
              </a:rPr>
              <a:t>ОС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через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sudo: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spc="50" dirty="0">
                <a:latin typeface="Cambria"/>
                <a:cs typeface="Cambria"/>
              </a:rPr>
              <a:t>Остановить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сервер: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F004F"/>
                </a:solidFill>
                <a:latin typeface="Courier New"/>
                <a:cs typeface="Courier New"/>
              </a:rPr>
              <a:t>sudo</a:t>
            </a:r>
            <a:r>
              <a:rPr sz="750" b="1" spc="-30" dirty="0">
                <a:solidFill>
                  <a:srgbClr val="9F0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pg_ctlcluster</a:t>
            </a:r>
            <a:r>
              <a:rPr sz="750" b="1" spc="-30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16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main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stop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spc="50" dirty="0">
                <a:latin typeface="Cambria"/>
                <a:cs typeface="Cambria"/>
              </a:rPr>
              <a:t>Запустить</a:t>
            </a:r>
            <a:r>
              <a:rPr sz="750" spc="7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сервер: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F004F"/>
                </a:solidFill>
                <a:latin typeface="Courier New"/>
                <a:cs typeface="Courier New"/>
              </a:rPr>
              <a:t>sudo</a:t>
            </a:r>
            <a:r>
              <a:rPr sz="750" b="1" spc="-30" dirty="0">
                <a:solidFill>
                  <a:srgbClr val="9F0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pg_ctlcluster</a:t>
            </a:r>
            <a:r>
              <a:rPr sz="750" b="1" spc="-30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16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main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start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50" dirty="0">
                <a:latin typeface="Cambria"/>
                <a:cs typeface="Cambria"/>
              </a:rPr>
              <a:t>Перезапустить: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F004F"/>
                </a:solidFill>
                <a:latin typeface="Courier New"/>
                <a:cs typeface="Courier New"/>
              </a:rPr>
              <a:t>sudo</a:t>
            </a:r>
            <a:r>
              <a:rPr sz="750" b="1" spc="-30" dirty="0">
                <a:solidFill>
                  <a:srgbClr val="9F0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pg_ctlcluster</a:t>
            </a:r>
            <a:r>
              <a:rPr sz="750" b="1" spc="-30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16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main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restart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45" dirty="0">
                <a:latin typeface="Cambria"/>
                <a:cs typeface="Cambria"/>
              </a:rPr>
              <a:t>Обновить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конфигурацию: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F004F"/>
                </a:solidFill>
                <a:latin typeface="Courier New"/>
                <a:cs typeface="Courier New"/>
              </a:rPr>
              <a:t>sudo</a:t>
            </a:r>
            <a:r>
              <a:rPr sz="750" b="1" spc="-30" dirty="0">
                <a:solidFill>
                  <a:srgbClr val="9F0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pg_ctlcluster</a:t>
            </a:r>
            <a:r>
              <a:rPr sz="750" b="1" spc="-30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16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main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reload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55" dirty="0">
                <a:latin typeface="Cambria"/>
                <a:cs typeface="Cambria"/>
              </a:rPr>
              <a:t>Получить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информацию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о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сервере: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F004F"/>
                </a:solidFill>
                <a:latin typeface="Courier New"/>
                <a:cs typeface="Courier New"/>
              </a:rPr>
              <a:t>sudo</a:t>
            </a:r>
            <a:r>
              <a:rPr sz="750" b="1" spc="-30" dirty="0">
                <a:solidFill>
                  <a:srgbClr val="9F0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pg_ctlcluster</a:t>
            </a:r>
            <a:r>
              <a:rPr sz="750" b="1" spc="-30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16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main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status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dirty="0">
                <a:latin typeface="Courier New"/>
                <a:cs typeface="Courier New"/>
              </a:rPr>
              <a:t>pg_ctl: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server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is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running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(PID: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3440)</a:t>
            </a:r>
            <a:endParaRPr sz="750">
              <a:latin typeface="Courier New"/>
              <a:cs typeface="Courier New"/>
            </a:endParaRPr>
          </a:p>
          <a:p>
            <a:pPr marL="12700" marR="1536065">
              <a:lnSpc>
                <a:spcPct val="108800"/>
              </a:lnSpc>
            </a:pPr>
            <a:r>
              <a:rPr sz="750" spc="-10" dirty="0">
                <a:latin typeface="Courier New"/>
                <a:cs typeface="Courier New"/>
              </a:rPr>
              <a:t>/usr/lib/postgresql/16/bin/postgres</a:t>
            </a:r>
            <a:r>
              <a:rPr sz="750" spc="10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"-</a:t>
            </a:r>
            <a:r>
              <a:rPr sz="750" dirty="0">
                <a:latin typeface="Courier New"/>
                <a:cs typeface="Courier New"/>
              </a:rPr>
              <a:t>D"</a:t>
            </a:r>
            <a:r>
              <a:rPr sz="750" spc="11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"/var/lib/postgresql/16/main"</a:t>
            </a:r>
            <a:r>
              <a:rPr sz="750" spc="11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"-</a:t>
            </a:r>
            <a:r>
              <a:rPr sz="750" spc="-25" dirty="0">
                <a:latin typeface="Courier New"/>
                <a:cs typeface="Courier New"/>
              </a:rPr>
              <a:t>c" </a:t>
            </a:r>
            <a:r>
              <a:rPr sz="750" spc="-10" dirty="0">
                <a:latin typeface="Courier New"/>
                <a:cs typeface="Courier New"/>
              </a:rPr>
              <a:t>"config_file=/etc/postgresql/16/main/postgresql.conf"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75" dirty="0">
                <a:latin typeface="Cambria"/>
                <a:cs typeface="Cambria"/>
              </a:rPr>
              <a:t>Список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установленных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экземпляров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(можно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без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-10" dirty="0">
                <a:latin typeface="Cambria"/>
                <a:cs typeface="Cambria"/>
              </a:rPr>
              <a:t>sudo):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4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0A04F"/>
                </a:solidFill>
                <a:latin typeface="Courier New"/>
                <a:cs typeface="Courier New"/>
              </a:rPr>
              <a:t>pg_lsclusters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979" y="329483"/>
            <a:ext cx="3455035" cy="398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898014" algn="l"/>
              </a:tabLst>
            </a:pPr>
            <a:r>
              <a:rPr sz="750" dirty="0">
                <a:latin typeface="Courier New"/>
                <a:cs typeface="Courier New"/>
              </a:rPr>
              <a:t>Ver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Cluster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Port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Status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Owner</a:t>
            </a:r>
            <a:r>
              <a:rPr sz="750" dirty="0">
                <a:latin typeface="Courier New"/>
                <a:cs typeface="Courier New"/>
              </a:rPr>
              <a:t>	Data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directory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697865" algn="l"/>
              </a:tabLst>
            </a:pPr>
            <a:r>
              <a:rPr sz="750" dirty="0">
                <a:latin typeface="Courier New"/>
                <a:cs typeface="Courier New"/>
              </a:rPr>
              <a:t>16</a:t>
            </a:r>
            <a:r>
              <a:rPr sz="750" spc="440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main</a:t>
            </a:r>
            <a:r>
              <a:rPr sz="750" dirty="0">
                <a:latin typeface="Courier New"/>
                <a:cs typeface="Courier New"/>
              </a:rPr>
              <a:t>	5432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online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/var/lib/postgresql/16/main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/var/log/postgresql/postgresql-16-main.log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1129" y="339724"/>
            <a:ext cx="483234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Courier New"/>
                <a:cs typeface="Courier New"/>
              </a:rPr>
              <a:t>Log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file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dirty="0">
                <a:solidFill>
                  <a:srgbClr val="000033"/>
                </a:solidFill>
                <a:latin typeface="Microsoft Sans Serif"/>
                <a:cs typeface="Microsoft Sans Serif"/>
              </a:rPr>
              <a:t>Журнал</a:t>
            </a:r>
            <a:r>
              <a:rPr sz="2300" spc="114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сообщений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В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журнал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записываются</a:t>
            </a:r>
            <a:endParaRPr sz="1500">
              <a:latin typeface="Times New Roman"/>
              <a:cs typeface="Times New Roman"/>
            </a:endParaRPr>
          </a:p>
          <a:p>
            <a:pPr marL="515620" marR="2448560">
              <a:lnSpc>
                <a:spcPct val="115999"/>
              </a:lnSpc>
              <a:spcBef>
                <a:spcPts val="275"/>
              </a:spcBef>
            </a:pPr>
            <a:r>
              <a:rPr sz="1150" dirty="0">
                <a:latin typeface="Times New Roman"/>
                <a:cs typeface="Times New Roman"/>
              </a:rPr>
              <a:t>служебные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сообщения </a:t>
            </a:r>
            <a:r>
              <a:rPr sz="1150" spc="-10" dirty="0">
                <a:latin typeface="Times New Roman"/>
                <a:cs typeface="Times New Roman"/>
              </a:rPr>
              <a:t>сервера </a:t>
            </a:r>
            <a:r>
              <a:rPr sz="1150" dirty="0">
                <a:latin typeface="Times New Roman"/>
                <a:cs typeface="Times New Roman"/>
              </a:rPr>
              <a:t>сообщения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пользовательских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сеансов </a:t>
            </a:r>
            <a:r>
              <a:rPr sz="1150" dirty="0">
                <a:latin typeface="Times New Roman"/>
                <a:cs typeface="Times New Roman"/>
              </a:rPr>
              <a:t>сообщения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приложений</a:t>
            </a:r>
            <a:endParaRPr sz="11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00"/>
              </a:spcBef>
            </a:pPr>
            <a:r>
              <a:rPr sz="1500" spc="-10" dirty="0">
                <a:latin typeface="Times New Roman"/>
                <a:cs typeface="Times New Roman"/>
              </a:rPr>
              <a:t>Настройка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журнала</a:t>
            </a:r>
            <a:endParaRPr sz="1500">
              <a:latin typeface="Times New Roman"/>
              <a:cs typeface="Times New Roman"/>
            </a:endParaRPr>
          </a:p>
          <a:p>
            <a:pPr marL="515620" marR="3829685">
              <a:lnSpc>
                <a:spcPct val="115199"/>
              </a:lnSpc>
              <a:spcBef>
                <a:spcPts val="300"/>
              </a:spcBef>
            </a:pPr>
            <a:r>
              <a:rPr sz="1150" spc="-10" dirty="0">
                <a:latin typeface="Times New Roman"/>
                <a:cs typeface="Times New Roman"/>
              </a:rPr>
              <a:t>расположение </a:t>
            </a:r>
            <a:r>
              <a:rPr sz="1150" dirty="0">
                <a:latin typeface="Times New Roman"/>
                <a:cs typeface="Times New Roman"/>
              </a:rPr>
              <a:t>формат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записей</a:t>
            </a:r>
            <a:endParaRPr sz="11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220"/>
              </a:spcBef>
            </a:pPr>
            <a:r>
              <a:rPr sz="1150" dirty="0">
                <a:latin typeface="Times New Roman"/>
                <a:cs typeface="Times New Roman"/>
              </a:rPr>
              <a:t>какие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события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регистрировать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1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7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37" y="5049631"/>
            <a:ext cx="5905500" cy="31965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6515">
              <a:lnSpc>
                <a:spcPct val="93700"/>
              </a:lnSpc>
              <a:spcBef>
                <a:spcPts val="204"/>
              </a:spcBef>
            </a:pPr>
            <a:r>
              <a:rPr sz="1400" dirty="0">
                <a:latin typeface="Microsoft Sans Serif"/>
                <a:cs typeface="Microsoft Sans Serif"/>
              </a:rPr>
              <a:t>Информация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ходе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СУБД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записывается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журнал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сообщений </a:t>
            </a:r>
            <a:r>
              <a:rPr sz="1400" dirty="0">
                <a:latin typeface="Microsoft Sans Serif"/>
                <a:cs typeface="Microsoft Sans Serif"/>
              </a:rPr>
              <a:t>сервера.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Сюда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попадают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сведения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запуске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останове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сервера, различная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служебная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информация,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числе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70"/>
              </a:lnSpc>
            </a:pP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возникающих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проблемах.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1570"/>
              </a:lnSpc>
              <a:spcBef>
                <a:spcPts val="605"/>
              </a:spcBef>
            </a:pPr>
            <a:r>
              <a:rPr sz="1400" spc="-30" dirty="0">
                <a:latin typeface="Microsoft Sans Serif"/>
                <a:cs typeface="Microsoft Sans Serif"/>
              </a:rPr>
              <a:t>Также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сюда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выводиться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сообщения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выполняющихся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командах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времени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работы,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возникающих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блокировках</a:t>
            </a:r>
            <a:r>
              <a:rPr sz="1400" dirty="0">
                <a:latin typeface="Microsoft Sans Serif"/>
                <a:cs typeface="Microsoft Sans Serif"/>
              </a:rPr>
              <a:t> 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тому</a:t>
            </a:r>
            <a:r>
              <a:rPr sz="1400" spc="-10" dirty="0">
                <a:latin typeface="Microsoft Sans Serif"/>
                <a:cs typeface="Microsoft Sans Serif"/>
              </a:rPr>
              <a:t> подобное.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45"/>
              </a:lnSpc>
            </a:pP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позволяет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выполнять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трассировку</a:t>
            </a:r>
            <a:r>
              <a:rPr sz="1400" spc="-25" dirty="0">
                <a:latin typeface="Microsoft Sans Serif"/>
                <a:cs typeface="Microsoft Sans Serif"/>
              </a:rPr>
              <a:t> пользовательских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сеансов.</a:t>
            </a:r>
            <a:endParaRPr sz="1400">
              <a:latin typeface="Microsoft Sans Serif"/>
              <a:cs typeface="Microsoft Sans Serif"/>
            </a:endParaRPr>
          </a:p>
          <a:p>
            <a:pPr marL="12700" marR="41910">
              <a:lnSpc>
                <a:spcPts val="1570"/>
              </a:lnSpc>
              <a:spcBef>
                <a:spcPts val="6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Разработчики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приложений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формировать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записывать</a:t>
            </a:r>
            <a:r>
              <a:rPr sz="1400" dirty="0">
                <a:latin typeface="Microsoft Sans Serif"/>
                <a:cs typeface="Microsoft Sans Serif"/>
              </a:rPr>
              <a:t> в</a:t>
            </a:r>
            <a:r>
              <a:rPr sz="1400" spc="-10" dirty="0">
                <a:latin typeface="Microsoft Sans Serif"/>
                <a:cs typeface="Microsoft Sans Serif"/>
              </a:rPr>
              <a:t> журнал </a:t>
            </a:r>
            <a:r>
              <a:rPr sz="1400" dirty="0">
                <a:latin typeface="Microsoft Sans Serif"/>
                <a:cs typeface="Microsoft Sans Serif"/>
              </a:rPr>
              <a:t>сервера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свои собственные</a:t>
            </a:r>
            <a:r>
              <a:rPr sz="1400" spc="-10" dirty="0">
                <a:latin typeface="Microsoft Sans Serif"/>
                <a:cs typeface="Microsoft Sans Serif"/>
              </a:rPr>
              <a:t> сообщения.</a:t>
            </a:r>
            <a:endParaRPr sz="1400">
              <a:latin typeface="Microsoft Sans Serif"/>
              <a:cs typeface="Microsoft Sans Serif"/>
            </a:endParaRPr>
          </a:p>
          <a:p>
            <a:pPr marL="12700" marR="251460">
              <a:lnSpc>
                <a:spcPts val="1570"/>
              </a:lnSpc>
              <a:spcBef>
                <a:spcPts val="570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Настройки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позволяют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гибко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определять,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именно </a:t>
            </a:r>
            <a:r>
              <a:rPr sz="1400" dirty="0">
                <a:latin typeface="Microsoft Sans Serif"/>
                <a:cs typeface="Microsoft Sans Serif"/>
              </a:rPr>
              <a:t>сообщения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каком </a:t>
            </a:r>
            <a:r>
              <a:rPr sz="1400" spc="-10" dirty="0">
                <a:latin typeface="Microsoft Sans Serif"/>
                <a:cs typeface="Microsoft Sans Serif"/>
              </a:rPr>
              <a:t>формате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попадать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журнал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сервера.</a:t>
            </a:r>
            <a:endParaRPr sz="1400">
              <a:latin typeface="Microsoft Sans Serif"/>
              <a:cs typeface="Microsoft Sans Serif"/>
            </a:endParaRPr>
          </a:p>
          <a:p>
            <a:pPr marL="12700" marR="276860">
              <a:lnSpc>
                <a:spcPts val="1580"/>
              </a:lnSpc>
              <a:spcBef>
                <a:spcPts val="560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Например,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вывод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форматах</a:t>
            </a:r>
            <a:r>
              <a:rPr sz="1400" dirty="0">
                <a:latin typeface="Microsoft Sans Serif"/>
                <a:cs typeface="Microsoft Sans Serif"/>
              </a:rPr>
              <a:t> csv 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json удобен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автоматизации </a:t>
            </a:r>
            <a:r>
              <a:rPr sz="1400" dirty="0">
                <a:latin typeface="Microsoft Sans Serif"/>
                <a:cs typeface="Microsoft Sans Serif"/>
              </a:rPr>
              <a:t>анализа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журнала.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https://postgrespro.ru/docs/postgresql/16/runtime-config-logging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125433" y="2156050"/>
            <a:ext cx="3297554" cy="1469390"/>
            <a:chOff x="2125433" y="2156050"/>
            <a:chExt cx="3297554" cy="1469390"/>
          </a:xfrm>
        </p:grpSpPr>
        <p:sp>
          <p:nvSpPr>
            <p:cNvPr id="6" name="object 6"/>
            <p:cNvSpPr/>
            <p:nvPr/>
          </p:nvSpPr>
          <p:spPr>
            <a:xfrm>
              <a:off x="2770200" y="2156050"/>
              <a:ext cx="2007870" cy="601345"/>
            </a:xfrm>
            <a:custGeom>
              <a:avLst/>
              <a:gdLst/>
              <a:ahLst/>
              <a:cxnLst/>
              <a:rect l="l" t="t" r="r" b="b"/>
              <a:pathLst>
                <a:path w="2007870" h="601344">
                  <a:moveTo>
                    <a:pt x="2007362" y="0"/>
                  </a:moveTo>
                  <a:lnTo>
                    <a:pt x="0" y="0"/>
                  </a:lnTo>
                  <a:lnTo>
                    <a:pt x="0" y="601205"/>
                  </a:lnTo>
                  <a:lnTo>
                    <a:pt x="1003681" y="601205"/>
                  </a:lnTo>
                  <a:lnTo>
                    <a:pt x="2007362" y="601205"/>
                  </a:lnTo>
                  <a:lnTo>
                    <a:pt x="2007362" y="0"/>
                  </a:lnTo>
                  <a:close/>
                </a:path>
              </a:pathLst>
            </a:custGeom>
            <a:solidFill>
              <a:srgbClr val="E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0200" y="2156050"/>
              <a:ext cx="2007870" cy="601345"/>
            </a:xfrm>
            <a:custGeom>
              <a:avLst/>
              <a:gdLst/>
              <a:ahLst/>
              <a:cxnLst/>
              <a:rect l="l" t="t" r="r" b="b"/>
              <a:pathLst>
                <a:path w="2007870" h="601344">
                  <a:moveTo>
                    <a:pt x="1003681" y="601205"/>
                  </a:moveTo>
                  <a:lnTo>
                    <a:pt x="0" y="601205"/>
                  </a:lnTo>
                  <a:lnTo>
                    <a:pt x="0" y="0"/>
                  </a:lnTo>
                  <a:lnTo>
                    <a:pt x="2007362" y="0"/>
                  </a:lnTo>
                  <a:lnTo>
                    <a:pt x="2007362" y="601205"/>
                  </a:lnTo>
                  <a:lnTo>
                    <a:pt x="1003681" y="6012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5433" y="2945889"/>
              <a:ext cx="3297554" cy="679450"/>
            </a:xfrm>
            <a:custGeom>
              <a:avLst/>
              <a:gdLst/>
              <a:ahLst/>
              <a:cxnLst/>
              <a:rect l="l" t="t" r="r" b="b"/>
              <a:pathLst>
                <a:path w="3297554" h="679450">
                  <a:moveTo>
                    <a:pt x="1648447" y="678954"/>
                  </a:moveTo>
                  <a:lnTo>
                    <a:pt x="0" y="678954"/>
                  </a:lnTo>
                  <a:lnTo>
                    <a:pt x="0" y="0"/>
                  </a:lnTo>
                  <a:lnTo>
                    <a:pt x="3297250" y="0"/>
                  </a:lnTo>
                  <a:lnTo>
                    <a:pt x="3297250" y="678954"/>
                  </a:lnTo>
                  <a:lnTo>
                    <a:pt x="1648447" y="6789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1677" y="2999165"/>
            <a:ext cx="1527175" cy="5727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050" dirty="0">
                <a:latin typeface="Microsoft Sans Serif"/>
                <a:cs typeface="Microsoft Sans Serif"/>
              </a:rPr>
              <a:t>DEV2,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4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дня</a:t>
            </a: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850" spc="-10" dirty="0">
                <a:latin typeface="Microsoft Sans Serif"/>
                <a:cs typeface="Microsoft Sans Serif"/>
              </a:rPr>
              <a:t>Расширенный</a:t>
            </a:r>
            <a:r>
              <a:rPr sz="850" spc="-25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курс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4559" y="2999165"/>
            <a:ext cx="1527175" cy="5727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050" spc="-10" dirty="0">
                <a:latin typeface="Microsoft Sans Serif"/>
                <a:cs typeface="Microsoft Sans Serif"/>
              </a:rPr>
              <a:t>QPT,</a:t>
            </a:r>
            <a:r>
              <a:rPr sz="1050" spc="-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2</a:t>
            </a:r>
            <a:r>
              <a:rPr sz="1050" spc="-15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дня</a:t>
            </a: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850" spc="-20" dirty="0">
                <a:latin typeface="Microsoft Sans Serif"/>
                <a:cs typeface="Microsoft Sans Serif"/>
              </a:rPr>
              <a:t>Оптимизация</a:t>
            </a:r>
            <a:r>
              <a:rPr sz="850" spc="5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запросов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45445" y="2756621"/>
            <a:ext cx="57785" cy="189865"/>
            <a:chOff x="3745445" y="2756621"/>
            <a:chExt cx="57785" cy="189865"/>
          </a:xfrm>
        </p:grpSpPr>
        <p:sp>
          <p:nvSpPr>
            <p:cNvPr id="12" name="object 12"/>
            <p:cNvSpPr/>
            <p:nvPr/>
          </p:nvSpPr>
          <p:spPr>
            <a:xfrm>
              <a:off x="3773881" y="2757256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0"/>
                  </a:moveTo>
                  <a:lnTo>
                    <a:pt x="0" y="1126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45445" y="2865968"/>
              <a:ext cx="57785" cy="80010"/>
            </a:xfrm>
            <a:custGeom>
              <a:avLst/>
              <a:gdLst/>
              <a:ahLst/>
              <a:cxnLst/>
              <a:rect l="l" t="t" r="r" b="b"/>
              <a:pathLst>
                <a:path w="57785" h="80010">
                  <a:moveTo>
                    <a:pt x="57238" y="0"/>
                  </a:moveTo>
                  <a:lnTo>
                    <a:pt x="51473" y="4318"/>
                  </a:lnTo>
                  <a:lnTo>
                    <a:pt x="44272" y="7924"/>
                  </a:lnTo>
                  <a:lnTo>
                    <a:pt x="37071" y="10083"/>
                  </a:lnTo>
                  <a:lnTo>
                    <a:pt x="28790" y="11163"/>
                  </a:lnTo>
                  <a:lnTo>
                    <a:pt x="20510" y="10439"/>
                  </a:lnTo>
                  <a:lnTo>
                    <a:pt x="12953" y="7924"/>
                  </a:lnTo>
                  <a:lnTo>
                    <a:pt x="5753" y="4686"/>
                  </a:lnTo>
                  <a:lnTo>
                    <a:pt x="0" y="0"/>
                  </a:lnTo>
                  <a:lnTo>
                    <a:pt x="28435" y="79921"/>
                  </a:lnTo>
                  <a:lnTo>
                    <a:pt x="57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Разработчикам</a:t>
            </a:r>
            <a:endParaRPr sz="2300" dirty="0">
              <a:latin typeface="Microsoft Sans Serif"/>
              <a:cs typeface="Microsoft Sans Serif"/>
            </a:endParaRPr>
          </a:p>
          <a:p>
            <a:pPr marL="2806700">
              <a:lnSpc>
                <a:spcPct val="100000"/>
              </a:lnSpc>
              <a:spcBef>
                <a:spcPts val="2290"/>
              </a:spcBef>
            </a:pPr>
            <a:r>
              <a:rPr sz="1050" dirty="0">
                <a:latin typeface="Microsoft Sans Serif"/>
                <a:cs typeface="Microsoft Sans Serif"/>
              </a:rPr>
              <a:t>Основы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SQL</a:t>
            </a:r>
            <a:endParaRPr sz="1050" dirty="0">
              <a:latin typeface="Microsoft Sans Serif"/>
              <a:cs typeface="Microsoft Sans Serif"/>
            </a:endParaRPr>
          </a:p>
          <a:p>
            <a:pPr marL="2806700">
              <a:lnSpc>
                <a:spcPts val="980"/>
              </a:lnSpc>
              <a:spcBef>
                <a:spcPts val="290"/>
              </a:spcBef>
            </a:pPr>
            <a:r>
              <a:rPr sz="850" dirty="0">
                <a:latin typeface="Microsoft Sans Serif"/>
                <a:cs typeface="Microsoft Sans Serif"/>
              </a:rPr>
              <a:t>Е.</a:t>
            </a:r>
            <a:r>
              <a:rPr sz="850" spc="-5" dirty="0">
                <a:latin typeface="Microsoft Sans Serif"/>
                <a:cs typeface="Microsoft Sans Serif"/>
              </a:rPr>
              <a:t> </a:t>
            </a:r>
            <a:r>
              <a:rPr sz="850" dirty="0">
                <a:latin typeface="Microsoft Sans Serif"/>
                <a:cs typeface="Microsoft Sans Serif"/>
              </a:rPr>
              <a:t>П.</a:t>
            </a:r>
            <a:r>
              <a:rPr sz="850" spc="-5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Моргунов,</a:t>
            </a:r>
            <a:endParaRPr sz="850" dirty="0">
              <a:latin typeface="Microsoft Sans Serif"/>
              <a:cs typeface="Microsoft Sans Serif"/>
            </a:endParaRPr>
          </a:p>
          <a:p>
            <a:pPr marL="2806700">
              <a:lnSpc>
                <a:spcPts val="980"/>
              </a:lnSpc>
            </a:pPr>
            <a:r>
              <a:rPr sz="850" spc="-10" dirty="0">
                <a:latin typeface="Microsoft Sans Serif"/>
                <a:cs typeface="Microsoft Sans Serif"/>
              </a:rPr>
              <a:t>«PostgreSQL. </a:t>
            </a:r>
            <a:r>
              <a:rPr sz="850" dirty="0">
                <a:latin typeface="Microsoft Sans Serif"/>
                <a:cs typeface="Microsoft Sans Serif"/>
              </a:rPr>
              <a:t>Основы</a:t>
            </a:r>
            <a:r>
              <a:rPr sz="850" spc="-5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языка</a:t>
            </a:r>
            <a:r>
              <a:rPr sz="850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SQL»</a:t>
            </a: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850" dirty="0">
              <a:latin typeface="Microsoft Sans Serif"/>
              <a:cs typeface="Microsoft Sans Serif"/>
            </a:endParaRPr>
          </a:p>
          <a:p>
            <a:pPr marR="3810" algn="ct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DEV1, 4 </a:t>
            </a:r>
            <a:r>
              <a:rPr sz="1050" b="1" spc="-25" dirty="0">
                <a:latin typeface="Arial"/>
                <a:cs typeface="Arial"/>
              </a:rPr>
              <a:t>дня</a:t>
            </a:r>
            <a:endParaRPr sz="1050" dirty="0">
              <a:latin typeface="Arial"/>
              <a:cs typeface="Arial"/>
            </a:endParaRPr>
          </a:p>
          <a:p>
            <a:pPr marR="3175" algn="ctr">
              <a:lnSpc>
                <a:spcPts val="985"/>
              </a:lnSpc>
              <a:spcBef>
                <a:spcPts val="280"/>
              </a:spcBef>
            </a:pPr>
            <a:r>
              <a:rPr sz="850" spc="-10" dirty="0">
                <a:latin typeface="Microsoft Sans Serif"/>
                <a:cs typeface="Microsoft Sans Serif"/>
              </a:rPr>
              <a:t>Базовый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курс</a:t>
            </a:r>
            <a:endParaRPr sz="850" dirty="0">
              <a:latin typeface="Microsoft Sans Serif"/>
              <a:cs typeface="Microsoft Sans Serif"/>
            </a:endParaRPr>
          </a:p>
          <a:p>
            <a:pPr marR="4445" algn="ctr">
              <a:lnSpc>
                <a:spcPts val="985"/>
              </a:lnSpc>
            </a:pPr>
            <a:r>
              <a:rPr sz="850" dirty="0">
                <a:latin typeface="Microsoft Sans Serif"/>
                <a:cs typeface="Microsoft Sans Serif"/>
              </a:rPr>
              <a:t>для</a:t>
            </a:r>
            <a:r>
              <a:rPr sz="850" spc="5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разработчиков</a:t>
            </a:r>
            <a:r>
              <a:rPr sz="850" spc="2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серверной</a:t>
            </a:r>
            <a:r>
              <a:rPr sz="850" spc="15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части</a:t>
            </a: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 dirty="0">
              <a:latin typeface="Microsoft Sans Serif"/>
              <a:cs typeface="Microsoft Sans Serif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2</a:t>
            </a:r>
            <a:endParaRPr sz="95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0319" y="3832564"/>
            <a:ext cx="1527175" cy="6451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830"/>
              </a:spcBef>
            </a:pPr>
            <a:r>
              <a:rPr sz="1050" dirty="0">
                <a:latin typeface="Microsoft Sans Serif"/>
                <a:cs typeface="Microsoft Sans Serif"/>
              </a:rPr>
              <a:t>PGPRO,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3</a:t>
            </a:r>
            <a:r>
              <a:rPr sz="1050" spc="30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дня</a:t>
            </a:r>
            <a:endParaRPr sz="1050">
              <a:latin typeface="Microsoft Sans Serif"/>
              <a:cs typeface="Microsoft Sans Serif"/>
            </a:endParaRPr>
          </a:p>
          <a:p>
            <a:pPr marL="192405" marR="183515" indent="238125">
              <a:lnSpc>
                <a:spcPts val="940"/>
              </a:lnSpc>
              <a:spcBef>
                <a:spcPts val="390"/>
              </a:spcBef>
            </a:pPr>
            <a:r>
              <a:rPr sz="850" spc="-10" dirty="0">
                <a:latin typeface="Microsoft Sans Serif"/>
                <a:cs typeface="Microsoft Sans Serif"/>
              </a:rPr>
              <a:t>Возможности </a:t>
            </a:r>
            <a:r>
              <a:rPr sz="850" dirty="0">
                <a:latin typeface="Microsoft Sans Serif"/>
                <a:cs typeface="Microsoft Sans Serif"/>
              </a:rPr>
              <a:t>Postgres</a:t>
            </a:r>
            <a:r>
              <a:rPr sz="850" spc="-30" dirty="0">
                <a:latin typeface="Microsoft Sans Serif"/>
                <a:cs typeface="Microsoft Sans Serif"/>
              </a:rPr>
              <a:t> </a:t>
            </a:r>
            <a:r>
              <a:rPr sz="850" dirty="0">
                <a:latin typeface="Microsoft Sans Serif"/>
                <a:cs typeface="Microsoft Sans Serif"/>
              </a:rPr>
              <a:t>Pro</a:t>
            </a:r>
            <a:r>
              <a:rPr sz="850" spc="-35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Enterprise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45445" y="1469171"/>
            <a:ext cx="57785" cy="2363470"/>
            <a:chOff x="3745445" y="1469171"/>
            <a:chExt cx="57785" cy="2363470"/>
          </a:xfrm>
        </p:grpSpPr>
        <p:sp>
          <p:nvSpPr>
            <p:cNvPr id="17" name="object 17"/>
            <p:cNvSpPr/>
            <p:nvPr/>
          </p:nvSpPr>
          <p:spPr>
            <a:xfrm>
              <a:off x="3773881" y="3624843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5">
                  <a:moveTo>
                    <a:pt x="0" y="0"/>
                  </a:moveTo>
                  <a:lnTo>
                    <a:pt x="0" y="1314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45445" y="3752643"/>
              <a:ext cx="57785" cy="80010"/>
            </a:xfrm>
            <a:custGeom>
              <a:avLst/>
              <a:gdLst/>
              <a:ahLst/>
              <a:cxnLst/>
              <a:rect l="l" t="t" r="r" b="b"/>
              <a:pathLst>
                <a:path w="57785" h="80010">
                  <a:moveTo>
                    <a:pt x="57238" y="0"/>
                  </a:moveTo>
                  <a:lnTo>
                    <a:pt x="51473" y="4330"/>
                  </a:lnTo>
                  <a:lnTo>
                    <a:pt x="44272" y="7569"/>
                  </a:lnTo>
                  <a:lnTo>
                    <a:pt x="37071" y="10083"/>
                  </a:lnTo>
                  <a:lnTo>
                    <a:pt x="28790" y="10807"/>
                  </a:lnTo>
                  <a:lnTo>
                    <a:pt x="20510" y="10083"/>
                  </a:lnTo>
                  <a:lnTo>
                    <a:pt x="12953" y="7924"/>
                  </a:lnTo>
                  <a:lnTo>
                    <a:pt x="5753" y="4330"/>
                  </a:lnTo>
                  <a:lnTo>
                    <a:pt x="0" y="0"/>
                  </a:lnTo>
                  <a:lnTo>
                    <a:pt x="28435" y="79921"/>
                  </a:lnTo>
                  <a:lnTo>
                    <a:pt x="57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3881" y="1469171"/>
              <a:ext cx="0" cy="637540"/>
            </a:xfrm>
            <a:custGeom>
              <a:avLst/>
              <a:gdLst/>
              <a:ahLst/>
              <a:cxnLst/>
              <a:rect l="l" t="t" r="r" b="b"/>
              <a:pathLst>
                <a:path h="637539">
                  <a:moveTo>
                    <a:pt x="0" y="0"/>
                  </a:moveTo>
                  <a:lnTo>
                    <a:pt x="0" y="6371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45445" y="2102405"/>
              <a:ext cx="57785" cy="80010"/>
            </a:xfrm>
            <a:custGeom>
              <a:avLst/>
              <a:gdLst/>
              <a:ahLst/>
              <a:cxnLst/>
              <a:rect l="l" t="t" r="r" b="b"/>
              <a:pathLst>
                <a:path w="57785" h="80010">
                  <a:moveTo>
                    <a:pt x="57238" y="0"/>
                  </a:moveTo>
                  <a:lnTo>
                    <a:pt x="51473" y="4318"/>
                  </a:lnTo>
                  <a:lnTo>
                    <a:pt x="44272" y="7924"/>
                  </a:lnTo>
                  <a:lnTo>
                    <a:pt x="37071" y="10083"/>
                  </a:lnTo>
                  <a:lnTo>
                    <a:pt x="28790" y="10807"/>
                  </a:lnTo>
                  <a:lnTo>
                    <a:pt x="20510" y="10439"/>
                  </a:lnTo>
                  <a:lnTo>
                    <a:pt x="12953" y="7924"/>
                  </a:lnTo>
                  <a:lnTo>
                    <a:pt x="5753" y="4686"/>
                  </a:lnTo>
                  <a:lnTo>
                    <a:pt x="0" y="0"/>
                  </a:lnTo>
                  <a:lnTo>
                    <a:pt x="28435" y="79921"/>
                  </a:lnTo>
                  <a:lnTo>
                    <a:pt x="57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2937" y="5049631"/>
            <a:ext cx="6018530" cy="473900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81025">
              <a:lnSpc>
                <a:spcPts val="1570"/>
              </a:lnSpc>
              <a:spcBef>
                <a:spcPts val="244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разработчиков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серверной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части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приложений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предлагаем </a:t>
            </a:r>
            <a:r>
              <a:rPr sz="1400" dirty="0">
                <a:latin typeface="Microsoft Sans Serif"/>
                <a:cs typeface="Microsoft Sans Serif"/>
              </a:rPr>
              <a:t>специальную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линейку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курсов.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93800"/>
              </a:lnSpc>
              <a:spcBef>
                <a:spcPts val="525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прохождения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этих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курсов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необходимы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предварительные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знания </a:t>
            </a:r>
            <a:r>
              <a:rPr sz="1400" dirty="0">
                <a:latin typeface="Microsoft Sans Serif"/>
                <a:cs typeface="Microsoft Sans Serif"/>
              </a:rPr>
              <a:t>основ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языка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SQL</a:t>
            </a:r>
            <a:r>
              <a:rPr sz="1400" dirty="0">
                <a:latin typeface="Microsoft Sans Serif"/>
                <a:cs typeface="Microsoft Sans Serif"/>
              </a:rPr>
              <a:t>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Специального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языку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нашей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линейке </a:t>
            </a:r>
            <a:r>
              <a:rPr sz="1400" spc="-30" dirty="0">
                <a:latin typeface="Microsoft Sans Serif"/>
                <a:cs typeface="Microsoft Sans Serif"/>
              </a:rPr>
              <a:t>нет,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существует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множество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книг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образовательных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ресурсов,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помощью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которых можно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освоить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SQL.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рекомендуем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книгу </a:t>
            </a:r>
            <a:r>
              <a:rPr sz="1400" dirty="0">
                <a:latin typeface="Microsoft Sans Serif"/>
                <a:cs typeface="Microsoft Sans Serif"/>
              </a:rPr>
              <a:t>Евгения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Моргунова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«PostgreSQL.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Основы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языка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SQL»: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https://postgrespro.ru/education/books/sqlprimer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00" spc="-10" dirty="0">
                <a:latin typeface="Microsoft Sans Serif"/>
                <a:cs typeface="Microsoft Sans Serif"/>
              </a:rPr>
              <a:t>Базовым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курсом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разработчиков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является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spc="-10" dirty="0">
                <a:latin typeface="Arial"/>
                <a:cs typeface="Arial"/>
              </a:rPr>
              <a:t>DEV1</a:t>
            </a:r>
            <a:r>
              <a:rPr sz="1400" spc="-10" dirty="0"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200660">
              <a:lnSpc>
                <a:spcPct val="93600"/>
              </a:lnSpc>
              <a:spcBef>
                <a:spcPts val="570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DEV2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рассматриваются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особенности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внутреннего</a:t>
            </a:r>
            <a:r>
              <a:rPr sz="1400" spc="-10" dirty="0">
                <a:latin typeface="Microsoft Sans Serif"/>
                <a:cs typeface="Microsoft Sans Serif"/>
              </a:rPr>
              <a:t> устройства </a:t>
            </a:r>
            <a:r>
              <a:rPr sz="1400" dirty="0">
                <a:latin typeface="Microsoft Sans Serif"/>
                <a:cs typeface="Microsoft Sans Serif"/>
              </a:rPr>
              <a:t>сервера,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влияющие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разработку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прикладного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кода,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всесторонне </a:t>
            </a:r>
            <a:r>
              <a:rPr sz="1400" spc="-20" dirty="0">
                <a:latin typeface="Microsoft Sans Serif"/>
                <a:cs typeface="Microsoft Sans Serif"/>
              </a:rPr>
              <a:t>изучается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расширяемость:</a:t>
            </a:r>
            <a:r>
              <a:rPr sz="1400" spc="-20" dirty="0">
                <a:latin typeface="Microsoft Sans Serif"/>
                <a:cs typeface="Microsoft Sans Serif"/>
              </a:rPr>
              <a:t> возможность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дополнить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серверные </a:t>
            </a:r>
            <a:r>
              <a:rPr sz="1400" spc="-20" dirty="0">
                <a:latin typeface="Microsoft Sans Serif"/>
                <a:cs typeface="Microsoft Sans Serif"/>
              </a:rPr>
              <a:t>механизмы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собственным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кодом,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позволяет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использовать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решения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самых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разнообразных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задач.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ts val="1625"/>
              </a:lnSpc>
              <a:spcBef>
                <a:spcPts val="459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QPT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детально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разбираются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механизмы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планирования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496570">
              <a:lnSpc>
                <a:spcPct val="93700"/>
              </a:lnSpc>
              <a:spcBef>
                <a:spcPts val="50"/>
              </a:spcBef>
            </a:pP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выполнения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запросов,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рассматривается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настройка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параметров </a:t>
            </a:r>
            <a:r>
              <a:rPr sz="1400" spc="-20" dirty="0">
                <a:latin typeface="Microsoft Sans Serif"/>
                <a:cs typeface="Microsoft Sans Serif"/>
              </a:rPr>
              <a:t>экземпляра,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связанных с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производительностью,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 </a:t>
            </a:r>
            <a:r>
              <a:rPr sz="1400" spc="-10" dirty="0">
                <a:latin typeface="Microsoft Sans Serif"/>
                <a:cs typeface="Microsoft Sans Serif"/>
              </a:rPr>
              <a:t>изучаются возможности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поиска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проблемных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запросов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их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оптимизации.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550545">
              <a:lnSpc>
                <a:spcPts val="1570"/>
              </a:lnSpc>
              <a:spcBef>
                <a:spcPts val="605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курсе </a:t>
            </a:r>
            <a:r>
              <a:rPr sz="1400" b="1" dirty="0">
                <a:latin typeface="Arial"/>
                <a:cs typeface="Arial"/>
              </a:rPr>
              <a:t>PGPRO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рассматриваются дополнительные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возможности, которые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предоставляет </a:t>
            </a:r>
            <a:r>
              <a:rPr sz="1400" spc="-35" dirty="0">
                <a:latin typeface="Microsoft Sans Serif"/>
                <a:cs typeface="Microsoft Sans Serif"/>
              </a:rPr>
              <a:t>СУБД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Enterprise.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https://postgrespro.ru/education/courses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979" y="844474"/>
            <a:ext cx="4940935" cy="13176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80" dirty="0">
                <a:latin typeface="Courier New"/>
                <a:cs typeface="Courier New"/>
              </a:rPr>
              <a:t>Журнал</a:t>
            </a:r>
            <a:r>
              <a:rPr sz="900" b="1" spc="-195" dirty="0">
                <a:latin typeface="Courier New"/>
                <a:cs typeface="Courier New"/>
              </a:rPr>
              <a:t> </a:t>
            </a:r>
            <a:r>
              <a:rPr sz="900" b="1" spc="125" dirty="0">
                <a:latin typeface="Courier New"/>
                <a:cs typeface="Courier New"/>
              </a:rPr>
              <a:t>сообщений</a:t>
            </a:r>
            <a:r>
              <a:rPr sz="900" b="1" spc="-200" dirty="0">
                <a:latin typeface="Courier New"/>
                <a:cs typeface="Courier New"/>
              </a:rPr>
              <a:t> </a:t>
            </a:r>
            <a:r>
              <a:rPr sz="900" b="1" spc="55" dirty="0">
                <a:latin typeface="Courier New"/>
                <a:cs typeface="Courier New"/>
              </a:rPr>
              <a:t>сервера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75" dirty="0">
                <a:latin typeface="Cambria"/>
                <a:cs typeface="Cambria"/>
              </a:rPr>
              <a:t>Журнал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сообщений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сервера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находится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здесь: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ls</a:t>
            </a:r>
            <a:r>
              <a:rPr sz="750" b="1" spc="4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-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l</a:t>
            </a:r>
            <a:r>
              <a:rPr sz="750" b="1" spc="4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/var/log/postgresql/postgresql-16-main.log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10" dirty="0">
                <a:latin typeface="Courier New"/>
                <a:cs typeface="Courier New"/>
              </a:rPr>
              <a:t>-rw-r----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adm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5832</a:t>
            </a:r>
            <a:r>
              <a:rPr sz="750" spc="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июл</a:t>
            </a:r>
            <a:r>
              <a:rPr sz="750" spc="47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5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/var/log/postgresql/postgresql-16-main.log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60" dirty="0">
                <a:latin typeface="Cambria"/>
                <a:cs typeface="Cambria"/>
              </a:rPr>
              <a:t>Заглянем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конец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журнала: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tail</a:t>
            </a:r>
            <a:r>
              <a:rPr sz="750" b="1" spc="2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-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n</a:t>
            </a:r>
            <a:r>
              <a:rPr sz="75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10</a:t>
            </a:r>
            <a:r>
              <a:rPr sz="75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/var/log/postgresql/postgresql-16-main.log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979" y="2231435"/>
            <a:ext cx="2197735" cy="647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16:17:19.409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[616]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LOG: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(PID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674)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exited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with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exit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code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16:17:19.409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[669]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LOG: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16:17:19.419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[669]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LOG: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16:17:19.489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[669]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LOG: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979" y="2241676"/>
            <a:ext cx="27692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Courier New"/>
                <a:cs typeface="Courier New"/>
              </a:rPr>
              <a:t>background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worker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"logical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replication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launcher"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979" y="2480153"/>
            <a:ext cx="2654935" cy="398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shutting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down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8800"/>
              </a:lnSpc>
            </a:pPr>
            <a:r>
              <a:rPr sz="750" dirty="0">
                <a:latin typeface="Courier New"/>
                <a:cs typeface="Courier New"/>
              </a:rPr>
              <a:t>checkpoint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starting: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shutdown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immediate </a:t>
            </a:r>
            <a:r>
              <a:rPr sz="750" dirty="0">
                <a:latin typeface="Courier New"/>
                <a:cs typeface="Courier New"/>
              </a:rPr>
              <a:t>checkpoint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complete: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wrote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buffers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(0.0%);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979" y="2853227"/>
            <a:ext cx="4883785" cy="89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WAL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file(s)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added,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0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removed,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0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recycled;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write=0.021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s,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sync=0.010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s,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total=0.081</a:t>
            </a:r>
            <a:r>
              <a:rPr sz="750" spc="-25" dirty="0">
                <a:latin typeface="Courier New"/>
                <a:cs typeface="Courier New"/>
              </a:rPr>
              <a:t> s; </a:t>
            </a:r>
            <a:r>
              <a:rPr sz="750" dirty="0">
                <a:latin typeface="Courier New"/>
                <a:cs typeface="Courier New"/>
              </a:rPr>
              <a:t>sync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files=2,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longest=0.005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s,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average=0.005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s;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distance=0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kB,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estimate=0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kB; </a:t>
            </a:r>
            <a:r>
              <a:rPr sz="750" dirty="0">
                <a:latin typeface="Courier New"/>
                <a:cs typeface="Courier New"/>
              </a:rPr>
              <a:t>lsn=0/1956878,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redo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lsn=0/1956878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16:17:19.495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[616]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LOG:</a:t>
            </a:r>
            <a:r>
              <a:rPr sz="750" spc="4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database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system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is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shut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down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16:17:20.100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[3440]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LOG:</a:t>
            </a:r>
            <a:r>
              <a:rPr sz="750" spc="40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starting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PostgreSQL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16.3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(Ubuntu</a:t>
            </a:r>
            <a:endParaRPr sz="750">
              <a:latin typeface="Courier New"/>
              <a:cs typeface="Courier New"/>
            </a:endParaRPr>
          </a:p>
          <a:p>
            <a:pPr marL="12700" marR="1033780">
              <a:lnSpc>
                <a:spcPct val="108800"/>
              </a:lnSpc>
            </a:pPr>
            <a:r>
              <a:rPr sz="750" spc="-10" dirty="0">
                <a:latin typeface="Courier New"/>
                <a:cs typeface="Courier New"/>
              </a:rPr>
              <a:t>16.3-</a:t>
            </a:r>
            <a:r>
              <a:rPr sz="750" dirty="0">
                <a:latin typeface="Courier New"/>
                <a:cs typeface="Courier New"/>
              </a:rPr>
              <a:t>1.pgdg22.04+1)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on</a:t>
            </a:r>
            <a:r>
              <a:rPr sz="750" spc="-10" dirty="0">
                <a:latin typeface="Courier New"/>
                <a:cs typeface="Courier New"/>
              </a:rPr>
              <a:t> x86_64-pc-linux-</a:t>
            </a:r>
            <a:r>
              <a:rPr sz="750" dirty="0">
                <a:latin typeface="Courier New"/>
                <a:cs typeface="Courier New"/>
              </a:rPr>
              <a:t>gnu,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compiled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by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gcc</a:t>
            </a:r>
            <a:r>
              <a:rPr sz="750" spc="-10" dirty="0">
                <a:latin typeface="Courier New"/>
                <a:cs typeface="Courier New"/>
              </a:rPr>
              <a:t> (Ubuntu 11.4.0-</a:t>
            </a:r>
            <a:r>
              <a:rPr sz="750" dirty="0">
                <a:latin typeface="Courier New"/>
                <a:cs typeface="Courier New"/>
              </a:rPr>
              <a:t>1ubuntu1~22.04)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11.4.0,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64-</a:t>
            </a:r>
            <a:r>
              <a:rPr sz="750" spc="-25" dirty="0">
                <a:latin typeface="Courier New"/>
                <a:cs typeface="Courier New"/>
              </a:rPr>
              <a:t>bit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8129" y="3723736"/>
            <a:ext cx="2769235" cy="27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sz="750" dirty="0">
                <a:latin typeface="Courier New"/>
                <a:cs typeface="Courier New"/>
              </a:rPr>
              <a:t>listening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on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IPv4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address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"127.0.0.1",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port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5432 </a:t>
            </a:r>
            <a:r>
              <a:rPr sz="750" dirty="0">
                <a:latin typeface="Courier New"/>
                <a:cs typeface="Courier New"/>
              </a:rPr>
              <a:t>listening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on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Unix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socket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979" y="3723736"/>
            <a:ext cx="2254885" cy="772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16:17:20.101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[3440]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LOG: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16:17:20.114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[3440]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LOG: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8800"/>
              </a:lnSpc>
            </a:pPr>
            <a:r>
              <a:rPr sz="750" spc="-10" dirty="0">
                <a:latin typeface="Courier New"/>
                <a:cs typeface="Courier New"/>
              </a:rPr>
              <a:t>"/var/run/postgresql/.s.PGSQL.5432" 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16:17:20.162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[3443]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LOG: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15:57:35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MSK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16:17:20.186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MSK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[3440]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LOG: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8129" y="4107052"/>
            <a:ext cx="24834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Courier New"/>
                <a:cs typeface="Courier New"/>
              </a:rPr>
              <a:t>database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system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was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shut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down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at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spc="-25" dirty="0">
                <a:latin typeface="Courier New"/>
                <a:cs typeface="Courier New"/>
              </a:rPr>
              <a:t>03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8129" y="4355769"/>
            <a:ext cx="26549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Courier New"/>
                <a:cs typeface="Courier New"/>
              </a:rPr>
              <a:t>database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system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is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ready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to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accept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connections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dirty="0">
                <a:solidFill>
                  <a:srgbClr val="000033"/>
                </a:solidFill>
                <a:latin typeface="Microsoft Sans Serif"/>
                <a:cs typeface="Microsoft Sans Serif"/>
              </a:rPr>
              <a:t>Параметры</a:t>
            </a: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 конфигурации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Для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всего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экземпляра</a:t>
            </a:r>
            <a:endParaRPr sz="1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509"/>
              </a:spcBef>
            </a:pPr>
            <a:r>
              <a:rPr sz="1150" dirty="0">
                <a:latin typeface="Times New Roman"/>
                <a:cs typeface="Times New Roman"/>
              </a:rPr>
              <a:t>основной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файл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параметров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—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postgresql.conf</a:t>
            </a:r>
            <a:endParaRPr sz="11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215"/>
              </a:spcBef>
            </a:pPr>
            <a:r>
              <a:rPr sz="950" dirty="0">
                <a:latin typeface="Courier New"/>
                <a:cs typeface="Courier New"/>
              </a:rPr>
              <a:t>ALTER</a:t>
            </a:r>
            <a:r>
              <a:rPr sz="950" spc="-3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SYSTEM</a:t>
            </a:r>
            <a:r>
              <a:rPr sz="950" spc="-35" dirty="0">
                <a:latin typeface="Courier New"/>
                <a:cs typeface="Courier New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—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postgresql.auto.conf</a:t>
            </a:r>
            <a:endParaRPr sz="11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latin typeface="Times New Roman"/>
                <a:cs typeface="Times New Roman"/>
              </a:rPr>
              <a:t>Для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текущего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сеанса</a:t>
            </a:r>
            <a:endParaRPr sz="1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70"/>
              </a:spcBef>
            </a:pPr>
            <a:r>
              <a:rPr sz="950" spc="-10" dirty="0">
                <a:latin typeface="Courier New"/>
                <a:cs typeface="Courier New"/>
              </a:rPr>
              <a:t>SET/RESET</a:t>
            </a:r>
            <a:endParaRPr sz="95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240"/>
              </a:spcBef>
            </a:pPr>
            <a:r>
              <a:rPr sz="950" spc="-10" dirty="0">
                <a:latin typeface="Courier New"/>
                <a:cs typeface="Courier New"/>
              </a:rPr>
              <a:t>set_config()</a:t>
            </a:r>
            <a:endParaRPr sz="95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680"/>
              </a:spcBef>
            </a:pPr>
            <a:r>
              <a:rPr sz="1500" dirty="0">
                <a:latin typeface="Times New Roman"/>
                <a:cs typeface="Times New Roman"/>
              </a:rPr>
              <a:t>Просмотр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текущего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значения</a:t>
            </a:r>
            <a:endParaRPr sz="1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950" spc="-20" dirty="0">
                <a:latin typeface="Courier New"/>
                <a:cs typeface="Courier New"/>
              </a:rPr>
              <a:t>SHOW</a:t>
            </a:r>
            <a:endParaRPr sz="950">
              <a:latin typeface="Courier New"/>
              <a:cs typeface="Courier New"/>
            </a:endParaRPr>
          </a:p>
          <a:p>
            <a:pPr marL="515620" marR="3583940">
              <a:lnSpc>
                <a:spcPts val="1390"/>
              </a:lnSpc>
              <a:spcBef>
                <a:spcPts val="85"/>
              </a:spcBef>
            </a:pPr>
            <a:r>
              <a:rPr sz="950" spc="-10" dirty="0">
                <a:latin typeface="Courier New"/>
                <a:cs typeface="Courier New"/>
              </a:rPr>
              <a:t>current_setting() pg_settings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50">
              <a:latin typeface="Courier New"/>
              <a:cs typeface="Courier New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9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37" y="5049631"/>
            <a:ext cx="6036310" cy="52552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34925">
              <a:lnSpc>
                <a:spcPct val="93700"/>
              </a:lnSpc>
              <a:spcBef>
                <a:spcPts val="204"/>
              </a:spcBef>
            </a:pPr>
            <a:r>
              <a:rPr sz="1400" dirty="0">
                <a:latin typeface="Microsoft Sans Serif"/>
                <a:cs typeface="Microsoft Sans Serif"/>
              </a:rPr>
              <a:t>Сервер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настраивается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помощью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разнообразных параметров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конфигурации,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позволяют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управлять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ресурсами, </a:t>
            </a:r>
            <a:r>
              <a:rPr sz="1400" dirty="0">
                <a:latin typeface="Microsoft Sans Serif"/>
                <a:cs typeface="Microsoft Sans Serif"/>
              </a:rPr>
              <a:t>настраивать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служебные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процессы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пользовательские</a:t>
            </a:r>
            <a:r>
              <a:rPr sz="1400" spc="-10" dirty="0">
                <a:latin typeface="Microsoft Sans Serif"/>
                <a:cs typeface="Microsoft Sans Serif"/>
              </a:rPr>
              <a:t> сеансы, </a:t>
            </a:r>
            <a:r>
              <a:rPr sz="1400" dirty="0">
                <a:latin typeface="Microsoft Sans Serif"/>
                <a:cs typeface="Microsoft Sans Serif"/>
              </a:rPr>
              <a:t>управлять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журналом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решать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многие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задачи.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Поэтому </a:t>
            </a:r>
            <a:r>
              <a:rPr sz="1400" dirty="0">
                <a:latin typeface="Microsoft Sans Serif"/>
                <a:cs typeface="Microsoft Sans Serif"/>
              </a:rPr>
              <a:t>нужно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знать,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проверить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текущие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параметров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установить новые.</a:t>
            </a:r>
            <a:endParaRPr sz="1400">
              <a:latin typeface="Microsoft Sans Serif"/>
              <a:cs typeface="Microsoft Sans Serif"/>
            </a:endParaRPr>
          </a:p>
          <a:p>
            <a:pPr marL="12700" marR="280670">
              <a:lnSpc>
                <a:spcPct val="93700"/>
              </a:lnSpc>
              <a:spcBef>
                <a:spcPts val="71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Настройки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всего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обычно</a:t>
            </a:r>
            <a:r>
              <a:rPr sz="1400" spc="-10" dirty="0">
                <a:latin typeface="Microsoft Sans Serif"/>
                <a:cs typeface="Microsoft Sans Serif"/>
              </a:rPr>
              <a:t> задаются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конфигурационных </a:t>
            </a:r>
            <a:r>
              <a:rPr sz="1400" dirty="0">
                <a:latin typeface="Microsoft Sans Serif"/>
                <a:cs typeface="Microsoft Sans Serif"/>
              </a:rPr>
              <a:t>файлах.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Основной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конфигурационный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файл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postgresql.conf,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он </a:t>
            </a:r>
            <a:r>
              <a:rPr sz="1400" spc="-20" dirty="0">
                <a:latin typeface="Microsoft Sans Serif"/>
                <a:cs typeface="Microsoft Sans Serif"/>
              </a:rPr>
              <a:t>редактируется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вручную.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Второй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конфигурационный</a:t>
            </a:r>
            <a:r>
              <a:rPr sz="1400" dirty="0">
                <a:latin typeface="Microsoft Sans Serif"/>
                <a:cs typeface="Microsoft Sans Serif"/>
              </a:rPr>
              <a:t> файл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15" dirty="0">
                <a:latin typeface="Microsoft Sans Serif"/>
                <a:cs typeface="Microsoft Sans Serif"/>
              </a:rPr>
              <a:t>— </a:t>
            </a:r>
            <a:r>
              <a:rPr sz="1400" dirty="0">
                <a:latin typeface="Microsoft Sans Serif"/>
                <a:cs typeface="Microsoft Sans Serif"/>
              </a:rPr>
              <a:t>postgresql.auto.conf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предназначен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специальной командой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ALTER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SYSTEM.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Параметры,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установленные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через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ALTER </a:t>
            </a:r>
            <a:r>
              <a:rPr sz="1400" dirty="0">
                <a:latin typeface="Microsoft Sans Serif"/>
                <a:cs typeface="Microsoft Sans Serif"/>
              </a:rPr>
              <a:t>SYSTEM,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приоритет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над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параметрами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postgresql.conf.</a:t>
            </a:r>
            <a:endParaRPr sz="1400">
              <a:latin typeface="Microsoft Sans Serif"/>
              <a:cs typeface="Microsoft Sans Serif"/>
            </a:endParaRPr>
          </a:p>
          <a:p>
            <a:pPr marL="12700" marR="27940">
              <a:lnSpc>
                <a:spcPct val="93600"/>
              </a:lnSpc>
              <a:spcBef>
                <a:spcPts val="720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Директивы</a:t>
            </a:r>
            <a:r>
              <a:rPr sz="1400" spc="-10" dirty="0">
                <a:latin typeface="Microsoft Sans Serif"/>
                <a:cs typeface="Microsoft Sans Serif"/>
              </a:rPr>
              <a:t> включения </a:t>
            </a:r>
            <a:r>
              <a:rPr sz="1400" dirty="0">
                <a:latin typeface="Microsoft Sans Serif"/>
                <a:cs typeface="Microsoft Sans Serif"/>
              </a:rPr>
              <a:t>файлов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каталогов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include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include_dir позволяют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разделять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сложные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файлы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postgresql.conf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части.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Это </a:t>
            </a:r>
            <a:r>
              <a:rPr sz="1400" spc="-20" dirty="0">
                <a:latin typeface="Microsoft Sans Serif"/>
                <a:cs typeface="Microsoft Sans Serif"/>
              </a:rPr>
              <a:t>может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удобно,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например,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управлении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несколькими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серверами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похожими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конфигурациями.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93600"/>
              </a:lnSpc>
              <a:spcBef>
                <a:spcPts val="715"/>
              </a:spcBef>
            </a:pPr>
            <a:r>
              <a:rPr sz="1400" dirty="0">
                <a:latin typeface="Microsoft Sans Serif"/>
                <a:cs typeface="Microsoft Sans Serif"/>
              </a:rPr>
              <a:t>Большинство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параметров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конфигурации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допускает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значений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5" dirty="0">
                <a:latin typeface="Microsoft Sans Serif"/>
                <a:cs typeface="Microsoft Sans Serif"/>
              </a:rPr>
              <a:t> пользовательских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сеансах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прямо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во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время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выполнения. </a:t>
            </a:r>
            <a:r>
              <a:rPr sz="1400" spc="-10" dirty="0">
                <a:latin typeface="Microsoft Sans Serif"/>
                <a:cs typeface="Microsoft Sans Serif"/>
              </a:rPr>
              <a:t>Помимо </a:t>
            </a:r>
            <a:r>
              <a:rPr sz="1400" dirty="0">
                <a:latin typeface="Microsoft Sans Serif"/>
                <a:cs typeface="Microsoft Sans Serif"/>
              </a:rPr>
              <a:t>системных,</a:t>
            </a:r>
            <a:r>
              <a:rPr sz="1400" spc="-10" dirty="0">
                <a:latin typeface="Microsoft Sans Serif"/>
                <a:cs typeface="Microsoft Sans Serif"/>
              </a:rPr>
              <a:t> можно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определять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пользовательские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и </a:t>
            </a:r>
            <a:r>
              <a:rPr sz="1400" dirty="0">
                <a:latin typeface="Microsoft Sans Serif"/>
                <a:cs typeface="Microsoft Sans Serif"/>
              </a:rPr>
              <a:t>работать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ними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помощью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этих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команд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функций.</a:t>
            </a:r>
            <a:endParaRPr sz="1400">
              <a:latin typeface="Microsoft Sans Serif"/>
              <a:cs typeface="Microsoft Sans Serif"/>
            </a:endParaRPr>
          </a:p>
          <a:p>
            <a:pPr marL="12700" marR="1667510">
              <a:lnSpc>
                <a:spcPct val="101699"/>
              </a:lnSpc>
              <a:spcBef>
                <a:spcPts val="595"/>
              </a:spcBef>
            </a:pPr>
            <a:r>
              <a:rPr sz="1400" dirty="0">
                <a:latin typeface="Microsoft Sans Serif"/>
                <a:cs typeface="Microsoft Sans Serif"/>
              </a:rPr>
              <a:t>Варианты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установки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параметрами: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https://postgrespro.ru/docs/postgresql/16/config-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setting</a:t>
            </a:r>
            <a:endParaRPr sz="1400">
              <a:latin typeface="Microsoft Sans Serif"/>
              <a:cs typeface="Microsoft Sans Serif"/>
            </a:endParaRPr>
          </a:p>
          <a:p>
            <a:pPr marL="12700" marR="164465">
              <a:lnSpc>
                <a:spcPct val="102299"/>
              </a:lnSpc>
            </a:pPr>
            <a:r>
              <a:rPr sz="1400" spc="-10" dirty="0">
                <a:latin typeface="Microsoft Sans Serif"/>
                <a:cs typeface="Microsoft Sans Serif"/>
              </a:rPr>
              <a:t>Текущие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параметров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доступны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представлении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pg_settings: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https://postgrespro.ru/docs/postgresql/16/view-pg-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settings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979" y="844474"/>
            <a:ext cx="3839845" cy="659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45" dirty="0">
                <a:latin typeface="Courier New"/>
                <a:cs typeface="Courier New"/>
              </a:rPr>
              <a:t>Параметры</a:t>
            </a:r>
            <a:r>
              <a:rPr sz="900" b="1" spc="-185" dirty="0">
                <a:latin typeface="Courier New"/>
                <a:cs typeface="Courier New"/>
              </a:rPr>
              <a:t> </a:t>
            </a:r>
            <a:r>
              <a:rPr sz="900" b="1" spc="105" dirty="0">
                <a:latin typeface="Courier New"/>
                <a:cs typeface="Courier New"/>
              </a:rPr>
              <a:t>конфигурации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30" dirty="0">
                <a:latin typeface="Georgia"/>
                <a:cs typeface="Georgia"/>
              </a:rPr>
              <a:t>Основной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файл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конфигурации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postgresql.conf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расположен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</a:t>
            </a:r>
            <a:r>
              <a:rPr sz="750" spc="11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этом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каталоге: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ls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-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l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/etc/postgresql/16/main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979" y="1573068"/>
            <a:ext cx="1740535" cy="772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total</a:t>
            </a:r>
            <a:r>
              <a:rPr sz="750" spc="-25" dirty="0">
                <a:latin typeface="Courier New"/>
                <a:cs typeface="Courier New"/>
              </a:rPr>
              <a:t> 60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Courier New"/>
                <a:cs typeface="Courier New"/>
              </a:rPr>
              <a:t>drwxr-xr-</a:t>
            </a:r>
            <a:r>
              <a:rPr sz="750" dirty="0">
                <a:latin typeface="Courier New"/>
                <a:cs typeface="Courier New"/>
              </a:rPr>
              <a:t>x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-rw-r--r-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-rw-r--r-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-rw-r----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Courier New"/>
                <a:cs typeface="Courier New"/>
              </a:rPr>
              <a:t>-rw-r----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3779" y="1697426"/>
            <a:ext cx="483234" cy="647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4096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6985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315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143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5743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2640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279" y="1697426"/>
            <a:ext cx="1340485" cy="8959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conf.d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environment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pg_ctl.conf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pg_hba.conf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pg_ident.conf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postgresql.conf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3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15:57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start.conf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979" y="2319217"/>
            <a:ext cx="2312035" cy="2743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10" dirty="0">
                <a:latin typeface="Courier New"/>
                <a:cs typeface="Courier New"/>
              </a:rPr>
              <a:t>-rw-r--r-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postgres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29960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июл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1898014" algn="l"/>
              </a:tabLst>
            </a:pPr>
            <a:r>
              <a:rPr sz="750" spc="-10" dirty="0">
                <a:latin typeface="Courier New"/>
                <a:cs typeface="Courier New"/>
              </a:rPr>
              <a:t>-rw-r--r-</a:t>
            </a:r>
            <a:r>
              <a:rPr sz="750" dirty="0">
                <a:latin typeface="Courier New"/>
                <a:cs typeface="Courier New"/>
              </a:rPr>
              <a:t>-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 postgres </a:t>
            </a:r>
            <a:r>
              <a:rPr sz="750" spc="-10" dirty="0">
                <a:latin typeface="Courier New"/>
                <a:cs typeface="Courier New"/>
              </a:rPr>
              <a:t>postgres</a:t>
            </a:r>
            <a:r>
              <a:rPr sz="750" dirty="0">
                <a:latin typeface="Courier New"/>
                <a:cs typeface="Courier New"/>
              </a:rPr>
              <a:t>	317</a:t>
            </a:r>
            <a:r>
              <a:rPr sz="750" spc="-25" dirty="0">
                <a:latin typeface="Courier New"/>
                <a:cs typeface="Courier New"/>
              </a:rPr>
              <a:t> июл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7679" y="3537748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>
                <a:moveTo>
                  <a:pt x="0" y="0"/>
                </a:moveTo>
                <a:lnTo>
                  <a:pt x="5716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679" y="8314573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5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679" y="9470374"/>
            <a:ext cx="972185" cy="0"/>
          </a:xfrm>
          <a:custGeom>
            <a:avLst/>
            <a:gdLst/>
            <a:ahLst/>
            <a:cxnLst/>
            <a:rect l="l" t="t" r="r" b="b"/>
            <a:pathLst>
              <a:path w="972185">
                <a:moveTo>
                  <a:pt x="0" y="0"/>
                </a:moveTo>
                <a:lnTo>
                  <a:pt x="9716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979" y="2673273"/>
            <a:ext cx="5977890" cy="757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30" dirty="0">
                <a:latin typeface="Georgia"/>
                <a:cs typeface="Georgia"/>
              </a:rPr>
              <a:t>Здесь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85" dirty="0">
                <a:latin typeface="Georgia"/>
                <a:cs typeface="Georgia"/>
              </a:rPr>
              <a:t>же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находятся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другие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конфигурационные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файлы.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20" dirty="0">
                <a:latin typeface="Georgia"/>
                <a:cs typeface="Georgia"/>
              </a:rPr>
              <a:t>Проверим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13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параметра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work_mem: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SHOW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work_mem;</a:t>
            </a:r>
            <a:endParaRPr sz="750">
              <a:latin typeface="Courier New"/>
              <a:cs typeface="Courier New"/>
            </a:endParaRPr>
          </a:p>
          <a:p>
            <a:pPr marL="69850" marR="5442585">
              <a:lnSpc>
                <a:spcPts val="1960"/>
              </a:lnSpc>
              <a:spcBef>
                <a:spcPts val="10"/>
              </a:spcBef>
            </a:pPr>
            <a:r>
              <a:rPr sz="750" spc="-10" dirty="0">
                <a:latin typeface="Courier New"/>
                <a:cs typeface="Courier New"/>
              </a:rPr>
              <a:t>work_mem </a:t>
            </a:r>
            <a:r>
              <a:rPr sz="750" spc="-25" dirty="0">
                <a:latin typeface="Courier New"/>
                <a:cs typeface="Courier New"/>
              </a:rPr>
              <a:t>4MB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735"/>
              </a:lnSpc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Courier New"/>
              <a:cs typeface="Courier New"/>
            </a:endParaRPr>
          </a:p>
          <a:p>
            <a:pPr marL="12700" marR="148590">
              <a:lnSpc>
                <a:spcPct val="108800"/>
              </a:lnSpc>
            </a:pPr>
            <a:r>
              <a:rPr sz="750" spc="55" dirty="0">
                <a:latin typeface="Georgia"/>
                <a:cs typeface="Georgia"/>
              </a:rPr>
              <a:t>Параметр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work_mem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60" dirty="0">
                <a:latin typeface="Georgia"/>
                <a:cs typeface="Georgia"/>
              </a:rPr>
              <a:t>задает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объем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памяти,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который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будет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использоваться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для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внутренних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операций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сортировки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-50" dirty="0">
                <a:latin typeface="Georgia"/>
                <a:cs typeface="Georgia"/>
              </a:rPr>
              <a:t>и</a:t>
            </a:r>
            <a:r>
              <a:rPr sz="750" spc="50" dirty="0">
                <a:latin typeface="Georgia"/>
                <a:cs typeface="Georgia"/>
              </a:rPr>
              <a:t> размещения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хеш-таблиц,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60" dirty="0">
                <a:latin typeface="Georgia"/>
                <a:cs typeface="Georgia"/>
              </a:rPr>
              <a:t>прежде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60" dirty="0">
                <a:latin typeface="Georgia"/>
                <a:cs typeface="Georgia"/>
              </a:rPr>
              <a:t>чем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будут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задействованы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временные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файлы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на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диске.</a:t>
            </a:r>
            <a:endParaRPr sz="750">
              <a:latin typeface="Georgia"/>
              <a:cs typeface="Georgia"/>
            </a:endParaRPr>
          </a:p>
          <a:p>
            <a:pPr marL="12700" marR="270510">
              <a:lnSpc>
                <a:spcPct val="108800"/>
              </a:lnSpc>
              <a:spcBef>
                <a:spcPts val="750"/>
              </a:spcBef>
            </a:pPr>
            <a:r>
              <a:rPr sz="750" spc="50" dirty="0">
                <a:latin typeface="Georgia"/>
                <a:cs typeface="Georgia"/>
              </a:rPr>
              <a:t>4MB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105" dirty="0">
                <a:latin typeface="Georgia"/>
                <a:cs typeface="Georgia"/>
              </a:rPr>
              <a:t>—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это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по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умолчанию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оно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слишком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мало.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Допустим,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мы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хотим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увеличить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60" dirty="0">
                <a:latin typeface="Georgia"/>
                <a:cs typeface="Georgia"/>
              </a:rPr>
              <a:t>его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до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75" dirty="0">
                <a:latin typeface="Georgia"/>
                <a:cs typeface="Georgia"/>
              </a:rPr>
              <a:t>16MB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для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всего экземпляра.</a:t>
            </a:r>
            <a:r>
              <a:rPr sz="750" spc="7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Для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этого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есть</a:t>
            </a:r>
            <a:r>
              <a:rPr sz="750" spc="70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различные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-20" dirty="0">
                <a:latin typeface="Georgia"/>
                <a:cs typeface="Georgia"/>
              </a:rPr>
              <a:t>пути.</a:t>
            </a:r>
            <a:endParaRPr sz="750">
              <a:latin typeface="Georgia"/>
              <a:cs typeface="Georgia"/>
            </a:endParaRPr>
          </a:p>
          <a:p>
            <a:pPr marL="12700" marR="347345">
              <a:lnSpc>
                <a:spcPct val="108800"/>
              </a:lnSpc>
              <a:spcBef>
                <a:spcPts val="750"/>
              </a:spcBef>
            </a:pPr>
            <a:r>
              <a:rPr sz="750" spc="20" dirty="0">
                <a:latin typeface="Georgia"/>
                <a:cs typeface="Georgia"/>
              </a:rPr>
              <a:t>Во-</a:t>
            </a:r>
            <a:r>
              <a:rPr sz="750" spc="30" dirty="0">
                <a:latin typeface="Georgia"/>
                <a:cs typeface="Georgia"/>
              </a:rPr>
              <a:t>первых,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можно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внести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изменение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postgresql.conf,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раскомментировав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изменив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строку,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где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определяется параметр: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4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grep</a:t>
            </a:r>
            <a:r>
              <a:rPr sz="750" b="1" spc="-4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F939F"/>
                </a:solidFill>
                <a:latin typeface="Courier New"/>
                <a:cs typeface="Courier New"/>
              </a:rPr>
              <a:t>'#work_mem'</a:t>
            </a:r>
            <a:r>
              <a:rPr sz="750" b="1" spc="-35" dirty="0">
                <a:solidFill>
                  <a:srgbClr val="0F939F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/etc/postgresql/16/main/postgresql.conf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2298065" algn="l"/>
              </a:tabLst>
            </a:pP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#work_mem</a:t>
            </a:r>
            <a:r>
              <a:rPr sz="750" spc="-25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=</a:t>
            </a:r>
            <a:r>
              <a:rPr sz="750" spc="-25" dirty="0">
                <a:solidFill>
                  <a:srgbClr val="959595"/>
                </a:solidFill>
                <a:latin typeface="Courier New"/>
                <a:cs typeface="Courier New"/>
              </a:rPr>
              <a:t> 4MB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	#</a:t>
            </a:r>
            <a:r>
              <a:rPr sz="750" spc="-1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min</a:t>
            </a:r>
            <a:r>
              <a:rPr sz="750" spc="-1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64kB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10" dirty="0">
                <a:latin typeface="Georgia"/>
                <a:cs typeface="Georgia"/>
              </a:rPr>
              <a:t>Во-вторых,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можно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поместить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определение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параметра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в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файл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80" dirty="0">
                <a:latin typeface="Georgia"/>
                <a:cs typeface="Georgia"/>
              </a:rPr>
              <a:t>с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суффиксом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.conf</a:t>
            </a:r>
            <a:r>
              <a:rPr sz="750" spc="114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в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каталоге</a:t>
            </a:r>
            <a:endParaRPr sz="750">
              <a:latin typeface="Georgia"/>
              <a:cs typeface="Georgia"/>
            </a:endParaRPr>
          </a:p>
          <a:p>
            <a:pPr marL="12700" marR="18415">
              <a:lnSpc>
                <a:spcPct val="108800"/>
              </a:lnSpc>
            </a:pPr>
            <a:r>
              <a:rPr sz="750" spc="20" dirty="0">
                <a:latin typeface="Georgia"/>
                <a:cs typeface="Georgia"/>
              </a:rPr>
              <a:t>/etc/postgresql/16/main/conf.d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или</a:t>
            </a:r>
            <a:r>
              <a:rPr sz="750" spc="12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пользовательский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файл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конфигурации,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местоположение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которого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следует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задать</a:t>
            </a:r>
            <a:r>
              <a:rPr sz="750" spc="5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</a:t>
            </a:r>
            <a:r>
              <a:rPr sz="750" spc="14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параметре</a:t>
            </a:r>
            <a:r>
              <a:rPr sz="750" spc="14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include</a:t>
            </a:r>
            <a:r>
              <a:rPr sz="750" spc="14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основного</a:t>
            </a:r>
            <a:r>
              <a:rPr sz="750" spc="14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конфигурационного</a:t>
            </a:r>
            <a:r>
              <a:rPr sz="750" spc="14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файла</a:t>
            </a:r>
            <a:r>
              <a:rPr sz="750" spc="140" dirty="0">
                <a:latin typeface="Georgia"/>
                <a:cs typeface="Georgia"/>
              </a:rPr>
              <a:t> </a:t>
            </a:r>
            <a:r>
              <a:rPr sz="750" spc="35" dirty="0">
                <a:latin typeface="Georgia"/>
                <a:cs typeface="Georgia"/>
              </a:rPr>
              <a:t>postgresql.conf.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750" spc="10" dirty="0">
                <a:latin typeface="Georgia"/>
                <a:cs typeface="Georgia"/>
              </a:rPr>
              <a:t>В-</a:t>
            </a:r>
            <a:r>
              <a:rPr sz="750" spc="45" dirty="0">
                <a:latin typeface="Georgia"/>
                <a:cs typeface="Georgia"/>
              </a:rPr>
              <a:t>третьих,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можно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изменить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параметра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80" dirty="0">
                <a:latin typeface="Georgia"/>
                <a:cs typeface="Georgia"/>
              </a:rPr>
              <a:t>с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помощью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команды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SQL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105" dirty="0">
                <a:latin typeface="Georgia"/>
                <a:cs typeface="Georgia"/>
              </a:rPr>
              <a:t>—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что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мы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и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сделаем: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ALTER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SYSTEM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SET</a:t>
            </a:r>
            <a:r>
              <a:rPr sz="750" b="1" spc="-2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work_mem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TO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'16MB'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ALTER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SYSTEM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55" dirty="0">
                <a:latin typeface="Georgia"/>
                <a:cs typeface="Georgia"/>
              </a:rPr>
              <a:t>Такое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изменение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попадает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не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в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postgresql.conf,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70" dirty="0">
                <a:latin typeface="Georgia"/>
                <a:cs typeface="Georgia"/>
              </a:rPr>
              <a:t>а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в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файл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postgresql.auto.conf,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который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находится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в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каталоге</a:t>
            </a:r>
            <a:r>
              <a:rPr sz="750" spc="75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PGDATA: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F004F"/>
                </a:solidFill>
                <a:latin typeface="Courier New"/>
                <a:cs typeface="Courier New"/>
              </a:rPr>
              <a:t>sudo</a:t>
            </a:r>
            <a:r>
              <a:rPr sz="750" b="1" spc="-25" dirty="0">
                <a:solidFill>
                  <a:srgbClr val="9F0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cat</a:t>
            </a:r>
            <a:r>
              <a:rPr sz="750" b="1" spc="-2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/var/lib/postgresql/16/main/postgresql.auto.conf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#</a:t>
            </a:r>
            <a:r>
              <a:rPr sz="750" spc="-15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Do</a:t>
            </a:r>
            <a:r>
              <a:rPr sz="750" spc="-15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not</a:t>
            </a:r>
            <a:r>
              <a:rPr sz="750" spc="-15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edit</a:t>
            </a:r>
            <a:r>
              <a:rPr sz="750" spc="-15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this</a:t>
            </a:r>
            <a:r>
              <a:rPr sz="750" spc="-15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file</a:t>
            </a:r>
            <a:r>
              <a:rPr sz="750" spc="-15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959595"/>
                </a:solidFill>
                <a:latin typeface="Courier New"/>
                <a:cs typeface="Courier New"/>
              </a:rPr>
              <a:t>manually!</a:t>
            </a:r>
            <a:endParaRPr sz="750">
              <a:latin typeface="Courier New"/>
              <a:cs typeface="Courier New"/>
            </a:endParaRPr>
          </a:p>
          <a:p>
            <a:pPr marL="12700" marR="2927985">
              <a:lnSpc>
                <a:spcPct val="108800"/>
              </a:lnSpc>
            </a:pP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#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It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will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be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overwritten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by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the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ALTER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959595"/>
                </a:solidFill>
                <a:latin typeface="Courier New"/>
                <a:cs typeface="Courier New"/>
              </a:rPr>
              <a:t>SYSTEM</a:t>
            </a:r>
            <a:r>
              <a:rPr sz="750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959595"/>
                </a:solidFill>
                <a:latin typeface="Courier New"/>
                <a:cs typeface="Courier New"/>
              </a:rPr>
              <a:t>command. </a:t>
            </a:r>
            <a:r>
              <a:rPr sz="750" dirty="0">
                <a:solidFill>
                  <a:srgbClr val="3A69C7"/>
                </a:solidFill>
                <a:latin typeface="Courier New"/>
                <a:cs typeface="Courier New"/>
              </a:rPr>
              <a:t>work_mem</a:t>
            </a:r>
            <a:r>
              <a:rPr sz="750" spc="-2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=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0F939F"/>
                </a:solidFill>
                <a:latin typeface="Courier New"/>
                <a:cs typeface="Courier New"/>
              </a:rPr>
              <a:t>'16MB'</a:t>
            </a:r>
            <a:endParaRPr sz="750">
              <a:latin typeface="Courier New"/>
              <a:cs typeface="Courier New"/>
            </a:endParaRPr>
          </a:p>
          <a:p>
            <a:pPr marL="12700" marR="71755">
              <a:lnSpc>
                <a:spcPct val="108800"/>
              </a:lnSpc>
              <a:spcBef>
                <a:spcPts val="750"/>
              </a:spcBef>
            </a:pPr>
            <a:r>
              <a:rPr sz="750" spc="30" dirty="0">
                <a:latin typeface="Georgia"/>
                <a:cs typeface="Georgia"/>
              </a:rPr>
              <a:t>Чтобы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изменение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вступило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силу,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нужно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перечитать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конфигурационные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файлы.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Для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этого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можно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5" dirty="0">
                <a:latin typeface="Georgia"/>
                <a:cs typeface="Georgia"/>
              </a:rPr>
              <a:t>воспользоваться </a:t>
            </a:r>
            <a:r>
              <a:rPr sz="750" spc="30" dirty="0">
                <a:latin typeface="Georgia"/>
                <a:cs typeface="Georgia"/>
              </a:rPr>
              <a:t>pg_ctlcluster,</a:t>
            </a:r>
            <a:r>
              <a:rPr sz="750" spc="14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либо</a:t>
            </a:r>
            <a:r>
              <a:rPr sz="750" spc="14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использовать</a:t>
            </a:r>
            <a:r>
              <a:rPr sz="750" spc="14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функцию</a:t>
            </a:r>
            <a:r>
              <a:rPr sz="750" spc="140" dirty="0">
                <a:latin typeface="Georgia"/>
                <a:cs typeface="Georgia"/>
              </a:rPr>
              <a:t> </a:t>
            </a:r>
            <a:r>
              <a:rPr sz="750" spc="-20" dirty="0">
                <a:latin typeface="Georgia"/>
                <a:cs typeface="Georgia"/>
              </a:rPr>
              <a:t>SQL: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C63968"/>
                </a:solidFill>
                <a:latin typeface="Courier New"/>
                <a:cs typeface="Courier New"/>
              </a:rPr>
              <a:t>pg_reload_conf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();</a:t>
            </a:r>
            <a:endParaRPr sz="750">
              <a:latin typeface="Courier New"/>
              <a:cs typeface="Courier New"/>
            </a:endParaRPr>
          </a:p>
          <a:p>
            <a:pPr marL="69850" marR="5099685">
              <a:lnSpc>
                <a:spcPts val="1960"/>
              </a:lnSpc>
              <a:spcBef>
                <a:spcPts val="10"/>
              </a:spcBef>
            </a:pPr>
            <a:r>
              <a:rPr sz="750" spc="-10" dirty="0">
                <a:latin typeface="Courier New"/>
                <a:cs typeface="Courier New"/>
              </a:rPr>
              <a:t>pg_reload_conf </a:t>
            </a:r>
            <a:r>
              <a:rPr sz="750" spc="-50" dirty="0">
                <a:latin typeface="Courier New"/>
                <a:cs typeface="Courier New"/>
              </a:rPr>
              <a:t>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735"/>
              </a:lnSpc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45" dirty="0">
                <a:latin typeface="Georgia"/>
                <a:cs typeface="Georgia"/>
              </a:rPr>
              <a:t>Убедимся,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что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новое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параметра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применилось.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Кроме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команды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SHOW,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можно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сделать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это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таким</a:t>
            </a:r>
            <a:r>
              <a:rPr sz="750" spc="90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образом: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C63968"/>
                </a:solidFill>
                <a:latin typeface="Courier New"/>
                <a:cs typeface="Courier New"/>
              </a:rPr>
              <a:t>current_setting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'work_mem'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9850" marR="5042535">
              <a:lnSpc>
                <a:spcPts val="1960"/>
              </a:lnSpc>
              <a:spcBef>
                <a:spcPts val="10"/>
              </a:spcBef>
            </a:pPr>
            <a:r>
              <a:rPr sz="750" spc="-10" dirty="0">
                <a:latin typeface="Courier New"/>
                <a:cs typeface="Courier New"/>
              </a:rPr>
              <a:t>current_setting </a:t>
            </a:r>
            <a:r>
              <a:rPr sz="750" spc="-20" dirty="0">
                <a:latin typeface="Courier New"/>
                <a:cs typeface="Courier New"/>
              </a:rPr>
              <a:t>16MB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735"/>
              </a:lnSpc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ourier New"/>
              <a:cs typeface="Courier New"/>
            </a:endParaRPr>
          </a:p>
          <a:p>
            <a:pPr marL="12700" marR="190500">
              <a:lnSpc>
                <a:spcPct val="108800"/>
              </a:lnSpc>
            </a:pPr>
            <a:r>
              <a:rPr sz="750" spc="30" dirty="0">
                <a:latin typeface="Georgia"/>
                <a:cs typeface="Georgia"/>
              </a:rPr>
              <a:t>Чтобы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восстановить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параметра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по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умолчанию,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достаточно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вместо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SET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использовать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команду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RESET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-25" dirty="0">
                <a:latin typeface="Georgia"/>
                <a:cs typeface="Georgia"/>
              </a:rPr>
              <a:t>(и,</a:t>
            </a:r>
            <a:r>
              <a:rPr sz="750" spc="45" dirty="0">
                <a:latin typeface="Georgia"/>
                <a:cs typeface="Georgia"/>
              </a:rPr>
              <a:t> конечно,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перечитать</a:t>
            </a:r>
            <a:r>
              <a:rPr sz="750" spc="13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конфигурационные</a:t>
            </a:r>
            <a:r>
              <a:rPr sz="750" spc="135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файлы):</a:t>
            </a:r>
            <a:endParaRPr sz="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337" y="1727682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19">
                <a:moveTo>
                  <a:pt x="14629" y="7314"/>
                </a:moveTo>
                <a:lnTo>
                  <a:pt x="7314" y="7314"/>
                </a:lnTo>
                <a:lnTo>
                  <a:pt x="0" y="0"/>
                </a:lnTo>
                <a:lnTo>
                  <a:pt x="14629" y="0"/>
                </a:lnTo>
                <a:lnTo>
                  <a:pt x="14629" y="731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1337" y="1727681"/>
            <a:ext cx="5969635" cy="7620"/>
            <a:chOff x="791337" y="1727681"/>
            <a:chExt cx="5969635" cy="7620"/>
          </a:xfrm>
        </p:grpSpPr>
        <p:sp>
          <p:nvSpPr>
            <p:cNvPr id="4" name="object 4"/>
            <p:cNvSpPr/>
            <p:nvPr/>
          </p:nvSpPr>
          <p:spPr>
            <a:xfrm>
              <a:off x="6745909" y="1727682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40" h="7619">
                  <a:moveTo>
                    <a:pt x="7314" y="7314"/>
                  </a:moveTo>
                  <a:lnTo>
                    <a:pt x="0" y="7314"/>
                  </a:lnTo>
                  <a:lnTo>
                    <a:pt x="0" y="0"/>
                  </a:lnTo>
                  <a:lnTo>
                    <a:pt x="14629" y="0"/>
                  </a:lnTo>
                  <a:lnTo>
                    <a:pt x="7314" y="731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5967" y="1731339"/>
              <a:ext cx="5940425" cy="0"/>
            </a:xfrm>
            <a:custGeom>
              <a:avLst/>
              <a:gdLst/>
              <a:ahLst/>
              <a:cxnLst/>
              <a:rect l="l" t="t" r="r" b="b"/>
              <a:pathLst>
                <a:path w="5940425">
                  <a:moveTo>
                    <a:pt x="0" y="0"/>
                  </a:moveTo>
                  <a:lnTo>
                    <a:pt x="5939942" y="0"/>
                  </a:lnTo>
                </a:path>
              </a:pathLst>
            </a:custGeom>
            <a:ln w="7315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337" y="1727682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315" y="7315"/>
                  </a:moveTo>
                  <a:lnTo>
                    <a:pt x="0" y="7315"/>
                  </a:lnTo>
                  <a:lnTo>
                    <a:pt x="0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3225" y="1727682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315" y="7315"/>
                  </a:moveTo>
                  <a:lnTo>
                    <a:pt x="0" y="7315"/>
                  </a:lnTo>
                  <a:lnTo>
                    <a:pt x="7315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91337" y="2956636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19">
                <a:moveTo>
                  <a:pt x="14629" y="7314"/>
                </a:moveTo>
                <a:lnTo>
                  <a:pt x="7314" y="7314"/>
                </a:lnTo>
                <a:lnTo>
                  <a:pt x="0" y="0"/>
                </a:lnTo>
                <a:lnTo>
                  <a:pt x="14629" y="0"/>
                </a:lnTo>
                <a:lnTo>
                  <a:pt x="14629" y="731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91337" y="2956635"/>
            <a:ext cx="5969635" cy="7620"/>
            <a:chOff x="791337" y="2956635"/>
            <a:chExt cx="5969635" cy="7620"/>
          </a:xfrm>
        </p:grpSpPr>
        <p:sp>
          <p:nvSpPr>
            <p:cNvPr id="10" name="object 10"/>
            <p:cNvSpPr/>
            <p:nvPr/>
          </p:nvSpPr>
          <p:spPr>
            <a:xfrm>
              <a:off x="6745909" y="2956635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40" h="7619">
                  <a:moveTo>
                    <a:pt x="7314" y="7314"/>
                  </a:moveTo>
                  <a:lnTo>
                    <a:pt x="0" y="7314"/>
                  </a:lnTo>
                  <a:lnTo>
                    <a:pt x="0" y="0"/>
                  </a:lnTo>
                  <a:lnTo>
                    <a:pt x="14629" y="0"/>
                  </a:lnTo>
                  <a:lnTo>
                    <a:pt x="7314" y="731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5967" y="2960293"/>
              <a:ext cx="5940425" cy="0"/>
            </a:xfrm>
            <a:custGeom>
              <a:avLst/>
              <a:gdLst/>
              <a:ahLst/>
              <a:cxnLst/>
              <a:rect l="l" t="t" r="r" b="b"/>
              <a:pathLst>
                <a:path w="5940425">
                  <a:moveTo>
                    <a:pt x="0" y="0"/>
                  </a:moveTo>
                  <a:lnTo>
                    <a:pt x="5939942" y="0"/>
                  </a:lnTo>
                </a:path>
              </a:pathLst>
            </a:custGeom>
            <a:ln w="7315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1337" y="2956636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315" y="7315"/>
                  </a:moveTo>
                  <a:lnTo>
                    <a:pt x="0" y="7315"/>
                  </a:lnTo>
                  <a:lnTo>
                    <a:pt x="0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3225" y="2956636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7315" y="7315"/>
                  </a:moveTo>
                  <a:lnTo>
                    <a:pt x="0" y="7315"/>
                  </a:lnTo>
                  <a:lnTo>
                    <a:pt x="7315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87679" y="1204198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5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979" y="339724"/>
            <a:ext cx="1797685" cy="117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ALTER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SYSTEM</a:t>
            </a:r>
            <a:r>
              <a:rPr sz="750" b="1" spc="-2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RESET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work_mem;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ALTER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SYSTEM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C63968"/>
                </a:solidFill>
                <a:latin typeface="Courier New"/>
                <a:cs typeface="Courier New"/>
              </a:rPr>
              <a:t>pg_reload_conf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();</a:t>
            </a:r>
            <a:endParaRPr sz="750">
              <a:latin typeface="Courier New"/>
              <a:cs typeface="Courier New"/>
            </a:endParaRPr>
          </a:p>
          <a:p>
            <a:pPr marL="69850" marR="919480">
              <a:lnSpc>
                <a:spcPts val="1960"/>
              </a:lnSpc>
              <a:spcBef>
                <a:spcPts val="10"/>
              </a:spcBef>
            </a:pPr>
            <a:r>
              <a:rPr sz="750" spc="-10" dirty="0">
                <a:latin typeface="Courier New"/>
                <a:cs typeface="Courier New"/>
              </a:rPr>
              <a:t>pg_reload_conf </a:t>
            </a:r>
            <a:r>
              <a:rPr sz="750" spc="-50" dirty="0">
                <a:latin typeface="Courier New"/>
                <a:cs typeface="Courier New"/>
              </a:rPr>
              <a:t>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735"/>
              </a:lnSpc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7679" y="3684052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>
                <a:moveTo>
                  <a:pt x="0" y="0"/>
                </a:moveTo>
                <a:lnTo>
                  <a:pt x="5716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6329" y="3684052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5">
                <a:moveTo>
                  <a:pt x="0" y="0"/>
                </a:moveTo>
                <a:lnTo>
                  <a:pt x="5144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7829" y="3684052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0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679" y="4964212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5">
                <a:moveTo>
                  <a:pt x="0" y="0"/>
                </a:moveTo>
                <a:lnTo>
                  <a:pt x="6287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479" y="4964212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1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4979" y="1807154"/>
            <a:ext cx="587184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sz="750" spc="30" dirty="0">
                <a:latin typeface="Georgia"/>
                <a:cs typeface="Georgia"/>
              </a:rPr>
              <a:t>Большинству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параметров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можно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установить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новое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для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текущего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65" dirty="0">
                <a:latin typeface="Georgia"/>
                <a:cs typeface="Georgia"/>
              </a:rPr>
              <a:t>сеанса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прямо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время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60" dirty="0">
                <a:latin typeface="Georgia"/>
                <a:cs typeface="Georgia"/>
              </a:rPr>
              <a:t>его</a:t>
            </a:r>
            <a:r>
              <a:rPr sz="750" spc="95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выполнения.</a:t>
            </a:r>
            <a:r>
              <a:rPr sz="750" spc="45" dirty="0">
                <a:latin typeface="Georgia"/>
                <a:cs typeface="Georgia"/>
              </a:rPr>
              <a:t> Например,</a:t>
            </a:r>
            <a:r>
              <a:rPr sz="750" spc="12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если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мы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собираемся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выполнить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запрос,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сортирующий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большой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объем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данных,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то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10" dirty="0">
                <a:latin typeface="Georgia"/>
                <a:cs typeface="Georgia"/>
              </a:rPr>
              <a:t>для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65" dirty="0">
                <a:latin typeface="Georgia"/>
                <a:cs typeface="Georgia"/>
              </a:rPr>
              <a:t>сеанса</a:t>
            </a:r>
            <a:r>
              <a:rPr sz="750" spc="130" dirty="0">
                <a:latin typeface="Georgia"/>
                <a:cs typeface="Georgia"/>
              </a:rPr>
              <a:t> </a:t>
            </a:r>
            <a:r>
              <a:rPr sz="750" spc="40" dirty="0">
                <a:latin typeface="Georgia"/>
                <a:cs typeface="Georgia"/>
              </a:rPr>
              <a:t>можно </a:t>
            </a:r>
            <a:r>
              <a:rPr sz="750" spc="20" dirty="0">
                <a:latin typeface="Georgia"/>
                <a:cs typeface="Georgia"/>
              </a:rPr>
              <a:t>увеличить</a:t>
            </a:r>
            <a:r>
              <a:rPr sz="750" spc="17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175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work_mem: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work_mem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'64MB'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25" dirty="0"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30" dirty="0">
                <a:latin typeface="Georgia"/>
                <a:cs typeface="Georgia"/>
              </a:rPr>
              <a:t>Новое</a:t>
            </a:r>
            <a:r>
              <a:rPr sz="750" spc="8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действует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только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текущем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65" dirty="0">
                <a:latin typeface="Georgia"/>
                <a:cs typeface="Georgia"/>
              </a:rPr>
              <a:t>сеансе</a:t>
            </a:r>
            <a:r>
              <a:rPr sz="750" spc="8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или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65" dirty="0">
                <a:latin typeface="Georgia"/>
                <a:cs typeface="Georgia"/>
              </a:rPr>
              <a:t>даже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в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текущей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45" dirty="0">
                <a:latin typeface="Georgia"/>
                <a:cs typeface="Georgia"/>
              </a:rPr>
              <a:t>транзакции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(при</a:t>
            </a:r>
            <a:r>
              <a:rPr sz="750" spc="80" dirty="0">
                <a:latin typeface="Georgia"/>
                <a:cs typeface="Georgia"/>
              </a:rPr>
              <a:t> </a:t>
            </a:r>
            <a:r>
              <a:rPr sz="750" spc="30" dirty="0">
                <a:latin typeface="Georgia"/>
                <a:cs typeface="Georgia"/>
              </a:rPr>
              <a:t>указании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SET</a:t>
            </a:r>
            <a:r>
              <a:rPr sz="750" spc="85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LOCAL).</a:t>
            </a:r>
            <a:endParaRPr sz="7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750" spc="55" dirty="0">
                <a:latin typeface="Georgia"/>
                <a:cs typeface="Georgia"/>
              </a:rPr>
              <a:t>Еще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один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способ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проверить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60" dirty="0">
                <a:latin typeface="Georgia"/>
                <a:cs typeface="Georgia"/>
              </a:rPr>
              <a:t>текущее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105" dirty="0">
                <a:latin typeface="Georgia"/>
                <a:cs typeface="Georgia"/>
              </a:rPr>
              <a:t>— </a:t>
            </a:r>
            <a:r>
              <a:rPr sz="750" spc="20" dirty="0">
                <a:latin typeface="Georgia"/>
                <a:cs typeface="Georgia"/>
              </a:rPr>
              <a:t>выполнить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запрос</a:t>
            </a:r>
            <a:r>
              <a:rPr sz="750" spc="10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к</a:t>
            </a:r>
            <a:r>
              <a:rPr sz="750" spc="100" dirty="0">
                <a:latin typeface="Georgia"/>
                <a:cs typeface="Georgia"/>
              </a:rPr>
              <a:t> </a:t>
            </a:r>
            <a:r>
              <a:rPr sz="750" spc="35" dirty="0">
                <a:latin typeface="Georgia"/>
                <a:cs typeface="Georgia"/>
              </a:rPr>
              <a:t>представлению: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2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name,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setting,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unit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2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pg_settings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WHERE</a:t>
            </a:r>
            <a:r>
              <a:rPr sz="750" b="1" spc="-2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name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'work_mem'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  <a:spcBef>
                <a:spcPts val="830"/>
              </a:spcBef>
              <a:tabLst>
                <a:tab pos="583565" algn="l"/>
              </a:tabLst>
            </a:pPr>
            <a:r>
              <a:rPr sz="750" spc="-20" dirty="0">
                <a:latin typeface="Courier New"/>
                <a:cs typeface="Courier New"/>
              </a:rPr>
              <a:t>name</a:t>
            </a:r>
            <a:r>
              <a:rPr sz="750" dirty="0">
                <a:latin typeface="Courier New"/>
                <a:cs typeface="Courier New"/>
              </a:rPr>
              <a:t>	|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setting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unit</a:t>
            </a:r>
            <a:endParaRPr sz="7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80"/>
              </a:spcBef>
              <a:tabLst>
                <a:tab pos="1155065" algn="l"/>
              </a:tabLst>
            </a:pPr>
            <a:r>
              <a:rPr sz="750" spc="-50" dirty="0">
                <a:latin typeface="Courier New"/>
                <a:cs typeface="Courier New"/>
              </a:rPr>
              <a:t>+</a:t>
            </a:r>
            <a:r>
              <a:rPr sz="750" dirty="0">
                <a:latin typeface="Courier New"/>
                <a:cs typeface="Courier New"/>
              </a:rPr>
              <a:t>	</a:t>
            </a: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12700" marR="4479290" indent="57150">
              <a:lnSpc>
                <a:spcPct val="108800"/>
              </a:lnSpc>
              <a:tabLst>
                <a:tab pos="1155065" algn="l"/>
              </a:tabLst>
            </a:pPr>
            <a:r>
              <a:rPr sz="750" dirty="0">
                <a:latin typeface="Courier New"/>
                <a:cs typeface="Courier New"/>
              </a:rPr>
              <a:t>work_mem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65536</a:t>
            </a:r>
            <a:r>
              <a:rPr sz="750" dirty="0">
                <a:latin typeface="Courier New"/>
                <a:cs typeface="Courier New"/>
              </a:rPr>
              <a:t>	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kB </a:t>
            </a: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50" dirty="0">
                <a:latin typeface="Georgia"/>
                <a:cs typeface="Georgia"/>
              </a:rPr>
              <a:t>Можно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увидеть</a:t>
            </a:r>
            <a:r>
              <a:rPr sz="750" spc="125" dirty="0">
                <a:latin typeface="Georgia"/>
                <a:cs typeface="Georgia"/>
              </a:rPr>
              <a:t> </a:t>
            </a:r>
            <a:r>
              <a:rPr sz="750" spc="50" dirty="0">
                <a:latin typeface="Georgia"/>
                <a:cs typeface="Georgia"/>
              </a:rPr>
              <a:t>значение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55" dirty="0">
                <a:latin typeface="Georgia"/>
                <a:cs typeface="Georgia"/>
              </a:rPr>
              <a:t>параметра</a:t>
            </a:r>
            <a:r>
              <a:rPr sz="750" spc="125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и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80" dirty="0">
                <a:latin typeface="Georgia"/>
                <a:cs typeface="Georgia"/>
              </a:rPr>
              <a:t>с</a:t>
            </a:r>
            <a:r>
              <a:rPr sz="750" spc="125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помощью</a:t>
            </a:r>
            <a:r>
              <a:rPr sz="750" spc="120" dirty="0">
                <a:latin typeface="Georgia"/>
                <a:cs typeface="Georgia"/>
              </a:rPr>
              <a:t> </a:t>
            </a:r>
            <a:r>
              <a:rPr sz="750" spc="20" dirty="0">
                <a:latin typeface="Georgia"/>
                <a:cs typeface="Georgia"/>
              </a:rPr>
              <a:t>команды</a:t>
            </a:r>
            <a:r>
              <a:rPr sz="750" spc="125" dirty="0">
                <a:latin typeface="Georgia"/>
                <a:cs typeface="Georgia"/>
              </a:rPr>
              <a:t> </a:t>
            </a:r>
            <a:r>
              <a:rPr sz="750" spc="-10" dirty="0">
                <a:latin typeface="Georgia"/>
                <a:cs typeface="Georgia"/>
              </a:rPr>
              <a:t>\dconfig:</a:t>
            </a:r>
            <a:endParaRPr sz="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\dconfig</a:t>
            </a:r>
            <a:r>
              <a:rPr sz="750" b="1" spc="-25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work_mem</a:t>
            </a:r>
            <a:endParaRPr sz="750">
              <a:latin typeface="Courier New"/>
              <a:cs typeface="Courier New"/>
            </a:endParaRPr>
          </a:p>
          <a:p>
            <a:pPr marL="69850" marR="4022090" indent="-57150">
              <a:lnSpc>
                <a:spcPct val="108800"/>
              </a:lnSpc>
              <a:spcBef>
                <a:spcPts val="745"/>
              </a:spcBef>
            </a:pPr>
            <a:r>
              <a:rPr sz="750" dirty="0">
                <a:latin typeface="Courier New"/>
                <a:cs typeface="Courier New"/>
              </a:rPr>
              <a:t>List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of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configuration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parameters </a:t>
            </a:r>
            <a:r>
              <a:rPr sz="750" dirty="0">
                <a:latin typeface="Courier New"/>
                <a:cs typeface="Courier New"/>
              </a:rPr>
              <a:t>Parameter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Value</a:t>
            </a:r>
            <a:endParaRPr sz="750">
              <a:latin typeface="Courier New"/>
              <a:cs typeface="Courier New"/>
            </a:endParaRPr>
          </a:p>
          <a:p>
            <a:pPr marL="641350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12700" marR="4879340" indent="57150">
              <a:lnSpc>
                <a:spcPct val="108800"/>
              </a:lnSpc>
            </a:pPr>
            <a:r>
              <a:rPr sz="750" dirty="0">
                <a:latin typeface="Courier New"/>
                <a:cs typeface="Courier New"/>
              </a:rPr>
              <a:t>work_mem</a:t>
            </a:r>
            <a:r>
              <a:rPr sz="750" spc="4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64MB </a:t>
            </a: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dirty="0">
                <a:solidFill>
                  <a:srgbClr val="000033"/>
                </a:solidFill>
                <a:latin typeface="Microsoft Sans Serif"/>
                <a:cs typeface="Microsoft Sans Serif"/>
              </a:rPr>
              <a:t>Клиент</a:t>
            </a:r>
            <a:r>
              <a:rPr sz="2300" spc="-75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20" dirty="0">
                <a:solidFill>
                  <a:srgbClr val="000033"/>
                </a:solidFill>
                <a:latin typeface="Microsoft Sans Serif"/>
                <a:cs typeface="Microsoft Sans Serif"/>
              </a:rPr>
              <a:t>psql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 marR="1269365">
              <a:lnSpc>
                <a:spcPct val="124900"/>
              </a:lnSpc>
            </a:pPr>
            <a:r>
              <a:rPr sz="1500" spc="-20" dirty="0">
                <a:latin typeface="Times New Roman"/>
                <a:cs typeface="Times New Roman"/>
              </a:rPr>
              <a:t>Терминальный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клиент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для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работы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с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PostgreSQL Поставляется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вместе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с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СУБД</a:t>
            </a:r>
            <a:endParaRPr sz="1500">
              <a:latin typeface="Times New Roman"/>
              <a:cs typeface="Times New Roman"/>
            </a:endParaRPr>
          </a:p>
          <a:p>
            <a:pPr marL="228600" marR="974090">
              <a:lnSpc>
                <a:spcPts val="1650"/>
              </a:lnSpc>
              <a:spcBef>
                <a:spcPts val="630"/>
              </a:spcBef>
            </a:pPr>
            <a:r>
              <a:rPr sz="1500" spc="-20" dirty="0">
                <a:latin typeface="Times New Roman"/>
                <a:cs typeface="Times New Roman"/>
              </a:rPr>
              <a:t>Используется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администраторами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разработчиками </a:t>
            </a:r>
            <a:r>
              <a:rPr sz="1500" dirty="0">
                <a:latin typeface="Times New Roman"/>
                <a:cs typeface="Times New Roman"/>
              </a:rPr>
              <a:t>для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интерактивной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работы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выполнения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скриптов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500">
              <a:latin typeface="Times New Roman"/>
              <a:cs typeface="Times New Roman"/>
            </a:endParaRPr>
          </a:p>
          <a:p>
            <a:pPr marR="220345" algn="r">
              <a:lnSpc>
                <a:spcPct val="100000"/>
              </a:lnSpc>
            </a:pPr>
            <a:r>
              <a:rPr sz="950" spc="-25" dirty="0">
                <a:solidFill>
                  <a:srgbClr val="000033"/>
                </a:solidFill>
                <a:latin typeface="Microsoft Sans Serif"/>
                <a:cs typeface="Microsoft Sans Serif"/>
              </a:rPr>
              <a:t>11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37" y="5049631"/>
            <a:ext cx="5971540" cy="309372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401320">
              <a:lnSpc>
                <a:spcPts val="1570"/>
              </a:lnSpc>
              <a:spcBef>
                <a:spcPts val="244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СУБД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существуют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различные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сторонние </a:t>
            </a:r>
            <a:r>
              <a:rPr sz="1400" dirty="0">
                <a:latin typeface="Microsoft Sans Serif"/>
                <a:cs typeface="Microsoft Sans Serif"/>
              </a:rPr>
              <a:t>инструменты,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рассмотрение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которых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входит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рамки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курса.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будем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использовать</a:t>
            </a:r>
            <a:r>
              <a:rPr sz="1400" spc="-10" dirty="0">
                <a:latin typeface="Microsoft Sans Serif"/>
                <a:cs typeface="Microsoft Sans Serif"/>
              </a:rPr>
              <a:t> терминальный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клиент</a:t>
            </a:r>
            <a:r>
              <a:rPr sz="1400" spc="-10" dirty="0">
                <a:latin typeface="Microsoft Sans Serif"/>
                <a:cs typeface="Microsoft Sans Serif"/>
              </a:rPr>
              <a:t> psql:</a:t>
            </a:r>
            <a:endParaRPr sz="1400">
              <a:latin typeface="Microsoft Sans Serif"/>
              <a:cs typeface="Microsoft Sans Serif"/>
            </a:endParaRPr>
          </a:p>
          <a:p>
            <a:pPr marL="211454" indent="-19875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211454" algn="l"/>
              </a:tabLst>
            </a:pPr>
            <a:r>
              <a:rPr sz="1400" dirty="0">
                <a:latin typeface="Microsoft Sans Serif"/>
                <a:cs typeface="Microsoft Sans Serif"/>
              </a:rPr>
              <a:t>psql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единственный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клиент,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поставляемый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вместе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СУБД.</a:t>
            </a:r>
            <a:endParaRPr sz="1400">
              <a:latin typeface="Microsoft Sans Serif"/>
              <a:cs typeface="Microsoft Sans Serif"/>
            </a:endParaRPr>
          </a:p>
          <a:p>
            <a:pPr marL="12700" marR="5080" indent="198755">
              <a:lnSpc>
                <a:spcPts val="1580"/>
              </a:lnSpc>
              <a:spcBef>
                <a:spcPts val="745"/>
              </a:spcBef>
              <a:buAutoNum type="arabicPeriod"/>
              <a:tabLst>
                <a:tab pos="211454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Навыки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работы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psql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пригодятся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разработчикам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администраторам </a:t>
            </a:r>
            <a:r>
              <a:rPr sz="1400" dirty="0">
                <a:latin typeface="Microsoft Sans Serif"/>
                <a:cs typeface="Microsoft Sans Serif"/>
              </a:rPr>
              <a:t>вне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зависимости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того,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каким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инструментом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они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будут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работать.</a:t>
            </a:r>
            <a:endParaRPr sz="1400">
              <a:latin typeface="Microsoft Sans Serif"/>
              <a:cs typeface="Microsoft Sans Serif"/>
            </a:endParaRPr>
          </a:p>
          <a:p>
            <a:pPr marL="12700" marR="144780">
              <a:lnSpc>
                <a:spcPct val="93700"/>
              </a:lnSpc>
              <a:spcBef>
                <a:spcPts val="680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интерактивной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работы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psql встроена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поддержка</a:t>
            </a:r>
            <a:r>
              <a:rPr sz="1400" spc="-10" dirty="0">
                <a:latin typeface="Microsoft Sans Serif"/>
                <a:cs typeface="Microsoft Sans Serif"/>
              </a:rPr>
              <a:t> readline, программ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постраничного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просмотра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результатов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запросов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(таких,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как </a:t>
            </a:r>
            <a:r>
              <a:rPr sz="1400" dirty="0">
                <a:latin typeface="Microsoft Sans Serif"/>
                <a:cs typeface="Microsoft Sans Serif"/>
              </a:rPr>
              <a:t>less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pspg),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также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подключения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внешних </a:t>
            </a:r>
            <a:r>
              <a:rPr sz="1400" spc="-10" dirty="0">
                <a:latin typeface="Microsoft Sans Serif"/>
                <a:cs typeface="Microsoft Sans Serif"/>
              </a:rPr>
              <a:t>редакторов.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Возможности </a:t>
            </a:r>
            <a:r>
              <a:rPr sz="1400" dirty="0">
                <a:latin typeface="Microsoft Sans Serif"/>
                <a:cs typeface="Microsoft Sans Serif"/>
              </a:rPr>
              <a:t>psql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позволяют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взаимодействовать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просматривать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содержимое системного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каталога,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создавать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скрипты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автоматизации повторяющихся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задач.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https://postgrespro.ru/docs/postgresql/16/app-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psql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042" y="3363582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2020" y="6009"/>
                </a:moveTo>
                <a:lnTo>
                  <a:pt x="6008" y="6009"/>
                </a:lnTo>
                <a:lnTo>
                  <a:pt x="0" y="1"/>
                </a:lnTo>
                <a:lnTo>
                  <a:pt x="12020" y="0"/>
                </a:lnTo>
                <a:lnTo>
                  <a:pt x="12020" y="60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3042" y="3363581"/>
            <a:ext cx="6124575" cy="6350"/>
            <a:chOff x="713042" y="3363581"/>
            <a:chExt cx="6124575" cy="6350"/>
          </a:xfrm>
        </p:grpSpPr>
        <p:sp>
          <p:nvSpPr>
            <p:cNvPr id="4" name="object 4"/>
            <p:cNvSpPr/>
            <p:nvPr/>
          </p:nvSpPr>
          <p:spPr>
            <a:xfrm>
              <a:off x="6825509" y="3363582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5" h="6350">
                  <a:moveTo>
                    <a:pt x="6011" y="6009"/>
                  </a:moveTo>
                  <a:lnTo>
                    <a:pt x="0" y="6009"/>
                  </a:lnTo>
                  <a:lnTo>
                    <a:pt x="0" y="0"/>
                  </a:lnTo>
                  <a:lnTo>
                    <a:pt x="12020" y="0"/>
                  </a:lnTo>
                  <a:lnTo>
                    <a:pt x="6011" y="600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5063" y="3366586"/>
              <a:ext cx="6100445" cy="0"/>
            </a:xfrm>
            <a:custGeom>
              <a:avLst/>
              <a:gdLst/>
              <a:ahLst/>
              <a:cxnLst/>
              <a:rect l="l" t="t" r="r" b="b"/>
              <a:pathLst>
                <a:path w="6100445">
                  <a:moveTo>
                    <a:pt x="0" y="0"/>
                  </a:moveTo>
                  <a:lnTo>
                    <a:pt x="6100446" y="0"/>
                  </a:lnTo>
                </a:path>
              </a:pathLst>
            </a:custGeom>
            <a:ln w="6010">
              <a:solidFill>
                <a:srgbClr val="80808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42" y="336358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31519" y="336358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601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13043" y="4463464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2019" y="6008"/>
                </a:moveTo>
                <a:lnTo>
                  <a:pt x="6008" y="6008"/>
                </a:lnTo>
                <a:lnTo>
                  <a:pt x="0" y="0"/>
                </a:lnTo>
                <a:lnTo>
                  <a:pt x="12019" y="0"/>
                </a:lnTo>
                <a:lnTo>
                  <a:pt x="12019" y="60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13042" y="4463464"/>
            <a:ext cx="6124575" cy="6350"/>
            <a:chOff x="713042" y="4463464"/>
            <a:chExt cx="6124575" cy="6350"/>
          </a:xfrm>
        </p:grpSpPr>
        <p:sp>
          <p:nvSpPr>
            <p:cNvPr id="10" name="object 10"/>
            <p:cNvSpPr/>
            <p:nvPr/>
          </p:nvSpPr>
          <p:spPr>
            <a:xfrm>
              <a:off x="6825509" y="446346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5" h="6350">
                  <a:moveTo>
                    <a:pt x="6010" y="6008"/>
                  </a:moveTo>
                  <a:lnTo>
                    <a:pt x="0" y="6008"/>
                  </a:lnTo>
                  <a:lnTo>
                    <a:pt x="0" y="0"/>
                  </a:lnTo>
                  <a:lnTo>
                    <a:pt x="12019" y="0"/>
                  </a:lnTo>
                  <a:lnTo>
                    <a:pt x="6010" y="600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5063" y="4466469"/>
              <a:ext cx="6100445" cy="0"/>
            </a:xfrm>
            <a:custGeom>
              <a:avLst/>
              <a:gdLst/>
              <a:ahLst/>
              <a:cxnLst/>
              <a:rect l="l" t="t" r="r" b="b"/>
              <a:pathLst>
                <a:path w="6100445">
                  <a:moveTo>
                    <a:pt x="0" y="0"/>
                  </a:moveTo>
                  <a:lnTo>
                    <a:pt x="6100446" y="0"/>
                  </a:lnTo>
                </a:path>
              </a:pathLst>
            </a:custGeom>
            <a:ln w="6010">
              <a:solidFill>
                <a:srgbClr val="80808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3042" y="44634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31519" y="44634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601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13046" y="5322936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2017" y="6005"/>
                </a:moveTo>
                <a:lnTo>
                  <a:pt x="6005" y="6005"/>
                </a:lnTo>
                <a:lnTo>
                  <a:pt x="0" y="0"/>
                </a:lnTo>
                <a:lnTo>
                  <a:pt x="12017" y="0"/>
                </a:lnTo>
                <a:lnTo>
                  <a:pt x="12017" y="600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13042" y="5322935"/>
            <a:ext cx="6124575" cy="6350"/>
            <a:chOff x="713042" y="5322935"/>
            <a:chExt cx="6124575" cy="6350"/>
          </a:xfrm>
        </p:grpSpPr>
        <p:sp>
          <p:nvSpPr>
            <p:cNvPr id="16" name="object 16"/>
            <p:cNvSpPr/>
            <p:nvPr/>
          </p:nvSpPr>
          <p:spPr>
            <a:xfrm>
              <a:off x="6825509" y="5322936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5" h="6350">
                  <a:moveTo>
                    <a:pt x="6010" y="6005"/>
                  </a:moveTo>
                  <a:lnTo>
                    <a:pt x="0" y="6005"/>
                  </a:lnTo>
                  <a:lnTo>
                    <a:pt x="0" y="0"/>
                  </a:lnTo>
                  <a:lnTo>
                    <a:pt x="12016" y="0"/>
                  </a:lnTo>
                  <a:lnTo>
                    <a:pt x="6010" y="600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063" y="5325942"/>
              <a:ext cx="6100445" cy="0"/>
            </a:xfrm>
            <a:custGeom>
              <a:avLst/>
              <a:gdLst/>
              <a:ahLst/>
              <a:cxnLst/>
              <a:rect l="l" t="t" r="r" b="b"/>
              <a:pathLst>
                <a:path w="6100445">
                  <a:moveTo>
                    <a:pt x="0" y="0"/>
                  </a:moveTo>
                  <a:lnTo>
                    <a:pt x="6100446" y="0"/>
                  </a:lnTo>
                </a:path>
              </a:pathLst>
            </a:custGeom>
            <a:ln w="6010">
              <a:solidFill>
                <a:srgbClr val="80808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042" y="53229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31519" y="532293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601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57289" y="1252748"/>
            <a:ext cx="30480" cy="30480"/>
            <a:chOff x="857289" y="1252748"/>
            <a:chExt cx="30480" cy="30480"/>
          </a:xfrm>
        </p:grpSpPr>
        <p:sp>
          <p:nvSpPr>
            <p:cNvPr id="21" name="object 21"/>
            <p:cNvSpPr/>
            <p:nvPr/>
          </p:nvSpPr>
          <p:spPr>
            <a:xfrm>
              <a:off x="860294" y="125575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0294" y="125575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57289" y="1354923"/>
            <a:ext cx="30480" cy="30480"/>
            <a:chOff x="857289" y="1354923"/>
            <a:chExt cx="30480" cy="30480"/>
          </a:xfrm>
        </p:grpSpPr>
        <p:sp>
          <p:nvSpPr>
            <p:cNvPr id="24" name="object 24"/>
            <p:cNvSpPr/>
            <p:nvPr/>
          </p:nvSpPr>
          <p:spPr>
            <a:xfrm>
              <a:off x="860294" y="135792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0294" y="135792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57289" y="1457097"/>
            <a:ext cx="30480" cy="30480"/>
            <a:chOff x="857289" y="1457097"/>
            <a:chExt cx="30480" cy="30480"/>
          </a:xfrm>
        </p:grpSpPr>
        <p:sp>
          <p:nvSpPr>
            <p:cNvPr id="27" name="object 27"/>
            <p:cNvSpPr/>
            <p:nvPr/>
          </p:nvSpPr>
          <p:spPr>
            <a:xfrm>
              <a:off x="860294" y="146010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0294" y="146010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57289" y="1559272"/>
            <a:ext cx="30480" cy="30480"/>
            <a:chOff x="857289" y="1559272"/>
            <a:chExt cx="30480" cy="30480"/>
          </a:xfrm>
        </p:grpSpPr>
        <p:sp>
          <p:nvSpPr>
            <p:cNvPr id="30" name="object 30"/>
            <p:cNvSpPr/>
            <p:nvPr/>
          </p:nvSpPr>
          <p:spPr>
            <a:xfrm>
              <a:off x="860294" y="156227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0294" y="156227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57289" y="5062709"/>
            <a:ext cx="30480" cy="30480"/>
            <a:chOff x="857289" y="5062709"/>
            <a:chExt cx="30480" cy="30480"/>
          </a:xfrm>
        </p:grpSpPr>
        <p:sp>
          <p:nvSpPr>
            <p:cNvPr id="33" name="object 33"/>
            <p:cNvSpPr/>
            <p:nvPr/>
          </p:nvSpPr>
          <p:spPr>
            <a:xfrm>
              <a:off x="860294" y="506571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0294" y="506571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57289" y="5164884"/>
            <a:ext cx="30480" cy="30480"/>
            <a:chOff x="857289" y="5164884"/>
            <a:chExt cx="30480" cy="30480"/>
          </a:xfrm>
        </p:grpSpPr>
        <p:sp>
          <p:nvSpPr>
            <p:cNvPr id="36" name="object 36"/>
            <p:cNvSpPr/>
            <p:nvPr/>
          </p:nvSpPr>
          <p:spPr>
            <a:xfrm>
              <a:off x="860294" y="516788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0294" y="516788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57289" y="5937300"/>
            <a:ext cx="30480" cy="30480"/>
            <a:chOff x="857289" y="5937300"/>
            <a:chExt cx="30480" cy="30480"/>
          </a:xfrm>
        </p:grpSpPr>
        <p:sp>
          <p:nvSpPr>
            <p:cNvPr id="39" name="object 39"/>
            <p:cNvSpPr/>
            <p:nvPr/>
          </p:nvSpPr>
          <p:spPr>
            <a:xfrm>
              <a:off x="860294" y="594030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0294" y="594030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857289" y="6039475"/>
            <a:ext cx="30480" cy="30480"/>
            <a:chOff x="857289" y="6039475"/>
            <a:chExt cx="30480" cy="30480"/>
          </a:xfrm>
        </p:grpSpPr>
        <p:sp>
          <p:nvSpPr>
            <p:cNvPr id="42" name="object 42"/>
            <p:cNvSpPr/>
            <p:nvPr/>
          </p:nvSpPr>
          <p:spPr>
            <a:xfrm>
              <a:off x="860294" y="604248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0294" y="604248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57289" y="6141650"/>
            <a:ext cx="30480" cy="30480"/>
            <a:chOff x="857289" y="6141650"/>
            <a:chExt cx="30480" cy="30480"/>
          </a:xfrm>
        </p:grpSpPr>
        <p:sp>
          <p:nvSpPr>
            <p:cNvPr id="45" name="object 45"/>
            <p:cNvSpPr/>
            <p:nvPr/>
          </p:nvSpPr>
          <p:spPr>
            <a:xfrm>
              <a:off x="860294" y="614465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0294" y="614465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97306" y="754425"/>
            <a:ext cx="6063615" cy="583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90" dirty="0">
                <a:latin typeface="Cambria"/>
                <a:cs typeface="Cambria"/>
              </a:rPr>
              <a:t>Подключение</a:t>
            </a:r>
            <a:endParaRPr sz="750">
              <a:latin typeface="Cambria"/>
              <a:cs typeface="Cambria"/>
            </a:endParaRPr>
          </a:p>
          <a:p>
            <a:pPr marL="252729" marR="1905000" indent="-240665">
              <a:lnSpc>
                <a:spcPct val="216900"/>
              </a:lnSpc>
              <a:spcBef>
                <a:spcPts val="209"/>
              </a:spcBef>
            </a:pPr>
            <a:r>
              <a:rPr sz="600" spc="75" dirty="0">
                <a:latin typeface="Cambria"/>
                <a:cs typeface="Cambria"/>
              </a:rPr>
              <a:t>При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запуске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psql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нужно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указать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параметры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подключения.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85" dirty="0">
                <a:latin typeface="Cambria"/>
                <a:cs typeface="Cambria"/>
              </a:rPr>
              <a:t>К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обязательным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параметрам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относятся:</a:t>
            </a:r>
            <a:r>
              <a:rPr sz="600" spc="65" dirty="0">
                <a:latin typeface="Cambria"/>
                <a:cs typeface="Cambria"/>
              </a:rPr>
              <a:t> имя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базы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данных,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умолчанию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совпадает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именем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35" dirty="0">
                <a:latin typeface="Cambria"/>
                <a:cs typeface="Cambria"/>
              </a:rPr>
              <a:t>пользователя;</a:t>
            </a:r>
            <a:endParaRPr sz="600">
              <a:latin typeface="Cambria"/>
              <a:cs typeface="Cambria"/>
            </a:endParaRPr>
          </a:p>
          <a:p>
            <a:pPr marL="252729" marR="2521585">
              <a:lnSpc>
                <a:spcPct val="111700"/>
              </a:lnSpc>
            </a:pPr>
            <a:r>
              <a:rPr sz="600" spc="65" dirty="0">
                <a:latin typeface="Cambria"/>
                <a:cs typeface="Cambria"/>
              </a:rPr>
              <a:t>имя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пользователя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(роль),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умолчанию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совпадает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именем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пользователя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ОС; </a:t>
            </a:r>
            <a:r>
              <a:rPr sz="600" spc="55" dirty="0">
                <a:latin typeface="Cambria"/>
                <a:cs typeface="Cambria"/>
              </a:rPr>
              <a:t>узел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(host),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умолчанию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—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локальное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соединение;</a:t>
            </a:r>
            <a:endParaRPr sz="6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  <a:spcBef>
                <a:spcPts val="80"/>
              </a:spcBef>
            </a:pPr>
            <a:r>
              <a:rPr sz="600" spc="50" dirty="0">
                <a:latin typeface="Cambria"/>
                <a:cs typeface="Cambria"/>
              </a:rPr>
              <a:t>порт,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умолчанию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—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обычно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5432.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spc="65" dirty="0">
                <a:latin typeface="Cambria"/>
                <a:cs typeface="Cambria"/>
              </a:rPr>
              <a:t>Параметры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указываются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так: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psql</a:t>
            </a:r>
            <a:r>
              <a:rPr sz="600" b="1" spc="2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-d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база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-U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роль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-h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узел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-p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20" dirty="0">
                <a:solidFill>
                  <a:srgbClr val="313131"/>
                </a:solidFill>
                <a:latin typeface="Courier New"/>
                <a:cs typeface="Courier New"/>
              </a:rPr>
              <a:t>порт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spc="60" dirty="0">
                <a:latin typeface="Cambria"/>
                <a:cs typeface="Cambria"/>
              </a:rPr>
              <a:t>Настройки,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сделанные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виртуальной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машине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курса,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позволяют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подключаться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PostgreSQL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без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указания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параметров: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20" dirty="0">
                <a:solidFill>
                  <a:srgbClr val="00A050"/>
                </a:solidFill>
                <a:latin typeface="Courier New"/>
                <a:cs typeface="Courier New"/>
              </a:rPr>
              <a:t>psql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spc="60" dirty="0">
                <a:latin typeface="Cambria"/>
                <a:cs typeface="Cambria"/>
              </a:rPr>
              <a:t>Проверим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текущее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подключение: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00A050"/>
                </a:solidFill>
                <a:latin typeface="Courier New"/>
                <a:cs typeface="Courier New"/>
              </a:rPr>
              <a:t>\conninfo</a:t>
            </a:r>
            <a:endParaRPr sz="600">
              <a:latin typeface="Courier New"/>
              <a:cs typeface="Courier New"/>
            </a:endParaRPr>
          </a:p>
          <a:p>
            <a:pPr marL="12700" marR="2708275">
              <a:lnSpc>
                <a:spcPct val="111800"/>
              </a:lnSpc>
              <a:spcBef>
                <a:spcPts val="615"/>
              </a:spcBef>
            </a:pPr>
            <a:r>
              <a:rPr sz="600" dirty="0">
                <a:latin typeface="Courier New"/>
                <a:cs typeface="Courier New"/>
              </a:rPr>
              <a:t>You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are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connected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to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database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"student"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as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user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"student"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via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socket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in </a:t>
            </a:r>
            <a:r>
              <a:rPr sz="600" dirty="0">
                <a:latin typeface="Courier New"/>
                <a:cs typeface="Courier New"/>
              </a:rPr>
              <a:t>"/var/run/postgresql"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at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port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"5432".</a:t>
            </a:r>
            <a:endParaRPr sz="600">
              <a:latin typeface="Courier New"/>
              <a:cs typeface="Courier New"/>
            </a:endParaRPr>
          </a:p>
          <a:p>
            <a:pPr marL="12700" marR="27305">
              <a:lnSpc>
                <a:spcPct val="111800"/>
              </a:lnSpc>
              <a:spcBef>
                <a:spcPts val="615"/>
              </a:spcBef>
            </a:pPr>
            <a:r>
              <a:rPr sz="600" spc="65" dirty="0">
                <a:latin typeface="Cambria"/>
                <a:cs typeface="Cambria"/>
              </a:rPr>
              <a:t>Команда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\connect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выполняет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новое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подключение,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не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покидая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psql.</a:t>
            </a:r>
            <a:r>
              <a:rPr sz="600" spc="85" dirty="0">
                <a:latin typeface="Cambria"/>
                <a:cs typeface="Cambria"/>
              </a:rPr>
              <a:t> Ее </a:t>
            </a:r>
            <a:r>
              <a:rPr sz="600" spc="75" dirty="0">
                <a:latin typeface="Cambria"/>
                <a:cs typeface="Cambria"/>
              </a:rPr>
              <a:t>можно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сократить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до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\c.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85" dirty="0">
                <a:latin typeface="Cambria"/>
                <a:cs typeface="Cambria"/>
              </a:rPr>
              <a:t>Мы </a:t>
            </a:r>
            <a:r>
              <a:rPr sz="600" spc="55" dirty="0">
                <a:latin typeface="Cambria"/>
                <a:cs typeface="Cambria"/>
              </a:rPr>
              <a:t>будем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указывать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необязательную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часть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имени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в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квадратных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скобках: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\c[onnect].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750" b="1" spc="100" dirty="0">
                <a:latin typeface="Cambria"/>
                <a:cs typeface="Cambria"/>
              </a:rPr>
              <a:t>Справочная</a:t>
            </a:r>
            <a:r>
              <a:rPr sz="750" b="1" spc="110" dirty="0">
                <a:latin typeface="Cambria"/>
                <a:cs typeface="Cambria"/>
              </a:rPr>
              <a:t> </a:t>
            </a:r>
            <a:r>
              <a:rPr sz="750" b="1" spc="80" dirty="0">
                <a:latin typeface="Cambria"/>
                <a:cs typeface="Cambria"/>
              </a:rPr>
              <a:t>информация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spc="65" dirty="0">
                <a:latin typeface="Cambria"/>
                <a:cs typeface="Cambria"/>
              </a:rPr>
              <a:t>Справку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psql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можно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получить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не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только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в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документации,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но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прямо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в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системе.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Команда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psql</a:t>
            </a:r>
            <a:r>
              <a:rPr sz="600" b="1" spc="2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--</a:t>
            </a:r>
            <a:r>
              <a:rPr sz="600" b="1" spc="-20" dirty="0">
                <a:solidFill>
                  <a:srgbClr val="313131"/>
                </a:solidFill>
                <a:latin typeface="Courier New"/>
                <a:cs typeface="Courier New"/>
              </a:rPr>
              <a:t>help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spc="20" dirty="0">
                <a:latin typeface="Cambria"/>
                <a:cs typeface="Cambria"/>
              </a:rPr>
              <a:t>выдает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справку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запуску.</a:t>
            </a:r>
            <a:r>
              <a:rPr sz="600" spc="90" dirty="0">
                <a:latin typeface="Cambria"/>
                <a:cs typeface="Cambria"/>
              </a:rPr>
              <a:t> А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если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PostgreSQL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устанавливался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документацией,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то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справочное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руководство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можно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получить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командой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student$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man</a:t>
            </a:r>
            <a:r>
              <a:rPr sz="600" b="1" spc="2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spc="-20" dirty="0">
                <a:solidFill>
                  <a:srgbClr val="00A050"/>
                </a:solidFill>
                <a:latin typeface="Courier New"/>
                <a:cs typeface="Courier New"/>
              </a:rPr>
              <a:t>psql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600">
              <a:latin typeface="Courier New"/>
              <a:cs typeface="Courier New"/>
            </a:endParaRPr>
          </a:p>
          <a:p>
            <a:pPr marL="12700" marR="5080">
              <a:lnSpc>
                <a:spcPct val="111800"/>
              </a:lnSpc>
            </a:pPr>
            <a:r>
              <a:rPr sz="600" spc="50" dirty="0">
                <a:latin typeface="Cambria"/>
                <a:cs typeface="Cambria"/>
              </a:rPr>
              <a:t>Утилита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psql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умеет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выполнять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100" dirty="0">
                <a:latin typeface="Cambria"/>
                <a:cs typeface="Cambria"/>
              </a:rPr>
              <a:t>SQL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свои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собственные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команды,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которые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начинаются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обратной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косой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черты,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как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\conninfo.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Команды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psql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всегда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однострочные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—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в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отличие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от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команд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SQL.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spc="50" dirty="0">
                <a:latin typeface="Cambria"/>
                <a:cs typeface="Cambria"/>
              </a:rPr>
              <a:t>Внутри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psql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есть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возможность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получить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список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краткое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описание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его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собственных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команд: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6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</a:pPr>
            <a:r>
              <a:rPr sz="600" spc="20" dirty="0">
                <a:latin typeface="Cambria"/>
                <a:cs typeface="Cambria"/>
              </a:rPr>
              <a:t>\?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выдает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список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команд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psql,</a:t>
            </a:r>
            <a:endParaRPr sz="6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  <a:spcBef>
                <a:spcPts val="85"/>
              </a:spcBef>
            </a:pPr>
            <a:r>
              <a:rPr sz="600" spc="30" dirty="0">
                <a:latin typeface="Cambria"/>
                <a:cs typeface="Cambria"/>
              </a:rPr>
              <a:t>\h[elp]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выдает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список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команд</a:t>
            </a:r>
            <a:r>
              <a:rPr sz="600" spc="90" dirty="0">
                <a:latin typeface="Cambria"/>
                <a:cs typeface="Cambria"/>
              </a:rPr>
              <a:t> SQL, </a:t>
            </a:r>
            <a:r>
              <a:rPr sz="600" spc="30" dirty="0">
                <a:latin typeface="Cambria"/>
                <a:cs typeface="Cambria"/>
              </a:rPr>
              <a:t>которые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поддерживает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сервер,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а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также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синтаксис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конкретной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SQL.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750" b="1" spc="85" dirty="0">
                <a:latin typeface="Cambria"/>
                <a:cs typeface="Cambria"/>
              </a:rPr>
              <a:t>Форматирование</a:t>
            </a:r>
            <a:r>
              <a:rPr sz="750" b="1" spc="114" dirty="0">
                <a:latin typeface="Cambria"/>
                <a:cs typeface="Cambria"/>
              </a:rPr>
              <a:t> </a:t>
            </a:r>
            <a:r>
              <a:rPr sz="750" b="1" spc="85" dirty="0">
                <a:latin typeface="Cambria"/>
                <a:cs typeface="Cambria"/>
              </a:rPr>
              <a:t>вывода</a:t>
            </a:r>
            <a:endParaRPr sz="750">
              <a:latin typeface="Cambria"/>
              <a:cs typeface="Cambria"/>
            </a:endParaRPr>
          </a:p>
          <a:p>
            <a:pPr marL="252729" marR="3138805" indent="-240665">
              <a:lnSpc>
                <a:spcPct val="216800"/>
              </a:lnSpc>
              <a:spcBef>
                <a:spcPts val="254"/>
              </a:spcBef>
            </a:pPr>
            <a:r>
              <a:rPr sz="600" spc="55" dirty="0">
                <a:latin typeface="Cambria"/>
                <a:cs typeface="Cambria"/>
              </a:rPr>
              <a:t>Клиент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psql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умеет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выводить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результаты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запросов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разных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форматах: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формат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выравниванием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значений;</a:t>
            </a:r>
            <a:endParaRPr sz="600">
              <a:latin typeface="Cambria"/>
              <a:cs typeface="Cambria"/>
            </a:endParaRPr>
          </a:p>
          <a:p>
            <a:pPr marL="252729" marR="4687570">
              <a:lnSpc>
                <a:spcPct val="111700"/>
              </a:lnSpc>
            </a:pPr>
            <a:r>
              <a:rPr sz="600" spc="55" dirty="0">
                <a:latin typeface="Cambria"/>
                <a:cs typeface="Cambria"/>
              </a:rPr>
              <a:t>формат</a:t>
            </a:r>
            <a:r>
              <a:rPr sz="600" spc="6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без</a:t>
            </a:r>
            <a:r>
              <a:rPr sz="600" spc="60" dirty="0">
                <a:latin typeface="Cambria"/>
                <a:cs typeface="Cambria"/>
              </a:rPr>
              <a:t> </a:t>
            </a:r>
            <a:r>
              <a:rPr sz="600" spc="35" dirty="0">
                <a:latin typeface="Cambria"/>
                <a:cs typeface="Cambria"/>
              </a:rPr>
              <a:t>выравнивания;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расширенный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формат.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50" dirty="0">
                <a:latin typeface="Cambria"/>
                <a:cs typeface="Cambria"/>
              </a:rPr>
              <a:t>Формат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выравниванием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используется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умолчанию: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name,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setting,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unit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pg_settings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LIMIT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10939F"/>
                </a:solidFill>
                <a:latin typeface="Courier New"/>
                <a:cs typeface="Courier New"/>
              </a:rPr>
              <a:t>7</a:t>
            </a:r>
            <a:r>
              <a:rPr sz="600" b="1" spc="-25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60832" y="6650581"/>
            <a:ext cx="21336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20" dirty="0">
                <a:latin typeface="Courier New"/>
                <a:cs typeface="Courier New"/>
              </a:rPr>
              <a:t>name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0012" y="6822202"/>
            <a:ext cx="1315085" cy="0"/>
          </a:xfrm>
          <a:custGeom>
            <a:avLst/>
            <a:gdLst/>
            <a:ahLst/>
            <a:cxnLst/>
            <a:rect l="l" t="t" r="r" b="b"/>
            <a:pathLst>
              <a:path w="1315085">
                <a:moveTo>
                  <a:pt x="0" y="0"/>
                </a:moveTo>
                <a:lnTo>
                  <a:pt x="1314972" y="0"/>
                </a:lnTo>
              </a:path>
            </a:pathLst>
          </a:custGeom>
          <a:ln w="62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71860" y="6822202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608" y="0"/>
                </a:lnTo>
              </a:path>
            </a:pathLst>
          </a:custGeom>
          <a:ln w="62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012196" y="6642166"/>
            <a:ext cx="91821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22935" algn="l"/>
              </a:tabLst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38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setting</a:t>
            </a:r>
            <a:r>
              <a:rPr sz="600" dirty="0">
                <a:latin typeface="Courier New"/>
                <a:cs typeface="Courier New"/>
              </a:rPr>
              <a:t>	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unit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622935" algn="l"/>
              </a:tabLst>
            </a:pPr>
            <a:r>
              <a:rPr sz="600" spc="-50" dirty="0">
                <a:latin typeface="Courier New"/>
                <a:cs typeface="Courier New"/>
              </a:rPr>
              <a:t>+</a:t>
            </a:r>
            <a:r>
              <a:rPr sz="600" dirty="0">
                <a:latin typeface="Courier New"/>
                <a:cs typeface="Courier New"/>
              </a:rPr>
              <a:t>	</a:t>
            </a:r>
            <a:r>
              <a:rPr sz="600" spc="-50" dirty="0">
                <a:latin typeface="Courier New"/>
                <a:cs typeface="Courier New"/>
              </a:rPr>
              <a:t>+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82344" y="682220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846" y="0"/>
                </a:lnTo>
              </a:path>
            </a:pathLst>
          </a:custGeom>
          <a:ln w="62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4272" y="6854952"/>
            <a:ext cx="152844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allow_in_place_tablespaces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off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12200" y="6948723"/>
            <a:ext cx="307340" cy="3321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off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psql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22682" y="6846537"/>
            <a:ext cx="73025" cy="434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12200" y="7263693"/>
            <a:ext cx="68326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(disabled)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12196" y="7357464"/>
            <a:ext cx="26035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off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22679" y="7357464"/>
            <a:ext cx="73025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7312" y="6948723"/>
            <a:ext cx="1153160" cy="74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 marR="5080">
              <a:lnSpc>
                <a:spcPct val="111800"/>
              </a:lnSpc>
              <a:spcBef>
                <a:spcPts val="95"/>
              </a:spcBef>
            </a:pPr>
            <a:r>
              <a:rPr sz="600" spc="-10" dirty="0">
                <a:latin typeface="Courier New"/>
                <a:cs typeface="Courier New"/>
              </a:rPr>
              <a:t>allow_system_table_mods application_name archive_cleanup_command archive_command archive_library archive_mode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(7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rows)</a:t>
            </a:r>
            <a:endParaRPr sz="60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57289" y="8280093"/>
            <a:ext cx="30480" cy="30480"/>
            <a:chOff x="857289" y="8280093"/>
            <a:chExt cx="30480" cy="30480"/>
          </a:xfrm>
        </p:grpSpPr>
        <p:sp>
          <p:nvSpPr>
            <p:cNvPr id="61" name="object 61"/>
            <p:cNvSpPr/>
            <p:nvPr/>
          </p:nvSpPr>
          <p:spPr>
            <a:xfrm>
              <a:off x="860294" y="828309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0294" y="828309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857289" y="8382268"/>
            <a:ext cx="30480" cy="30480"/>
            <a:chOff x="857289" y="8382268"/>
            <a:chExt cx="30480" cy="30480"/>
          </a:xfrm>
        </p:grpSpPr>
        <p:sp>
          <p:nvSpPr>
            <p:cNvPr id="64" name="object 64"/>
            <p:cNvSpPr/>
            <p:nvPr/>
          </p:nvSpPr>
          <p:spPr>
            <a:xfrm>
              <a:off x="860294" y="838527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61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lnTo>
                    <a:pt x="24041" y="18661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0294" y="838527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61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61"/>
                  </a:lnTo>
                  <a:lnTo>
                    <a:pt x="0" y="12020"/>
                  </a:lnTo>
                  <a:lnTo>
                    <a:pt x="0" y="5379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79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97306" y="7852763"/>
            <a:ext cx="4193540" cy="2415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70" dirty="0">
                <a:latin typeface="Cambria"/>
                <a:cs typeface="Cambria"/>
              </a:rPr>
              <a:t>Ширина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столбцов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выровнена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значениям.</a:t>
            </a:r>
            <a:r>
              <a:rPr sz="600" spc="75" dirty="0">
                <a:latin typeface="Cambria"/>
                <a:cs typeface="Cambria"/>
              </a:rPr>
              <a:t> Также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выводится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строка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заголовков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итоговая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строка.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spc="55" dirty="0">
                <a:latin typeface="Cambria"/>
                <a:cs typeface="Cambria"/>
              </a:rPr>
              <a:t>Команды</a:t>
            </a:r>
            <a:r>
              <a:rPr sz="600" spc="11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psql</a:t>
            </a:r>
            <a:r>
              <a:rPr sz="600" spc="12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для</a:t>
            </a:r>
            <a:r>
              <a:rPr sz="600" spc="12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переключения</a:t>
            </a:r>
            <a:r>
              <a:rPr sz="600" spc="12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режима</a:t>
            </a:r>
            <a:r>
              <a:rPr sz="600" spc="114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выравнивания: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6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</a:pPr>
            <a:r>
              <a:rPr sz="600" dirty="0">
                <a:latin typeface="Cambria"/>
                <a:cs typeface="Cambria"/>
              </a:rPr>
              <a:t>\a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—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переключатель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режима: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выравниванием/без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выравнивания.</a:t>
            </a:r>
            <a:endParaRPr sz="6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ambria"/>
                <a:cs typeface="Cambria"/>
              </a:rPr>
              <a:t>\t</a:t>
            </a:r>
            <a:r>
              <a:rPr sz="600" spc="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—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переключатель</a:t>
            </a:r>
            <a:r>
              <a:rPr sz="600" spc="6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отображения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строки</a:t>
            </a:r>
            <a:r>
              <a:rPr sz="600" spc="6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заголовка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итоговой</a:t>
            </a:r>
            <a:r>
              <a:rPr sz="600" spc="65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строки.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65" dirty="0">
                <a:latin typeface="Cambria"/>
                <a:cs typeface="Cambria"/>
              </a:rPr>
              <a:t>Отключим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выравнивание,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заголовок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итоговую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строку: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\a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00A050"/>
                </a:solidFill>
                <a:latin typeface="Courier New"/>
                <a:cs typeface="Courier New"/>
              </a:rPr>
              <a:t>\t</a:t>
            </a:r>
            <a:endParaRPr sz="600">
              <a:latin typeface="Courier New"/>
              <a:cs typeface="Courier New"/>
            </a:endParaRPr>
          </a:p>
          <a:p>
            <a:pPr marL="12700" marR="2904490">
              <a:lnSpc>
                <a:spcPct val="111800"/>
              </a:lnSpc>
              <a:spcBef>
                <a:spcPts val="615"/>
              </a:spcBef>
            </a:pPr>
            <a:r>
              <a:rPr sz="600" dirty="0">
                <a:latin typeface="Courier New"/>
                <a:cs typeface="Courier New"/>
              </a:rPr>
              <a:t>Output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format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unaligned. </a:t>
            </a:r>
            <a:r>
              <a:rPr sz="600" dirty="0">
                <a:latin typeface="Courier New"/>
                <a:cs typeface="Courier New"/>
              </a:rPr>
              <a:t>Tuples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only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on.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name,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setting,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unit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pg_settings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LIMIT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10939F"/>
                </a:solidFill>
                <a:latin typeface="Courier New"/>
                <a:cs typeface="Courier New"/>
              </a:rPr>
              <a:t>7</a:t>
            </a:r>
            <a:r>
              <a:rPr sz="600" b="1" spc="-25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2700" marR="2716530">
              <a:lnSpc>
                <a:spcPct val="111800"/>
              </a:lnSpc>
              <a:spcBef>
                <a:spcPts val="615"/>
              </a:spcBef>
            </a:pPr>
            <a:r>
              <a:rPr sz="600" spc="-10" dirty="0">
                <a:latin typeface="Courier New"/>
                <a:cs typeface="Courier New"/>
              </a:rPr>
              <a:t>allow_in_place_tablespaces|off| allow_system_table_mods|off| application_name|psql| archive_cleanup_command|| archive_command|(disabled)| archive_library|| archive_mode|off|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\a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00A050"/>
                </a:solidFill>
                <a:latin typeface="Courier New"/>
                <a:cs typeface="Courier New"/>
              </a:rPr>
              <a:t>\t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043" y="815218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2019" y="6008"/>
                </a:moveTo>
                <a:lnTo>
                  <a:pt x="6008" y="6008"/>
                </a:lnTo>
                <a:lnTo>
                  <a:pt x="0" y="0"/>
                </a:lnTo>
                <a:lnTo>
                  <a:pt x="12019" y="0"/>
                </a:lnTo>
                <a:lnTo>
                  <a:pt x="12019" y="600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3042" y="815217"/>
            <a:ext cx="6124575" cy="6350"/>
            <a:chOff x="713042" y="815217"/>
            <a:chExt cx="6124575" cy="6350"/>
          </a:xfrm>
        </p:grpSpPr>
        <p:sp>
          <p:nvSpPr>
            <p:cNvPr id="4" name="object 4"/>
            <p:cNvSpPr/>
            <p:nvPr/>
          </p:nvSpPr>
          <p:spPr>
            <a:xfrm>
              <a:off x="6825509" y="815218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5" h="6350">
                  <a:moveTo>
                    <a:pt x="6010" y="6008"/>
                  </a:moveTo>
                  <a:lnTo>
                    <a:pt x="0" y="6008"/>
                  </a:lnTo>
                  <a:lnTo>
                    <a:pt x="0" y="0"/>
                  </a:lnTo>
                  <a:lnTo>
                    <a:pt x="12019" y="0"/>
                  </a:lnTo>
                  <a:lnTo>
                    <a:pt x="6010" y="600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5063" y="818223"/>
              <a:ext cx="6100445" cy="0"/>
            </a:xfrm>
            <a:custGeom>
              <a:avLst/>
              <a:gdLst/>
              <a:ahLst/>
              <a:cxnLst/>
              <a:rect l="l" t="t" r="r" b="b"/>
              <a:pathLst>
                <a:path w="6100445">
                  <a:moveTo>
                    <a:pt x="0" y="0"/>
                  </a:moveTo>
                  <a:lnTo>
                    <a:pt x="6100446" y="0"/>
                  </a:lnTo>
                </a:path>
              </a:pathLst>
            </a:custGeom>
            <a:ln w="6010">
              <a:solidFill>
                <a:srgbClr val="80808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042" y="81521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31519" y="81521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601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13042" y="32493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2020" y="6009"/>
                </a:moveTo>
                <a:lnTo>
                  <a:pt x="6008" y="6009"/>
                </a:lnTo>
                <a:lnTo>
                  <a:pt x="0" y="1"/>
                </a:lnTo>
                <a:lnTo>
                  <a:pt x="12020" y="0"/>
                </a:lnTo>
                <a:lnTo>
                  <a:pt x="12020" y="60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13042" y="3249385"/>
            <a:ext cx="6124575" cy="6350"/>
            <a:chOff x="713042" y="3249385"/>
            <a:chExt cx="6124575" cy="6350"/>
          </a:xfrm>
        </p:grpSpPr>
        <p:sp>
          <p:nvSpPr>
            <p:cNvPr id="10" name="object 10"/>
            <p:cNvSpPr/>
            <p:nvPr/>
          </p:nvSpPr>
          <p:spPr>
            <a:xfrm>
              <a:off x="6825509" y="3249387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5" h="6350">
                  <a:moveTo>
                    <a:pt x="6011" y="6009"/>
                  </a:moveTo>
                  <a:lnTo>
                    <a:pt x="0" y="6009"/>
                  </a:lnTo>
                  <a:lnTo>
                    <a:pt x="0" y="0"/>
                  </a:lnTo>
                  <a:lnTo>
                    <a:pt x="12020" y="0"/>
                  </a:lnTo>
                  <a:lnTo>
                    <a:pt x="6011" y="600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5063" y="3252391"/>
              <a:ext cx="6100445" cy="0"/>
            </a:xfrm>
            <a:custGeom>
              <a:avLst/>
              <a:gdLst/>
              <a:ahLst/>
              <a:cxnLst/>
              <a:rect l="l" t="t" r="r" b="b"/>
              <a:pathLst>
                <a:path w="6100445">
                  <a:moveTo>
                    <a:pt x="0" y="0"/>
                  </a:moveTo>
                  <a:lnTo>
                    <a:pt x="6100446" y="0"/>
                  </a:lnTo>
                </a:path>
              </a:pathLst>
            </a:custGeom>
            <a:ln w="6010">
              <a:solidFill>
                <a:srgbClr val="80808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3042" y="324938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31519" y="324938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601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13042" y="9337815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2020" y="6007"/>
                </a:moveTo>
                <a:lnTo>
                  <a:pt x="6006" y="6007"/>
                </a:lnTo>
                <a:lnTo>
                  <a:pt x="0" y="1"/>
                </a:lnTo>
                <a:lnTo>
                  <a:pt x="12020" y="0"/>
                </a:lnTo>
                <a:lnTo>
                  <a:pt x="12020" y="600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13042" y="9337642"/>
            <a:ext cx="6124575" cy="6350"/>
            <a:chOff x="713042" y="9337642"/>
            <a:chExt cx="6124575" cy="6350"/>
          </a:xfrm>
        </p:grpSpPr>
        <p:sp>
          <p:nvSpPr>
            <p:cNvPr id="16" name="object 16"/>
            <p:cNvSpPr/>
            <p:nvPr/>
          </p:nvSpPr>
          <p:spPr>
            <a:xfrm>
              <a:off x="6825509" y="9337815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5" h="6350">
                  <a:moveTo>
                    <a:pt x="6013" y="6007"/>
                  </a:moveTo>
                  <a:lnTo>
                    <a:pt x="0" y="6007"/>
                  </a:lnTo>
                  <a:lnTo>
                    <a:pt x="0" y="0"/>
                  </a:lnTo>
                  <a:lnTo>
                    <a:pt x="12020" y="0"/>
                  </a:lnTo>
                  <a:lnTo>
                    <a:pt x="6013" y="600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063" y="9340817"/>
              <a:ext cx="6100445" cy="0"/>
            </a:xfrm>
            <a:custGeom>
              <a:avLst/>
              <a:gdLst/>
              <a:ahLst/>
              <a:cxnLst/>
              <a:rect l="l" t="t" r="r" b="b"/>
              <a:pathLst>
                <a:path w="6100445">
                  <a:moveTo>
                    <a:pt x="0" y="0"/>
                  </a:moveTo>
                  <a:lnTo>
                    <a:pt x="6100446" y="0"/>
                  </a:lnTo>
                </a:path>
              </a:pathLst>
            </a:custGeom>
            <a:ln w="6010">
              <a:solidFill>
                <a:srgbClr val="80808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042" y="933781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31519" y="933781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601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7307" y="331302"/>
            <a:ext cx="5796915" cy="144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01845">
              <a:lnSpc>
                <a:spcPct val="111800"/>
              </a:lnSpc>
              <a:spcBef>
                <a:spcPts val="95"/>
              </a:spcBef>
            </a:pPr>
            <a:r>
              <a:rPr sz="600" dirty="0">
                <a:latin typeface="Courier New"/>
                <a:cs typeface="Courier New"/>
              </a:rPr>
              <a:t>Output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format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aligned. </a:t>
            </a:r>
            <a:r>
              <a:rPr sz="600" dirty="0">
                <a:latin typeface="Courier New"/>
                <a:cs typeface="Courier New"/>
              </a:rPr>
              <a:t>Tuples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only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off.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spc="60" dirty="0">
                <a:latin typeface="Cambria"/>
                <a:cs typeface="Cambria"/>
              </a:rPr>
              <a:t>Такой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формат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неудобен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для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просмотра,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но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может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оказаться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полезным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для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автоматической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обработки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35" dirty="0">
                <a:latin typeface="Cambria"/>
                <a:cs typeface="Cambria"/>
              </a:rPr>
              <a:t>результатов.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600">
              <a:latin typeface="Cambria"/>
              <a:cs typeface="Cambria"/>
            </a:endParaRPr>
          </a:p>
          <a:p>
            <a:pPr marL="12700" marR="5080">
              <a:lnSpc>
                <a:spcPct val="111800"/>
              </a:lnSpc>
            </a:pPr>
            <a:r>
              <a:rPr sz="600" spc="60" dirty="0">
                <a:latin typeface="Cambria"/>
                <a:cs typeface="Cambria"/>
              </a:rPr>
              <a:t>Расширенный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формат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удобен,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когда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нужно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вывести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много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столбцов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для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одной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или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нескольких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записей.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Для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этого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вместо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точки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запятой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указываем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в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конце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\gx:</a:t>
            </a:r>
            <a:endParaRPr sz="600">
              <a:latin typeface="Cambria"/>
              <a:cs typeface="Cambria"/>
            </a:endParaRPr>
          </a:p>
          <a:p>
            <a:pPr marL="200025" marR="3052445" indent="-187960">
              <a:lnSpc>
                <a:spcPct val="111800"/>
              </a:lnSpc>
              <a:spcBef>
                <a:spcPts val="615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name,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setting,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unit,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category,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context,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313131"/>
                </a:solidFill>
                <a:latin typeface="Courier New"/>
                <a:cs typeface="Courier New"/>
              </a:rPr>
              <a:t>vartype,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min_val,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max_val,</a:t>
            </a:r>
            <a:r>
              <a:rPr sz="600" b="1" spc="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boot_val,</a:t>
            </a:r>
            <a:r>
              <a:rPr sz="600" b="1" spc="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313131"/>
                </a:solidFill>
                <a:latin typeface="Courier New"/>
                <a:cs typeface="Courier New"/>
              </a:rPr>
              <a:t>reset_val</a:t>
            </a:r>
            <a:endParaRPr sz="600">
              <a:latin typeface="Courier New"/>
              <a:cs typeface="Courier New"/>
            </a:endParaRPr>
          </a:p>
          <a:p>
            <a:pPr marL="200025">
              <a:lnSpc>
                <a:spcPct val="100000"/>
              </a:lnSpc>
              <a:spcBef>
                <a:spcPts val="85"/>
              </a:spcBef>
            </a:pP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600" b="1" spc="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313131"/>
                </a:solidFill>
                <a:latin typeface="Courier New"/>
                <a:cs typeface="Courier New"/>
              </a:rPr>
              <a:t>pg_settings</a:t>
            </a:r>
            <a:endParaRPr sz="600">
              <a:latin typeface="Courier New"/>
              <a:cs typeface="Courier New"/>
            </a:endParaRPr>
          </a:p>
          <a:p>
            <a:pPr marL="200025">
              <a:lnSpc>
                <a:spcPct val="100000"/>
              </a:lnSpc>
              <a:spcBef>
                <a:spcPts val="85"/>
              </a:spcBef>
            </a:pP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WHERE</a:t>
            </a:r>
            <a:r>
              <a:rPr sz="600" b="1" spc="1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name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'work_mem'</a:t>
            </a:r>
            <a:r>
              <a:rPr sz="600" b="1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00A050"/>
                </a:solidFill>
                <a:latin typeface="Courier New"/>
                <a:cs typeface="Courier New"/>
              </a:rPr>
              <a:t>\gx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Courier New"/>
                <a:cs typeface="Courier New"/>
              </a:rPr>
              <a:t>-[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RECORD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1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]---------------------</a:t>
            </a:r>
            <a:r>
              <a:rPr sz="600" spc="-50" dirty="0">
                <a:latin typeface="Courier New"/>
                <a:cs typeface="Courier New"/>
              </a:rPr>
              <a:t>-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7307" y="1749876"/>
            <a:ext cx="401320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600" spc="-20" dirty="0">
                <a:latin typeface="Courier New"/>
                <a:cs typeface="Courier New"/>
              </a:rPr>
              <a:t>name </a:t>
            </a:r>
            <a:r>
              <a:rPr sz="600" spc="-10" dirty="0">
                <a:latin typeface="Courier New"/>
                <a:cs typeface="Courier New"/>
              </a:rPr>
              <a:t>setting </a:t>
            </a:r>
            <a:r>
              <a:rPr sz="600" spc="-20" dirty="0">
                <a:latin typeface="Courier New"/>
                <a:cs typeface="Courier New"/>
              </a:rPr>
              <a:t>unit </a:t>
            </a:r>
            <a:r>
              <a:rPr sz="600" spc="-10" dirty="0">
                <a:latin typeface="Courier New"/>
                <a:cs typeface="Courier New"/>
              </a:rPr>
              <a:t>category context vartype min_val max_val boot_val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6910" y="1749876"/>
            <a:ext cx="1199515" cy="9455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work_mem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4096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kB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Resource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Usage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/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Memory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user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integer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64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2147483647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4096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7307" y="2677962"/>
            <a:ext cx="5478145" cy="43751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reset_val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4096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00">
              <a:latin typeface="Courier New"/>
              <a:cs typeface="Courier New"/>
            </a:endParaRPr>
          </a:p>
          <a:p>
            <a:pPr marL="12700" marR="5080">
              <a:lnSpc>
                <a:spcPct val="111800"/>
              </a:lnSpc>
            </a:pPr>
            <a:r>
              <a:rPr sz="600" spc="70" dirty="0">
                <a:latin typeface="Cambria"/>
                <a:cs typeface="Cambria"/>
              </a:rPr>
              <a:t>Если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расширенный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формат</a:t>
            </a:r>
            <a:r>
              <a:rPr sz="600" spc="75" dirty="0">
                <a:latin typeface="Cambria"/>
                <a:cs typeface="Cambria"/>
              </a:rPr>
              <a:t> нужен </a:t>
            </a:r>
            <a:r>
              <a:rPr sz="600" spc="60" dirty="0">
                <a:latin typeface="Cambria"/>
                <a:cs typeface="Cambria"/>
              </a:rPr>
              <a:t>не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для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одной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команды,</a:t>
            </a:r>
            <a:r>
              <a:rPr sz="600" spc="75" dirty="0">
                <a:latin typeface="Cambria"/>
                <a:cs typeface="Cambria"/>
              </a:rPr>
              <a:t> а </a:t>
            </a:r>
            <a:r>
              <a:rPr sz="600" spc="55" dirty="0">
                <a:latin typeface="Cambria"/>
                <a:cs typeface="Cambria"/>
              </a:rPr>
              <a:t>постоянно,</a:t>
            </a:r>
            <a:r>
              <a:rPr sz="600" spc="75" dirty="0">
                <a:latin typeface="Cambria"/>
                <a:cs typeface="Cambria"/>
              </a:rPr>
              <a:t> можно </a:t>
            </a:r>
            <a:r>
              <a:rPr sz="600" spc="45" dirty="0">
                <a:latin typeface="Cambria"/>
                <a:cs typeface="Cambria"/>
              </a:rPr>
              <a:t>включить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его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переключателем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\x.</a:t>
            </a:r>
            <a:r>
              <a:rPr sz="600" spc="75" dirty="0">
                <a:latin typeface="Cambria"/>
                <a:cs typeface="Cambria"/>
              </a:rPr>
              <a:t> Все </a:t>
            </a:r>
            <a:r>
              <a:rPr sz="600" spc="50" dirty="0">
                <a:latin typeface="Cambria"/>
                <a:cs typeface="Cambria"/>
              </a:rPr>
              <a:t>возможности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форматирования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результатов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запросов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доступны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через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команду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\pset.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750" b="1" spc="90" dirty="0">
                <a:latin typeface="Cambria"/>
                <a:cs typeface="Cambria"/>
              </a:rPr>
              <a:t>Взаимодействие</a:t>
            </a:r>
            <a:r>
              <a:rPr sz="750" b="1" spc="105" dirty="0">
                <a:latin typeface="Cambria"/>
                <a:cs typeface="Cambria"/>
              </a:rPr>
              <a:t> с </a:t>
            </a:r>
            <a:r>
              <a:rPr sz="750" b="1" spc="150" dirty="0">
                <a:latin typeface="Cambria"/>
                <a:cs typeface="Cambria"/>
              </a:rPr>
              <a:t>ОС</a:t>
            </a:r>
            <a:r>
              <a:rPr sz="750" b="1" spc="105" dirty="0">
                <a:latin typeface="Cambria"/>
                <a:cs typeface="Cambria"/>
              </a:rPr>
              <a:t> </a:t>
            </a:r>
            <a:r>
              <a:rPr sz="750" b="1" spc="85" dirty="0">
                <a:latin typeface="Cambria"/>
                <a:cs typeface="Cambria"/>
              </a:rPr>
              <a:t>и</a:t>
            </a:r>
            <a:r>
              <a:rPr sz="750" b="1" spc="105" dirty="0">
                <a:latin typeface="Cambria"/>
                <a:cs typeface="Cambria"/>
              </a:rPr>
              <a:t> </a:t>
            </a:r>
            <a:r>
              <a:rPr sz="750" b="1" spc="90" dirty="0">
                <a:latin typeface="Cambria"/>
                <a:cs typeface="Cambria"/>
              </a:rPr>
              <a:t>выполнение</a:t>
            </a:r>
            <a:r>
              <a:rPr sz="750" b="1" spc="105" dirty="0">
                <a:latin typeface="Cambria"/>
                <a:cs typeface="Cambria"/>
              </a:rPr>
              <a:t> </a:t>
            </a:r>
            <a:r>
              <a:rPr sz="750" b="1" spc="80" dirty="0">
                <a:latin typeface="Cambria"/>
                <a:cs typeface="Cambria"/>
              </a:rPr>
              <a:t>скриптов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spc="85" dirty="0">
                <a:latin typeface="Cambria"/>
                <a:cs typeface="Cambria"/>
              </a:rPr>
              <a:t>Из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psql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можно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выполнять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shell: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\!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313131"/>
                </a:solidFill>
                <a:latin typeface="Courier New"/>
                <a:cs typeface="Courier New"/>
              </a:rPr>
              <a:t>pwd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</a:pPr>
            <a:r>
              <a:rPr sz="600" spc="-10" dirty="0">
                <a:latin typeface="Courier New"/>
                <a:cs typeface="Courier New"/>
              </a:rPr>
              <a:t>/home/student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</a:pPr>
            <a:r>
              <a:rPr sz="600" spc="130" dirty="0">
                <a:latin typeface="Cambria"/>
                <a:cs typeface="Cambria"/>
              </a:rPr>
              <a:t>С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помощью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запроса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100" dirty="0">
                <a:latin typeface="Cambria"/>
                <a:cs typeface="Cambria"/>
              </a:rPr>
              <a:t>SQL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можно </a:t>
            </a:r>
            <a:r>
              <a:rPr sz="600" spc="50" dirty="0">
                <a:latin typeface="Cambria"/>
                <a:cs typeface="Cambria"/>
              </a:rPr>
              <a:t>сформировать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несколько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других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запросов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100" dirty="0">
                <a:latin typeface="Cambria"/>
                <a:cs typeface="Cambria"/>
              </a:rPr>
              <a:t>SQL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записать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их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в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файл,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используя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команду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\o[ut]:</a:t>
            </a:r>
            <a:endParaRPr sz="600">
              <a:latin typeface="Cambria"/>
              <a:cs typeface="Cambria"/>
            </a:endParaRPr>
          </a:p>
          <a:p>
            <a:pPr marL="12065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\a</a:t>
            </a:r>
            <a:r>
              <a:rPr sz="600" b="1" spc="2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\t</a:t>
            </a:r>
            <a:r>
              <a:rPr sz="600" b="1" spc="2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\pset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fieldsep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10939F"/>
                </a:solidFill>
                <a:latin typeface="Courier New"/>
                <a:cs typeface="Courier New"/>
              </a:rPr>
              <a:t>''</a:t>
            </a:r>
            <a:endParaRPr sz="600">
              <a:latin typeface="Courier New"/>
              <a:cs typeface="Courier New"/>
            </a:endParaRPr>
          </a:p>
          <a:p>
            <a:pPr marL="12065" marR="4189095">
              <a:lnSpc>
                <a:spcPct val="111800"/>
              </a:lnSpc>
              <a:spcBef>
                <a:spcPts val="615"/>
              </a:spcBef>
            </a:pPr>
            <a:r>
              <a:rPr sz="600" dirty="0">
                <a:latin typeface="Courier New"/>
                <a:cs typeface="Courier New"/>
              </a:rPr>
              <a:t>Output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format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unaligned. </a:t>
            </a:r>
            <a:r>
              <a:rPr sz="600" dirty="0">
                <a:latin typeface="Courier New"/>
                <a:cs typeface="Courier New"/>
              </a:rPr>
              <a:t>Tuples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only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on.</a:t>
            </a: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Field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separator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"".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\o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313131"/>
                </a:solidFill>
                <a:latin typeface="Courier New"/>
                <a:cs typeface="Courier New"/>
              </a:rPr>
              <a:t>dev1_tools.sql</a:t>
            </a:r>
            <a:endParaRPr sz="600">
              <a:latin typeface="Courier New"/>
              <a:cs typeface="Courier New"/>
            </a:endParaRPr>
          </a:p>
          <a:p>
            <a:pPr marL="12065" marR="1840864">
              <a:lnSpc>
                <a:spcPct val="111800"/>
              </a:lnSpc>
              <a:spcBef>
                <a:spcPts val="615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C63969"/>
                </a:solidFill>
                <a:latin typeface="Courier New"/>
                <a:cs typeface="Courier New"/>
              </a:rPr>
              <a:t>format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'SELECT</a:t>
            </a:r>
            <a:r>
              <a:rPr sz="600" b="1" spc="2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%L</a:t>
            </a:r>
            <a:r>
              <a:rPr sz="600" b="1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AS</a:t>
            </a:r>
            <a:r>
              <a:rPr sz="600" b="1" spc="2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tbl,</a:t>
            </a:r>
            <a:r>
              <a:rPr sz="600" b="1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count(*)</a:t>
            </a:r>
            <a:r>
              <a:rPr sz="600" b="1" spc="2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FROM</a:t>
            </a:r>
            <a:r>
              <a:rPr sz="600" b="1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%I;'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tablename,</a:t>
            </a:r>
            <a:r>
              <a:rPr sz="600" b="1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313131"/>
                </a:solidFill>
                <a:latin typeface="Courier New"/>
                <a:cs typeface="Courier New"/>
              </a:rPr>
              <a:t>tablename)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600" b="1" spc="2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pg_tables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A6AC7"/>
                </a:solidFill>
                <a:latin typeface="Courier New"/>
                <a:cs typeface="Courier New"/>
              </a:rPr>
              <a:t>LIMIT</a:t>
            </a:r>
            <a:r>
              <a:rPr sz="600" b="1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10939F"/>
                </a:solidFill>
                <a:latin typeface="Courier New"/>
                <a:cs typeface="Courier New"/>
              </a:rPr>
              <a:t>3</a:t>
            </a:r>
            <a:r>
              <a:rPr sz="600" b="1" spc="-25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</a:pPr>
            <a:r>
              <a:rPr sz="600" spc="95" dirty="0">
                <a:latin typeface="Cambria"/>
                <a:cs typeface="Cambria"/>
              </a:rPr>
              <a:t>На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экран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(в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стандартный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вывод)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ничего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не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попало.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Посмотрим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в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файле:</a:t>
            </a:r>
            <a:endParaRPr sz="600">
              <a:latin typeface="Cambria"/>
              <a:cs typeface="Cambria"/>
            </a:endParaRPr>
          </a:p>
          <a:p>
            <a:pPr marL="12065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\!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cat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313131"/>
                </a:solidFill>
                <a:latin typeface="Courier New"/>
                <a:cs typeface="Courier New"/>
              </a:rPr>
              <a:t>dev1_tools.sql</a:t>
            </a:r>
            <a:endParaRPr sz="600">
              <a:latin typeface="Courier New"/>
              <a:cs typeface="Courier New"/>
            </a:endParaRPr>
          </a:p>
          <a:p>
            <a:pPr marL="12065" marR="2780030">
              <a:lnSpc>
                <a:spcPct val="111800"/>
              </a:lnSpc>
              <a:spcBef>
                <a:spcPts val="615"/>
              </a:spcBef>
            </a:pP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600" spc="2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10939F"/>
                </a:solidFill>
                <a:latin typeface="Courier New"/>
                <a:cs typeface="Courier New"/>
              </a:rPr>
              <a:t>'pg_statistic'</a:t>
            </a:r>
            <a:r>
              <a:rPr sz="600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AS</a:t>
            </a:r>
            <a:r>
              <a:rPr sz="600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tbl</a:t>
            </a:r>
            <a:r>
              <a:rPr sz="600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600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C63969"/>
                </a:solidFill>
                <a:latin typeface="Courier New"/>
                <a:cs typeface="Courier New"/>
              </a:rPr>
              <a:t>count</a:t>
            </a:r>
            <a:r>
              <a:rPr sz="600" dirty="0">
                <a:solidFill>
                  <a:srgbClr val="313131"/>
                </a:solidFill>
                <a:latin typeface="Courier New"/>
                <a:cs typeface="Courier New"/>
              </a:rPr>
              <a:t>(*)</a:t>
            </a:r>
            <a:r>
              <a:rPr sz="600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600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pg_statistic</a:t>
            </a:r>
            <a:r>
              <a:rPr sz="600" spc="-10" dirty="0">
                <a:solidFill>
                  <a:srgbClr val="313131"/>
                </a:solidFill>
                <a:latin typeface="Courier New"/>
                <a:cs typeface="Courier New"/>
              </a:rPr>
              <a:t>; </a:t>
            </a: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600" spc="2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10939F"/>
                </a:solidFill>
                <a:latin typeface="Courier New"/>
                <a:cs typeface="Courier New"/>
              </a:rPr>
              <a:t>'pg_type'</a:t>
            </a:r>
            <a:r>
              <a:rPr sz="600" spc="2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AS</a:t>
            </a:r>
            <a:r>
              <a:rPr sz="600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tbl</a:t>
            </a:r>
            <a:r>
              <a:rPr sz="600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600" spc="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C63969"/>
                </a:solidFill>
                <a:latin typeface="Courier New"/>
                <a:cs typeface="Courier New"/>
              </a:rPr>
              <a:t>count</a:t>
            </a:r>
            <a:r>
              <a:rPr sz="600" dirty="0">
                <a:solidFill>
                  <a:srgbClr val="313131"/>
                </a:solidFill>
                <a:latin typeface="Courier New"/>
                <a:cs typeface="Courier New"/>
              </a:rPr>
              <a:t>(*)</a:t>
            </a:r>
            <a:r>
              <a:rPr sz="600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600" spc="2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pg_type</a:t>
            </a:r>
            <a:r>
              <a:rPr sz="600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600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10939F"/>
                </a:solidFill>
                <a:latin typeface="Courier New"/>
                <a:cs typeface="Courier New"/>
              </a:rPr>
              <a:t>'pg_foreign_table'</a:t>
            </a:r>
            <a:r>
              <a:rPr sz="600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AS</a:t>
            </a:r>
            <a:r>
              <a:rPr sz="600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tbl</a:t>
            </a:r>
            <a:r>
              <a:rPr sz="600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600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C63969"/>
                </a:solidFill>
                <a:latin typeface="Courier New"/>
                <a:cs typeface="Courier New"/>
              </a:rPr>
              <a:t>count</a:t>
            </a:r>
            <a:r>
              <a:rPr sz="600" dirty="0">
                <a:solidFill>
                  <a:srgbClr val="313131"/>
                </a:solidFill>
                <a:latin typeface="Courier New"/>
                <a:cs typeface="Courier New"/>
              </a:rPr>
              <a:t>(*)</a:t>
            </a:r>
            <a:r>
              <a:rPr sz="600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600" spc="2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pg_foreign_table</a:t>
            </a:r>
            <a:r>
              <a:rPr sz="600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</a:pPr>
            <a:r>
              <a:rPr sz="600" spc="65" dirty="0">
                <a:latin typeface="Cambria"/>
                <a:cs typeface="Cambria"/>
              </a:rPr>
              <a:t>Вернем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вывод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на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экран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восстановим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форматирование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умолчанию.</a:t>
            </a:r>
            <a:endParaRPr sz="600">
              <a:latin typeface="Cambria"/>
              <a:cs typeface="Cambria"/>
            </a:endParaRPr>
          </a:p>
          <a:p>
            <a:pPr marL="12065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\o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\t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00A050"/>
                </a:solidFill>
                <a:latin typeface="Courier New"/>
                <a:cs typeface="Courier New"/>
              </a:rPr>
              <a:t>\a</a:t>
            </a:r>
            <a:endParaRPr sz="600">
              <a:latin typeface="Courier New"/>
              <a:cs typeface="Courier New"/>
            </a:endParaRPr>
          </a:p>
          <a:p>
            <a:pPr marL="12065" marR="4283075">
              <a:lnSpc>
                <a:spcPct val="111800"/>
              </a:lnSpc>
              <a:spcBef>
                <a:spcPts val="615"/>
              </a:spcBef>
            </a:pPr>
            <a:r>
              <a:rPr sz="600" dirty="0">
                <a:latin typeface="Courier New"/>
                <a:cs typeface="Courier New"/>
              </a:rPr>
              <a:t>Tuples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only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off.</a:t>
            </a:r>
            <a:r>
              <a:rPr sz="600" spc="50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Output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format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is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aligned.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</a:pPr>
            <a:r>
              <a:rPr sz="600" spc="55" dirty="0">
                <a:latin typeface="Cambria"/>
                <a:cs typeface="Cambria"/>
              </a:rPr>
              <a:t>Выполним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теперь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эти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из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файла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помощью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\i[nclude]:</a:t>
            </a:r>
            <a:endParaRPr sz="600">
              <a:latin typeface="Cambria"/>
              <a:cs typeface="Cambria"/>
            </a:endParaRPr>
          </a:p>
          <a:p>
            <a:pPr marL="12065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\i</a:t>
            </a:r>
            <a:r>
              <a:rPr sz="600" b="1" spc="15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313131"/>
                </a:solidFill>
                <a:latin typeface="Courier New"/>
                <a:cs typeface="Courier New"/>
              </a:rPr>
              <a:t>dev1_tools.sql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4731" y="7114013"/>
            <a:ext cx="15367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600" spc="-25" dirty="0">
                <a:latin typeface="Courier New"/>
                <a:cs typeface="Courier New"/>
              </a:rPr>
              <a:t>tbl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9929" y="7285635"/>
            <a:ext cx="657860" cy="0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528" y="0"/>
                </a:lnTo>
              </a:path>
            </a:pathLst>
          </a:custGeom>
          <a:ln w="62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67373" y="7105598"/>
            <a:ext cx="34163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count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+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9929" y="7285635"/>
            <a:ext cx="1033780" cy="511175"/>
          </a:xfrm>
          <a:custGeom>
            <a:avLst/>
            <a:gdLst/>
            <a:ahLst/>
            <a:cxnLst/>
            <a:rect l="l" t="t" r="r" b="b"/>
            <a:pathLst>
              <a:path w="1033780" h="511175">
                <a:moveTo>
                  <a:pt x="704404" y="0"/>
                </a:moveTo>
                <a:lnTo>
                  <a:pt x="1033211" y="0"/>
                </a:lnTo>
              </a:path>
              <a:path w="1033780" h="511175">
                <a:moveTo>
                  <a:pt x="0" y="510927"/>
                </a:moveTo>
                <a:lnTo>
                  <a:pt x="422727" y="510927"/>
                </a:lnTo>
              </a:path>
              <a:path w="1033780" h="511175">
                <a:moveTo>
                  <a:pt x="469602" y="510927"/>
                </a:moveTo>
                <a:lnTo>
                  <a:pt x="798409" y="510927"/>
                </a:lnTo>
              </a:path>
            </a:pathLst>
          </a:custGeom>
          <a:ln w="62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9929" y="7309970"/>
            <a:ext cx="999490" cy="7410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80"/>
              </a:spcBef>
              <a:tabLst>
                <a:tab pos="845185" algn="l"/>
              </a:tabLst>
            </a:pPr>
            <a:r>
              <a:rPr sz="600" dirty="0">
                <a:latin typeface="Courier New"/>
                <a:cs typeface="Courier New"/>
              </a:rPr>
              <a:t>pg_statistic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-50" dirty="0">
                <a:latin typeface="Courier New"/>
                <a:cs typeface="Courier New"/>
              </a:rPr>
              <a:t>|</a:t>
            </a:r>
            <a:r>
              <a:rPr sz="600" dirty="0">
                <a:latin typeface="Courier New"/>
                <a:cs typeface="Courier New"/>
              </a:rPr>
              <a:t>	</a:t>
            </a:r>
            <a:r>
              <a:rPr sz="600" spc="-25" dirty="0">
                <a:latin typeface="Courier New"/>
                <a:cs typeface="Courier New"/>
              </a:rPr>
              <a:t>409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(1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row)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600">
              <a:latin typeface="Courier New"/>
              <a:cs typeface="Courier New"/>
            </a:endParaRPr>
          </a:p>
          <a:p>
            <a:pPr marR="98425" algn="ctr">
              <a:lnSpc>
                <a:spcPct val="100000"/>
              </a:lnSpc>
              <a:tabLst>
                <a:tab pos="281305" algn="l"/>
              </a:tabLst>
            </a:pPr>
            <a:r>
              <a:rPr sz="600" spc="-25" dirty="0">
                <a:latin typeface="Courier New"/>
                <a:cs typeface="Courier New"/>
              </a:rPr>
              <a:t>tbl</a:t>
            </a:r>
            <a:r>
              <a:rPr sz="600" dirty="0">
                <a:latin typeface="Courier New"/>
                <a:cs typeface="Courier New"/>
              </a:rPr>
              <a:t>	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count</a:t>
            </a:r>
            <a:endParaRPr sz="600">
              <a:latin typeface="Courier New"/>
              <a:cs typeface="Courier New"/>
            </a:endParaRPr>
          </a:p>
          <a:p>
            <a:pPr marR="98425" algn="ctr"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+</a:t>
            </a:r>
            <a:endParaRPr sz="6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  <a:spcBef>
                <a:spcPts val="85"/>
              </a:spcBef>
              <a:tabLst>
                <a:tab pos="610235" algn="l"/>
              </a:tabLst>
            </a:pPr>
            <a:r>
              <a:rPr sz="600" dirty="0">
                <a:latin typeface="Courier New"/>
                <a:cs typeface="Courier New"/>
              </a:rPr>
              <a:t>pg_type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50" dirty="0">
                <a:latin typeface="Courier New"/>
                <a:cs typeface="Courier New"/>
              </a:rPr>
              <a:t>|</a:t>
            </a:r>
            <a:r>
              <a:rPr sz="600" dirty="0">
                <a:latin typeface="Courier New"/>
                <a:cs typeface="Courier New"/>
              </a:rPr>
              <a:t>	</a:t>
            </a:r>
            <a:r>
              <a:rPr sz="600" spc="-25" dirty="0">
                <a:latin typeface="Courier New"/>
                <a:cs typeface="Courier New"/>
              </a:rPr>
              <a:t>613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(1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row)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8651" y="8135868"/>
            <a:ext cx="15367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600" spc="-25" dirty="0">
                <a:latin typeface="Courier New"/>
                <a:cs typeface="Courier New"/>
              </a:rPr>
              <a:t>tbl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9929" y="8307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370" y="0"/>
                </a:lnTo>
              </a:path>
            </a:pathLst>
          </a:custGeom>
          <a:ln w="62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55214" y="8127453"/>
            <a:ext cx="34163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count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+</a:t>
            </a:r>
            <a:endParaRPr sz="6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57119" y="8304315"/>
            <a:ext cx="1077595" cy="904240"/>
            <a:chOff x="857119" y="8304315"/>
            <a:chExt cx="1077595" cy="904240"/>
          </a:xfrm>
        </p:grpSpPr>
        <p:sp>
          <p:nvSpPr>
            <p:cNvPr id="33" name="object 33"/>
            <p:cNvSpPr/>
            <p:nvPr/>
          </p:nvSpPr>
          <p:spPr>
            <a:xfrm>
              <a:off x="1602175" y="8307490"/>
              <a:ext cx="328930" cy="0"/>
            </a:xfrm>
            <a:custGeom>
              <a:avLst/>
              <a:gdLst/>
              <a:ahLst/>
              <a:cxnLst/>
              <a:rect l="l" t="t" r="r" b="b"/>
              <a:pathLst>
                <a:path w="328930">
                  <a:moveTo>
                    <a:pt x="0" y="0"/>
                  </a:moveTo>
                  <a:lnTo>
                    <a:pt x="328807" y="0"/>
                  </a:lnTo>
                </a:path>
              </a:pathLst>
            </a:custGeom>
            <a:ln w="625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0294" y="897663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55"/>
                  </a:lnTo>
                  <a:lnTo>
                    <a:pt x="0" y="5385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85"/>
                  </a:lnTo>
                  <a:lnTo>
                    <a:pt x="24041" y="12020"/>
                  </a:lnTo>
                  <a:lnTo>
                    <a:pt x="24041" y="18655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0294" y="897663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55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55"/>
                  </a:lnTo>
                  <a:lnTo>
                    <a:pt x="0" y="12020"/>
                  </a:lnTo>
                  <a:lnTo>
                    <a:pt x="0" y="5385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85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0294" y="907880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55"/>
                  </a:lnTo>
                  <a:lnTo>
                    <a:pt x="0" y="5385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85"/>
                  </a:lnTo>
                  <a:lnTo>
                    <a:pt x="24041" y="12020"/>
                  </a:lnTo>
                  <a:lnTo>
                    <a:pt x="24041" y="18655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0294" y="907880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55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55"/>
                  </a:lnTo>
                  <a:lnTo>
                    <a:pt x="0" y="12020"/>
                  </a:lnTo>
                  <a:lnTo>
                    <a:pt x="0" y="5385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85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0294" y="918098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18661" y="24041"/>
                  </a:moveTo>
                  <a:lnTo>
                    <a:pt x="5379" y="24041"/>
                  </a:lnTo>
                  <a:lnTo>
                    <a:pt x="0" y="18655"/>
                  </a:lnTo>
                  <a:lnTo>
                    <a:pt x="0" y="5385"/>
                  </a:lnTo>
                  <a:lnTo>
                    <a:pt x="5379" y="0"/>
                  </a:lnTo>
                  <a:lnTo>
                    <a:pt x="18661" y="0"/>
                  </a:lnTo>
                  <a:lnTo>
                    <a:pt x="24041" y="5385"/>
                  </a:lnTo>
                  <a:lnTo>
                    <a:pt x="24041" y="12020"/>
                  </a:lnTo>
                  <a:lnTo>
                    <a:pt x="24041" y="18655"/>
                  </a:lnTo>
                  <a:lnTo>
                    <a:pt x="18661" y="2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0294" y="918098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041" y="12020"/>
                  </a:moveTo>
                  <a:lnTo>
                    <a:pt x="24041" y="18655"/>
                  </a:lnTo>
                  <a:lnTo>
                    <a:pt x="18661" y="24041"/>
                  </a:lnTo>
                  <a:lnTo>
                    <a:pt x="12020" y="24041"/>
                  </a:lnTo>
                  <a:lnTo>
                    <a:pt x="5379" y="24041"/>
                  </a:lnTo>
                  <a:lnTo>
                    <a:pt x="0" y="18655"/>
                  </a:lnTo>
                  <a:lnTo>
                    <a:pt x="0" y="12020"/>
                  </a:lnTo>
                  <a:lnTo>
                    <a:pt x="0" y="5385"/>
                  </a:lnTo>
                  <a:lnTo>
                    <a:pt x="5379" y="0"/>
                  </a:lnTo>
                  <a:lnTo>
                    <a:pt x="12020" y="0"/>
                  </a:lnTo>
                  <a:lnTo>
                    <a:pt x="18661" y="0"/>
                  </a:lnTo>
                  <a:lnTo>
                    <a:pt x="24041" y="5385"/>
                  </a:lnTo>
                  <a:lnTo>
                    <a:pt x="24041" y="12020"/>
                  </a:lnTo>
                  <a:close/>
                </a:path>
              </a:pathLst>
            </a:custGeom>
            <a:ln w="6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7312" y="8331824"/>
            <a:ext cx="5121275" cy="18459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80"/>
              </a:spcBef>
              <a:tabLst>
                <a:tab pos="1139190" algn="l"/>
              </a:tabLst>
            </a:pPr>
            <a:r>
              <a:rPr sz="600" dirty="0">
                <a:latin typeface="Courier New"/>
                <a:cs typeface="Courier New"/>
              </a:rPr>
              <a:t>pg_foreign_table</a:t>
            </a:r>
            <a:r>
              <a:rPr sz="600" spc="45" dirty="0">
                <a:latin typeface="Courier New"/>
                <a:cs typeface="Courier New"/>
              </a:rPr>
              <a:t> </a:t>
            </a:r>
            <a:r>
              <a:rPr sz="600" spc="-50" dirty="0">
                <a:latin typeface="Courier New"/>
                <a:cs typeface="Courier New"/>
              </a:rPr>
              <a:t>|</a:t>
            </a:r>
            <a:r>
              <a:rPr sz="600" dirty="0">
                <a:latin typeface="Courier New"/>
                <a:cs typeface="Courier New"/>
              </a:rPr>
              <a:t>	</a:t>
            </a:r>
            <a:r>
              <a:rPr sz="600" spc="-50" dirty="0">
                <a:latin typeface="Courier New"/>
                <a:cs typeface="Courier New"/>
              </a:rPr>
              <a:t>0</a:t>
            </a:r>
            <a:endParaRPr sz="600">
              <a:latin typeface="Courier New"/>
              <a:cs typeface="Courier New"/>
            </a:endParaRPr>
          </a:p>
          <a:p>
            <a:pPr marL="12065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(1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row)</a:t>
            </a:r>
            <a:endParaRPr sz="600">
              <a:latin typeface="Courier New"/>
              <a:cs typeface="Courier New"/>
            </a:endParaRPr>
          </a:p>
          <a:p>
            <a:pPr marL="252729" marR="5080" indent="-240665">
              <a:lnSpc>
                <a:spcPct val="216000"/>
              </a:lnSpc>
              <a:spcBef>
                <a:spcPts val="670"/>
              </a:spcBef>
            </a:pPr>
            <a:r>
              <a:rPr sz="600" spc="50" dirty="0">
                <a:latin typeface="Cambria"/>
                <a:cs typeface="Cambria"/>
              </a:rPr>
              <a:t>Есть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другие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способы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выполнить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команды,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в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том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числе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из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файлов.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После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выполнения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команд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сеанс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psql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будет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завершен: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psql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175" dirty="0">
                <a:latin typeface="Cambria"/>
                <a:cs typeface="Cambria"/>
              </a:rPr>
              <a:t>&lt;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имя_файла</a:t>
            </a:r>
            <a:endParaRPr sz="6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ambria"/>
                <a:cs typeface="Cambria"/>
              </a:rPr>
              <a:t>psql</a:t>
            </a:r>
            <a:r>
              <a:rPr sz="600" spc="1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-f</a:t>
            </a:r>
            <a:r>
              <a:rPr sz="600" spc="1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имя_файла</a:t>
            </a:r>
            <a:endParaRPr sz="6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  <a:spcBef>
                <a:spcPts val="85"/>
              </a:spcBef>
            </a:pPr>
            <a:r>
              <a:rPr sz="600" spc="30" dirty="0">
                <a:latin typeface="Cambria"/>
                <a:cs typeface="Cambria"/>
              </a:rPr>
              <a:t>psql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-c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'команда'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(работает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только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для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одной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команды)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750" b="1" spc="100" dirty="0">
                <a:latin typeface="Cambria"/>
                <a:cs typeface="Cambria"/>
              </a:rPr>
              <a:t>Переменные</a:t>
            </a:r>
            <a:r>
              <a:rPr sz="750" b="1" spc="120" dirty="0">
                <a:latin typeface="Cambria"/>
                <a:cs typeface="Cambria"/>
              </a:rPr>
              <a:t> </a:t>
            </a:r>
            <a:r>
              <a:rPr sz="750" b="1" spc="50" dirty="0">
                <a:latin typeface="Cambria"/>
                <a:cs typeface="Cambria"/>
              </a:rPr>
              <a:t>psql</a:t>
            </a:r>
            <a:endParaRPr sz="750">
              <a:latin typeface="Cambria"/>
              <a:cs typeface="Cambria"/>
            </a:endParaRPr>
          </a:p>
          <a:p>
            <a:pPr marL="12700" marR="2691130">
              <a:lnSpc>
                <a:spcPct val="197200"/>
              </a:lnSpc>
              <a:spcBef>
                <a:spcPts val="350"/>
              </a:spcBef>
            </a:pPr>
            <a:r>
              <a:rPr sz="600" spc="90" dirty="0">
                <a:latin typeface="Cambria"/>
                <a:cs typeface="Cambria"/>
              </a:rPr>
              <a:t>По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аналогии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shell,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psql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имеет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собственные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переменные.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Установим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переменную: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\set</a:t>
            </a:r>
            <a:r>
              <a:rPr sz="600" b="1" spc="2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TEST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313131"/>
                </a:solidFill>
                <a:latin typeface="Courier New"/>
                <a:cs typeface="Courier New"/>
              </a:rPr>
              <a:t>Hi!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3181" y="3331456"/>
            <a:ext cx="6413500" cy="6080760"/>
          </a:xfrm>
          <a:custGeom>
            <a:avLst/>
            <a:gdLst/>
            <a:ahLst/>
            <a:cxnLst/>
            <a:rect l="l" t="t" r="r" b="b"/>
            <a:pathLst>
              <a:path w="6413500" h="6080759">
                <a:moveTo>
                  <a:pt x="0" y="6080555"/>
                </a:moveTo>
                <a:lnTo>
                  <a:pt x="6413066" y="6080555"/>
                </a:lnTo>
                <a:lnTo>
                  <a:pt x="6413066" y="0"/>
                </a:lnTo>
                <a:lnTo>
                  <a:pt x="0" y="0"/>
                </a:lnTo>
                <a:lnTo>
                  <a:pt x="0" y="6080555"/>
                </a:lnTo>
                <a:close/>
              </a:path>
            </a:pathLst>
          </a:custGeom>
          <a:ln w="12700">
            <a:solidFill>
              <a:srgbClr val="E42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3042" y="3718188"/>
            <a:ext cx="6124575" cy="6350"/>
            <a:chOff x="713042" y="3718188"/>
            <a:chExt cx="6124575" cy="6350"/>
          </a:xfrm>
        </p:grpSpPr>
        <p:sp>
          <p:nvSpPr>
            <p:cNvPr id="3" name="object 3"/>
            <p:cNvSpPr/>
            <p:nvPr/>
          </p:nvSpPr>
          <p:spPr>
            <a:xfrm>
              <a:off x="6825509" y="3718188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5" h="6350">
                  <a:moveTo>
                    <a:pt x="6010" y="6009"/>
                  </a:moveTo>
                  <a:lnTo>
                    <a:pt x="0" y="6009"/>
                  </a:lnTo>
                  <a:lnTo>
                    <a:pt x="0" y="0"/>
                  </a:lnTo>
                  <a:lnTo>
                    <a:pt x="12020" y="0"/>
                  </a:lnTo>
                  <a:lnTo>
                    <a:pt x="6010" y="600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5063" y="3721194"/>
              <a:ext cx="6100445" cy="0"/>
            </a:xfrm>
            <a:custGeom>
              <a:avLst/>
              <a:gdLst/>
              <a:ahLst/>
              <a:cxnLst/>
              <a:rect l="l" t="t" r="r" b="b"/>
              <a:pathLst>
                <a:path w="6100445">
                  <a:moveTo>
                    <a:pt x="0" y="0"/>
                  </a:moveTo>
                  <a:lnTo>
                    <a:pt x="6100446" y="0"/>
                  </a:lnTo>
                </a:path>
              </a:pathLst>
            </a:custGeom>
            <a:ln w="6010">
              <a:solidFill>
                <a:srgbClr val="80808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042" y="37181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31519" y="37181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10" y="6010"/>
                  </a:moveTo>
                  <a:lnTo>
                    <a:pt x="0" y="6010"/>
                  </a:lnTo>
                  <a:lnTo>
                    <a:pt x="6010" y="0"/>
                  </a:lnTo>
                  <a:lnTo>
                    <a:pt x="6010" y="601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7325" y="339718"/>
            <a:ext cx="6506209" cy="2025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0" dirty="0">
                <a:latin typeface="Cambria"/>
                <a:cs typeface="Cambria"/>
              </a:rPr>
              <a:t>Чтобы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подставить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значение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переменной,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надо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предварить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ее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имя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двоеточием: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\echo</a:t>
            </a:r>
            <a:r>
              <a:rPr sz="600" b="1" spc="2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00A050"/>
                </a:solidFill>
                <a:latin typeface="Courier New"/>
                <a:cs typeface="Courier New"/>
              </a:rPr>
              <a:t>:TEST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spc="-25" dirty="0">
                <a:latin typeface="Courier New"/>
                <a:cs typeface="Courier New"/>
              </a:rPr>
              <a:t>Hi!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spc="65" dirty="0">
                <a:latin typeface="Cambria"/>
                <a:cs typeface="Cambria"/>
              </a:rPr>
              <a:t>Значение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переменной</a:t>
            </a:r>
            <a:r>
              <a:rPr sz="600" spc="75" dirty="0">
                <a:latin typeface="Cambria"/>
                <a:cs typeface="Cambria"/>
              </a:rPr>
              <a:t> можно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сбросить: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\unset</a:t>
            </a:r>
            <a:r>
              <a:rPr sz="600" b="1" spc="2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20" dirty="0">
                <a:solidFill>
                  <a:srgbClr val="313131"/>
                </a:solidFill>
                <a:latin typeface="Courier New"/>
                <a:cs typeface="Courier New"/>
              </a:rPr>
              <a:t>TEST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\echo</a:t>
            </a:r>
            <a:r>
              <a:rPr sz="600" b="1" spc="2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00A050"/>
                </a:solidFill>
                <a:latin typeface="Courier New"/>
                <a:cs typeface="Courier New"/>
              </a:rPr>
              <a:t>:TEST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spc="-10" dirty="0">
                <a:latin typeface="Courier New"/>
                <a:cs typeface="Courier New"/>
              </a:rPr>
              <a:t>:TEST</a:t>
            </a:r>
            <a:endParaRPr sz="600">
              <a:latin typeface="Courier New"/>
              <a:cs typeface="Courier New"/>
            </a:endParaRPr>
          </a:p>
          <a:p>
            <a:pPr marL="12700" marR="528320">
              <a:lnSpc>
                <a:spcPct val="111800"/>
              </a:lnSpc>
              <a:spcBef>
                <a:spcPts val="615"/>
              </a:spcBef>
            </a:pPr>
            <a:r>
              <a:rPr sz="600" spc="65" dirty="0">
                <a:latin typeface="Cambria"/>
                <a:cs typeface="Cambria"/>
              </a:rPr>
              <a:t>Переменные</a:t>
            </a:r>
            <a:r>
              <a:rPr sz="600" spc="75" dirty="0">
                <a:latin typeface="Cambria"/>
                <a:cs typeface="Cambria"/>
              </a:rPr>
              <a:t> можно </a:t>
            </a:r>
            <a:r>
              <a:rPr sz="600" spc="45" dirty="0">
                <a:latin typeface="Cambria"/>
                <a:cs typeface="Cambria"/>
              </a:rPr>
              <a:t>использовать,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например,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для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хранения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текста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часто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используемых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запросов.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Вот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запрос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на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получение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списка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пяти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самых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больших</a:t>
            </a:r>
            <a:r>
              <a:rPr sz="600" spc="60" dirty="0">
                <a:latin typeface="Cambria"/>
                <a:cs typeface="Cambria"/>
              </a:rPr>
              <a:t> по</a:t>
            </a:r>
            <a:r>
              <a:rPr sz="600" spc="6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размеру</a:t>
            </a:r>
            <a:r>
              <a:rPr sz="600" spc="6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таблиц: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\set</a:t>
            </a:r>
            <a:r>
              <a:rPr sz="600" b="1" spc="3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top5</a:t>
            </a:r>
            <a:r>
              <a:rPr sz="600" b="1" spc="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'SELECT</a:t>
            </a:r>
            <a:r>
              <a:rPr sz="600" b="1" spc="3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tablename,</a:t>
            </a:r>
            <a:r>
              <a:rPr sz="600" b="1" spc="3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pg_total_relation_size(schemaname||''.''||tablename)</a:t>
            </a:r>
            <a:r>
              <a:rPr sz="600" b="1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AS</a:t>
            </a:r>
            <a:r>
              <a:rPr sz="600" b="1" spc="3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bytes</a:t>
            </a:r>
            <a:r>
              <a:rPr sz="600" b="1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FROM</a:t>
            </a:r>
            <a:r>
              <a:rPr sz="600" b="1" spc="3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pg_tables</a:t>
            </a:r>
            <a:r>
              <a:rPr sz="600" b="1" spc="3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ORDER</a:t>
            </a:r>
            <a:r>
              <a:rPr sz="600" b="1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BY</a:t>
            </a:r>
            <a:r>
              <a:rPr sz="600" b="1" spc="3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bytes</a:t>
            </a:r>
            <a:r>
              <a:rPr sz="600" b="1" spc="25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DESC</a:t>
            </a:r>
            <a:r>
              <a:rPr sz="600" b="1" spc="3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10939F"/>
                </a:solidFill>
                <a:latin typeface="Courier New"/>
                <a:cs typeface="Courier New"/>
              </a:rPr>
              <a:t>LIMIT</a:t>
            </a:r>
            <a:r>
              <a:rPr sz="600" b="1" spc="3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10939F"/>
                </a:solidFill>
                <a:latin typeface="Courier New"/>
                <a:cs typeface="Courier New"/>
              </a:rPr>
              <a:t>5;'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spc="75" dirty="0">
                <a:latin typeface="Cambria"/>
                <a:cs typeface="Cambria"/>
              </a:rPr>
              <a:t>Для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выполнения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запроса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достаточно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35" dirty="0">
                <a:latin typeface="Cambria"/>
                <a:cs typeface="Cambria"/>
              </a:rPr>
              <a:t>набрать: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00A050"/>
                </a:solidFill>
                <a:latin typeface="Courier New"/>
                <a:cs typeface="Courier New"/>
              </a:rPr>
              <a:t>:top5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6" y="2425504"/>
            <a:ext cx="448309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ourier New"/>
                <a:cs typeface="Courier New"/>
              </a:rPr>
              <a:t>tablename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0025" y="2597126"/>
            <a:ext cx="751840" cy="0"/>
          </a:xfrm>
          <a:custGeom>
            <a:avLst/>
            <a:gdLst/>
            <a:ahLst/>
            <a:cxnLst/>
            <a:rect l="l" t="t" r="r" b="b"/>
            <a:pathLst>
              <a:path w="751840">
                <a:moveTo>
                  <a:pt x="0" y="0"/>
                </a:moveTo>
                <a:lnTo>
                  <a:pt x="751449" y="0"/>
                </a:lnTo>
              </a:path>
            </a:pathLst>
          </a:custGeom>
          <a:ln w="62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8690" y="2417089"/>
            <a:ext cx="40132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38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bytes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spc="-50" dirty="0">
                <a:latin typeface="Courier New"/>
                <a:cs typeface="Courier New"/>
              </a:rPr>
              <a:t>+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350" y="2597126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727" y="0"/>
                </a:lnTo>
              </a:path>
            </a:pathLst>
          </a:custGeom>
          <a:ln w="62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8690" y="2629875"/>
            <a:ext cx="448309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1245184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286" y="2621460"/>
            <a:ext cx="589280" cy="332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600" spc="-10" dirty="0">
                <a:latin typeface="Courier New"/>
                <a:cs typeface="Courier New"/>
              </a:rPr>
              <a:t>pg_proc pg_rewrite pg_attribute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286" y="2928017"/>
            <a:ext cx="777240" cy="22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  <a:tabLst>
                <a:tab pos="716915" algn="l"/>
              </a:tabLst>
            </a:pPr>
            <a:r>
              <a:rPr sz="600" dirty="0">
                <a:latin typeface="Courier New"/>
                <a:cs typeface="Courier New"/>
              </a:rPr>
              <a:t>pg_description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-50" dirty="0">
                <a:latin typeface="Courier New"/>
                <a:cs typeface="Courier New"/>
              </a:rPr>
              <a:t>| </a:t>
            </a:r>
            <a:r>
              <a:rPr sz="600" spc="-10" dirty="0">
                <a:latin typeface="Courier New"/>
                <a:cs typeface="Courier New"/>
              </a:rPr>
              <a:t>pg_statistic</a:t>
            </a:r>
            <a:r>
              <a:rPr sz="600" dirty="0">
                <a:latin typeface="Courier New"/>
                <a:cs typeface="Courier New"/>
              </a:rPr>
              <a:t>	</a:t>
            </a:r>
            <a:r>
              <a:rPr sz="600" spc="-50" dirty="0">
                <a:latin typeface="Courier New"/>
                <a:cs typeface="Courier New"/>
              </a:rPr>
              <a:t>|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8690" y="2723645"/>
            <a:ext cx="448309" cy="434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38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745472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600" dirty="0">
                <a:latin typeface="Courier New"/>
                <a:cs typeface="Courier New"/>
              </a:rPr>
              <a:t>|</a:t>
            </a:r>
            <a:r>
              <a:rPr sz="600" spc="38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720896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600" spc="-10" dirty="0">
                <a:latin typeface="Courier New"/>
                <a:cs typeface="Courier New"/>
              </a:rPr>
              <a:t>630784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600" spc="-10" dirty="0">
                <a:latin typeface="Courier New"/>
                <a:cs typeface="Courier New"/>
              </a:rPr>
              <a:t>294912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325" y="3140802"/>
            <a:ext cx="6038850" cy="1309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(5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rows)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00">
              <a:latin typeface="Courier New"/>
              <a:cs typeface="Courier New"/>
            </a:endParaRPr>
          </a:p>
          <a:p>
            <a:pPr marL="12700" marR="5080">
              <a:lnSpc>
                <a:spcPct val="111800"/>
              </a:lnSpc>
            </a:pPr>
            <a:r>
              <a:rPr sz="600" spc="60" dirty="0">
                <a:latin typeface="Cambria"/>
                <a:cs typeface="Cambria"/>
              </a:rPr>
              <a:t>Присвоение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значения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переменной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top5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удобно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записать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в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стартовый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файл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.psqlrc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в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домашнем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каталоге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пользователя.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Команды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из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.psqlrc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будут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автоматически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выполняться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каждый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раз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при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старте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psql.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70" dirty="0">
                <a:latin typeface="Cambria"/>
                <a:cs typeface="Cambria"/>
              </a:rPr>
              <a:t>Без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параметров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\set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выдает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значения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всех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переменных,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включая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встроенные.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Справку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</a:t>
            </a:r>
            <a:r>
              <a:rPr sz="600" spc="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встроенным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переменным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можно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получить</a:t>
            </a:r>
            <a:r>
              <a:rPr sz="600" spc="7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так: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00A050"/>
                </a:solidFill>
                <a:latin typeface="Courier New"/>
                <a:cs typeface="Courier New"/>
              </a:rPr>
              <a:t>\?</a:t>
            </a:r>
            <a:r>
              <a:rPr sz="600" b="1" spc="10" dirty="0">
                <a:solidFill>
                  <a:srgbClr val="00A05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313131"/>
                </a:solidFill>
                <a:latin typeface="Courier New"/>
                <a:cs typeface="Courier New"/>
              </a:rPr>
              <a:t>variables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50" dirty="0">
                <a:latin typeface="Cambria"/>
                <a:cs typeface="Cambria"/>
              </a:rPr>
              <a:t>Выйти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из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psql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можно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с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помощью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команд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\q[uit],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quit,</a:t>
            </a:r>
            <a:r>
              <a:rPr sz="600" spc="8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exit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или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нажав</a:t>
            </a:r>
            <a:r>
              <a:rPr sz="600" spc="9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Ctrl+D: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60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600" b="1" spc="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600" b="1" spc="-25" dirty="0">
                <a:solidFill>
                  <a:srgbClr val="00A050"/>
                </a:solidFill>
                <a:latin typeface="Courier New"/>
                <a:cs typeface="Courier New"/>
              </a:rPr>
              <a:t>\q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0486" y="3291270"/>
            <a:ext cx="5346065" cy="4010025"/>
            <a:chOff x="1100486" y="3291270"/>
            <a:chExt cx="5346065" cy="4010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7327" y="4245535"/>
              <a:ext cx="4072318" cy="30549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486" y="3291270"/>
              <a:ext cx="5345988" cy="40094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486" y="3291270"/>
              <a:ext cx="5345988" cy="872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283" y="4378877"/>
              <a:ext cx="1204201" cy="4963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01365" y="6666892"/>
              <a:ext cx="436880" cy="436880"/>
            </a:xfrm>
            <a:custGeom>
              <a:avLst/>
              <a:gdLst/>
              <a:ahLst/>
              <a:cxnLst/>
              <a:rect l="l" t="t" r="r" b="b"/>
              <a:pathLst>
                <a:path w="436879" h="436879">
                  <a:moveTo>
                    <a:pt x="218516" y="0"/>
                  </a:moveTo>
                  <a:lnTo>
                    <a:pt x="161951" y="7426"/>
                  </a:lnTo>
                  <a:lnTo>
                    <a:pt x="109435" y="29159"/>
                  </a:lnTo>
                  <a:lnTo>
                    <a:pt x="64081" y="63852"/>
                  </a:lnTo>
                  <a:lnTo>
                    <a:pt x="29527" y="109080"/>
                  </a:lnTo>
                  <a:lnTo>
                    <a:pt x="7472" y="161729"/>
                  </a:lnTo>
                  <a:lnTo>
                    <a:pt x="0" y="218160"/>
                  </a:lnTo>
                  <a:lnTo>
                    <a:pt x="1879" y="246802"/>
                  </a:lnTo>
                  <a:lnTo>
                    <a:pt x="16711" y="301790"/>
                  </a:lnTo>
                  <a:lnTo>
                    <a:pt x="45352" y="351324"/>
                  </a:lnTo>
                  <a:lnTo>
                    <a:pt x="85509" y="391490"/>
                  </a:lnTo>
                  <a:lnTo>
                    <a:pt x="135036" y="420126"/>
                  </a:lnTo>
                  <a:lnTo>
                    <a:pt x="189879" y="434804"/>
                  </a:lnTo>
                  <a:lnTo>
                    <a:pt x="218516" y="436676"/>
                  </a:lnTo>
                  <a:lnTo>
                    <a:pt x="247004" y="434804"/>
                  </a:lnTo>
                  <a:lnTo>
                    <a:pt x="301951" y="420126"/>
                  </a:lnTo>
                  <a:lnTo>
                    <a:pt x="351374" y="391490"/>
                  </a:lnTo>
                  <a:lnTo>
                    <a:pt x="391640" y="351324"/>
                  </a:lnTo>
                  <a:lnTo>
                    <a:pt x="420126" y="301790"/>
                  </a:lnTo>
                  <a:lnTo>
                    <a:pt x="434804" y="246802"/>
                  </a:lnTo>
                  <a:lnTo>
                    <a:pt x="436676" y="218160"/>
                  </a:lnTo>
                  <a:lnTo>
                    <a:pt x="434804" y="189674"/>
                  </a:lnTo>
                  <a:lnTo>
                    <a:pt x="420126" y="134730"/>
                  </a:lnTo>
                  <a:lnTo>
                    <a:pt x="391640" y="85301"/>
                  </a:lnTo>
                  <a:lnTo>
                    <a:pt x="351374" y="45036"/>
                  </a:lnTo>
                  <a:lnTo>
                    <a:pt x="301951" y="16555"/>
                  </a:lnTo>
                  <a:lnTo>
                    <a:pt x="247004" y="1873"/>
                  </a:lnTo>
                  <a:lnTo>
                    <a:pt x="218516" y="0"/>
                  </a:lnTo>
                  <a:close/>
                </a:path>
              </a:pathLst>
            </a:custGeom>
            <a:solidFill>
              <a:srgbClr val="B375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0486" y="3290813"/>
            <a:ext cx="5346065" cy="401066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72415">
              <a:lnSpc>
                <a:spcPts val="1960"/>
              </a:lnSpc>
              <a:spcBef>
                <a:spcPts val="985"/>
              </a:spcBef>
            </a:pP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Архитектура</a:t>
            </a:r>
            <a:endParaRPr sz="1700">
              <a:latin typeface="Microsoft Sans Serif"/>
              <a:cs typeface="Microsoft Sans Serif"/>
            </a:endParaRPr>
          </a:p>
          <a:p>
            <a:pPr marL="272415">
              <a:lnSpc>
                <a:spcPts val="2680"/>
              </a:lnSpc>
            </a:pP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Общее</a:t>
            </a:r>
            <a:r>
              <a:rPr sz="23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устройство</a:t>
            </a:r>
            <a:r>
              <a:rPr sz="23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PostgreSQL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R="284480" algn="r">
              <a:lnSpc>
                <a:spcPct val="100000"/>
              </a:lnSpc>
            </a:pPr>
            <a:r>
              <a:rPr sz="1900" b="1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spc="-20" dirty="0">
                <a:solidFill>
                  <a:srgbClr val="000033"/>
                </a:solidFill>
                <a:latin typeface="Microsoft Sans Serif"/>
                <a:cs typeface="Microsoft Sans Serif"/>
              </a:rPr>
              <a:t>Темы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 marR="1356360">
              <a:lnSpc>
                <a:spcPct val="124400"/>
              </a:lnSpc>
            </a:pPr>
            <a:r>
              <a:rPr sz="1500" spc="-20" dirty="0">
                <a:latin typeface="Times New Roman"/>
                <a:cs typeface="Times New Roman"/>
              </a:rPr>
              <a:t>Клиент-</a:t>
            </a:r>
            <a:r>
              <a:rPr sz="1500" spc="-10" dirty="0">
                <a:latin typeface="Times New Roman"/>
                <a:cs typeface="Times New Roman"/>
              </a:rPr>
              <a:t>серверный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протокол Транзакционность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механизмы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ее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реализации</a:t>
            </a:r>
            <a:endParaRPr sz="1500">
              <a:latin typeface="Times New Roman"/>
              <a:cs typeface="Times New Roman"/>
            </a:endParaRPr>
          </a:p>
          <a:p>
            <a:pPr marL="228600" marR="1068070">
              <a:lnSpc>
                <a:spcPct val="124600"/>
              </a:lnSpc>
              <a:spcBef>
                <a:spcPts val="5"/>
              </a:spcBef>
            </a:pPr>
            <a:r>
              <a:rPr sz="1500" spc="-10" dirty="0">
                <a:latin typeface="Times New Roman"/>
                <a:cs typeface="Times New Roman"/>
              </a:rPr>
              <a:t>Схема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обработки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способы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выполнения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запросов Процессы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структуры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памяти</a:t>
            </a:r>
            <a:endParaRPr sz="1500">
              <a:latin typeface="Times New Roman"/>
              <a:cs typeface="Times New Roman"/>
            </a:endParaRPr>
          </a:p>
          <a:p>
            <a:pPr marL="228600" marR="1619885">
              <a:lnSpc>
                <a:spcPts val="2250"/>
              </a:lnSpc>
              <a:spcBef>
                <a:spcPts val="140"/>
              </a:spcBef>
            </a:pPr>
            <a:r>
              <a:rPr sz="1500" spc="-10" dirty="0">
                <a:latin typeface="Times New Roman"/>
                <a:cs typeface="Times New Roman"/>
              </a:rPr>
              <a:t>Хранение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данных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на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диске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работа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с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ними </a:t>
            </a:r>
            <a:r>
              <a:rPr sz="1500" spc="-10" dirty="0">
                <a:latin typeface="Times New Roman"/>
                <a:cs typeface="Times New Roman"/>
              </a:rPr>
              <a:t>Расширяемость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системы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50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2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335963" y="2170084"/>
            <a:ext cx="4887595" cy="1452245"/>
            <a:chOff x="1335963" y="2170084"/>
            <a:chExt cx="4887595" cy="1452245"/>
          </a:xfrm>
        </p:grpSpPr>
        <p:sp>
          <p:nvSpPr>
            <p:cNvPr id="6" name="object 6"/>
            <p:cNvSpPr/>
            <p:nvPr/>
          </p:nvSpPr>
          <p:spPr>
            <a:xfrm>
              <a:off x="1335963" y="2943006"/>
              <a:ext cx="4887595" cy="679450"/>
            </a:xfrm>
            <a:custGeom>
              <a:avLst/>
              <a:gdLst/>
              <a:ahLst/>
              <a:cxnLst/>
              <a:rect l="l" t="t" r="r" b="b"/>
              <a:pathLst>
                <a:path w="4887595" h="679450">
                  <a:moveTo>
                    <a:pt x="2443670" y="678967"/>
                  </a:moveTo>
                  <a:lnTo>
                    <a:pt x="0" y="678967"/>
                  </a:lnTo>
                  <a:lnTo>
                    <a:pt x="0" y="0"/>
                  </a:lnTo>
                  <a:lnTo>
                    <a:pt x="4887353" y="0"/>
                  </a:lnTo>
                  <a:lnTo>
                    <a:pt x="4887353" y="678967"/>
                  </a:lnTo>
                  <a:lnTo>
                    <a:pt x="2443670" y="6789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5280" y="2170084"/>
              <a:ext cx="1908810" cy="572770"/>
            </a:xfrm>
            <a:custGeom>
              <a:avLst/>
              <a:gdLst/>
              <a:ahLst/>
              <a:cxnLst/>
              <a:rect l="l" t="t" r="r" b="b"/>
              <a:pathLst>
                <a:path w="1908810" h="572769">
                  <a:moveTo>
                    <a:pt x="954354" y="572770"/>
                  </a:moveTo>
                  <a:lnTo>
                    <a:pt x="0" y="572770"/>
                  </a:lnTo>
                  <a:lnTo>
                    <a:pt x="0" y="0"/>
                  </a:lnTo>
                  <a:lnTo>
                    <a:pt x="1908721" y="0"/>
                  </a:lnTo>
                  <a:lnTo>
                    <a:pt x="1908721" y="572770"/>
                  </a:lnTo>
                  <a:lnTo>
                    <a:pt x="954354" y="572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8114" y="2999165"/>
            <a:ext cx="1527175" cy="5727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050" dirty="0">
                <a:latin typeface="Microsoft Sans Serif"/>
                <a:cs typeface="Microsoft Sans Serif"/>
              </a:rPr>
              <a:t>DBA2,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4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дня</a:t>
            </a:r>
            <a:endParaRPr sz="1050">
              <a:latin typeface="Microsoft Sans Serif"/>
              <a:cs typeface="Microsoft Sans Serif"/>
            </a:endParaRPr>
          </a:p>
          <a:p>
            <a:pPr marL="635" algn="ctr">
              <a:lnSpc>
                <a:spcPct val="100000"/>
              </a:lnSpc>
              <a:spcBef>
                <a:spcPts val="280"/>
              </a:spcBef>
            </a:pPr>
            <a:r>
              <a:rPr sz="850" spc="-10" dirty="0">
                <a:latin typeface="Microsoft Sans Serif"/>
                <a:cs typeface="Microsoft Sans Serif"/>
              </a:rPr>
              <a:t>Настройка </a:t>
            </a:r>
            <a:r>
              <a:rPr sz="850" dirty="0">
                <a:latin typeface="Microsoft Sans Serif"/>
                <a:cs typeface="Microsoft Sans Serif"/>
              </a:rPr>
              <a:t>и </a:t>
            </a:r>
            <a:r>
              <a:rPr sz="850" spc="-10" dirty="0">
                <a:latin typeface="Microsoft Sans Serif"/>
                <a:cs typeface="Microsoft Sans Serif"/>
              </a:rPr>
              <a:t>мониторинг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8121" y="2999165"/>
            <a:ext cx="1527175" cy="5727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Microsoft Sans Serif"/>
                <a:cs typeface="Microsoft Sans Serif"/>
              </a:rPr>
              <a:t>QPT,</a:t>
            </a:r>
            <a:r>
              <a:rPr sz="1050" spc="-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2</a:t>
            </a:r>
            <a:r>
              <a:rPr sz="1050" spc="-15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дня</a:t>
            </a: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850" spc="-20" dirty="0">
                <a:latin typeface="Microsoft Sans Serif"/>
                <a:cs typeface="Microsoft Sans Serif"/>
              </a:rPr>
              <a:t>Оптимизация</a:t>
            </a:r>
            <a:r>
              <a:rPr sz="850" spc="5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запросов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3118" y="2999165"/>
            <a:ext cx="1527175" cy="5727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050" dirty="0">
                <a:latin typeface="Microsoft Sans Serif"/>
                <a:cs typeface="Microsoft Sans Serif"/>
              </a:rPr>
              <a:t>DBA3,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2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дня</a:t>
            </a:r>
            <a:endParaRPr sz="1050">
              <a:latin typeface="Microsoft Sans Serif"/>
              <a:cs typeface="Microsoft Sans Serif"/>
            </a:endParaRPr>
          </a:p>
          <a:p>
            <a:pPr marL="163830" marR="156845" algn="ctr">
              <a:lnSpc>
                <a:spcPts val="940"/>
              </a:lnSpc>
              <a:spcBef>
                <a:spcPts val="375"/>
              </a:spcBef>
            </a:pPr>
            <a:r>
              <a:rPr sz="850" spc="-20" dirty="0">
                <a:latin typeface="Microsoft Sans Serif"/>
                <a:cs typeface="Microsoft Sans Serif"/>
              </a:rPr>
              <a:t>Резервное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копирование </a:t>
            </a:r>
            <a:r>
              <a:rPr sz="850" dirty="0">
                <a:latin typeface="Microsoft Sans Serif"/>
                <a:cs typeface="Microsoft Sans Serif"/>
              </a:rPr>
              <a:t>и</a:t>
            </a:r>
            <a:r>
              <a:rPr sz="850" spc="-10" dirty="0">
                <a:latin typeface="Microsoft Sans Serif"/>
                <a:cs typeface="Microsoft Sans Serif"/>
              </a:rPr>
              <a:t> репликация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50843" y="2742219"/>
            <a:ext cx="57785" cy="201295"/>
            <a:chOff x="3750843" y="2742219"/>
            <a:chExt cx="57785" cy="201295"/>
          </a:xfrm>
        </p:grpSpPr>
        <p:sp>
          <p:nvSpPr>
            <p:cNvPr id="12" name="object 12"/>
            <p:cNvSpPr/>
            <p:nvPr/>
          </p:nvSpPr>
          <p:spPr>
            <a:xfrm>
              <a:off x="3779634" y="2742854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0"/>
                  </a:moveTo>
                  <a:lnTo>
                    <a:pt x="0" y="1238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0843" y="2863085"/>
              <a:ext cx="57785" cy="80010"/>
            </a:xfrm>
            <a:custGeom>
              <a:avLst/>
              <a:gdLst/>
              <a:ahLst/>
              <a:cxnLst/>
              <a:rect l="l" t="t" r="r" b="b"/>
              <a:pathLst>
                <a:path w="57785" h="80010">
                  <a:moveTo>
                    <a:pt x="57594" y="0"/>
                  </a:moveTo>
                  <a:lnTo>
                    <a:pt x="51841" y="4330"/>
                  </a:lnTo>
                  <a:lnTo>
                    <a:pt x="44640" y="7569"/>
                  </a:lnTo>
                  <a:lnTo>
                    <a:pt x="37439" y="10083"/>
                  </a:lnTo>
                  <a:lnTo>
                    <a:pt x="29159" y="10807"/>
                  </a:lnTo>
                  <a:lnTo>
                    <a:pt x="20878" y="10083"/>
                  </a:lnTo>
                  <a:lnTo>
                    <a:pt x="13322" y="7924"/>
                  </a:lnTo>
                  <a:lnTo>
                    <a:pt x="6121" y="4330"/>
                  </a:lnTo>
                  <a:lnTo>
                    <a:pt x="0" y="0"/>
                  </a:lnTo>
                  <a:lnTo>
                    <a:pt x="28790" y="79921"/>
                  </a:lnTo>
                  <a:lnTo>
                    <a:pt x="57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Администраторам</a:t>
            </a:r>
            <a:endParaRPr sz="2300">
              <a:latin typeface="Microsoft Sans Serif"/>
              <a:cs typeface="Microsoft Sans Serif"/>
            </a:endParaRPr>
          </a:p>
          <a:p>
            <a:pPr marL="2806700">
              <a:lnSpc>
                <a:spcPct val="100000"/>
              </a:lnSpc>
              <a:spcBef>
                <a:spcPts val="2290"/>
              </a:spcBef>
            </a:pPr>
            <a:r>
              <a:rPr sz="1050" dirty="0">
                <a:latin typeface="Microsoft Sans Serif"/>
                <a:cs typeface="Microsoft Sans Serif"/>
              </a:rPr>
              <a:t>Основы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SQL</a:t>
            </a:r>
            <a:endParaRPr sz="1050">
              <a:latin typeface="Microsoft Sans Serif"/>
              <a:cs typeface="Microsoft Sans Serif"/>
            </a:endParaRPr>
          </a:p>
          <a:p>
            <a:pPr marL="2806700">
              <a:lnSpc>
                <a:spcPts val="980"/>
              </a:lnSpc>
              <a:spcBef>
                <a:spcPts val="290"/>
              </a:spcBef>
            </a:pPr>
            <a:r>
              <a:rPr sz="850" dirty="0">
                <a:latin typeface="Microsoft Sans Serif"/>
                <a:cs typeface="Microsoft Sans Serif"/>
              </a:rPr>
              <a:t>Е.</a:t>
            </a:r>
            <a:r>
              <a:rPr sz="850" spc="-5" dirty="0">
                <a:latin typeface="Microsoft Sans Serif"/>
                <a:cs typeface="Microsoft Sans Serif"/>
              </a:rPr>
              <a:t> </a:t>
            </a:r>
            <a:r>
              <a:rPr sz="850" dirty="0">
                <a:latin typeface="Microsoft Sans Serif"/>
                <a:cs typeface="Microsoft Sans Serif"/>
              </a:rPr>
              <a:t>П.</a:t>
            </a:r>
            <a:r>
              <a:rPr sz="850" spc="-5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Моргунов,</a:t>
            </a:r>
            <a:endParaRPr sz="850">
              <a:latin typeface="Microsoft Sans Serif"/>
              <a:cs typeface="Microsoft Sans Serif"/>
            </a:endParaRPr>
          </a:p>
          <a:p>
            <a:pPr marL="2806700">
              <a:lnSpc>
                <a:spcPts val="980"/>
              </a:lnSpc>
            </a:pPr>
            <a:r>
              <a:rPr sz="850" spc="-10" dirty="0">
                <a:latin typeface="Microsoft Sans Serif"/>
                <a:cs typeface="Microsoft Sans Serif"/>
              </a:rPr>
              <a:t>«PostgreSQL. </a:t>
            </a:r>
            <a:r>
              <a:rPr sz="850" dirty="0">
                <a:latin typeface="Microsoft Sans Serif"/>
                <a:cs typeface="Microsoft Sans Serif"/>
              </a:rPr>
              <a:t>Основы</a:t>
            </a:r>
            <a:r>
              <a:rPr sz="850" spc="-5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языка</a:t>
            </a:r>
            <a:r>
              <a:rPr sz="850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SQL»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8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DBA1,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3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дня</a:t>
            </a: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ts val="985"/>
              </a:lnSpc>
              <a:spcBef>
                <a:spcPts val="280"/>
              </a:spcBef>
            </a:pPr>
            <a:r>
              <a:rPr sz="850" spc="-10" dirty="0">
                <a:latin typeface="Microsoft Sans Serif"/>
                <a:cs typeface="Microsoft Sans Serif"/>
              </a:rPr>
              <a:t>Базовый</a:t>
            </a:r>
            <a:r>
              <a:rPr sz="850" spc="-40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курс</a:t>
            </a:r>
            <a:endParaRPr sz="850">
              <a:latin typeface="Microsoft Sans Serif"/>
              <a:cs typeface="Microsoft Sans Serif"/>
            </a:endParaRPr>
          </a:p>
          <a:p>
            <a:pPr algn="ctr">
              <a:lnSpc>
                <a:spcPts val="985"/>
              </a:lnSpc>
            </a:pPr>
            <a:r>
              <a:rPr sz="850" dirty="0">
                <a:latin typeface="Microsoft Sans Serif"/>
                <a:cs typeface="Microsoft Sans Serif"/>
              </a:rPr>
              <a:t>по</a:t>
            </a:r>
            <a:r>
              <a:rPr sz="850" spc="-25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администрированию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Microsoft Sans Serif"/>
              <a:cs typeface="Microsoft Sans Serif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3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6084" y="3832564"/>
            <a:ext cx="1527175" cy="6451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Microsoft Sans Serif"/>
                <a:cs typeface="Microsoft Sans Serif"/>
              </a:rPr>
              <a:t>PGPRO,</a:t>
            </a:r>
            <a:r>
              <a:rPr sz="1050" spc="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3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25" dirty="0">
                <a:latin typeface="Microsoft Sans Serif"/>
                <a:cs typeface="Microsoft Sans Serif"/>
              </a:rPr>
              <a:t>дня</a:t>
            </a:r>
            <a:endParaRPr sz="1050">
              <a:latin typeface="Microsoft Sans Serif"/>
              <a:cs typeface="Microsoft Sans Serif"/>
            </a:endParaRPr>
          </a:p>
          <a:p>
            <a:pPr marL="191770" marR="184150" indent="238125">
              <a:lnSpc>
                <a:spcPts val="940"/>
              </a:lnSpc>
              <a:spcBef>
                <a:spcPts val="390"/>
              </a:spcBef>
            </a:pPr>
            <a:r>
              <a:rPr sz="850" spc="-10" dirty="0">
                <a:latin typeface="Microsoft Sans Serif"/>
                <a:cs typeface="Microsoft Sans Serif"/>
              </a:rPr>
              <a:t>Возможности </a:t>
            </a:r>
            <a:r>
              <a:rPr sz="850" dirty="0">
                <a:latin typeface="Microsoft Sans Serif"/>
                <a:cs typeface="Microsoft Sans Serif"/>
              </a:rPr>
              <a:t>Postgres</a:t>
            </a:r>
            <a:r>
              <a:rPr sz="850" spc="-30" dirty="0">
                <a:latin typeface="Microsoft Sans Serif"/>
                <a:cs typeface="Microsoft Sans Serif"/>
              </a:rPr>
              <a:t> </a:t>
            </a:r>
            <a:r>
              <a:rPr sz="850" dirty="0">
                <a:latin typeface="Microsoft Sans Serif"/>
                <a:cs typeface="Microsoft Sans Serif"/>
              </a:rPr>
              <a:t>Pro</a:t>
            </a:r>
            <a:r>
              <a:rPr sz="850" spc="-35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Enterprise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50843" y="1503816"/>
            <a:ext cx="57785" cy="2329180"/>
            <a:chOff x="3750843" y="1503816"/>
            <a:chExt cx="57785" cy="2329180"/>
          </a:xfrm>
        </p:grpSpPr>
        <p:sp>
          <p:nvSpPr>
            <p:cNvPr id="17" name="object 17"/>
            <p:cNvSpPr/>
            <p:nvPr/>
          </p:nvSpPr>
          <p:spPr>
            <a:xfrm>
              <a:off x="3779634" y="3621973"/>
              <a:ext cx="0" cy="134620"/>
            </a:xfrm>
            <a:custGeom>
              <a:avLst/>
              <a:gdLst/>
              <a:ahLst/>
              <a:cxnLst/>
              <a:rect l="l" t="t" r="r" b="b"/>
              <a:pathLst>
                <a:path h="134620">
                  <a:moveTo>
                    <a:pt x="0" y="0"/>
                  </a:moveTo>
                  <a:lnTo>
                    <a:pt x="0" y="1342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0843" y="3752643"/>
              <a:ext cx="57785" cy="80010"/>
            </a:xfrm>
            <a:custGeom>
              <a:avLst/>
              <a:gdLst/>
              <a:ahLst/>
              <a:cxnLst/>
              <a:rect l="l" t="t" r="r" b="b"/>
              <a:pathLst>
                <a:path w="57785" h="80010">
                  <a:moveTo>
                    <a:pt x="57594" y="0"/>
                  </a:moveTo>
                  <a:lnTo>
                    <a:pt x="51841" y="4330"/>
                  </a:lnTo>
                  <a:lnTo>
                    <a:pt x="44640" y="7569"/>
                  </a:lnTo>
                  <a:lnTo>
                    <a:pt x="37439" y="10083"/>
                  </a:lnTo>
                  <a:lnTo>
                    <a:pt x="29159" y="10807"/>
                  </a:lnTo>
                  <a:lnTo>
                    <a:pt x="20878" y="10083"/>
                  </a:lnTo>
                  <a:lnTo>
                    <a:pt x="13322" y="7924"/>
                  </a:lnTo>
                  <a:lnTo>
                    <a:pt x="6121" y="4330"/>
                  </a:lnTo>
                  <a:lnTo>
                    <a:pt x="0" y="0"/>
                  </a:lnTo>
                  <a:lnTo>
                    <a:pt x="28790" y="79921"/>
                  </a:lnTo>
                  <a:lnTo>
                    <a:pt x="57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9634" y="1504451"/>
              <a:ext cx="4445" cy="583565"/>
            </a:xfrm>
            <a:custGeom>
              <a:avLst/>
              <a:gdLst/>
              <a:ahLst/>
              <a:cxnLst/>
              <a:rect l="l" t="t" r="r" b="b"/>
              <a:pathLst>
                <a:path w="4445" h="583564">
                  <a:moveTo>
                    <a:pt x="4330" y="0"/>
                  </a:moveTo>
                  <a:lnTo>
                    <a:pt x="4308" y="51777"/>
                  </a:lnTo>
                  <a:lnTo>
                    <a:pt x="4245" y="96030"/>
                  </a:lnTo>
                  <a:lnTo>
                    <a:pt x="4010" y="164892"/>
                  </a:lnTo>
                  <a:lnTo>
                    <a:pt x="3655" y="212440"/>
                  </a:lnTo>
                  <a:lnTo>
                    <a:pt x="2963" y="256610"/>
                  </a:lnTo>
                  <a:lnTo>
                    <a:pt x="2168" y="285762"/>
                  </a:lnTo>
                  <a:lnTo>
                    <a:pt x="1897" y="295559"/>
                  </a:lnTo>
                  <a:lnTo>
                    <a:pt x="1121" y="335431"/>
                  </a:lnTo>
                  <a:lnTo>
                    <a:pt x="672" y="378068"/>
                  </a:lnTo>
                  <a:lnTo>
                    <a:pt x="310" y="440381"/>
                  </a:lnTo>
                  <a:lnTo>
                    <a:pt x="172" y="480745"/>
                  </a:lnTo>
                  <a:lnTo>
                    <a:pt x="67" y="528225"/>
                  </a:lnTo>
                  <a:lnTo>
                    <a:pt x="0" y="5835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199" y="2090175"/>
              <a:ext cx="57785" cy="80010"/>
            </a:xfrm>
            <a:custGeom>
              <a:avLst/>
              <a:gdLst/>
              <a:ahLst/>
              <a:cxnLst/>
              <a:rect l="l" t="t" r="r" b="b"/>
              <a:pathLst>
                <a:path w="57785" h="80010">
                  <a:moveTo>
                    <a:pt x="57238" y="0"/>
                  </a:moveTo>
                  <a:lnTo>
                    <a:pt x="51485" y="4318"/>
                  </a:lnTo>
                  <a:lnTo>
                    <a:pt x="44284" y="7912"/>
                  </a:lnTo>
                  <a:lnTo>
                    <a:pt x="37084" y="10071"/>
                  </a:lnTo>
                  <a:lnTo>
                    <a:pt x="28803" y="11150"/>
                  </a:lnTo>
                  <a:lnTo>
                    <a:pt x="20523" y="10439"/>
                  </a:lnTo>
                  <a:lnTo>
                    <a:pt x="12966" y="7912"/>
                  </a:lnTo>
                  <a:lnTo>
                    <a:pt x="5765" y="4673"/>
                  </a:lnTo>
                  <a:lnTo>
                    <a:pt x="0" y="0"/>
                  </a:lnTo>
                  <a:lnTo>
                    <a:pt x="28435" y="79908"/>
                  </a:lnTo>
                  <a:lnTo>
                    <a:pt x="57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2937" y="4991231"/>
            <a:ext cx="6061710" cy="48526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администраторов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предлагаем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следующие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курсы.</a:t>
            </a:r>
            <a:endParaRPr sz="1400">
              <a:latin typeface="Microsoft Sans Serif"/>
              <a:cs typeface="Microsoft Sans Serif"/>
            </a:endParaRPr>
          </a:p>
          <a:p>
            <a:pPr marL="12700" marR="415290">
              <a:lnSpc>
                <a:spcPct val="93600"/>
              </a:lnSpc>
              <a:spcBef>
                <a:spcPts val="565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базовом </a:t>
            </a:r>
            <a:r>
              <a:rPr sz="1400" dirty="0">
                <a:latin typeface="Microsoft Sans Serif"/>
                <a:cs typeface="Microsoft Sans Serif"/>
              </a:rPr>
              <a:t>курсе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DBA1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даются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общие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сведения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архитектуре </a:t>
            </a:r>
            <a:r>
              <a:rPr sz="1400" dirty="0">
                <a:latin typeface="Microsoft Sans Serif"/>
                <a:cs typeface="Microsoft Sans Serif"/>
              </a:rPr>
              <a:t>PostgreSQL,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процессе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установки, </a:t>
            </a:r>
            <a:r>
              <a:rPr sz="1400" spc="-20" dirty="0">
                <a:latin typeface="Microsoft Sans Serif"/>
                <a:cs typeface="Microsoft Sans Serif"/>
              </a:rPr>
              <a:t>базовой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настройке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0" dirty="0">
                <a:latin typeface="Microsoft Sans Serif"/>
                <a:cs typeface="Microsoft Sans Serif"/>
              </a:rPr>
              <a:t> управлении </a:t>
            </a:r>
            <a:r>
              <a:rPr sz="1400" dirty="0">
                <a:latin typeface="Microsoft Sans Serif"/>
                <a:cs typeface="Microsoft Sans Serif"/>
              </a:rPr>
              <a:t>сервером.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Рассматриваются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основные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задачи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администрирования, </a:t>
            </a:r>
            <a:r>
              <a:rPr sz="1400" dirty="0">
                <a:latin typeface="Microsoft Sans Serif"/>
                <a:cs typeface="Microsoft Sans Serif"/>
              </a:rPr>
              <a:t>вопросы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доступом.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Приводится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обзор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резервного копирования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 </a:t>
            </a:r>
            <a:r>
              <a:rPr sz="1400" spc="-10" dirty="0">
                <a:latin typeface="Microsoft Sans Serif"/>
                <a:cs typeface="Microsoft Sans Serif"/>
              </a:rPr>
              <a:t>репликации.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93800"/>
              </a:lnSpc>
              <a:spcBef>
                <a:spcPts val="565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DBA2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обсуждается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настройка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различных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конфигурационных параметров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исходя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понимания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внутренней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организации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сервера; говорится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мониторинге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использованием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обратной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связи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для </a:t>
            </a:r>
            <a:r>
              <a:rPr sz="1400" spc="-10" dirty="0">
                <a:latin typeface="Microsoft Sans Serif"/>
                <a:cs typeface="Microsoft Sans Serif"/>
              </a:rPr>
              <a:t>итеративной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настройки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параметров.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Также </a:t>
            </a:r>
            <a:r>
              <a:rPr sz="1400" spc="-10" dirty="0">
                <a:latin typeface="Microsoft Sans Serif"/>
                <a:cs typeface="Microsoft Sans Serif"/>
              </a:rPr>
              <a:t>рассматриваются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настройки, </a:t>
            </a:r>
            <a:r>
              <a:rPr sz="1400" dirty="0">
                <a:latin typeface="Microsoft Sans Serif"/>
                <a:cs typeface="Microsoft Sans Serif"/>
              </a:rPr>
              <a:t>связанные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локализацией,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управление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расширениями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знакомство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70"/>
              </a:lnSpc>
            </a:pP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процедурой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обновления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сервера.</a:t>
            </a:r>
            <a:endParaRPr sz="1400">
              <a:latin typeface="Microsoft Sans Serif"/>
              <a:cs typeface="Microsoft Sans Serif"/>
            </a:endParaRPr>
          </a:p>
          <a:p>
            <a:pPr marL="12700" marR="51435">
              <a:lnSpc>
                <a:spcPct val="93600"/>
              </a:lnSpc>
              <a:spcBef>
                <a:spcPts val="56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Курс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DBA3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посвящен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рассмотрению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резервного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копирования,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также настройкам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физической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логической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репликации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сценариям</a:t>
            </a:r>
            <a:r>
              <a:rPr sz="1400" spc="-25" dirty="0">
                <a:latin typeface="Microsoft Sans Serif"/>
                <a:cs typeface="Microsoft Sans Serif"/>
              </a:rPr>
              <a:t> ее </a:t>
            </a:r>
            <a:r>
              <a:rPr sz="1400" spc="-10" dirty="0">
                <a:latin typeface="Microsoft Sans Serif"/>
                <a:cs typeface="Microsoft Sans Serif"/>
              </a:rPr>
              <a:t>использования.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Также </a:t>
            </a:r>
            <a:r>
              <a:rPr sz="1400" dirty="0">
                <a:latin typeface="Microsoft Sans Serif"/>
                <a:cs typeface="Microsoft Sans Serif"/>
              </a:rPr>
              <a:t>дается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общее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представление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способах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и </a:t>
            </a:r>
            <a:r>
              <a:rPr sz="1400" dirty="0">
                <a:latin typeface="Microsoft Sans Serif"/>
                <a:cs typeface="Microsoft Sans Serif"/>
              </a:rPr>
              <a:t>сложностях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построения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высокодоступных,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масштабируемых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кластеров.</a:t>
            </a:r>
            <a:endParaRPr sz="1400">
              <a:latin typeface="Microsoft Sans Serif"/>
              <a:cs typeface="Microsoft Sans Serif"/>
            </a:endParaRPr>
          </a:p>
          <a:p>
            <a:pPr marL="12700" marR="953135">
              <a:lnSpc>
                <a:spcPts val="1570"/>
              </a:lnSpc>
              <a:spcBef>
                <a:spcPts val="60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Курсы </a:t>
            </a:r>
            <a:r>
              <a:rPr sz="1400" b="1" dirty="0">
                <a:latin typeface="Arial"/>
                <a:cs typeface="Arial"/>
              </a:rPr>
              <a:t>QPT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PGPRO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являются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общими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разработчиков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и </a:t>
            </a:r>
            <a:r>
              <a:rPr sz="1400" spc="-10" dirty="0">
                <a:latin typeface="Microsoft Sans Serif"/>
                <a:cs typeface="Microsoft Sans Serif"/>
              </a:rPr>
              <a:t>администраторов.</a:t>
            </a:r>
            <a:endParaRPr sz="1400">
              <a:latin typeface="Microsoft Sans Serif"/>
              <a:cs typeface="Microsoft Sans Serif"/>
            </a:endParaRPr>
          </a:p>
          <a:p>
            <a:pPr marL="12700" marR="123825">
              <a:lnSpc>
                <a:spcPts val="1580"/>
              </a:lnSpc>
              <a:spcBef>
                <a:spcPts val="560"/>
              </a:spcBef>
            </a:pPr>
            <a:r>
              <a:rPr sz="1400" spc="-10" dirty="0">
                <a:latin typeface="Microsoft Sans Serif"/>
                <a:cs typeface="Microsoft Sans Serif"/>
              </a:rPr>
              <a:t>Курсы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10" dirty="0">
                <a:latin typeface="Microsoft Sans Serif"/>
                <a:cs typeface="Microsoft Sans Serif"/>
              </a:rPr>
              <a:t> администрированию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интересны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разработчикам, желающим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детальнее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изучить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внутреннее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устройство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PostgreSQL,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480"/>
              </a:lnSpc>
            </a:pP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также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случае,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когда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проекте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выделенной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роли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25"/>
              </a:lnSpc>
            </a:pPr>
            <a:r>
              <a:rPr sz="1400" spc="-10" dirty="0">
                <a:latin typeface="Microsoft Sans Serif"/>
                <a:cs typeface="Microsoft Sans Serif"/>
              </a:rPr>
              <a:t>администратора.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114" y="884102"/>
            <a:ext cx="870127" cy="367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57074" y="4498121"/>
            <a:ext cx="806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3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Клиент</a:t>
            </a:r>
            <a:r>
              <a:rPr spc="-20" dirty="0"/>
              <a:t> </a:t>
            </a:r>
            <a:r>
              <a:rPr dirty="0"/>
              <a:t>и </a:t>
            </a:r>
            <a:r>
              <a:rPr spc="-10" dirty="0"/>
              <a:t>сервер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3670696"/>
            <a:ext cx="1654810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802640" algn="r">
              <a:lnSpc>
                <a:spcPct val="115199"/>
              </a:lnSpc>
              <a:spcBef>
                <a:spcPts val="95"/>
              </a:spcBef>
            </a:pPr>
            <a:r>
              <a:rPr sz="1150" spc="-10" dirty="0">
                <a:latin typeface="Times New Roman"/>
                <a:cs typeface="Times New Roman"/>
              </a:rPr>
              <a:t>подключение </a:t>
            </a:r>
            <a:r>
              <a:rPr sz="1150" dirty="0">
                <a:latin typeface="Times New Roman"/>
                <a:cs typeface="Times New Roman"/>
              </a:rPr>
              <a:t>формирование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запросов </a:t>
            </a:r>
            <a:r>
              <a:rPr sz="1150" dirty="0">
                <a:latin typeface="Times New Roman"/>
                <a:cs typeface="Times New Roman"/>
              </a:rPr>
              <a:t>управление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транзакциями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9313" y="3670696"/>
            <a:ext cx="1883410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12445">
              <a:lnSpc>
                <a:spcPct val="115199"/>
              </a:lnSpc>
              <a:spcBef>
                <a:spcPts val="95"/>
              </a:spcBef>
            </a:pPr>
            <a:r>
              <a:rPr sz="1150" spc="-10" dirty="0">
                <a:latin typeface="Times New Roman"/>
                <a:cs typeface="Times New Roman"/>
              </a:rPr>
              <a:t>аутентификация </a:t>
            </a:r>
            <a:r>
              <a:rPr sz="1150" dirty="0">
                <a:latin typeface="Times New Roman"/>
                <a:cs typeface="Times New Roman"/>
              </a:rPr>
              <a:t>выполнение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запросов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sz="1150" dirty="0">
                <a:latin typeface="Times New Roman"/>
                <a:cs typeface="Times New Roman"/>
              </a:rPr>
              <a:t>поддержка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транзакционности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6996" y="2302570"/>
            <a:ext cx="1024890" cy="57785"/>
            <a:chOff x="2996996" y="2302570"/>
            <a:chExt cx="1024890" cy="57785"/>
          </a:xfrm>
        </p:grpSpPr>
        <p:sp>
          <p:nvSpPr>
            <p:cNvPr id="8" name="object 8"/>
            <p:cNvSpPr/>
            <p:nvPr/>
          </p:nvSpPr>
          <p:spPr>
            <a:xfrm>
              <a:off x="3072955" y="2331374"/>
              <a:ext cx="873125" cy="635"/>
            </a:xfrm>
            <a:custGeom>
              <a:avLst/>
              <a:gdLst/>
              <a:ahLst/>
              <a:cxnLst/>
              <a:rect l="l" t="t" r="r" b="b"/>
              <a:pathLst>
                <a:path w="873125" h="635">
                  <a:moveTo>
                    <a:pt x="0" y="355"/>
                  </a:moveTo>
                  <a:lnTo>
                    <a:pt x="8726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6996" y="2302570"/>
              <a:ext cx="1024890" cy="57785"/>
            </a:xfrm>
            <a:custGeom>
              <a:avLst/>
              <a:gdLst/>
              <a:ahLst/>
              <a:cxnLst/>
              <a:rect l="l" t="t" r="r" b="b"/>
              <a:pathLst>
                <a:path w="1024889" h="57785">
                  <a:moveTo>
                    <a:pt x="79921" y="355"/>
                  </a:moveTo>
                  <a:lnTo>
                    <a:pt x="0" y="29159"/>
                  </a:lnTo>
                  <a:lnTo>
                    <a:pt x="79921" y="57594"/>
                  </a:lnTo>
                  <a:lnTo>
                    <a:pt x="75603" y="51841"/>
                  </a:lnTo>
                  <a:lnTo>
                    <a:pt x="72364" y="44996"/>
                  </a:lnTo>
                  <a:lnTo>
                    <a:pt x="69837" y="37439"/>
                  </a:lnTo>
                  <a:lnTo>
                    <a:pt x="69126" y="29514"/>
                  </a:lnTo>
                  <a:lnTo>
                    <a:pt x="69837" y="21234"/>
                  </a:lnTo>
                  <a:lnTo>
                    <a:pt x="72009" y="13677"/>
                  </a:lnTo>
                  <a:lnTo>
                    <a:pt x="75603" y="6477"/>
                  </a:lnTo>
                  <a:lnTo>
                    <a:pt x="79921" y="355"/>
                  </a:lnTo>
                  <a:close/>
                </a:path>
                <a:path w="1024889" h="57785">
                  <a:moveTo>
                    <a:pt x="1024559" y="28435"/>
                  </a:moveTo>
                  <a:lnTo>
                    <a:pt x="944638" y="0"/>
                  </a:lnTo>
                  <a:lnTo>
                    <a:pt x="948969" y="5753"/>
                  </a:lnTo>
                  <a:lnTo>
                    <a:pt x="952563" y="12598"/>
                  </a:lnTo>
                  <a:lnTo>
                    <a:pt x="954722" y="20154"/>
                  </a:lnTo>
                  <a:lnTo>
                    <a:pt x="955802" y="28435"/>
                  </a:lnTo>
                  <a:lnTo>
                    <a:pt x="955078" y="36360"/>
                  </a:lnTo>
                  <a:lnTo>
                    <a:pt x="952563" y="44284"/>
                  </a:lnTo>
                  <a:lnTo>
                    <a:pt x="949325" y="51117"/>
                  </a:lnTo>
                  <a:lnTo>
                    <a:pt x="944638" y="57238"/>
                  </a:lnTo>
                  <a:lnTo>
                    <a:pt x="1024559" y="28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82835" y="2188346"/>
            <a:ext cx="46482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протокол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1556" y="1671494"/>
            <a:ext cx="1527810" cy="13195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850" spc="-10" dirty="0">
                <a:latin typeface="Microsoft Sans Serif"/>
                <a:cs typeface="Microsoft Sans Serif"/>
              </a:rPr>
              <a:t>PostgreSQL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4359" y="1586531"/>
            <a:ext cx="3242310" cy="1311275"/>
            <a:chOff x="2214359" y="1586531"/>
            <a:chExt cx="3242310" cy="1311275"/>
          </a:xfrm>
        </p:grpSpPr>
        <p:sp>
          <p:nvSpPr>
            <p:cNvPr id="13" name="object 13"/>
            <p:cNvSpPr/>
            <p:nvPr/>
          </p:nvSpPr>
          <p:spPr>
            <a:xfrm>
              <a:off x="4113364" y="2538371"/>
              <a:ext cx="388620" cy="359410"/>
            </a:xfrm>
            <a:custGeom>
              <a:avLst/>
              <a:gdLst/>
              <a:ahLst/>
              <a:cxnLst/>
              <a:rect l="l" t="t" r="r" b="b"/>
              <a:pathLst>
                <a:path w="388620" h="35941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0" y="292684"/>
                  </a:lnTo>
                  <a:lnTo>
                    <a:pt x="37816" y="331834"/>
                  </a:lnTo>
                  <a:lnTo>
                    <a:pt x="80008" y="346311"/>
                  </a:lnTo>
                  <a:lnTo>
                    <a:pt x="133208" y="355847"/>
                  </a:lnTo>
                  <a:lnTo>
                    <a:pt x="194030" y="359283"/>
                  </a:lnTo>
                  <a:lnTo>
                    <a:pt x="254717" y="355847"/>
                  </a:lnTo>
                  <a:lnTo>
                    <a:pt x="307903" y="346311"/>
                  </a:lnTo>
                  <a:lnTo>
                    <a:pt x="350150" y="331834"/>
                  </a:lnTo>
                  <a:lnTo>
                    <a:pt x="378020" y="313572"/>
                  </a:lnTo>
                  <a:lnTo>
                    <a:pt x="388073" y="292684"/>
                  </a:lnTo>
                  <a:lnTo>
                    <a:pt x="388073" y="66243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336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10018" y="87268"/>
                  </a:lnTo>
                  <a:lnTo>
                    <a:pt x="37816" y="105547"/>
                  </a:lnTo>
                  <a:lnTo>
                    <a:pt x="80008" y="119973"/>
                  </a:lnTo>
                  <a:lnTo>
                    <a:pt x="133208" y="129440"/>
                  </a:lnTo>
                  <a:lnTo>
                    <a:pt x="194030" y="132842"/>
                  </a:lnTo>
                  <a:lnTo>
                    <a:pt x="254717" y="129440"/>
                  </a:lnTo>
                  <a:lnTo>
                    <a:pt x="307903" y="119973"/>
                  </a:lnTo>
                  <a:lnTo>
                    <a:pt x="350150" y="105547"/>
                  </a:lnTo>
                  <a:lnTo>
                    <a:pt x="378020" y="87268"/>
                  </a:lnTo>
                  <a:lnTo>
                    <a:pt x="388073" y="66243"/>
                  </a:lnTo>
                  <a:lnTo>
                    <a:pt x="378020" y="45528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3364" y="2538371"/>
              <a:ext cx="865505" cy="359410"/>
            </a:xfrm>
            <a:custGeom>
              <a:avLst/>
              <a:gdLst/>
              <a:ahLst/>
              <a:cxnLst/>
              <a:rect l="l" t="t" r="r" b="b"/>
              <a:pathLst>
                <a:path w="865504" h="35941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10018" y="87268"/>
                  </a:lnTo>
                  <a:lnTo>
                    <a:pt x="37816" y="105547"/>
                  </a:lnTo>
                  <a:lnTo>
                    <a:pt x="80008" y="119973"/>
                  </a:lnTo>
                  <a:lnTo>
                    <a:pt x="133208" y="129440"/>
                  </a:lnTo>
                  <a:lnTo>
                    <a:pt x="194030" y="132842"/>
                  </a:lnTo>
                  <a:lnTo>
                    <a:pt x="254717" y="129440"/>
                  </a:lnTo>
                  <a:lnTo>
                    <a:pt x="307903" y="119973"/>
                  </a:lnTo>
                  <a:lnTo>
                    <a:pt x="350150" y="105547"/>
                  </a:lnTo>
                  <a:lnTo>
                    <a:pt x="378020" y="87268"/>
                  </a:lnTo>
                  <a:lnTo>
                    <a:pt x="388073" y="66243"/>
                  </a:lnTo>
                  <a:lnTo>
                    <a:pt x="378020" y="45528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  <a:path w="865504" h="359410">
                  <a:moveTo>
                    <a:pt x="671398" y="0"/>
                  </a:moveTo>
                  <a:lnTo>
                    <a:pt x="610574" y="3435"/>
                  </a:lnTo>
                  <a:lnTo>
                    <a:pt x="557371" y="12971"/>
                  </a:lnTo>
                  <a:lnTo>
                    <a:pt x="515175" y="27448"/>
                  </a:lnTo>
                  <a:lnTo>
                    <a:pt x="477354" y="66598"/>
                  </a:lnTo>
                  <a:lnTo>
                    <a:pt x="477354" y="293039"/>
                  </a:lnTo>
                  <a:lnTo>
                    <a:pt x="515175" y="332064"/>
                  </a:lnTo>
                  <a:lnTo>
                    <a:pt x="557371" y="346437"/>
                  </a:lnTo>
                  <a:lnTo>
                    <a:pt x="610574" y="355884"/>
                  </a:lnTo>
                  <a:lnTo>
                    <a:pt x="671398" y="359283"/>
                  </a:lnTo>
                  <a:lnTo>
                    <a:pt x="732220" y="355884"/>
                  </a:lnTo>
                  <a:lnTo>
                    <a:pt x="785420" y="346437"/>
                  </a:lnTo>
                  <a:lnTo>
                    <a:pt x="827612" y="332064"/>
                  </a:lnTo>
                  <a:lnTo>
                    <a:pt x="855410" y="313891"/>
                  </a:lnTo>
                  <a:lnTo>
                    <a:pt x="865428" y="293039"/>
                  </a:lnTo>
                  <a:lnTo>
                    <a:pt x="865428" y="66598"/>
                  </a:lnTo>
                  <a:lnTo>
                    <a:pt x="827612" y="27448"/>
                  </a:lnTo>
                  <a:lnTo>
                    <a:pt x="785420" y="12971"/>
                  </a:lnTo>
                  <a:lnTo>
                    <a:pt x="732220" y="3435"/>
                  </a:lnTo>
                  <a:lnTo>
                    <a:pt x="6713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0719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865" y="129761"/>
                  </a:lnTo>
                  <a:lnTo>
                    <a:pt x="308065" y="120226"/>
                  </a:lnTo>
                  <a:lnTo>
                    <a:pt x="350257" y="105749"/>
                  </a:lnTo>
                  <a:lnTo>
                    <a:pt x="378055" y="87487"/>
                  </a:lnTo>
                  <a:lnTo>
                    <a:pt x="388073" y="66598"/>
                  </a:lnTo>
                  <a:lnTo>
                    <a:pt x="378055" y="45710"/>
                  </a:lnTo>
                  <a:lnTo>
                    <a:pt x="350257" y="27448"/>
                  </a:lnTo>
                  <a:lnTo>
                    <a:pt x="308065" y="12971"/>
                  </a:lnTo>
                  <a:lnTo>
                    <a:pt x="254865" y="3435"/>
                  </a:lnTo>
                  <a:lnTo>
                    <a:pt x="194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90719" y="2538371"/>
              <a:ext cx="865505" cy="359410"/>
            </a:xfrm>
            <a:custGeom>
              <a:avLst/>
              <a:gdLst/>
              <a:ahLst/>
              <a:cxnLst/>
              <a:rect l="l" t="t" r="r" b="b"/>
              <a:pathLst>
                <a:path w="865504" h="35941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865" y="129761"/>
                  </a:lnTo>
                  <a:lnTo>
                    <a:pt x="308065" y="120226"/>
                  </a:lnTo>
                  <a:lnTo>
                    <a:pt x="350257" y="105749"/>
                  </a:lnTo>
                  <a:lnTo>
                    <a:pt x="378055" y="87487"/>
                  </a:lnTo>
                  <a:lnTo>
                    <a:pt x="388073" y="66598"/>
                  </a:lnTo>
                  <a:lnTo>
                    <a:pt x="378055" y="45710"/>
                  </a:lnTo>
                  <a:lnTo>
                    <a:pt x="350257" y="27448"/>
                  </a:lnTo>
                  <a:lnTo>
                    <a:pt x="308065" y="12971"/>
                  </a:lnTo>
                  <a:lnTo>
                    <a:pt x="254865" y="3435"/>
                  </a:lnTo>
                  <a:lnTo>
                    <a:pt x="194043" y="0"/>
                  </a:lnTo>
                  <a:close/>
                </a:path>
                <a:path w="865504" h="359410">
                  <a:moveTo>
                    <a:pt x="671398" y="0"/>
                  </a:moveTo>
                  <a:lnTo>
                    <a:pt x="610574" y="3435"/>
                  </a:lnTo>
                  <a:lnTo>
                    <a:pt x="557371" y="12971"/>
                  </a:lnTo>
                  <a:lnTo>
                    <a:pt x="515175" y="27448"/>
                  </a:lnTo>
                  <a:lnTo>
                    <a:pt x="477354" y="66598"/>
                  </a:lnTo>
                  <a:lnTo>
                    <a:pt x="477354" y="293039"/>
                  </a:lnTo>
                  <a:lnTo>
                    <a:pt x="515175" y="332064"/>
                  </a:lnTo>
                  <a:lnTo>
                    <a:pt x="557371" y="346437"/>
                  </a:lnTo>
                  <a:lnTo>
                    <a:pt x="610574" y="355884"/>
                  </a:lnTo>
                  <a:lnTo>
                    <a:pt x="671398" y="359283"/>
                  </a:lnTo>
                  <a:lnTo>
                    <a:pt x="732085" y="355884"/>
                  </a:lnTo>
                  <a:lnTo>
                    <a:pt x="785271" y="346437"/>
                  </a:lnTo>
                  <a:lnTo>
                    <a:pt x="827518" y="332064"/>
                  </a:lnTo>
                  <a:lnTo>
                    <a:pt x="855387" y="313891"/>
                  </a:lnTo>
                  <a:lnTo>
                    <a:pt x="865441" y="293039"/>
                  </a:lnTo>
                  <a:lnTo>
                    <a:pt x="865441" y="66598"/>
                  </a:lnTo>
                  <a:lnTo>
                    <a:pt x="827518" y="27448"/>
                  </a:lnTo>
                  <a:lnTo>
                    <a:pt x="785271" y="12971"/>
                  </a:lnTo>
                  <a:lnTo>
                    <a:pt x="732085" y="3435"/>
                  </a:lnTo>
                  <a:lnTo>
                    <a:pt x="6713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807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730" y="129761"/>
                  </a:lnTo>
                  <a:lnTo>
                    <a:pt x="307916" y="120226"/>
                  </a:lnTo>
                  <a:lnTo>
                    <a:pt x="350163" y="105749"/>
                  </a:lnTo>
                  <a:lnTo>
                    <a:pt x="378032" y="87487"/>
                  </a:lnTo>
                  <a:lnTo>
                    <a:pt x="388086" y="66598"/>
                  </a:lnTo>
                  <a:lnTo>
                    <a:pt x="378032" y="45710"/>
                  </a:lnTo>
                  <a:lnTo>
                    <a:pt x="350163" y="27448"/>
                  </a:lnTo>
                  <a:lnTo>
                    <a:pt x="307916" y="12971"/>
                  </a:lnTo>
                  <a:lnTo>
                    <a:pt x="254730" y="3435"/>
                  </a:lnTo>
                  <a:lnTo>
                    <a:pt x="194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6807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730" y="129761"/>
                  </a:lnTo>
                  <a:lnTo>
                    <a:pt x="307916" y="120226"/>
                  </a:lnTo>
                  <a:lnTo>
                    <a:pt x="350163" y="105749"/>
                  </a:lnTo>
                  <a:lnTo>
                    <a:pt x="378032" y="87487"/>
                  </a:lnTo>
                  <a:lnTo>
                    <a:pt x="388086" y="66598"/>
                  </a:lnTo>
                  <a:lnTo>
                    <a:pt x="378032" y="45710"/>
                  </a:lnTo>
                  <a:lnTo>
                    <a:pt x="350163" y="27448"/>
                  </a:lnTo>
                  <a:lnTo>
                    <a:pt x="307916" y="12971"/>
                  </a:lnTo>
                  <a:lnTo>
                    <a:pt x="254730" y="3435"/>
                  </a:lnTo>
                  <a:lnTo>
                    <a:pt x="1940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6602" y="2108895"/>
              <a:ext cx="296545" cy="295275"/>
            </a:xfrm>
            <a:custGeom>
              <a:avLst/>
              <a:gdLst/>
              <a:ahLst/>
              <a:cxnLst/>
              <a:rect l="l" t="t" r="r" b="b"/>
              <a:pathLst>
                <a:path w="296545" h="295275">
                  <a:moveTo>
                    <a:pt x="74523" y="13677"/>
                  </a:moveTo>
                  <a:lnTo>
                    <a:pt x="73075" y="14033"/>
                  </a:lnTo>
                  <a:lnTo>
                    <a:pt x="72351" y="15468"/>
                  </a:lnTo>
                  <a:lnTo>
                    <a:pt x="72720" y="16916"/>
                  </a:lnTo>
                  <a:lnTo>
                    <a:pt x="81356" y="61912"/>
                  </a:lnTo>
                  <a:lnTo>
                    <a:pt x="75891" y="66425"/>
                  </a:lnTo>
                  <a:lnTo>
                    <a:pt x="70829" y="71273"/>
                  </a:lnTo>
                  <a:lnTo>
                    <a:pt x="66170" y="76391"/>
                  </a:lnTo>
                  <a:lnTo>
                    <a:pt x="61912" y="81711"/>
                  </a:lnTo>
                  <a:lnTo>
                    <a:pt x="15112" y="74879"/>
                  </a:lnTo>
                  <a:lnTo>
                    <a:pt x="13677" y="74510"/>
                  </a:lnTo>
                  <a:lnTo>
                    <a:pt x="12598" y="75234"/>
                  </a:lnTo>
                  <a:lnTo>
                    <a:pt x="12242" y="76314"/>
                  </a:lnTo>
                  <a:lnTo>
                    <a:pt x="355" y="104394"/>
                  </a:lnTo>
                  <a:lnTo>
                    <a:pt x="0" y="105473"/>
                  </a:lnTo>
                  <a:lnTo>
                    <a:pt x="355" y="107276"/>
                  </a:lnTo>
                  <a:lnTo>
                    <a:pt x="1435" y="107632"/>
                  </a:lnTo>
                  <a:lnTo>
                    <a:pt x="40322" y="133908"/>
                  </a:lnTo>
                  <a:lnTo>
                    <a:pt x="39776" y="141258"/>
                  </a:lnTo>
                  <a:lnTo>
                    <a:pt x="39735" y="148672"/>
                  </a:lnTo>
                  <a:lnTo>
                    <a:pt x="40165" y="156086"/>
                  </a:lnTo>
                  <a:lnTo>
                    <a:pt x="41033" y="163436"/>
                  </a:lnTo>
                  <a:lnTo>
                    <a:pt x="3962" y="190792"/>
                  </a:lnTo>
                  <a:lnTo>
                    <a:pt x="3238" y="191160"/>
                  </a:lnTo>
                  <a:lnTo>
                    <a:pt x="2514" y="192951"/>
                  </a:lnTo>
                  <a:lnTo>
                    <a:pt x="3238" y="194030"/>
                  </a:lnTo>
                  <a:lnTo>
                    <a:pt x="8280" y="205917"/>
                  </a:lnTo>
                  <a:lnTo>
                    <a:pt x="12954" y="218147"/>
                  </a:lnTo>
                  <a:lnTo>
                    <a:pt x="13322" y="219240"/>
                  </a:lnTo>
                  <a:lnTo>
                    <a:pt x="14757" y="219951"/>
                  </a:lnTo>
                  <a:lnTo>
                    <a:pt x="16192" y="219595"/>
                  </a:lnTo>
                  <a:lnTo>
                    <a:pt x="61201" y="212394"/>
                  </a:lnTo>
                  <a:lnTo>
                    <a:pt x="65983" y="218402"/>
                  </a:lnTo>
                  <a:lnTo>
                    <a:pt x="71102" y="224005"/>
                  </a:lnTo>
                  <a:lnTo>
                    <a:pt x="76490" y="229204"/>
                  </a:lnTo>
                  <a:lnTo>
                    <a:pt x="82080" y="233997"/>
                  </a:lnTo>
                  <a:lnTo>
                    <a:pt x="73431" y="279717"/>
                  </a:lnTo>
                  <a:lnTo>
                    <a:pt x="73075" y="281152"/>
                  </a:lnTo>
                  <a:lnTo>
                    <a:pt x="73799" y="282600"/>
                  </a:lnTo>
                  <a:lnTo>
                    <a:pt x="75234" y="282956"/>
                  </a:lnTo>
                  <a:lnTo>
                    <a:pt x="102958" y="294474"/>
                  </a:lnTo>
                  <a:lnTo>
                    <a:pt x="104038" y="294830"/>
                  </a:lnTo>
                  <a:lnTo>
                    <a:pt x="105473" y="294474"/>
                  </a:lnTo>
                  <a:lnTo>
                    <a:pt x="106197" y="293395"/>
                  </a:lnTo>
                  <a:lnTo>
                    <a:pt x="133921" y="255231"/>
                  </a:lnTo>
                  <a:lnTo>
                    <a:pt x="140941" y="256052"/>
                  </a:lnTo>
                  <a:lnTo>
                    <a:pt x="147961" y="256363"/>
                  </a:lnTo>
                  <a:lnTo>
                    <a:pt x="154981" y="256201"/>
                  </a:lnTo>
                  <a:lnTo>
                    <a:pt x="162001" y="255600"/>
                  </a:lnTo>
                  <a:lnTo>
                    <a:pt x="187921" y="293395"/>
                  </a:lnTo>
                  <a:lnTo>
                    <a:pt x="188633" y="294474"/>
                  </a:lnTo>
                  <a:lnTo>
                    <a:pt x="190080" y="294830"/>
                  </a:lnTo>
                  <a:lnTo>
                    <a:pt x="191160" y="294474"/>
                  </a:lnTo>
                  <a:lnTo>
                    <a:pt x="218871" y="282956"/>
                  </a:lnTo>
                  <a:lnTo>
                    <a:pt x="220319" y="282232"/>
                  </a:lnTo>
                  <a:lnTo>
                    <a:pt x="221043" y="281152"/>
                  </a:lnTo>
                  <a:lnTo>
                    <a:pt x="220675" y="279717"/>
                  </a:lnTo>
                  <a:lnTo>
                    <a:pt x="213474" y="233629"/>
                  </a:lnTo>
                  <a:lnTo>
                    <a:pt x="219157" y="229115"/>
                  </a:lnTo>
                  <a:lnTo>
                    <a:pt x="224367" y="224228"/>
                  </a:lnTo>
                  <a:lnTo>
                    <a:pt x="229172" y="219002"/>
                  </a:lnTo>
                  <a:lnTo>
                    <a:pt x="233641" y="213474"/>
                  </a:lnTo>
                  <a:lnTo>
                    <a:pt x="280441" y="222110"/>
                  </a:lnTo>
                  <a:lnTo>
                    <a:pt x="281520" y="222478"/>
                  </a:lnTo>
                  <a:lnTo>
                    <a:pt x="282956" y="221754"/>
                  </a:lnTo>
                  <a:lnTo>
                    <a:pt x="283311" y="220675"/>
                  </a:lnTo>
                  <a:lnTo>
                    <a:pt x="283679" y="220319"/>
                  </a:lnTo>
                  <a:lnTo>
                    <a:pt x="294843" y="192595"/>
                  </a:lnTo>
                  <a:lnTo>
                    <a:pt x="295198" y="192239"/>
                  </a:lnTo>
                  <a:lnTo>
                    <a:pt x="295198" y="191871"/>
                  </a:lnTo>
                  <a:lnTo>
                    <a:pt x="295554" y="190792"/>
                  </a:lnTo>
                  <a:lnTo>
                    <a:pt x="295198" y="189712"/>
                  </a:lnTo>
                  <a:lnTo>
                    <a:pt x="294119" y="189357"/>
                  </a:lnTo>
                  <a:lnTo>
                    <a:pt x="255231" y="160909"/>
                  </a:lnTo>
                  <a:lnTo>
                    <a:pt x="255902" y="154374"/>
                  </a:lnTo>
                  <a:lnTo>
                    <a:pt x="256270" y="147770"/>
                  </a:lnTo>
                  <a:lnTo>
                    <a:pt x="256299" y="141167"/>
                  </a:lnTo>
                  <a:lnTo>
                    <a:pt x="255955" y="134632"/>
                  </a:lnTo>
                  <a:lnTo>
                    <a:pt x="294474" y="108356"/>
                  </a:lnTo>
                  <a:lnTo>
                    <a:pt x="295922" y="107632"/>
                  </a:lnTo>
                  <a:lnTo>
                    <a:pt x="295922" y="106197"/>
                  </a:lnTo>
                  <a:lnTo>
                    <a:pt x="280441" y="71272"/>
                  </a:lnTo>
                  <a:lnTo>
                    <a:pt x="279361" y="71272"/>
                  </a:lnTo>
                  <a:lnTo>
                    <a:pt x="233273" y="80276"/>
                  </a:lnTo>
                  <a:lnTo>
                    <a:pt x="228878" y="75284"/>
                  </a:lnTo>
                  <a:lnTo>
                    <a:pt x="224278" y="70596"/>
                  </a:lnTo>
                  <a:lnTo>
                    <a:pt x="219407" y="66246"/>
                  </a:lnTo>
                  <a:lnTo>
                    <a:pt x="214198" y="62268"/>
                  </a:lnTo>
                  <a:lnTo>
                    <a:pt x="221399" y="14757"/>
                  </a:lnTo>
                  <a:lnTo>
                    <a:pt x="221399" y="13677"/>
                  </a:lnTo>
                  <a:lnTo>
                    <a:pt x="221399" y="12953"/>
                  </a:lnTo>
                  <a:lnTo>
                    <a:pt x="220319" y="11874"/>
                  </a:lnTo>
                  <a:lnTo>
                    <a:pt x="219951" y="11874"/>
                  </a:lnTo>
                  <a:lnTo>
                    <a:pt x="219595" y="11874"/>
                  </a:lnTo>
                  <a:lnTo>
                    <a:pt x="191871" y="355"/>
                  </a:lnTo>
                  <a:lnTo>
                    <a:pt x="190436" y="0"/>
                  </a:lnTo>
                  <a:lnTo>
                    <a:pt x="189001" y="355"/>
                  </a:lnTo>
                  <a:lnTo>
                    <a:pt x="188277" y="1435"/>
                  </a:lnTo>
                  <a:lnTo>
                    <a:pt x="161632" y="41033"/>
                  </a:lnTo>
                  <a:lnTo>
                    <a:pt x="154557" y="40013"/>
                  </a:lnTo>
                  <a:lnTo>
                    <a:pt x="147415" y="39636"/>
                  </a:lnTo>
                  <a:lnTo>
                    <a:pt x="140273" y="39869"/>
                  </a:lnTo>
                  <a:lnTo>
                    <a:pt x="133197" y="40678"/>
                  </a:lnTo>
                  <a:lnTo>
                    <a:pt x="105117" y="3238"/>
                  </a:lnTo>
                  <a:lnTo>
                    <a:pt x="104762" y="2159"/>
                  </a:lnTo>
                  <a:lnTo>
                    <a:pt x="103314" y="1435"/>
                  </a:lnTo>
                  <a:lnTo>
                    <a:pt x="101879" y="2159"/>
                  </a:lnTo>
                  <a:lnTo>
                    <a:pt x="74523" y="13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1754" y="2203112"/>
              <a:ext cx="106491" cy="1065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884" y="1974250"/>
              <a:ext cx="196557" cy="19655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14359" y="1586531"/>
              <a:ext cx="859155" cy="572770"/>
            </a:xfrm>
            <a:custGeom>
              <a:avLst/>
              <a:gdLst/>
              <a:ahLst/>
              <a:cxnLst/>
              <a:rect l="l" t="t" r="r" b="b"/>
              <a:pathLst>
                <a:path w="859155" h="572769">
                  <a:moveTo>
                    <a:pt x="429475" y="572757"/>
                  </a:moveTo>
                  <a:lnTo>
                    <a:pt x="0" y="572757"/>
                  </a:lnTo>
                  <a:lnTo>
                    <a:pt x="0" y="0"/>
                  </a:lnTo>
                  <a:lnTo>
                    <a:pt x="858964" y="0"/>
                  </a:lnTo>
                  <a:lnTo>
                    <a:pt x="858964" y="572757"/>
                  </a:lnTo>
                  <a:lnTo>
                    <a:pt x="429475" y="572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91041" y="1789465"/>
            <a:ext cx="7169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клиент</a:t>
            </a:r>
            <a:r>
              <a:rPr sz="850" spc="-25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Python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73323" y="1587255"/>
            <a:ext cx="191135" cy="572770"/>
          </a:xfrm>
          <a:custGeom>
            <a:avLst/>
            <a:gdLst/>
            <a:ahLst/>
            <a:cxnLst/>
            <a:rect l="l" t="t" r="r" b="b"/>
            <a:pathLst>
              <a:path w="191135" h="572769">
                <a:moveTo>
                  <a:pt x="190792" y="286194"/>
                </a:moveTo>
                <a:lnTo>
                  <a:pt x="190792" y="572757"/>
                </a:lnTo>
                <a:lnTo>
                  <a:pt x="0" y="572757"/>
                </a:lnTo>
                <a:lnTo>
                  <a:pt x="0" y="0"/>
                </a:lnTo>
                <a:lnTo>
                  <a:pt x="190792" y="0"/>
                </a:lnTo>
                <a:lnTo>
                  <a:pt x="190792" y="28619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04080" y="1658370"/>
            <a:ext cx="130810" cy="43116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00" spc="-10" dirty="0">
                <a:latin typeface="Microsoft Sans Serif"/>
                <a:cs typeface="Microsoft Sans Serif"/>
              </a:rPr>
              <a:t>psycopg2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46884" y="2044455"/>
            <a:ext cx="859790" cy="572770"/>
            <a:chOff x="1946884" y="2044455"/>
            <a:chExt cx="859790" cy="572770"/>
          </a:xfrm>
        </p:grpSpPr>
        <p:sp>
          <p:nvSpPr>
            <p:cNvPr id="28" name="object 28"/>
            <p:cNvSpPr/>
            <p:nvPr/>
          </p:nvSpPr>
          <p:spPr>
            <a:xfrm>
              <a:off x="1946884" y="2044455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859320" y="0"/>
                  </a:moveTo>
                  <a:lnTo>
                    <a:pt x="0" y="0"/>
                  </a:lnTo>
                  <a:lnTo>
                    <a:pt x="0" y="572757"/>
                  </a:lnTo>
                  <a:lnTo>
                    <a:pt x="429475" y="572757"/>
                  </a:lnTo>
                  <a:lnTo>
                    <a:pt x="859320" y="572757"/>
                  </a:lnTo>
                  <a:lnTo>
                    <a:pt x="859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6884" y="2044455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429475" y="572757"/>
                  </a:moveTo>
                  <a:lnTo>
                    <a:pt x="0" y="572757"/>
                  </a:lnTo>
                  <a:lnTo>
                    <a:pt x="0" y="0"/>
                  </a:lnTo>
                  <a:lnTo>
                    <a:pt x="859320" y="0"/>
                  </a:lnTo>
                  <a:lnTo>
                    <a:pt x="859320" y="572757"/>
                  </a:lnTo>
                  <a:lnTo>
                    <a:pt x="429475" y="572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77554" y="2247744"/>
            <a:ext cx="61023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клиент</a:t>
            </a:r>
            <a:r>
              <a:rPr sz="850" spc="-15" dirty="0">
                <a:latin typeface="Microsoft Sans Serif"/>
                <a:cs typeface="Microsoft Sans Serif"/>
              </a:rPr>
              <a:t> </a:t>
            </a:r>
            <a:r>
              <a:rPr sz="850" spc="-20" dirty="0">
                <a:latin typeface="Microsoft Sans Serif"/>
                <a:cs typeface="Microsoft Sans Serif"/>
              </a:rPr>
              <a:t>Java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06204" y="2045535"/>
            <a:ext cx="191135" cy="572770"/>
            <a:chOff x="2806204" y="2045535"/>
            <a:chExt cx="191135" cy="572770"/>
          </a:xfrm>
        </p:grpSpPr>
        <p:sp>
          <p:nvSpPr>
            <p:cNvPr id="32" name="object 32"/>
            <p:cNvSpPr/>
            <p:nvPr/>
          </p:nvSpPr>
          <p:spPr>
            <a:xfrm>
              <a:off x="2806204" y="2045840"/>
              <a:ext cx="191135" cy="285750"/>
            </a:xfrm>
            <a:custGeom>
              <a:avLst/>
              <a:gdLst/>
              <a:ahLst/>
              <a:cxnLst/>
              <a:rect l="l" t="t" r="r" b="b"/>
              <a:pathLst>
                <a:path w="191135" h="285750">
                  <a:moveTo>
                    <a:pt x="0" y="285750"/>
                  </a:moveTo>
                  <a:lnTo>
                    <a:pt x="190792" y="285750"/>
                  </a:lnTo>
                  <a:lnTo>
                    <a:pt x="190792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6204" y="2045535"/>
              <a:ext cx="191135" cy="572770"/>
            </a:xfrm>
            <a:custGeom>
              <a:avLst/>
              <a:gdLst/>
              <a:ahLst/>
              <a:cxnLst/>
              <a:rect l="l" t="t" r="r" b="b"/>
              <a:pathLst>
                <a:path w="191135" h="572769">
                  <a:moveTo>
                    <a:pt x="190792" y="286194"/>
                  </a:moveTo>
                  <a:lnTo>
                    <a:pt x="190792" y="572388"/>
                  </a:lnTo>
                  <a:lnTo>
                    <a:pt x="0" y="572388"/>
                  </a:lnTo>
                  <a:lnTo>
                    <a:pt x="0" y="0"/>
                  </a:lnTo>
                  <a:lnTo>
                    <a:pt x="190792" y="0"/>
                  </a:lnTo>
                  <a:lnTo>
                    <a:pt x="190792" y="2861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37329" y="2196454"/>
            <a:ext cx="130810" cy="27114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00" spc="-20" dirty="0">
                <a:latin typeface="Microsoft Sans Serif"/>
                <a:cs typeface="Microsoft Sans Serif"/>
              </a:rPr>
              <a:t>JDBC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79765" y="2502735"/>
            <a:ext cx="859155" cy="572770"/>
            <a:chOff x="1679765" y="2502735"/>
            <a:chExt cx="859155" cy="572770"/>
          </a:xfrm>
        </p:grpSpPr>
        <p:sp>
          <p:nvSpPr>
            <p:cNvPr id="36" name="object 36"/>
            <p:cNvSpPr/>
            <p:nvPr/>
          </p:nvSpPr>
          <p:spPr>
            <a:xfrm>
              <a:off x="1679765" y="2502735"/>
              <a:ext cx="859155" cy="572770"/>
            </a:xfrm>
            <a:custGeom>
              <a:avLst/>
              <a:gdLst/>
              <a:ahLst/>
              <a:cxnLst/>
              <a:rect l="l" t="t" r="r" b="b"/>
              <a:pathLst>
                <a:path w="859155" h="572769">
                  <a:moveTo>
                    <a:pt x="858951" y="0"/>
                  </a:moveTo>
                  <a:lnTo>
                    <a:pt x="0" y="0"/>
                  </a:lnTo>
                  <a:lnTo>
                    <a:pt x="0" y="572757"/>
                  </a:lnTo>
                  <a:lnTo>
                    <a:pt x="429475" y="572757"/>
                  </a:lnTo>
                  <a:lnTo>
                    <a:pt x="858951" y="572757"/>
                  </a:lnTo>
                  <a:lnTo>
                    <a:pt x="858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79765" y="2502735"/>
              <a:ext cx="859155" cy="572770"/>
            </a:xfrm>
            <a:custGeom>
              <a:avLst/>
              <a:gdLst/>
              <a:ahLst/>
              <a:cxnLst/>
              <a:rect l="l" t="t" r="r" b="b"/>
              <a:pathLst>
                <a:path w="859155" h="572769">
                  <a:moveTo>
                    <a:pt x="429475" y="572757"/>
                  </a:moveTo>
                  <a:lnTo>
                    <a:pt x="0" y="572757"/>
                  </a:lnTo>
                  <a:lnTo>
                    <a:pt x="0" y="0"/>
                  </a:lnTo>
                  <a:lnTo>
                    <a:pt x="858951" y="0"/>
                  </a:lnTo>
                  <a:lnTo>
                    <a:pt x="858951" y="572757"/>
                  </a:lnTo>
                  <a:lnTo>
                    <a:pt x="429475" y="572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17281" y="2704944"/>
            <a:ext cx="59753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клиент</a:t>
            </a:r>
            <a:r>
              <a:rPr sz="850" spc="-15" dirty="0">
                <a:latin typeface="Microsoft Sans Serif"/>
                <a:cs typeface="Microsoft Sans Serif"/>
              </a:rPr>
              <a:t> </a:t>
            </a:r>
            <a:r>
              <a:rPr sz="850" spc="-25" dirty="0">
                <a:latin typeface="Microsoft Sans Serif"/>
                <a:cs typeface="Microsoft Sans Serif"/>
              </a:rPr>
              <a:t>SQL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38717" y="2503040"/>
            <a:ext cx="191135" cy="573405"/>
            <a:chOff x="2538717" y="2503040"/>
            <a:chExt cx="191135" cy="573405"/>
          </a:xfrm>
        </p:grpSpPr>
        <p:sp>
          <p:nvSpPr>
            <p:cNvPr id="40" name="object 40"/>
            <p:cNvSpPr/>
            <p:nvPr/>
          </p:nvSpPr>
          <p:spPr>
            <a:xfrm>
              <a:off x="2538717" y="2503040"/>
              <a:ext cx="191135" cy="287020"/>
            </a:xfrm>
            <a:custGeom>
              <a:avLst/>
              <a:gdLst/>
              <a:ahLst/>
              <a:cxnLst/>
              <a:rect l="l" t="t" r="r" b="b"/>
              <a:pathLst>
                <a:path w="191135" h="287019">
                  <a:moveTo>
                    <a:pt x="0" y="287020"/>
                  </a:moveTo>
                  <a:lnTo>
                    <a:pt x="190804" y="287020"/>
                  </a:lnTo>
                  <a:lnTo>
                    <a:pt x="190804" y="0"/>
                  </a:lnTo>
                  <a:lnTo>
                    <a:pt x="0" y="0"/>
                  </a:lnTo>
                  <a:lnTo>
                    <a:pt x="0" y="287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8717" y="2503446"/>
              <a:ext cx="191135" cy="572770"/>
            </a:xfrm>
            <a:custGeom>
              <a:avLst/>
              <a:gdLst/>
              <a:ahLst/>
              <a:cxnLst/>
              <a:rect l="l" t="t" r="r" b="b"/>
              <a:pathLst>
                <a:path w="191135" h="572769">
                  <a:moveTo>
                    <a:pt x="190804" y="286562"/>
                  </a:moveTo>
                  <a:lnTo>
                    <a:pt x="190804" y="572757"/>
                  </a:lnTo>
                  <a:lnTo>
                    <a:pt x="0" y="572757"/>
                  </a:lnTo>
                  <a:lnTo>
                    <a:pt x="0" y="0"/>
                  </a:lnTo>
                  <a:lnTo>
                    <a:pt x="190804" y="0"/>
                  </a:lnTo>
                  <a:lnTo>
                    <a:pt x="190804" y="2865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569131" y="2678256"/>
            <a:ext cx="130810" cy="224154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00" spc="-10" dirty="0">
                <a:latin typeface="Microsoft Sans Serif"/>
                <a:cs typeface="Microsoft Sans Serif"/>
              </a:rPr>
              <a:t>libpq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06360" y="811895"/>
            <a:ext cx="5346700" cy="4010660"/>
            <a:chOff x="1106360" y="811895"/>
            <a:chExt cx="5346700" cy="4010660"/>
          </a:xfrm>
        </p:grpSpPr>
        <p:sp>
          <p:nvSpPr>
            <p:cNvPr id="44" name="object 44"/>
            <p:cNvSpPr/>
            <p:nvPr/>
          </p:nvSpPr>
          <p:spPr>
            <a:xfrm>
              <a:off x="3329279" y="1913048"/>
              <a:ext cx="627380" cy="379095"/>
            </a:xfrm>
            <a:custGeom>
              <a:avLst/>
              <a:gdLst/>
              <a:ahLst/>
              <a:cxnLst/>
              <a:rect l="l" t="t" r="r" b="b"/>
              <a:pathLst>
                <a:path w="627379" h="379094">
                  <a:moveTo>
                    <a:pt x="0" y="0"/>
                  </a:moveTo>
                  <a:lnTo>
                    <a:pt x="627126" y="3787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4115" y="1873805"/>
              <a:ext cx="83527" cy="655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396" y="2265131"/>
              <a:ext cx="83527" cy="6587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801518" y="2356570"/>
              <a:ext cx="1148715" cy="408305"/>
            </a:xfrm>
            <a:custGeom>
              <a:avLst/>
              <a:gdLst/>
              <a:ahLst/>
              <a:cxnLst/>
              <a:rect l="l" t="t" r="r" b="b"/>
              <a:pathLst>
                <a:path w="1148714" h="408305">
                  <a:moveTo>
                    <a:pt x="0" y="407873"/>
                  </a:moveTo>
                  <a:lnTo>
                    <a:pt x="11483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29522" y="2331005"/>
              <a:ext cx="1292225" cy="459105"/>
            </a:xfrm>
            <a:custGeom>
              <a:avLst/>
              <a:gdLst/>
              <a:ahLst/>
              <a:cxnLst/>
              <a:rect l="l" t="t" r="r" b="b"/>
              <a:pathLst>
                <a:path w="1292225" h="459105">
                  <a:moveTo>
                    <a:pt x="84963" y="459003"/>
                  </a:moveTo>
                  <a:lnTo>
                    <a:pt x="62992" y="420128"/>
                  </a:lnTo>
                  <a:lnTo>
                    <a:pt x="63715" y="412203"/>
                  </a:lnTo>
                  <a:lnTo>
                    <a:pt x="65874" y="405003"/>
                  </a:lnTo>
                  <a:lnTo>
                    <a:pt x="0" y="459003"/>
                  </a:lnTo>
                  <a:lnTo>
                    <a:pt x="84963" y="459003"/>
                  </a:lnTo>
                  <a:close/>
                </a:path>
                <a:path w="1292225" h="459105">
                  <a:moveTo>
                    <a:pt x="1292034" y="0"/>
                  </a:moveTo>
                  <a:lnTo>
                    <a:pt x="1207084" y="0"/>
                  </a:lnTo>
                  <a:lnTo>
                    <a:pt x="1213192" y="3962"/>
                  </a:lnTo>
                  <a:lnTo>
                    <a:pt x="1218603" y="9359"/>
                  </a:lnTo>
                  <a:lnTo>
                    <a:pt x="1223276" y="15481"/>
                  </a:lnTo>
                  <a:lnTo>
                    <a:pt x="1226883" y="23037"/>
                  </a:lnTo>
                  <a:lnTo>
                    <a:pt x="1229042" y="30962"/>
                  </a:lnTo>
                  <a:lnTo>
                    <a:pt x="1229398" y="38887"/>
                  </a:lnTo>
                  <a:lnTo>
                    <a:pt x="1228674" y="46799"/>
                  </a:lnTo>
                  <a:lnTo>
                    <a:pt x="1226515" y="54000"/>
                  </a:lnTo>
                  <a:lnTo>
                    <a:pt x="1292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06995" y="812530"/>
              <a:ext cx="5345430" cy="4009390"/>
            </a:xfrm>
            <a:custGeom>
              <a:avLst/>
              <a:gdLst/>
              <a:ahLst/>
              <a:cxnLst/>
              <a:rect l="l" t="t" r="r" b="b"/>
              <a:pathLst>
                <a:path w="5345430" h="4009390">
                  <a:moveTo>
                    <a:pt x="0" y="0"/>
                  </a:moveTo>
                  <a:lnTo>
                    <a:pt x="5345290" y="0"/>
                  </a:lnTo>
                  <a:lnTo>
                    <a:pt x="5345290" y="4008958"/>
                  </a:lnTo>
                  <a:lnTo>
                    <a:pt x="0" y="400895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11430">
              <a:lnSpc>
                <a:spcPct val="93700"/>
              </a:lnSpc>
              <a:spcBef>
                <a:spcPts val="204"/>
              </a:spcBef>
            </a:pPr>
            <a:r>
              <a:rPr spc="-20" dirty="0"/>
              <a:t>Клиентское</a:t>
            </a:r>
            <a:r>
              <a:rPr spc="-30" dirty="0"/>
              <a:t> </a:t>
            </a:r>
            <a:r>
              <a:rPr dirty="0"/>
              <a:t>приложение</a:t>
            </a:r>
            <a:r>
              <a:rPr spc="-15" dirty="0"/>
              <a:t> </a:t>
            </a:r>
            <a:r>
              <a:rPr spc="565" dirty="0"/>
              <a:t>—</a:t>
            </a:r>
            <a:r>
              <a:rPr spc="-20" dirty="0"/>
              <a:t> </a:t>
            </a:r>
            <a:r>
              <a:rPr dirty="0"/>
              <a:t>например,</a:t>
            </a:r>
            <a:r>
              <a:rPr spc="-20" dirty="0"/>
              <a:t> </a:t>
            </a:r>
            <a:r>
              <a:rPr dirty="0"/>
              <a:t>psql</a:t>
            </a:r>
            <a:r>
              <a:rPr spc="-15" dirty="0"/>
              <a:t> </a:t>
            </a:r>
            <a:r>
              <a:rPr dirty="0"/>
              <a:t>или</a:t>
            </a:r>
            <a:r>
              <a:rPr spc="-30" dirty="0"/>
              <a:t> </a:t>
            </a:r>
            <a:r>
              <a:rPr dirty="0"/>
              <a:t>любая</a:t>
            </a:r>
            <a:r>
              <a:rPr spc="-15" dirty="0"/>
              <a:t> </a:t>
            </a:r>
            <a:r>
              <a:rPr spc="-10" dirty="0"/>
              <a:t>другая</a:t>
            </a:r>
            <a:r>
              <a:rPr spc="500" dirty="0"/>
              <a:t> </a:t>
            </a:r>
            <a:r>
              <a:rPr spc="-10" dirty="0"/>
              <a:t>программа,</a:t>
            </a:r>
            <a:r>
              <a:rPr spc="-30" dirty="0"/>
              <a:t> </a:t>
            </a:r>
            <a:r>
              <a:rPr dirty="0"/>
              <a:t>написанная</a:t>
            </a:r>
            <a:r>
              <a:rPr spc="-35" dirty="0"/>
              <a:t> </a:t>
            </a:r>
            <a:r>
              <a:rPr dirty="0"/>
              <a:t>на</a:t>
            </a:r>
            <a:r>
              <a:rPr spc="-35" dirty="0"/>
              <a:t> </a:t>
            </a:r>
            <a:r>
              <a:rPr dirty="0"/>
              <a:t>любом</a:t>
            </a:r>
            <a:r>
              <a:rPr spc="-35" dirty="0"/>
              <a:t> </a:t>
            </a:r>
            <a:r>
              <a:rPr spc="-10" dirty="0"/>
              <a:t>языке</a:t>
            </a:r>
            <a:r>
              <a:rPr spc="-25" dirty="0"/>
              <a:t> </a:t>
            </a:r>
            <a:r>
              <a:rPr spc="-10" dirty="0"/>
              <a:t>программирования,</a:t>
            </a:r>
            <a:r>
              <a:rPr spc="-30" dirty="0"/>
              <a:t> </a:t>
            </a:r>
            <a:r>
              <a:rPr spc="515" dirty="0"/>
              <a:t>— </a:t>
            </a:r>
            <a:r>
              <a:rPr spc="-20" dirty="0"/>
              <a:t>подключается</a:t>
            </a:r>
            <a:r>
              <a:rPr spc="-35" dirty="0"/>
              <a:t> </a:t>
            </a:r>
            <a:r>
              <a:rPr dirty="0"/>
              <a:t>к</a:t>
            </a:r>
            <a:r>
              <a:rPr spc="-20" dirty="0"/>
              <a:t> </a:t>
            </a:r>
            <a:r>
              <a:rPr dirty="0"/>
              <a:t>серверу</a:t>
            </a:r>
            <a:r>
              <a:rPr spc="-20" dirty="0"/>
              <a:t> </a:t>
            </a:r>
            <a:r>
              <a:rPr dirty="0"/>
              <a:t>и</a:t>
            </a:r>
            <a:r>
              <a:rPr spc="-25" dirty="0"/>
              <a:t> </a:t>
            </a:r>
            <a:r>
              <a:rPr dirty="0"/>
              <a:t>«общается»</a:t>
            </a:r>
            <a:r>
              <a:rPr spc="-20" dirty="0"/>
              <a:t> </a:t>
            </a:r>
            <a:r>
              <a:rPr dirty="0"/>
              <a:t>с</a:t>
            </a:r>
            <a:r>
              <a:rPr spc="-20" dirty="0"/>
              <a:t> </a:t>
            </a:r>
            <a:r>
              <a:rPr dirty="0"/>
              <a:t>ним.</a:t>
            </a:r>
            <a:r>
              <a:rPr spc="-15" dirty="0"/>
              <a:t> </a:t>
            </a:r>
            <a:r>
              <a:rPr dirty="0"/>
              <a:t>Чтобы</a:t>
            </a:r>
            <a:r>
              <a:rPr spc="-30" dirty="0"/>
              <a:t> </a:t>
            </a:r>
            <a:r>
              <a:rPr dirty="0"/>
              <a:t>клиент</a:t>
            </a:r>
            <a:r>
              <a:rPr spc="-20" dirty="0"/>
              <a:t> </a:t>
            </a:r>
            <a:r>
              <a:rPr dirty="0"/>
              <a:t>и</a:t>
            </a:r>
            <a:r>
              <a:rPr spc="-25" dirty="0"/>
              <a:t> </a:t>
            </a:r>
            <a:r>
              <a:rPr spc="-10" dirty="0"/>
              <a:t>сервер </a:t>
            </a:r>
            <a:r>
              <a:rPr dirty="0"/>
              <a:t>понимали</a:t>
            </a:r>
            <a:r>
              <a:rPr spc="-45" dirty="0"/>
              <a:t> </a:t>
            </a:r>
            <a:r>
              <a:rPr dirty="0"/>
              <a:t>друг</a:t>
            </a:r>
            <a:r>
              <a:rPr spc="-30" dirty="0"/>
              <a:t> </a:t>
            </a:r>
            <a:r>
              <a:rPr dirty="0"/>
              <a:t>друга,</a:t>
            </a:r>
            <a:r>
              <a:rPr spc="-40" dirty="0"/>
              <a:t> </a:t>
            </a:r>
            <a:r>
              <a:rPr dirty="0"/>
              <a:t>они</a:t>
            </a:r>
            <a:r>
              <a:rPr spc="-35" dirty="0"/>
              <a:t> </a:t>
            </a:r>
            <a:r>
              <a:rPr dirty="0"/>
              <a:t>должны</a:t>
            </a:r>
            <a:r>
              <a:rPr spc="-40" dirty="0"/>
              <a:t> </a:t>
            </a:r>
            <a:r>
              <a:rPr spc="-10" dirty="0"/>
              <a:t>использовать</a:t>
            </a:r>
            <a:r>
              <a:rPr spc="-45" dirty="0"/>
              <a:t> </a:t>
            </a:r>
            <a:r>
              <a:rPr dirty="0"/>
              <a:t>один</a:t>
            </a:r>
            <a:r>
              <a:rPr spc="-40" dirty="0"/>
              <a:t> </a:t>
            </a:r>
            <a:r>
              <a:rPr dirty="0"/>
              <a:t>и</a:t>
            </a:r>
            <a:r>
              <a:rPr spc="-35" dirty="0"/>
              <a:t> </a:t>
            </a:r>
            <a:r>
              <a:rPr dirty="0"/>
              <a:t>тот</a:t>
            </a:r>
            <a:r>
              <a:rPr spc="-30" dirty="0"/>
              <a:t> </a:t>
            </a:r>
            <a:r>
              <a:rPr dirty="0"/>
              <a:t>же</a:t>
            </a:r>
            <a:r>
              <a:rPr spc="-5" dirty="0"/>
              <a:t> </a:t>
            </a:r>
            <a:r>
              <a:rPr i="1" spc="-10" dirty="0">
                <a:latin typeface="Arial"/>
                <a:cs typeface="Arial"/>
              </a:rPr>
              <a:t>протокол </a:t>
            </a:r>
            <a:r>
              <a:rPr spc="-10" dirty="0"/>
              <a:t>взаимодействия.</a:t>
            </a:r>
            <a:r>
              <a:rPr spc="-45" dirty="0"/>
              <a:t> </a:t>
            </a:r>
            <a:r>
              <a:rPr dirty="0"/>
              <a:t>Обычно</a:t>
            </a:r>
            <a:r>
              <a:rPr spc="-55" dirty="0"/>
              <a:t> </a:t>
            </a:r>
            <a:r>
              <a:rPr dirty="0"/>
              <a:t>клиент</a:t>
            </a:r>
            <a:r>
              <a:rPr spc="-45" dirty="0"/>
              <a:t> </a:t>
            </a:r>
            <a:r>
              <a:rPr spc="-10" dirty="0"/>
              <a:t>использует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драйвер,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spc="-10" dirty="0"/>
              <a:t>реализующий </a:t>
            </a:r>
            <a:r>
              <a:rPr spc="-20" dirty="0"/>
              <a:t>протокол</a:t>
            </a:r>
            <a:r>
              <a:rPr spc="-5" dirty="0"/>
              <a:t> </a:t>
            </a:r>
            <a:r>
              <a:rPr dirty="0"/>
              <a:t>и</a:t>
            </a:r>
            <a:r>
              <a:rPr spc="5" dirty="0"/>
              <a:t> </a:t>
            </a:r>
            <a:r>
              <a:rPr spc="-10" dirty="0"/>
              <a:t>предоставляющий</a:t>
            </a:r>
            <a:r>
              <a:rPr spc="5" dirty="0"/>
              <a:t> </a:t>
            </a:r>
            <a:r>
              <a:rPr dirty="0"/>
              <a:t>набор </a:t>
            </a:r>
            <a:r>
              <a:rPr spc="-10" dirty="0"/>
              <a:t>функций</a:t>
            </a:r>
            <a:r>
              <a:rPr spc="5" dirty="0"/>
              <a:t> </a:t>
            </a:r>
            <a:r>
              <a:rPr dirty="0"/>
              <a:t>для</a:t>
            </a:r>
            <a:r>
              <a:rPr spc="-5" dirty="0"/>
              <a:t> </a:t>
            </a:r>
            <a:r>
              <a:rPr spc="-10" dirty="0"/>
              <a:t>использования</a:t>
            </a:r>
          </a:p>
          <a:p>
            <a:pPr marL="12700" marR="213360">
              <a:lnSpc>
                <a:spcPts val="1570"/>
              </a:lnSpc>
              <a:spcBef>
                <a:spcPts val="35"/>
              </a:spcBef>
            </a:pPr>
            <a:r>
              <a:rPr dirty="0"/>
              <a:t>в</a:t>
            </a:r>
            <a:r>
              <a:rPr spc="-40" dirty="0"/>
              <a:t> </a:t>
            </a:r>
            <a:r>
              <a:rPr spc="-10" dirty="0"/>
              <a:t>программе.</a:t>
            </a:r>
            <a:r>
              <a:rPr spc="-20" dirty="0"/>
              <a:t> </a:t>
            </a:r>
            <a:r>
              <a:rPr dirty="0"/>
              <a:t>Внутри</a:t>
            </a:r>
            <a:r>
              <a:rPr spc="-25" dirty="0"/>
              <a:t> </a:t>
            </a:r>
            <a:r>
              <a:rPr dirty="0"/>
              <a:t>драйвер</a:t>
            </a:r>
            <a:r>
              <a:rPr spc="-30" dirty="0"/>
              <a:t> </a:t>
            </a:r>
            <a:r>
              <a:rPr spc="-20" dirty="0"/>
              <a:t>может</a:t>
            </a:r>
            <a:r>
              <a:rPr spc="-30" dirty="0"/>
              <a:t> </a:t>
            </a:r>
            <a:r>
              <a:rPr spc="-10" dirty="0"/>
              <a:t>пользоваться</a:t>
            </a:r>
            <a:r>
              <a:rPr spc="-30" dirty="0"/>
              <a:t> </a:t>
            </a:r>
            <a:r>
              <a:rPr spc="-10" dirty="0"/>
              <a:t>стандартной </a:t>
            </a:r>
            <a:r>
              <a:rPr dirty="0"/>
              <a:t>реализацией</a:t>
            </a:r>
            <a:r>
              <a:rPr spc="-50" dirty="0"/>
              <a:t> </a:t>
            </a:r>
            <a:r>
              <a:rPr spc="-10" dirty="0"/>
              <a:t>протокола</a:t>
            </a:r>
            <a:r>
              <a:rPr spc="-55" dirty="0"/>
              <a:t> </a:t>
            </a:r>
            <a:r>
              <a:rPr spc="-10" dirty="0"/>
              <a:t>(библиотекой</a:t>
            </a:r>
            <a:r>
              <a:rPr spc="-45" dirty="0"/>
              <a:t> </a:t>
            </a:r>
            <a:r>
              <a:rPr dirty="0"/>
              <a:t>libpq),</a:t>
            </a:r>
            <a:r>
              <a:rPr spc="-45" dirty="0"/>
              <a:t> </a:t>
            </a:r>
            <a:r>
              <a:rPr dirty="0"/>
              <a:t>либо</a:t>
            </a:r>
            <a:r>
              <a:rPr spc="-45" dirty="0"/>
              <a:t> </a:t>
            </a:r>
            <a:r>
              <a:rPr spc="-10" dirty="0"/>
              <a:t>реализовывать</a:t>
            </a:r>
            <a:r>
              <a:rPr spc="-50" dirty="0"/>
              <a:t> </a:t>
            </a:r>
            <a:r>
              <a:rPr spc="-20" dirty="0"/>
              <a:t>этот</a:t>
            </a:r>
          </a:p>
          <a:p>
            <a:pPr marL="12700">
              <a:lnSpc>
                <a:spcPts val="1545"/>
              </a:lnSpc>
            </a:pPr>
            <a:r>
              <a:rPr spc="-20" dirty="0"/>
              <a:t>протокол</a:t>
            </a:r>
            <a:r>
              <a:rPr spc="-10" dirty="0"/>
              <a:t> самостоятельно.</a:t>
            </a:r>
          </a:p>
          <a:p>
            <a:pPr marL="12700" marR="5080">
              <a:lnSpc>
                <a:spcPts val="1570"/>
              </a:lnSpc>
              <a:spcBef>
                <a:spcPts val="605"/>
              </a:spcBef>
            </a:pPr>
            <a:r>
              <a:rPr dirty="0"/>
              <a:t>Не</a:t>
            </a:r>
            <a:r>
              <a:rPr spc="-30" dirty="0"/>
              <a:t> </a:t>
            </a:r>
            <a:r>
              <a:rPr spc="-10" dirty="0"/>
              <a:t>так</a:t>
            </a:r>
            <a:r>
              <a:rPr spc="-35" dirty="0"/>
              <a:t> </a:t>
            </a:r>
            <a:r>
              <a:rPr dirty="0"/>
              <a:t>важно,</a:t>
            </a:r>
            <a:r>
              <a:rPr spc="-30" dirty="0"/>
              <a:t> </a:t>
            </a:r>
            <a:r>
              <a:rPr dirty="0"/>
              <a:t>на</a:t>
            </a:r>
            <a:r>
              <a:rPr spc="-30" dirty="0"/>
              <a:t> </a:t>
            </a:r>
            <a:r>
              <a:rPr spc="-20" dirty="0"/>
              <a:t>каком</a:t>
            </a:r>
            <a:r>
              <a:rPr spc="-30" dirty="0"/>
              <a:t> </a:t>
            </a:r>
            <a:r>
              <a:rPr spc="-10" dirty="0"/>
              <a:t>языке</a:t>
            </a:r>
            <a:r>
              <a:rPr spc="-35" dirty="0"/>
              <a:t> </a:t>
            </a:r>
            <a:r>
              <a:rPr dirty="0"/>
              <a:t>написан</a:t>
            </a:r>
            <a:r>
              <a:rPr spc="-35" dirty="0"/>
              <a:t> </a:t>
            </a:r>
            <a:r>
              <a:rPr dirty="0"/>
              <a:t>клиент</a:t>
            </a:r>
            <a:r>
              <a:rPr spc="-25" dirty="0"/>
              <a:t> </a:t>
            </a:r>
            <a:r>
              <a:rPr spc="565" dirty="0"/>
              <a:t>—</a:t>
            </a:r>
            <a:r>
              <a:rPr spc="-30" dirty="0"/>
              <a:t> </a:t>
            </a:r>
            <a:r>
              <a:rPr dirty="0"/>
              <a:t>за</a:t>
            </a:r>
            <a:r>
              <a:rPr spc="-30" dirty="0"/>
              <a:t> </a:t>
            </a:r>
            <a:r>
              <a:rPr spc="-10" dirty="0"/>
              <a:t>разным</a:t>
            </a:r>
            <a:r>
              <a:rPr spc="-35" dirty="0"/>
              <a:t> </a:t>
            </a:r>
            <a:r>
              <a:rPr spc="-10" dirty="0"/>
              <a:t>синтаксисом </a:t>
            </a:r>
            <a:r>
              <a:rPr dirty="0"/>
              <a:t>будут</a:t>
            </a:r>
            <a:r>
              <a:rPr spc="-35" dirty="0"/>
              <a:t> </a:t>
            </a:r>
            <a:r>
              <a:rPr dirty="0"/>
              <a:t>стоять</a:t>
            </a:r>
            <a:r>
              <a:rPr spc="-30" dirty="0"/>
              <a:t> </a:t>
            </a:r>
            <a:r>
              <a:rPr spc="-10" dirty="0"/>
              <a:t>возможности,</a:t>
            </a:r>
            <a:r>
              <a:rPr spc="-25" dirty="0"/>
              <a:t> </a:t>
            </a:r>
            <a:r>
              <a:rPr spc="-10" dirty="0"/>
              <a:t>определенные</a:t>
            </a:r>
            <a:r>
              <a:rPr spc="-40" dirty="0"/>
              <a:t> </a:t>
            </a:r>
            <a:r>
              <a:rPr spc="-10" dirty="0"/>
              <a:t>протоколом.</a:t>
            </a:r>
            <a:r>
              <a:rPr spc="-30" dirty="0"/>
              <a:t> </a:t>
            </a:r>
            <a:r>
              <a:rPr dirty="0"/>
              <a:t>Мы</a:t>
            </a:r>
            <a:r>
              <a:rPr spc="-30" dirty="0"/>
              <a:t> </a:t>
            </a:r>
            <a:r>
              <a:rPr spc="-10" dirty="0"/>
              <a:t>будем использовать</a:t>
            </a:r>
            <a:r>
              <a:rPr spc="-40" dirty="0"/>
              <a:t> </a:t>
            </a:r>
            <a:r>
              <a:rPr dirty="0"/>
              <a:t>для</a:t>
            </a:r>
            <a:r>
              <a:rPr spc="-45" dirty="0"/>
              <a:t> </a:t>
            </a:r>
            <a:r>
              <a:rPr dirty="0"/>
              <a:t>примеров</a:t>
            </a:r>
            <a:r>
              <a:rPr spc="-40" dirty="0"/>
              <a:t> </a:t>
            </a:r>
            <a:r>
              <a:rPr spc="-20" dirty="0"/>
              <a:t>язык</a:t>
            </a:r>
            <a:r>
              <a:rPr spc="-40" dirty="0"/>
              <a:t> </a:t>
            </a:r>
            <a:r>
              <a:rPr dirty="0"/>
              <a:t>SQL</a:t>
            </a:r>
            <a:r>
              <a:rPr spc="-75" dirty="0"/>
              <a:t> </a:t>
            </a:r>
            <a:r>
              <a:rPr dirty="0"/>
              <a:t>с</a:t>
            </a:r>
            <a:r>
              <a:rPr spc="-30" dirty="0"/>
              <a:t> </a:t>
            </a:r>
            <a:r>
              <a:rPr dirty="0"/>
              <a:t>помощью</a:t>
            </a:r>
            <a:r>
              <a:rPr spc="-35" dirty="0"/>
              <a:t> </a:t>
            </a:r>
            <a:r>
              <a:rPr dirty="0"/>
              <a:t>клиента</a:t>
            </a:r>
            <a:r>
              <a:rPr spc="-45" dirty="0"/>
              <a:t> </a:t>
            </a:r>
            <a:r>
              <a:rPr spc="-10" dirty="0"/>
              <a:t>psql.</a:t>
            </a:r>
          </a:p>
          <a:p>
            <a:pPr marL="12700" marR="135890" algn="just">
              <a:lnSpc>
                <a:spcPts val="1570"/>
              </a:lnSpc>
              <a:spcBef>
                <a:spcPts val="10"/>
              </a:spcBef>
            </a:pPr>
            <a:r>
              <a:rPr dirty="0"/>
              <a:t>В</a:t>
            </a:r>
            <a:r>
              <a:rPr spc="-20" dirty="0"/>
              <a:t> </a:t>
            </a:r>
            <a:r>
              <a:rPr dirty="0"/>
              <a:t>реальной</a:t>
            </a:r>
            <a:r>
              <a:rPr spc="-20" dirty="0"/>
              <a:t> </a:t>
            </a:r>
            <a:r>
              <a:rPr spc="-10" dirty="0"/>
              <a:t>жизни</a:t>
            </a:r>
            <a:r>
              <a:rPr spc="-20" dirty="0"/>
              <a:t> </a:t>
            </a:r>
            <a:r>
              <a:rPr spc="-10" dirty="0"/>
              <a:t>клиентскую </a:t>
            </a:r>
            <a:r>
              <a:rPr dirty="0"/>
              <a:t>часть</a:t>
            </a:r>
            <a:r>
              <a:rPr spc="-10" dirty="0"/>
              <a:t> </a:t>
            </a:r>
            <a:r>
              <a:rPr dirty="0"/>
              <a:t>на</a:t>
            </a:r>
            <a:r>
              <a:rPr spc="-20" dirty="0"/>
              <a:t> </a:t>
            </a:r>
            <a:r>
              <a:rPr dirty="0"/>
              <a:t>SQL</a:t>
            </a:r>
            <a:r>
              <a:rPr spc="-55" dirty="0"/>
              <a:t> </a:t>
            </a:r>
            <a:r>
              <a:rPr dirty="0"/>
              <a:t>пишут</a:t>
            </a:r>
            <a:r>
              <a:rPr spc="-10" dirty="0"/>
              <a:t> редко, </a:t>
            </a:r>
            <a:r>
              <a:rPr dirty="0"/>
              <a:t>для</a:t>
            </a:r>
            <a:r>
              <a:rPr spc="-20" dirty="0"/>
              <a:t> </a:t>
            </a:r>
            <a:r>
              <a:rPr spc="-10" dirty="0"/>
              <a:t>учебных </a:t>
            </a:r>
            <a:r>
              <a:rPr dirty="0"/>
              <a:t>целей</a:t>
            </a:r>
            <a:r>
              <a:rPr spc="-25" dirty="0"/>
              <a:t> </a:t>
            </a:r>
            <a:r>
              <a:rPr dirty="0"/>
              <a:t>но</a:t>
            </a:r>
            <a:r>
              <a:rPr spc="-35" dirty="0"/>
              <a:t> </a:t>
            </a:r>
            <a:r>
              <a:rPr dirty="0"/>
              <a:t>нам</a:t>
            </a:r>
            <a:r>
              <a:rPr spc="-25" dirty="0"/>
              <a:t> </a:t>
            </a:r>
            <a:r>
              <a:rPr dirty="0"/>
              <a:t>это</a:t>
            </a:r>
            <a:r>
              <a:rPr spc="-30" dirty="0"/>
              <a:t> </a:t>
            </a:r>
            <a:r>
              <a:rPr dirty="0"/>
              <a:t>удобно.</a:t>
            </a:r>
            <a:r>
              <a:rPr spc="-25" dirty="0"/>
              <a:t> </a:t>
            </a:r>
            <a:r>
              <a:rPr dirty="0"/>
              <a:t>Мы</a:t>
            </a:r>
            <a:r>
              <a:rPr spc="-30" dirty="0"/>
              <a:t> </a:t>
            </a:r>
            <a:r>
              <a:rPr dirty="0"/>
              <a:t>рассчитываем,</a:t>
            </a:r>
            <a:r>
              <a:rPr spc="-15" dirty="0"/>
              <a:t> </a:t>
            </a:r>
            <a:r>
              <a:rPr dirty="0"/>
              <a:t>что</a:t>
            </a:r>
            <a:r>
              <a:rPr spc="-25" dirty="0"/>
              <a:t> </a:t>
            </a:r>
            <a:r>
              <a:rPr dirty="0"/>
              <a:t>сопоставить</a:t>
            </a:r>
            <a:r>
              <a:rPr spc="-25" dirty="0"/>
              <a:t> </a:t>
            </a:r>
            <a:r>
              <a:rPr spc="-10" dirty="0"/>
              <a:t>команды </a:t>
            </a:r>
            <a:r>
              <a:rPr dirty="0"/>
              <a:t>SQL</a:t>
            </a:r>
            <a:r>
              <a:rPr spc="-50" dirty="0"/>
              <a:t> </a:t>
            </a:r>
            <a:r>
              <a:rPr dirty="0"/>
              <a:t>с</a:t>
            </a:r>
            <a:r>
              <a:rPr spc="5" dirty="0"/>
              <a:t> </a:t>
            </a:r>
            <a:r>
              <a:rPr dirty="0"/>
              <a:t>аналогичными</a:t>
            </a:r>
            <a:r>
              <a:rPr spc="-5" dirty="0"/>
              <a:t> </a:t>
            </a:r>
            <a:r>
              <a:rPr spc="-20" dirty="0"/>
              <a:t>возможностями</a:t>
            </a:r>
            <a:r>
              <a:rPr dirty="0"/>
              <a:t> </a:t>
            </a:r>
            <a:r>
              <a:rPr spc="-35" dirty="0"/>
              <a:t>какого-</a:t>
            </a:r>
            <a:r>
              <a:rPr dirty="0"/>
              <a:t>либо</a:t>
            </a:r>
            <a:r>
              <a:rPr spc="-5" dirty="0"/>
              <a:t> </a:t>
            </a:r>
            <a:r>
              <a:rPr spc="-10" dirty="0"/>
              <a:t>другого</a:t>
            </a:r>
            <a:r>
              <a:rPr spc="-15" dirty="0"/>
              <a:t> </a:t>
            </a:r>
            <a:r>
              <a:rPr spc="-10" dirty="0"/>
              <a:t>языка</a:t>
            </a:r>
          </a:p>
          <a:p>
            <a:pPr marL="12700" algn="just">
              <a:lnSpc>
                <a:spcPts val="1545"/>
              </a:lnSpc>
            </a:pPr>
            <a:r>
              <a:rPr spc="-10" dirty="0"/>
              <a:t>программирования</a:t>
            </a:r>
            <a:r>
              <a:rPr spc="-25" dirty="0"/>
              <a:t> </a:t>
            </a:r>
            <a:r>
              <a:rPr dirty="0"/>
              <a:t>не</a:t>
            </a:r>
            <a:r>
              <a:rPr spc="-10" dirty="0"/>
              <a:t> </a:t>
            </a:r>
            <a:r>
              <a:rPr dirty="0"/>
              <a:t>составит</a:t>
            </a:r>
            <a:r>
              <a:rPr spc="-10" dirty="0"/>
              <a:t> </a:t>
            </a:r>
            <a:r>
              <a:rPr dirty="0"/>
              <a:t>для</a:t>
            </a:r>
            <a:r>
              <a:rPr spc="-20" dirty="0"/>
              <a:t> </a:t>
            </a:r>
            <a:r>
              <a:rPr dirty="0"/>
              <a:t>вас</a:t>
            </a:r>
            <a:r>
              <a:rPr spc="-5" dirty="0"/>
              <a:t> </a:t>
            </a:r>
            <a:r>
              <a:rPr dirty="0"/>
              <a:t>большого</a:t>
            </a:r>
            <a:r>
              <a:rPr spc="-10" dirty="0"/>
              <a:t> труда.</a:t>
            </a:r>
          </a:p>
          <a:p>
            <a:pPr marL="12700" marR="294640">
              <a:lnSpc>
                <a:spcPts val="1570"/>
              </a:lnSpc>
              <a:spcBef>
                <a:spcPts val="600"/>
              </a:spcBef>
            </a:pPr>
            <a:r>
              <a:rPr spc="-10" dirty="0"/>
              <a:t>Протокол</a:t>
            </a:r>
            <a:r>
              <a:rPr spc="-70" dirty="0"/>
              <a:t> </a:t>
            </a:r>
            <a:r>
              <a:rPr spc="-10" dirty="0"/>
              <a:t>позволяет</a:t>
            </a:r>
            <a:r>
              <a:rPr spc="-60" dirty="0"/>
              <a:t> </a:t>
            </a:r>
            <a:r>
              <a:rPr dirty="0"/>
              <a:t>клиенту</a:t>
            </a:r>
            <a:r>
              <a:rPr spc="-50" dirty="0"/>
              <a:t> </a:t>
            </a:r>
            <a:r>
              <a:rPr spc="-10" dirty="0"/>
              <a:t>подключиться</a:t>
            </a:r>
            <a:r>
              <a:rPr spc="-60" dirty="0"/>
              <a:t> </a:t>
            </a:r>
            <a:r>
              <a:rPr dirty="0"/>
              <a:t>к</a:t>
            </a:r>
            <a:r>
              <a:rPr spc="-70" dirty="0"/>
              <a:t> </a:t>
            </a:r>
            <a:r>
              <a:rPr dirty="0"/>
              <a:t>одной</a:t>
            </a:r>
            <a:r>
              <a:rPr spc="-60" dirty="0"/>
              <a:t> </a:t>
            </a:r>
            <a:r>
              <a:rPr dirty="0"/>
              <a:t>из</a:t>
            </a:r>
            <a:r>
              <a:rPr spc="-60" dirty="0"/>
              <a:t> </a:t>
            </a:r>
            <a:r>
              <a:rPr dirty="0"/>
              <a:t>баз</a:t>
            </a:r>
            <a:r>
              <a:rPr spc="-65" dirty="0"/>
              <a:t> </a:t>
            </a:r>
            <a:r>
              <a:rPr spc="-10" dirty="0"/>
              <a:t>данных </a:t>
            </a:r>
            <a:r>
              <a:rPr dirty="0"/>
              <a:t>кластера.</a:t>
            </a:r>
            <a:r>
              <a:rPr spc="-35" dirty="0"/>
              <a:t> </a:t>
            </a:r>
            <a:r>
              <a:rPr dirty="0"/>
              <a:t>При</a:t>
            </a:r>
            <a:r>
              <a:rPr spc="-30" dirty="0"/>
              <a:t> </a:t>
            </a:r>
            <a:r>
              <a:rPr dirty="0"/>
              <a:t>этом</a:t>
            </a:r>
            <a:r>
              <a:rPr spc="-30" dirty="0"/>
              <a:t> </a:t>
            </a:r>
            <a:r>
              <a:rPr dirty="0"/>
              <a:t>сервер</a:t>
            </a:r>
            <a:r>
              <a:rPr spc="-40" dirty="0"/>
              <a:t> </a:t>
            </a:r>
            <a:r>
              <a:rPr dirty="0"/>
              <a:t>выполняет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аутентификацию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565" dirty="0"/>
              <a:t>—</a:t>
            </a:r>
            <a:r>
              <a:rPr spc="305" dirty="0"/>
              <a:t> </a:t>
            </a:r>
            <a:r>
              <a:rPr spc="-10" dirty="0"/>
              <a:t>решает, можно</a:t>
            </a:r>
            <a:r>
              <a:rPr spc="-55" dirty="0"/>
              <a:t> </a:t>
            </a:r>
            <a:r>
              <a:rPr dirty="0"/>
              <a:t>ли</a:t>
            </a:r>
            <a:r>
              <a:rPr spc="-55" dirty="0"/>
              <a:t> </a:t>
            </a:r>
            <a:r>
              <a:rPr dirty="0"/>
              <a:t>разрешить</a:t>
            </a:r>
            <a:r>
              <a:rPr spc="-50" dirty="0"/>
              <a:t> </a:t>
            </a:r>
            <a:r>
              <a:rPr spc="-10" dirty="0"/>
              <a:t>подключение,</a:t>
            </a:r>
            <a:r>
              <a:rPr spc="-55" dirty="0"/>
              <a:t> </a:t>
            </a:r>
            <a:r>
              <a:rPr dirty="0"/>
              <a:t>например,</a:t>
            </a:r>
            <a:r>
              <a:rPr spc="-50" dirty="0"/>
              <a:t> </a:t>
            </a:r>
            <a:r>
              <a:rPr dirty="0"/>
              <a:t>запросив</a:t>
            </a:r>
            <a:r>
              <a:rPr spc="-60" dirty="0"/>
              <a:t> </a:t>
            </a:r>
            <a:r>
              <a:rPr spc="-10" dirty="0"/>
              <a:t>пароль.</a:t>
            </a:r>
          </a:p>
          <a:p>
            <a:pPr marL="12700" marR="363220">
              <a:lnSpc>
                <a:spcPct val="93700"/>
              </a:lnSpc>
              <a:spcBef>
                <a:spcPts val="535"/>
              </a:spcBef>
            </a:pPr>
            <a:r>
              <a:rPr spc="-10" dirty="0"/>
              <a:t>Далее</a:t>
            </a:r>
            <a:r>
              <a:rPr spc="-30" dirty="0"/>
              <a:t> </a:t>
            </a:r>
            <a:r>
              <a:rPr dirty="0"/>
              <a:t>клиент</a:t>
            </a:r>
            <a:r>
              <a:rPr spc="-30" dirty="0"/>
              <a:t> </a:t>
            </a:r>
            <a:r>
              <a:rPr dirty="0"/>
              <a:t>посылает</a:t>
            </a:r>
            <a:r>
              <a:rPr spc="-35" dirty="0"/>
              <a:t> </a:t>
            </a:r>
            <a:r>
              <a:rPr dirty="0"/>
              <a:t>серверу</a:t>
            </a:r>
            <a:r>
              <a:rPr spc="-15" dirty="0"/>
              <a:t> </a:t>
            </a:r>
            <a:r>
              <a:rPr dirty="0"/>
              <a:t>запросы</a:t>
            </a:r>
            <a:r>
              <a:rPr spc="-40" dirty="0"/>
              <a:t> </a:t>
            </a:r>
            <a:r>
              <a:rPr dirty="0"/>
              <a:t>на</a:t>
            </a:r>
            <a:r>
              <a:rPr spc="-25" dirty="0"/>
              <a:t> </a:t>
            </a:r>
            <a:r>
              <a:rPr spc="-10" dirty="0"/>
              <a:t>языке</a:t>
            </a:r>
            <a:r>
              <a:rPr spc="-35" dirty="0"/>
              <a:t> </a:t>
            </a:r>
            <a:r>
              <a:rPr dirty="0"/>
              <a:t>SQL,</a:t>
            </a:r>
            <a:r>
              <a:rPr spc="-30" dirty="0"/>
              <a:t> </a:t>
            </a:r>
            <a:r>
              <a:rPr dirty="0"/>
              <a:t>а</a:t>
            </a:r>
            <a:r>
              <a:rPr spc="-25" dirty="0"/>
              <a:t> </a:t>
            </a:r>
            <a:r>
              <a:rPr spc="-10" dirty="0"/>
              <a:t>сервер </a:t>
            </a:r>
            <a:r>
              <a:rPr dirty="0"/>
              <a:t>выполняет</a:t>
            </a:r>
            <a:r>
              <a:rPr spc="-15" dirty="0"/>
              <a:t> </a:t>
            </a:r>
            <a:r>
              <a:rPr dirty="0"/>
              <a:t>их</a:t>
            </a:r>
            <a:r>
              <a:rPr spc="-20" dirty="0"/>
              <a:t> </a:t>
            </a:r>
            <a:r>
              <a:rPr dirty="0"/>
              <a:t>и</a:t>
            </a:r>
            <a:r>
              <a:rPr spc="-20" dirty="0"/>
              <a:t> </a:t>
            </a:r>
            <a:r>
              <a:rPr spc="-10" dirty="0"/>
              <a:t>возвращает</a:t>
            </a:r>
            <a:r>
              <a:rPr spc="-15" dirty="0"/>
              <a:t> </a:t>
            </a:r>
            <a:r>
              <a:rPr spc="-45" dirty="0"/>
              <a:t>результат.</a:t>
            </a:r>
            <a:r>
              <a:rPr spc="-20" dirty="0"/>
              <a:t> </a:t>
            </a:r>
            <a:r>
              <a:rPr dirty="0"/>
              <a:t>Наличие</a:t>
            </a:r>
            <a:r>
              <a:rPr spc="-20" dirty="0"/>
              <a:t> </a:t>
            </a:r>
            <a:r>
              <a:rPr spc="-10" dirty="0"/>
              <a:t>мощного</a:t>
            </a:r>
            <a:r>
              <a:rPr spc="-15" dirty="0"/>
              <a:t> </a:t>
            </a:r>
            <a:r>
              <a:rPr dirty="0"/>
              <a:t>и</a:t>
            </a:r>
            <a:r>
              <a:rPr spc="-30" dirty="0"/>
              <a:t> </a:t>
            </a:r>
            <a:r>
              <a:rPr spc="-10" dirty="0"/>
              <a:t>удобного языка</a:t>
            </a:r>
            <a:r>
              <a:rPr spc="-45" dirty="0"/>
              <a:t> </a:t>
            </a:r>
            <a:r>
              <a:rPr dirty="0"/>
              <a:t>запросов</a:t>
            </a:r>
            <a:r>
              <a:rPr spc="-25" dirty="0"/>
              <a:t> </a:t>
            </a:r>
            <a:r>
              <a:rPr spc="565" dirty="0"/>
              <a:t>—</a:t>
            </a:r>
            <a:r>
              <a:rPr spc="-35" dirty="0"/>
              <a:t> </a:t>
            </a:r>
            <a:r>
              <a:rPr dirty="0"/>
              <a:t>одна</a:t>
            </a:r>
            <a:r>
              <a:rPr spc="-40" dirty="0"/>
              <a:t> </a:t>
            </a:r>
            <a:r>
              <a:rPr dirty="0"/>
              <a:t>из</a:t>
            </a:r>
            <a:r>
              <a:rPr spc="-35" dirty="0"/>
              <a:t> </a:t>
            </a:r>
            <a:r>
              <a:rPr dirty="0"/>
              <a:t>особенностей</a:t>
            </a:r>
            <a:r>
              <a:rPr spc="-35" dirty="0"/>
              <a:t> </a:t>
            </a:r>
            <a:r>
              <a:rPr dirty="0"/>
              <a:t>реляционных</a:t>
            </a:r>
            <a:r>
              <a:rPr spc="-25" dirty="0"/>
              <a:t> </a:t>
            </a:r>
            <a:r>
              <a:rPr spc="-10" dirty="0"/>
              <a:t>СУБД.</a:t>
            </a:r>
          </a:p>
          <a:p>
            <a:pPr marL="12700" marR="231775">
              <a:lnSpc>
                <a:spcPct val="127400"/>
              </a:lnSpc>
            </a:pPr>
            <a:r>
              <a:rPr spc="-30" dirty="0"/>
              <a:t>Другая</a:t>
            </a:r>
            <a:r>
              <a:rPr spc="-20" dirty="0"/>
              <a:t> </a:t>
            </a:r>
            <a:r>
              <a:rPr dirty="0"/>
              <a:t>особенность</a:t>
            </a:r>
            <a:r>
              <a:rPr spc="-5" dirty="0"/>
              <a:t> </a:t>
            </a:r>
            <a:r>
              <a:rPr spc="565" dirty="0"/>
              <a:t>—</a:t>
            </a:r>
            <a:r>
              <a:rPr spc="-10" dirty="0"/>
              <a:t> </a:t>
            </a:r>
            <a:r>
              <a:rPr spc="-20" dirty="0"/>
              <a:t>поддержка</a:t>
            </a:r>
            <a:r>
              <a:rPr spc="-5" dirty="0"/>
              <a:t> </a:t>
            </a:r>
            <a:r>
              <a:rPr dirty="0"/>
              <a:t>согласованной</a:t>
            </a:r>
            <a:r>
              <a:rPr spc="-15" dirty="0"/>
              <a:t> </a:t>
            </a:r>
            <a:r>
              <a:rPr dirty="0"/>
              <a:t>работы</a:t>
            </a:r>
            <a:r>
              <a:rPr spc="-20" dirty="0"/>
              <a:t> </a:t>
            </a:r>
            <a:r>
              <a:rPr spc="-10" dirty="0"/>
              <a:t>транзакций.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https://postgrespro.ru/docs/postgresql/16/protocol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114" y="884102"/>
            <a:ext cx="870127" cy="367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57074" y="4498121"/>
            <a:ext cx="806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4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Транзакции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884" y="1671494"/>
            <a:ext cx="3602151" cy="13193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71446" y="2188346"/>
            <a:ext cx="622935" cy="274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24765">
              <a:lnSpc>
                <a:spcPts val="940"/>
              </a:lnSpc>
              <a:spcBef>
                <a:spcPts val="195"/>
              </a:spcBef>
            </a:pPr>
            <a:r>
              <a:rPr sz="850" spc="-10" dirty="0">
                <a:latin typeface="Microsoft Sans Serif"/>
                <a:cs typeface="Microsoft Sans Serif"/>
              </a:rPr>
              <a:t>клиентское </a:t>
            </a:r>
            <a:r>
              <a:rPr sz="850" spc="-20" dirty="0">
                <a:latin typeface="Microsoft Sans Serif"/>
                <a:cs typeface="Microsoft Sans Serif"/>
              </a:rPr>
              <a:t>приложение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7329" y="2137173"/>
            <a:ext cx="130810" cy="39179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00" spc="-10" dirty="0">
                <a:latin typeface="Microsoft Sans Serif"/>
                <a:cs typeface="Microsoft Sans Serif"/>
              </a:rPr>
              <a:t>драйвер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963" y="3317313"/>
            <a:ext cx="79565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spc="-10" dirty="0">
                <a:latin typeface="Times New Roman"/>
                <a:cs typeface="Times New Roman"/>
              </a:rPr>
              <a:t>атомарность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800" y="3331347"/>
            <a:ext cx="1014094" cy="18732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Times New Roman"/>
                <a:cs typeface="Times New Roman"/>
              </a:rPr>
              <a:t>—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все</a:t>
            </a:r>
            <a:r>
              <a:rPr sz="1050" i="1" spc="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или </a:t>
            </a:r>
            <a:r>
              <a:rPr sz="1050" i="1" spc="-10" dirty="0">
                <a:latin typeface="Times New Roman"/>
                <a:cs typeface="Times New Roman"/>
              </a:rPr>
              <a:t>ничего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5963" y="3481104"/>
            <a:ext cx="4725670" cy="608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335"/>
              </a:lnSpc>
              <a:spcBef>
                <a:spcPts val="120"/>
              </a:spcBef>
            </a:pPr>
            <a:r>
              <a:rPr sz="1150" dirty="0">
                <a:latin typeface="Times New Roman"/>
                <a:cs typeface="Times New Roman"/>
              </a:rPr>
              <a:t>согласованность</a:t>
            </a:r>
            <a:r>
              <a:rPr sz="1150" spc="2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—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ограничения целостности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и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пользовательские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ограничения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ts val="1335"/>
              </a:lnSpc>
              <a:tabLst>
                <a:tab pos="1104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изоляция</a:t>
            </a:r>
            <a:r>
              <a:rPr sz="1150" dirty="0">
                <a:latin typeface="Times New Roman"/>
                <a:cs typeface="Times New Roman"/>
              </a:rPr>
              <a:t>	—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влияние</a:t>
            </a:r>
            <a:r>
              <a:rPr sz="1050" i="1" spc="2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параллельных</a:t>
            </a:r>
            <a:r>
              <a:rPr sz="1050" i="1" spc="20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процессов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tabLst>
                <a:tab pos="1104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долговечность</a:t>
            </a:r>
            <a:r>
              <a:rPr sz="1150" dirty="0">
                <a:latin typeface="Times New Roman"/>
                <a:cs typeface="Times New Roman"/>
              </a:rPr>
              <a:t>	—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сохранность</a:t>
            </a:r>
            <a:r>
              <a:rPr sz="1050" i="1" spc="1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данных</a:t>
            </a:r>
            <a:r>
              <a:rPr sz="1050" i="1" spc="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даже</a:t>
            </a:r>
            <a:r>
              <a:rPr sz="1050" i="1" spc="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после</a:t>
            </a:r>
            <a:r>
              <a:rPr sz="1050" i="1" spc="5" dirty="0">
                <a:latin typeface="Times New Roman"/>
                <a:cs typeface="Times New Roman"/>
              </a:rPr>
              <a:t> </a:t>
            </a:r>
            <a:r>
              <a:rPr sz="1050" i="1" spc="-20" dirty="0">
                <a:latin typeface="Times New Roman"/>
                <a:cs typeface="Times New Roman"/>
              </a:rPr>
              <a:t>сбоя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4684" y="1993307"/>
            <a:ext cx="541655" cy="5975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509"/>
              </a:spcBef>
            </a:pPr>
            <a:r>
              <a:rPr sz="700" spc="-10" dirty="0">
                <a:latin typeface="Microsoft Sans Serif"/>
                <a:cs typeface="Microsoft Sans Serif"/>
              </a:rPr>
              <a:t>BEGIN;</a:t>
            </a:r>
            <a:endParaRPr sz="700">
              <a:latin typeface="Microsoft Sans Serif"/>
              <a:cs typeface="Microsoft Sans Serif"/>
            </a:endParaRPr>
          </a:p>
          <a:p>
            <a:pPr marR="6985" algn="ctr">
              <a:lnSpc>
                <a:spcPct val="100000"/>
              </a:lnSpc>
              <a:spcBef>
                <a:spcPts val="425"/>
              </a:spcBef>
            </a:pPr>
            <a:r>
              <a:rPr sz="700" spc="-10" dirty="0">
                <a:latin typeface="Microsoft Sans Serif"/>
                <a:cs typeface="Microsoft Sans Serif"/>
              </a:rPr>
              <a:t>операции</a:t>
            </a:r>
            <a:endParaRPr sz="700">
              <a:latin typeface="Microsoft Sans Serif"/>
              <a:cs typeface="Microsoft Sans Serif"/>
            </a:endParaRPr>
          </a:p>
          <a:p>
            <a:pPr marR="5080" indent="-2540" algn="ctr">
              <a:lnSpc>
                <a:spcPct val="100000"/>
              </a:lnSpc>
              <a:spcBef>
                <a:spcPts val="300"/>
              </a:spcBef>
            </a:pPr>
            <a:r>
              <a:rPr sz="700" dirty="0">
                <a:latin typeface="Microsoft Sans Serif"/>
                <a:cs typeface="Microsoft Sans Serif"/>
              </a:rPr>
              <a:t>COMMIT</a:t>
            </a:r>
            <a:r>
              <a:rPr sz="700" spc="120" dirty="0">
                <a:latin typeface="Microsoft Sans Serif"/>
                <a:cs typeface="Microsoft Sans Serif"/>
              </a:rPr>
              <a:t> </a:t>
            </a:r>
            <a:r>
              <a:rPr sz="700" spc="-50" dirty="0">
                <a:latin typeface="Microsoft Sans Serif"/>
                <a:cs typeface="Microsoft Sans Serif"/>
              </a:rPr>
              <a:t>/</a:t>
            </a:r>
            <a:r>
              <a:rPr sz="700" spc="500" dirty="0">
                <a:latin typeface="Microsoft Sans Serif"/>
                <a:cs typeface="Microsoft Sans Serif"/>
              </a:rPr>
              <a:t> </a:t>
            </a:r>
            <a:r>
              <a:rPr sz="700" spc="-10" dirty="0">
                <a:latin typeface="Microsoft Sans Serif"/>
                <a:cs typeface="Microsoft Sans Serif"/>
              </a:rPr>
              <a:t>ROLLBACK;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0278" y="1717113"/>
            <a:ext cx="7804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Po</a:t>
            </a:r>
            <a:r>
              <a:rPr sz="850" spc="-25" dirty="0">
                <a:latin typeface="Microsoft Sans Serif"/>
                <a:cs typeface="Microsoft Sans Serif"/>
              </a:rPr>
              <a:t>s</a:t>
            </a:r>
            <a:r>
              <a:rPr sz="850" spc="-540" dirty="0">
                <a:latin typeface="Microsoft Sans Serif"/>
                <a:cs typeface="Microsoft Sans Serif"/>
              </a:rPr>
              <a:t>P</a:t>
            </a:r>
            <a:r>
              <a:rPr sz="850" dirty="0">
                <a:latin typeface="Microsoft Sans Serif"/>
                <a:cs typeface="Microsoft Sans Serif"/>
              </a:rPr>
              <a:t>t</a:t>
            </a:r>
            <a:r>
              <a:rPr sz="850" spc="-190" dirty="0">
                <a:latin typeface="Microsoft Sans Serif"/>
                <a:cs typeface="Microsoft Sans Serif"/>
              </a:rPr>
              <a:t>g</a:t>
            </a:r>
            <a:r>
              <a:rPr sz="850" spc="-305" dirty="0">
                <a:latin typeface="Microsoft Sans Serif"/>
                <a:cs typeface="Microsoft Sans Serif"/>
              </a:rPr>
              <a:t>o</a:t>
            </a:r>
            <a:r>
              <a:rPr sz="850" spc="-10" dirty="0">
                <a:latin typeface="Microsoft Sans Serif"/>
                <a:cs typeface="Microsoft Sans Serif"/>
              </a:rPr>
              <a:t>r</a:t>
            </a:r>
            <a:r>
              <a:rPr sz="850" spc="-465" dirty="0">
                <a:latin typeface="Microsoft Sans Serif"/>
                <a:cs typeface="Microsoft Sans Serif"/>
              </a:rPr>
              <a:t>e</a:t>
            </a:r>
            <a:r>
              <a:rPr sz="850" dirty="0">
                <a:latin typeface="Microsoft Sans Serif"/>
                <a:cs typeface="Microsoft Sans Serif"/>
              </a:rPr>
              <a:t>s</a:t>
            </a:r>
            <a:r>
              <a:rPr sz="850" spc="-215" dirty="0">
                <a:latin typeface="Microsoft Sans Serif"/>
                <a:cs typeface="Microsoft Sans Serif"/>
              </a:rPr>
              <a:t>t</a:t>
            </a:r>
            <a:r>
              <a:rPr sz="850" spc="-365" dirty="0">
                <a:latin typeface="Microsoft Sans Serif"/>
                <a:cs typeface="Microsoft Sans Serif"/>
              </a:rPr>
              <a:t>S</a:t>
            </a:r>
            <a:r>
              <a:rPr sz="850" spc="-125" dirty="0">
                <a:latin typeface="Microsoft Sans Serif"/>
                <a:cs typeface="Microsoft Sans Serif"/>
              </a:rPr>
              <a:t>g</a:t>
            </a:r>
            <a:r>
              <a:rPr sz="850" spc="-550" dirty="0">
                <a:latin typeface="Microsoft Sans Serif"/>
                <a:cs typeface="Microsoft Sans Serif"/>
              </a:rPr>
              <a:t>Q</a:t>
            </a:r>
            <a:r>
              <a:rPr sz="850" spc="-10" dirty="0">
                <a:latin typeface="Microsoft Sans Serif"/>
                <a:cs typeface="Microsoft Sans Serif"/>
              </a:rPr>
              <a:t>r</a:t>
            </a:r>
            <a:r>
              <a:rPr sz="850" spc="-220" dirty="0">
                <a:latin typeface="Microsoft Sans Serif"/>
                <a:cs typeface="Microsoft Sans Serif"/>
              </a:rPr>
              <a:t>e</a:t>
            </a:r>
            <a:r>
              <a:rPr sz="850" spc="-270" dirty="0">
                <a:latin typeface="Microsoft Sans Serif"/>
                <a:cs typeface="Microsoft Sans Serif"/>
              </a:rPr>
              <a:t>L</a:t>
            </a:r>
            <a:r>
              <a:rPr sz="850" spc="-10" dirty="0">
                <a:latin typeface="Microsoft Sans Serif"/>
                <a:cs typeface="Microsoft Sans Serif"/>
              </a:rPr>
              <a:t>SQ</a:t>
            </a:r>
            <a:r>
              <a:rPr sz="850" dirty="0">
                <a:latin typeface="Microsoft Sans Serif"/>
                <a:cs typeface="Microsoft Sans Serif"/>
              </a:rPr>
              <a:t>L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6995" y="812530"/>
            <a:ext cx="5345430" cy="4009390"/>
          </a:xfrm>
          <a:custGeom>
            <a:avLst/>
            <a:gdLst/>
            <a:ahLst/>
            <a:cxnLst/>
            <a:rect l="l" t="t" r="r" b="b"/>
            <a:pathLst>
              <a:path w="5345430" h="4009390">
                <a:moveTo>
                  <a:pt x="0" y="0"/>
                </a:moveTo>
                <a:lnTo>
                  <a:pt x="5345290" y="0"/>
                </a:lnTo>
                <a:lnTo>
                  <a:pt x="5345290" y="4008958"/>
                </a:lnTo>
                <a:lnTo>
                  <a:pt x="0" y="4008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2937" y="5049631"/>
            <a:ext cx="5873115" cy="9105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700"/>
              </a:lnSpc>
              <a:spcBef>
                <a:spcPts val="204"/>
              </a:spcBef>
            </a:pPr>
            <a:r>
              <a:rPr sz="1400" dirty="0">
                <a:latin typeface="Microsoft Sans Serif"/>
                <a:cs typeface="Microsoft Sans Serif"/>
              </a:rPr>
              <a:t>Под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транзакцией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понимается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последовательность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операций,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которая </a:t>
            </a:r>
            <a:r>
              <a:rPr sz="1400" dirty="0">
                <a:latin typeface="Microsoft Sans Serif"/>
                <a:cs typeface="Microsoft Sans Serif"/>
              </a:rPr>
              <a:t>сохраняет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согласованность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условии,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10" dirty="0">
                <a:latin typeface="Microsoft Sans Serif"/>
                <a:cs typeface="Microsoft Sans Serif"/>
              </a:rPr>
              <a:t> операции </a:t>
            </a:r>
            <a:r>
              <a:rPr sz="1400" dirty="0">
                <a:latin typeface="Microsoft Sans Serif"/>
                <a:cs typeface="Microsoft Sans Serif"/>
              </a:rPr>
              <a:t>выполнены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полностью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без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помех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стороны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транзакций.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latin typeface="Microsoft Sans Serif"/>
                <a:cs typeface="Microsoft Sans Serif"/>
              </a:rPr>
              <a:t>От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транзакций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ожидают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выполнения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четырех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свойств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(ACID):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937" y="6046466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938" y="5993190"/>
            <a:ext cx="5586095" cy="245300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209550">
              <a:lnSpc>
                <a:spcPts val="1570"/>
              </a:lnSpc>
              <a:spcBef>
                <a:spcPts val="244"/>
              </a:spcBef>
            </a:pPr>
            <a:r>
              <a:rPr sz="1400" spc="-10" dirty="0">
                <a:latin typeface="Microsoft Sans Serif"/>
                <a:cs typeface="Microsoft Sans Serif"/>
              </a:rPr>
              <a:t>Атомарность: транзакция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0" dirty="0">
                <a:latin typeface="Microsoft Sans Serif"/>
                <a:cs typeface="Microsoft Sans Serif"/>
              </a:rPr>
              <a:t> выполняется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полностью,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либо</a:t>
            </a:r>
            <a:r>
              <a:rPr sz="1400" spc="5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выполняется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вовсе.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этого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начало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транзакции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отмечается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485"/>
              </a:lnSpc>
            </a:pPr>
            <a:r>
              <a:rPr sz="1400" spc="-10" dirty="0">
                <a:latin typeface="Microsoft Sans Serif"/>
                <a:cs typeface="Microsoft Sans Serif"/>
              </a:rPr>
              <a:t>командой </a:t>
            </a:r>
            <a:r>
              <a:rPr sz="1400" dirty="0">
                <a:latin typeface="Microsoft Sans Serif"/>
                <a:cs typeface="Microsoft Sans Serif"/>
              </a:rPr>
              <a:t>BEGIN,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 конец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dirty="0">
                <a:latin typeface="Microsoft Sans Serif"/>
                <a:cs typeface="Microsoft Sans Serif"/>
              </a:rPr>
              <a:t> либо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COMMIT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(фиксация изменений),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30"/>
              </a:lnSpc>
            </a:pP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ROLLBACK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(отмена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изменений).</a:t>
            </a:r>
            <a:endParaRPr sz="1400">
              <a:latin typeface="Microsoft Sans Serif"/>
              <a:cs typeface="Microsoft Sans Serif"/>
            </a:endParaRPr>
          </a:p>
          <a:p>
            <a:pPr marL="12700" marR="262890">
              <a:lnSpc>
                <a:spcPts val="1570"/>
              </a:lnSpc>
              <a:spcBef>
                <a:spcPts val="600"/>
              </a:spcBef>
            </a:pPr>
            <a:r>
              <a:rPr sz="1400" dirty="0">
                <a:latin typeface="Microsoft Sans Serif"/>
                <a:cs typeface="Microsoft Sans Serif"/>
              </a:rPr>
              <a:t>Согласованность: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транзакция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переводит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базу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одного согласованного </a:t>
            </a:r>
            <a:r>
              <a:rPr sz="1400" dirty="0">
                <a:latin typeface="Microsoft Sans Serif"/>
                <a:cs typeface="Microsoft Sans Serif"/>
              </a:rPr>
              <a:t>состояния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другое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согласованное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состояние </a:t>
            </a:r>
            <a:r>
              <a:rPr sz="1400" dirty="0">
                <a:latin typeface="Microsoft Sans Serif"/>
                <a:cs typeface="Microsoft Sans Serif"/>
              </a:rPr>
              <a:t>(согласованность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соблюдение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установленных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ограничений).</a:t>
            </a:r>
            <a:endParaRPr sz="1400">
              <a:latin typeface="Microsoft Sans Serif"/>
              <a:cs typeface="Microsoft Sans Serif"/>
            </a:endParaRPr>
          </a:p>
          <a:p>
            <a:pPr marL="12700" marR="393700">
              <a:lnSpc>
                <a:spcPts val="1580"/>
              </a:lnSpc>
              <a:spcBef>
                <a:spcPts val="560"/>
              </a:spcBef>
            </a:pPr>
            <a:r>
              <a:rPr sz="1400" spc="-10" dirty="0">
                <a:latin typeface="Microsoft Sans Serif"/>
                <a:cs typeface="Microsoft Sans Serif"/>
              </a:rPr>
              <a:t>Изоляция: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другие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транзакции,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выполняющиеся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одновременно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данной,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должны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оказывать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нее</a:t>
            </a:r>
            <a:r>
              <a:rPr sz="1400" spc="-10" dirty="0">
                <a:latin typeface="Microsoft Sans Serif"/>
                <a:cs typeface="Microsoft Sans Serif"/>
              </a:rPr>
              <a:t> влияния.</a:t>
            </a:r>
            <a:endParaRPr sz="1400">
              <a:latin typeface="Microsoft Sans Serif"/>
              <a:cs typeface="Microsoft Sans Serif"/>
            </a:endParaRPr>
          </a:p>
          <a:p>
            <a:pPr marL="12700" marR="325120">
              <a:lnSpc>
                <a:spcPts val="1570"/>
              </a:lnSpc>
              <a:spcBef>
                <a:spcPts val="570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Долговечность: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после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того,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как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зафиксированы,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они</a:t>
            </a:r>
            <a:r>
              <a:rPr sz="1400" spc="-25" dirty="0">
                <a:latin typeface="Microsoft Sans Serif"/>
                <a:cs typeface="Microsoft Sans Serif"/>
              </a:rPr>
              <a:t> не </a:t>
            </a:r>
            <a:r>
              <a:rPr sz="1400" dirty="0">
                <a:latin typeface="Microsoft Sans Serif"/>
                <a:cs typeface="Microsoft Sans Serif"/>
              </a:rPr>
              <a:t>должны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потеряться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даже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случае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сбоя.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937" y="6917673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937" y="7589784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2937" y="8060674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2937" y="8478631"/>
            <a:ext cx="5921375" cy="16541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295910">
              <a:lnSpc>
                <a:spcPct val="93700"/>
              </a:lnSpc>
              <a:spcBef>
                <a:spcPts val="204"/>
              </a:spcBef>
            </a:pPr>
            <a:r>
              <a:rPr sz="1400" dirty="0">
                <a:latin typeface="Microsoft Sans Serif"/>
                <a:cs typeface="Microsoft Sans Serif"/>
              </a:rPr>
              <a:t>За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управление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транзакциями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(то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</a:t>
            </a:r>
            <a:r>
              <a:rPr sz="1400" spc="-10" dirty="0">
                <a:latin typeface="Microsoft Sans Serif"/>
                <a:cs typeface="Microsoft Sans Serif"/>
              </a:rPr>
              <a:t> определение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команд, </a:t>
            </a:r>
            <a:r>
              <a:rPr sz="1400" dirty="0">
                <a:latin typeface="Microsoft Sans Serif"/>
                <a:cs typeface="Microsoft Sans Serif"/>
              </a:rPr>
              <a:t>составляющих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транзакцию,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фиксацию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отмену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транзакции)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правило,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отвечает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клиентское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приложение.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На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70"/>
              </a:lnSpc>
            </a:pPr>
            <a:r>
              <a:rPr sz="1400" dirty="0">
                <a:latin typeface="Microsoft Sans Serif"/>
                <a:cs typeface="Microsoft Sans Serif"/>
              </a:rPr>
              <a:t>стороне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управлять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транзакциями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хранимые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процедуры.</a:t>
            </a:r>
            <a:endParaRPr sz="1400">
              <a:latin typeface="Microsoft Sans Serif"/>
              <a:cs typeface="Microsoft Sans Serif"/>
            </a:endParaRPr>
          </a:p>
          <a:p>
            <a:pPr marL="12700" marR="1563370">
              <a:lnSpc>
                <a:spcPct val="127400"/>
              </a:lnSpc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https://postgrespro.ru/docs/postgresql/16/sql-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begin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https://postgrespro.ru/docs/postgresql/16/sql-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savepoint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https://postgrespro.ru/docs/postgresql/16/transactions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337" y="4236796"/>
            <a:ext cx="7620" cy="124460"/>
          </a:xfrm>
          <a:custGeom>
            <a:avLst/>
            <a:gdLst/>
            <a:ahLst/>
            <a:cxnLst/>
            <a:rect l="l" t="t" r="r" b="b"/>
            <a:pathLst>
              <a:path w="7620" h="124460">
                <a:moveTo>
                  <a:pt x="7315" y="124358"/>
                </a:moveTo>
                <a:lnTo>
                  <a:pt x="0" y="124358"/>
                </a:lnTo>
                <a:lnTo>
                  <a:pt x="0" y="0"/>
                </a:lnTo>
                <a:lnTo>
                  <a:pt x="7315" y="0"/>
                </a:lnTo>
                <a:lnTo>
                  <a:pt x="7315" y="12435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1337" y="4456252"/>
            <a:ext cx="7620" cy="622300"/>
          </a:xfrm>
          <a:custGeom>
            <a:avLst/>
            <a:gdLst/>
            <a:ahLst/>
            <a:cxnLst/>
            <a:rect l="l" t="t" r="r" b="b"/>
            <a:pathLst>
              <a:path w="7620" h="622300">
                <a:moveTo>
                  <a:pt x="7315" y="621792"/>
                </a:moveTo>
                <a:lnTo>
                  <a:pt x="0" y="621792"/>
                </a:lnTo>
                <a:lnTo>
                  <a:pt x="0" y="0"/>
                </a:lnTo>
                <a:lnTo>
                  <a:pt x="7315" y="0"/>
                </a:lnTo>
                <a:lnTo>
                  <a:pt x="7315" y="6217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337" y="6489878"/>
            <a:ext cx="7620" cy="124460"/>
          </a:xfrm>
          <a:custGeom>
            <a:avLst/>
            <a:gdLst/>
            <a:ahLst/>
            <a:cxnLst/>
            <a:rect l="l" t="t" r="r" b="b"/>
            <a:pathLst>
              <a:path w="7620" h="124459">
                <a:moveTo>
                  <a:pt x="7315" y="124358"/>
                </a:moveTo>
                <a:lnTo>
                  <a:pt x="0" y="124358"/>
                </a:lnTo>
                <a:lnTo>
                  <a:pt x="0" y="0"/>
                </a:lnTo>
                <a:lnTo>
                  <a:pt x="7315" y="0"/>
                </a:lnTo>
                <a:lnTo>
                  <a:pt x="7315" y="12435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1337" y="6709333"/>
            <a:ext cx="7620" cy="622300"/>
          </a:xfrm>
          <a:custGeom>
            <a:avLst/>
            <a:gdLst/>
            <a:ahLst/>
            <a:cxnLst/>
            <a:rect l="l" t="t" r="r" b="b"/>
            <a:pathLst>
              <a:path w="7620" h="622300">
                <a:moveTo>
                  <a:pt x="7315" y="621792"/>
                </a:moveTo>
                <a:lnTo>
                  <a:pt x="0" y="621792"/>
                </a:lnTo>
                <a:lnTo>
                  <a:pt x="0" y="0"/>
                </a:lnTo>
                <a:lnTo>
                  <a:pt x="7315" y="0"/>
                </a:lnTo>
                <a:lnTo>
                  <a:pt x="7315" y="6217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1337" y="8304048"/>
            <a:ext cx="7620" cy="124460"/>
          </a:xfrm>
          <a:custGeom>
            <a:avLst/>
            <a:gdLst/>
            <a:ahLst/>
            <a:cxnLst/>
            <a:rect l="l" t="t" r="r" b="b"/>
            <a:pathLst>
              <a:path w="7620" h="124459">
                <a:moveTo>
                  <a:pt x="7315" y="124358"/>
                </a:moveTo>
                <a:lnTo>
                  <a:pt x="0" y="124358"/>
                </a:lnTo>
                <a:lnTo>
                  <a:pt x="0" y="0"/>
                </a:lnTo>
                <a:lnTo>
                  <a:pt x="7315" y="0"/>
                </a:lnTo>
                <a:lnTo>
                  <a:pt x="7315" y="12435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1337" y="8523503"/>
            <a:ext cx="7620" cy="746760"/>
          </a:xfrm>
          <a:custGeom>
            <a:avLst/>
            <a:gdLst/>
            <a:ahLst/>
            <a:cxnLst/>
            <a:rect l="l" t="t" r="r" b="b"/>
            <a:pathLst>
              <a:path w="7620" h="746759">
                <a:moveTo>
                  <a:pt x="7315" y="746150"/>
                </a:moveTo>
                <a:lnTo>
                  <a:pt x="0" y="746150"/>
                </a:lnTo>
                <a:lnTo>
                  <a:pt x="0" y="0"/>
                </a:lnTo>
                <a:lnTo>
                  <a:pt x="7315" y="0"/>
                </a:lnTo>
                <a:lnTo>
                  <a:pt x="7315" y="7461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66901" y="2230945"/>
            <a:ext cx="36830" cy="36830"/>
            <a:chOff x="966901" y="2230945"/>
            <a:chExt cx="36830" cy="36830"/>
          </a:xfrm>
        </p:grpSpPr>
        <p:sp>
          <p:nvSpPr>
            <p:cNvPr id="9" name="object 9"/>
            <p:cNvSpPr/>
            <p:nvPr/>
          </p:nvSpPr>
          <p:spPr>
            <a:xfrm>
              <a:off x="970559" y="22346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2710" y="29260"/>
                  </a:moveTo>
                  <a:lnTo>
                    <a:pt x="6550" y="29260"/>
                  </a:lnTo>
                  <a:lnTo>
                    <a:pt x="0" y="22710"/>
                  </a:lnTo>
                  <a:lnTo>
                    <a:pt x="0" y="6550"/>
                  </a:lnTo>
                  <a:lnTo>
                    <a:pt x="6550" y="0"/>
                  </a:lnTo>
                  <a:lnTo>
                    <a:pt x="22710" y="0"/>
                  </a:lnTo>
                  <a:lnTo>
                    <a:pt x="29260" y="6550"/>
                  </a:lnTo>
                  <a:lnTo>
                    <a:pt x="29260" y="14630"/>
                  </a:lnTo>
                  <a:lnTo>
                    <a:pt x="29260" y="22710"/>
                  </a:lnTo>
                  <a:lnTo>
                    <a:pt x="22710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0559" y="22346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260" y="14630"/>
                  </a:moveTo>
                  <a:lnTo>
                    <a:pt x="29260" y="22710"/>
                  </a:lnTo>
                  <a:lnTo>
                    <a:pt x="22710" y="29260"/>
                  </a:lnTo>
                  <a:lnTo>
                    <a:pt x="14630" y="29260"/>
                  </a:lnTo>
                  <a:lnTo>
                    <a:pt x="6550" y="29260"/>
                  </a:lnTo>
                  <a:lnTo>
                    <a:pt x="0" y="22710"/>
                  </a:lnTo>
                  <a:lnTo>
                    <a:pt x="0" y="14630"/>
                  </a:lnTo>
                  <a:lnTo>
                    <a:pt x="0" y="6550"/>
                  </a:lnTo>
                  <a:lnTo>
                    <a:pt x="6550" y="0"/>
                  </a:lnTo>
                  <a:lnTo>
                    <a:pt x="14630" y="0"/>
                  </a:lnTo>
                  <a:lnTo>
                    <a:pt x="22710" y="0"/>
                  </a:lnTo>
                  <a:lnTo>
                    <a:pt x="29260" y="6550"/>
                  </a:lnTo>
                  <a:lnTo>
                    <a:pt x="29260" y="14630"/>
                  </a:lnTo>
                  <a:close/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41298" y="4649658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048" y="4649658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1298" y="6902739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7048" y="6902739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1298" y="8716909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7048" y="8716909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4979" y="844474"/>
            <a:ext cx="5973445" cy="94303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05" dirty="0">
                <a:latin typeface="Courier New"/>
                <a:cs typeface="Courier New"/>
              </a:rPr>
              <a:t>Управление</a:t>
            </a:r>
            <a:r>
              <a:rPr sz="900" b="1" spc="-215" dirty="0">
                <a:latin typeface="Courier New"/>
                <a:cs typeface="Courier New"/>
              </a:rPr>
              <a:t> </a:t>
            </a:r>
            <a:r>
              <a:rPr sz="900" b="1" spc="100" dirty="0">
                <a:latin typeface="Courier New"/>
                <a:cs typeface="Courier New"/>
              </a:rPr>
              <a:t>транзакциями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95" dirty="0">
                <a:latin typeface="Cambria"/>
                <a:cs typeface="Cambria"/>
              </a:rPr>
              <a:t>По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умолчанию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psql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работает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80" dirty="0">
                <a:latin typeface="Cambria"/>
                <a:cs typeface="Cambria"/>
              </a:rPr>
              <a:t>режиме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автофиксации: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\echo</a:t>
            </a:r>
            <a:r>
              <a:rPr sz="750" b="1" spc="-15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0A04F"/>
                </a:solidFill>
                <a:latin typeface="Courier New"/>
                <a:cs typeface="Courier New"/>
              </a:rPr>
              <a:t>:AUTOCOMMIT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25" dirty="0">
                <a:latin typeface="Courier New"/>
                <a:cs typeface="Courier New"/>
              </a:rPr>
              <a:t>on</a:t>
            </a:r>
            <a:endParaRPr sz="750">
              <a:latin typeface="Courier New"/>
              <a:cs typeface="Courier New"/>
            </a:endParaRPr>
          </a:p>
          <a:p>
            <a:pPr marL="12700" marR="169545">
              <a:lnSpc>
                <a:spcPct val="108800"/>
              </a:lnSpc>
              <a:spcBef>
                <a:spcPts val="750"/>
              </a:spcBef>
            </a:pPr>
            <a:r>
              <a:rPr sz="750" spc="65" dirty="0">
                <a:latin typeface="Cambria"/>
                <a:cs typeface="Cambria"/>
              </a:rPr>
              <a:t>Это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приводит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к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тому,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что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любая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одиночная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команда,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выданная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без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явного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указания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начала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транзакции,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сразу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85" dirty="0">
                <a:latin typeface="Cambria"/>
                <a:cs typeface="Cambria"/>
              </a:rPr>
              <a:t>же </a:t>
            </a:r>
            <a:r>
              <a:rPr sz="750" spc="55" dirty="0">
                <a:latin typeface="Cambria"/>
                <a:cs typeface="Cambria"/>
              </a:rPr>
              <a:t>фиксируется.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Cambria"/>
              <a:cs typeface="Cambria"/>
            </a:endParaRPr>
          </a:p>
          <a:p>
            <a:pPr marL="304800" marR="956944">
              <a:lnSpc>
                <a:spcPct val="108800"/>
              </a:lnSpc>
            </a:pPr>
            <a:r>
              <a:rPr sz="750" spc="60" dirty="0">
                <a:latin typeface="Cambria"/>
                <a:cs typeface="Cambria"/>
              </a:rPr>
              <a:t>Проверьте,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включен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ли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аналогичный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80" dirty="0">
                <a:latin typeface="Cambria"/>
                <a:cs typeface="Cambria"/>
              </a:rPr>
              <a:t>режим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драйвере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75" dirty="0">
                <a:latin typeface="Cambria"/>
                <a:cs typeface="Cambria"/>
              </a:rPr>
              <a:t>PostgreSQL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вашего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любимого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языка программирования?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65" dirty="0">
                <a:latin typeface="Cambria"/>
                <a:cs typeface="Cambria"/>
              </a:rPr>
              <a:t>Создадим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таблицу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90" dirty="0">
                <a:latin typeface="Cambria"/>
                <a:cs typeface="Cambria"/>
              </a:rPr>
              <a:t>с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одной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40" dirty="0">
                <a:latin typeface="Cambria"/>
                <a:cs typeface="Cambria"/>
              </a:rPr>
              <a:t>строкой: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CREATE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TABLE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C63968"/>
                </a:solidFill>
                <a:latin typeface="Courier New"/>
                <a:cs typeface="Courier New"/>
              </a:rPr>
              <a:t>t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endParaRPr sz="750">
              <a:latin typeface="Courier New"/>
              <a:cs typeface="Courier New"/>
            </a:endParaRPr>
          </a:p>
          <a:p>
            <a:pPr marL="127000" marR="5209540">
              <a:lnSpc>
                <a:spcPct val="108800"/>
              </a:lnSpc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id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9F004F"/>
                </a:solidFill>
                <a:latin typeface="Courier New"/>
                <a:cs typeface="Courier New"/>
              </a:rPr>
              <a:t>integer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,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</a:t>
            </a:r>
            <a:r>
              <a:rPr sz="750" b="1" spc="-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20" dirty="0">
                <a:solidFill>
                  <a:srgbClr val="9F004F"/>
                </a:solidFill>
                <a:latin typeface="Courier New"/>
                <a:cs typeface="Courier New"/>
              </a:rPr>
              <a:t>text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CREATE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TABLE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INSERT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INTO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C63968"/>
                </a:solidFill>
                <a:latin typeface="Courier New"/>
                <a:cs typeface="Courier New"/>
              </a:rPr>
              <a:t>t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(id,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s)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VALUES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750" b="1" dirty="0">
                <a:solidFill>
                  <a:srgbClr val="0F939F"/>
                </a:solidFill>
                <a:latin typeface="Courier New"/>
                <a:cs typeface="Courier New"/>
              </a:rPr>
              <a:t>1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'foo'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INSERT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0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spc="10" dirty="0">
                <a:latin typeface="Cambria"/>
                <a:cs typeface="Cambria"/>
              </a:rPr>
              <a:t>Увидит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ли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таблицу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строку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другая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транзакция?</a:t>
            </a:r>
            <a:endParaRPr sz="750">
              <a:latin typeface="Cambria"/>
              <a:cs typeface="Cambria"/>
            </a:endParaRPr>
          </a:p>
          <a:p>
            <a:pPr marR="4712970" algn="r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t;</a:t>
            </a:r>
            <a:endParaRPr sz="750">
              <a:latin typeface="Courier New"/>
              <a:cs typeface="Courier New"/>
            </a:endParaRPr>
          </a:p>
          <a:p>
            <a:pPr marR="5118100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118100" algn="ctr">
              <a:lnSpc>
                <a:spcPct val="100000"/>
              </a:lnSpc>
              <a:spcBef>
                <a:spcPts val="75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28003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16573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90" dirty="0">
                <a:latin typeface="Cambria"/>
                <a:cs typeface="Cambria"/>
              </a:rPr>
              <a:t>Да.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Сравните: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BEGIN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959595"/>
                </a:solidFill>
                <a:latin typeface="Courier New"/>
                <a:cs typeface="Courier New"/>
              </a:rPr>
              <a:t>-</a:t>
            </a:r>
            <a:r>
              <a:rPr sz="750" b="1" dirty="0">
                <a:solidFill>
                  <a:srgbClr val="959595"/>
                </a:solidFill>
                <a:latin typeface="Courier New"/>
                <a:cs typeface="Courier New"/>
              </a:rPr>
              <a:t>-</a:t>
            </a:r>
            <a:r>
              <a:rPr sz="750" b="1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59595"/>
                </a:solidFill>
                <a:latin typeface="Courier New"/>
                <a:cs typeface="Courier New"/>
              </a:rPr>
              <a:t>явно</a:t>
            </a:r>
            <a:r>
              <a:rPr sz="750" b="1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59595"/>
                </a:solidFill>
                <a:latin typeface="Courier New"/>
                <a:cs typeface="Courier New"/>
              </a:rPr>
              <a:t>начинаем</a:t>
            </a:r>
            <a:r>
              <a:rPr sz="750" b="1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959595"/>
                </a:solidFill>
                <a:latin typeface="Courier New"/>
                <a:cs typeface="Courier New"/>
              </a:rPr>
              <a:t>транзакцию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10" dirty="0">
                <a:latin typeface="Courier New"/>
                <a:cs typeface="Courier New"/>
              </a:rPr>
              <a:t>BEGIN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INSERT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INTO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C63968"/>
                </a:solidFill>
                <a:latin typeface="Courier New"/>
                <a:cs typeface="Courier New"/>
              </a:rPr>
              <a:t>t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(id,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s)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VALUES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750" b="1" dirty="0">
                <a:solidFill>
                  <a:srgbClr val="0F939F"/>
                </a:solidFill>
                <a:latin typeface="Courier New"/>
                <a:cs typeface="Courier New"/>
              </a:rPr>
              <a:t>2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'bar'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dirty="0">
                <a:latin typeface="Courier New"/>
                <a:cs typeface="Courier New"/>
              </a:rPr>
              <a:t>INSERT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0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50" dirty="0">
                <a:latin typeface="Cambria"/>
                <a:cs typeface="Cambria"/>
              </a:rPr>
              <a:t>Что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увидит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другая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транзакция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на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этот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раз?</a:t>
            </a:r>
            <a:endParaRPr sz="750">
              <a:latin typeface="Cambria"/>
              <a:cs typeface="Cambria"/>
            </a:endParaRPr>
          </a:p>
          <a:p>
            <a:pPr marR="4712970" algn="r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t;</a:t>
            </a:r>
            <a:endParaRPr sz="750">
              <a:latin typeface="Courier New"/>
              <a:cs typeface="Courier New"/>
            </a:endParaRPr>
          </a:p>
          <a:p>
            <a:pPr marR="5118100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118100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28003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165735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70" dirty="0">
                <a:latin typeface="Cambria"/>
                <a:cs typeface="Cambria"/>
              </a:rPr>
              <a:t>Изменения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80" dirty="0">
                <a:latin typeface="Cambria"/>
                <a:cs typeface="Cambria"/>
              </a:rPr>
              <a:t>еще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зафиксированы,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поэтому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видны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другой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транзакции.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A69C7"/>
                </a:solidFill>
                <a:latin typeface="Courier New"/>
                <a:cs typeface="Courier New"/>
              </a:rPr>
              <a:t>COMMIT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spc="-10" dirty="0">
                <a:latin typeface="Courier New"/>
                <a:cs typeface="Courier New"/>
              </a:rPr>
              <a:t>COMMIT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100" dirty="0">
                <a:latin typeface="Cambria"/>
                <a:cs typeface="Cambria"/>
              </a:rPr>
              <a:t>А</a:t>
            </a:r>
            <a:r>
              <a:rPr sz="750" spc="7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теперь?</a:t>
            </a:r>
            <a:endParaRPr sz="750">
              <a:latin typeface="Cambria"/>
              <a:cs typeface="Cambria"/>
            </a:endParaRPr>
          </a:p>
          <a:p>
            <a:pPr marR="4712970" algn="r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t;</a:t>
            </a:r>
            <a:endParaRPr sz="750">
              <a:latin typeface="Courier New"/>
              <a:cs typeface="Courier New"/>
            </a:endParaRPr>
          </a:p>
          <a:p>
            <a:pPr marR="5118100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118100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R="5284470" algn="r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R="5284470" algn="r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2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bar</a:t>
            </a:r>
            <a:endParaRPr sz="750">
              <a:latin typeface="Courier New"/>
              <a:cs typeface="Courier New"/>
            </a:endParaRPr>
          </a:p>
          <a:p>
            <a:pPr marR="5341620" algn="r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(2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8800"/>
              </a:lnSpc>
            </a:pPr>
            <a:r>
              <a:rPr sz="750" spc="85" dirty="0">
                <a:latin typeface="Cambria"/>
                <a:cs typeface="Cambria"/>
              </a:rPr>
              <a:t>Режим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без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автофиксации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неявно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начинает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транзакцию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при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первой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выданной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команде;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изменения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надо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40" dirty="0">
                <a:latin typeface="Cambria"/>
                <a:cs typeface="Cambria"/>
              </a:rPr>
              <a:t>фиксировать </a:t>
            </a:r>
            <a:r>
              <a:rPr sz="750" spc="45" dirty="0">
                <a:latin typeface="Cambria"/>
                <a:cs typeface="Cambria"/>
              </a:rPr>
              <a:t>самостоятельно.</a:t>
            </a:r>
            <a:endParaRPr sz="750">
              <a:latin typeface="Cambria"/>
              <a:cs typeface="Cambria"/>
            </a:endParaRPr>
          </a:p>
          <a:p>
            <a:pPr marR="4695190" algn="r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\set</a:t>
            </a:r>
            <a:r>
              <a:rPr sz="750" b="1" spc="-25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AUTOCOMMIT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off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INSERT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INTO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C63968"/>
                </a:solidFill>
                <a:latin typeface="Courier New"/>
                <a:cs typeface="Courier New"/>
              </a:rPr>
              <a:t>t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(id,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s)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VALUES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750" b="1" dirty="0">
                <a:solidFill>
                  <a:srgbClr val="0F939F"/>
                </a:solidFill>
                <a:latin typeface="Courier New"/>
                <a:cs typeface="Courier New"/>
              </a:rPr>
              <a:t>3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'baz'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INSERT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0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337" y="571881"/>
            <a:ext cx="7620" cy="124460"/>
          </a:xfrm>
          <a:custGeom>
            <a:avLst/>
            <a:gdLst/>
            <a:ahLst/>
            <a:cxnLst/>
            <a:rect l="l" t="t" r="r" b="b"/>
            <a:pathLst>
              <a:path w="7620" h="124459">
                <a:moveTo>
                  <a:pt x="7315" y="124358"/>
                </a:moveTo>
                <a:lnTo>
                  <a:pt x="0" y="124358"/>
                </a:lnTo>
                <a:lnTo>
                  <a:pt x="0" y="0"/>
                </a:lnTo>
                <a:lnTo>
                  <a:pt x="7315" y="0"/>
                </a:lnTo>
                <a:lnTo>
                  <a:pt x="7315" y="12435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1337" y="791337"/>
            <a:ext cx="7620" cy="746760"/>
          </a:xfrm>
          <a:custGeom>
            <a:avLst/>
            <a:gdLst/>
            <a:ahLst/>
            <a:cxnLst/>
            <a:rect l="l" t="t" r="r" b="b"/>
            <a:pathLst>
              <a:path w="7620" h="746760">
                <a:moveTo>
                  <a:pt x="7315" y="746150"/>
                </a:moveTo>
                <a:lnTo>
                  <a:pt x="0" y="746150"/>
                </a:lnTo>
                <a:lnTo>
                  <a:pt x="0" y="0"/>
                </a:lnTo>
                <a:lnTo>
                  <a:pt x="7315" y="0"/>
                </a:lnTo>
                <a:lnTo>
                  <a:pt x="7315" y="7461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337" y="2510409"/>
            <a:ext cx="7620" cy="124460"/>
          </a:xfrm>
          <a:custGeom>
            <a:avLst/>
            <a:gdLst/>
            <a:ahLst/>
            <a:cxnLst/>
            <a:rect l="l" t="t" r="r" b="b"/>
            <a:pathLst>
              <a:path w="7620" h="124460">
                <a:moveTo>
                  <a:pt x="7315" y="124358"/>
                </a:moveTo>
                <a:lnTo>
                  <a:pt x="0" y="124358"/>
                </a:lnTo>
                <a:lnTo>
                  <a:pt x="0" y="0"/>
                </a:lnTo>
                <a:lnTo>
                  <a:pt x="7315" y="0"/>
                </a:lnTo>
                <a:lnTo>
                  <a:pt x="7315" y="12435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1337" y="2729865"/>
            <a:ext cx="7620" cy="870585"/>
          </a:xfrm>
          <a:custGeom>
            <a:avLst/>
            <a:gdLst/>
            <a:ahLst/>
            <a:cxnLst/>
            <a:rect l="l" t="t" r="r" b="b"/>
            <a:pathLst>
              <a:path w="7620" h="870585">
                <a:moveTo>
                  <a:pt x="7315" y="870508"/>
                </a:moveTo>
                <a:lnTo>
                  <a:pt x="0" y="870508"/>
                </a:lnTo>
                <a:lnTo>
                  <a:pt x="0" y="0"/>
                </a:lnTo>
                <a:lnTo>
                  <a:pt x="7315" y="0"/>
                </a:lnTo>
                <a:lnTo>
                  <a:pt x="7315" y="87050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91337" y="4134382"/>
            <a:ext cx="5969635" cy="7620"/>
            <a:chOff x="791337" y="4134382"/>
            <a:chExt cx="5969635" cy="7620"/>
          </a:xfrm>
        </p:grpSpPr>
        <p:sp>
          <p:nvSpPr>
            <p:cNvPr id="7" name="object 7"/>
            <p:cNvSpPr/>
            <p:nvPr/>
          </p:nvSpPr>
          <p:spPr>
            <a:xfrm>
              <a:off x="6745909" y="4134383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40" h="7620">
                  <a:moveTo>
                    <a:pt x="7314" y="7314"/>
                  </a:moveTo>
                  <a:lnTo>
                    <a:pt x="0" y="7314"/>
                  </a:lnTo>
                  <a:lnTo>
                    <a:pt x="0" y="0"/>
                  </a:lnTo>
                  <a:lnTo>
                    <a:pt x="14629" y="0"/>
                  </a:lnTo>
                  <a:lnTo>
                    <a:pt x="7314" y="731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967" y="4138040"/>
              <a:ext cx="5940425" cy="0"/>
            </a:xfrm>
            <a:custGeom>
              <a:avLst/>
              <a:gdLst/>
              <a:ahLst/>
              <a:cxnLst/>
              <a:rect l="l" t="t" r="r" b="b"/>
              <a:pathLst>
                <a:path w="5940425">
                  <a:moveTo>
                    <a:pt x="0" y="0"/>
                  </a:moveTo>
                  <a:lnTo>
                    <a:pt x="5939942" y="0"/>
                  </a:lnTo>
                </a:path>
              </a:pathLst>
            </a:custGeom>
            <a:ln w="7315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1337" y="4134383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315" y="7315"/>
                  </a:moveTo>
                  <a:lnTo>
                    <a:pt x="0" y="7315"/>
                  </a:lnTo>
                  <a:lnTo>
                    <a:pt x="0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53225" y="4134383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315" y="7315"/>
                  </a:moveTo>
                  <a:lnTo>
                    <a:pt x="0" y="7315"/>
                  </a:lnTo>
                  <a:lnTo>
                    <a:pt x="7315" y="0"/>
                  </a:lnTo>
                  <a:lnTo>
                    <a:pt x="7315" y="731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41298" y="984743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048" y="984743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1298" y="2923270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7048" y="2923270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679" y="6310208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3429" y="6310208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679" y="9053408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3429" y="9053408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4979" y="339724"/>
            <a:ext cx="5895340" cy="983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50" dirty="0">
                <a:latin typeface="Cambria"/>
                <a:cs typeface="Cambria"/>
              </a:rPr>
              <a:t>Что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на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этот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раз?</a:t>
            </a:r>
            <a:endParaRPr sz="750">
              <a:latin typeface="Cambria"/>
              <a:cs typeface="Cambria"/>
            </a:endParaRPr>
          </a:p>
          <a:p>
            <a:pPr marL="165735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t;</a:t>
            </a:r>
            <a:endParaRPr sz="750">
              <a:latin typeface="Courier New"/>
              <a:cs typeface="Courier New"/>
            </a:endParaRPr>
          </a:p>
          <a:p>
            <a:pPr marR="5039995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039995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113664" marR="5206365" indent="-113664" algn="r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113664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113664" marR="5206365" indent="-113664" algn="r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113664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bar</a:t>
            </a:r>
            <a:endParaRPr sz="750">
              <a:latin typeface="Courier New"/>
              <a:cs typeface="Courier New"/>
            </a:endParaRPr>
          </a:p>
          <a:p>
            <a:pPr marR="5263515" algn="r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(2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70" dirty="0">
                <a:latin typeface="Cambria"/>
                <a:cs typeface="Cambria"/>
              </a:rPr>
              <a:t>Изменения</a:t>
            </a:r>
            <a:r>
              <a:rPr sz="750" spc="13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140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видны;</a:t>
            </a:r>
            <a:r>
              <a:rPr sz="750" spc="14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транзакция</a:t>
            </a:r>
            <a:r>
              <a:rPr sz="750" spc="140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была</a:t>
            </a:r>
            <a:r>
              <a:rPr sz="750" spc="14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начата</a:t>
            </a:r>
            <a:r>
              <a:rPr sz="750" spc="13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неявно.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A69C7"/>
                </a:solidFill>
                <a:latin typeface="Courier New"/>
                <a:cs typeface="Courier New"/>
              </a:rPr>
              <a:t>COMMIT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10" dirty="0">
                <a:latin typeface="Courier New"/>
                <a:cs typeface="Courier New"/>
              </a:rPr>
              <a:t>COMMIT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spc="95" dirty="0">
                <a:latin typeface="Cambria"/>
                <a:cs typeface="Cambria"/>
              </a:rPr>
              <a:t>Ну</a:t>
            </a:r>
            <a:r>
              <a:rPr sz="750" spc="7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7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наконец:</a:t>
            </a:r>
            <a:endParaRPr sz="750">
              <a:latin typeface="Cambria"/>
              <a:cs typeface="Cambria"/>
            </a:endParaRPr>
          </a:p>
          <a:p>
            <a:pPr marL="165735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t;</a:t>
            </a:r>
            <a:endParaRPr sz="750">
              <a:latin typeface="Courier New"/>
              <a:cs typeface="Courier New"/>
            </a:endParaRPr>
          </a:p>
          <a:p>
            <a:pPr marR="5039995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039995" algn="ctr">
              <a:lnSpc>
                <a:spcPct val="100000"/>
              </a:lnSpc>
              <a:spcBef>
                <a:spcPts val="75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393700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393700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393700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393700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bar</a:t>
            </a:r>
            <a:endParaRPr sz="750">
              <a:latin typeface="Courier New"/>
              <a:cs typeface="Courier New"/>
            </a:endParaRPr>
          </a:p>
          <a:p>
            <a:pPr marL="393700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393700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baz</a:t>
            </a:r>
            <a:endParaRPr sz="750">
              <a:latin typeface="Courier New"/>
              <a:cs typeface="Courier New"/>
            </a:endParaRPr>
          </a:p>
          <a:p>
            <a:pPr marL="165735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(3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60" dirty="0">
                <a:latin typeface="Cambria"/>
                <a:cs typeface="Cambria"/>
              </a:rPr>
              <a:t>Восстановим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80" dirty="0">
                <a:latin typeface="Cambria"/>
                <a:cs typeface="Cambria"/>
              </a:rPr>
              <a:t>режим,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котором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psql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работает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по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умолчанию.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00A04F"/>
                </a:solidFill>
                <a:latin typeface="Courier New"/>
                <a:cs typeface="Courier New"/>
              </a:rPr>
              <a:t>\set</a:t>
            </a:r>
            <a:r>
              <a:rPr sz="750" b="1" spc="-25" dirty="0">
                <a:solidFill>
                  <a:srgbClr val="00A04F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AUTOCOMMIT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 on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8800"/>
              </a:lnSpc>
            </a:pPr>
            <a:r>
              <a:rPr sz="750" spc="50" dirty="0">
                <a:latin typeface="Cambria"/>
                <a:cs typeface="Cambria"/>
              </a:rPr>
              <a:t>Отдельные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изменения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можно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откатывать,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прерывая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транзакцию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целиком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(хотя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необходимость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в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этом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возникает нечасто).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A69C7"/>
                </a:solidFill>
                <a:latin typeface="Courier New"/>
                <a:cs typeface="Courier New"/>
              </a:rPr>
              <a:t>BEGIN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spc="-10" dirty="0">
                <a:latin typeface="Courier New"/>
                <a:cs typeface="Courier New"/>
              </a:rPr>
              <a:t>BEGIN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SAVEPOINT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sp;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959595"/>
                </a:solidFill>
                <a:latin typeface="Courier New"/>
                <a:cs typeface="Courier New"/>
              </a:rPr>
              <a:t>-</a:t>
            </a:r>
            <a:r>
              <a:rPr sz="750" b="1" dirty="0">
                <a:solidFill>
                  <a:srgbClr val="959595"/>
                </a:solidFill>
                <a:latin typeface="Courier New"/>
                <a:cs typeface="Courier New"/>
              </a:rPr>
              <a:t>-</a:t>
            </a:r>
            <a:r>
              <a:rPr sz="750" b="1" spc="-20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959595"/>
                </a:solidFill>
                <a:latin typeface="Courier New"/>
                <a:cs typeface="Courier New"/>
              </a:rPr>
              <a:t>точка</a:t>
            </a:r>
            <a:r>
              <a:rPr sz="750" b="1" spc="-15" dirty="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959595"/>
                </a:solidFill>
                <a:latin typeface="Courier New"/>
                <a:cs typeface="Courier New"/>
              </a:rPr>
              <a:t>сохранения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10" dirty="0">
                <a:latin typeface="Courier New"/>
                <a:cs typeface="Courier New"/>
              </a:rPr>
              <a:t>SAVEPOINT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INSERT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INTO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C63968"/>
                </a:solidFill>
                <a:latin typeface="Courier New"/>
                <a:cs typeface="Courier New"/>
              </a:rPr>
              <a:t>t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(id,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s)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VALUES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750" b="1" dirty="0">
                <a:solidFill>
                  <a:srgbClr val="0F939F"/>
                </a:solidFill>
                <a:latin typeface="Courier New"/>
                <a:cs typeface="Courier New"/>
              </a:rPr>
              <a:t>4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'qux'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INSERT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0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t;</a:t>
            </a:r>
            <a:endParaRPr sz="750">
              <a:latin typeface="Courier New"/>
              <a:cs typeface="Courier New"/>
            </a:endParaRPr>
          </a:p>
          <a:p>
            <a:pPr marR="5347335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347335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bar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baz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qux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(4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750">
              <a:latin typeface="Courier New"/>
              <a:cs typeface="Courier New"/>
            </a:endParaRPr>
          </a:p>
          <a:p>
            <a:pPr marL="12700" marR="598170">
              <a:lnSpc>
                <a:spcPct val="192000"/>
              </a:lnSpc>
            </a:pPr>
            <a:r>
              <a:rPr sz="750" spc="55" dirty="0">
                <a:latin typeface="Cambria"/>
                <a:cs typeface="Cambria"/>
              </a:rPr>
              <a:t>Обратите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внимание: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свои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собственные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изменения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транзакция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видит,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85" dirty="0">
                <a:latin typeface="Cambria"/>
                <a:cs typeface="Cambria"/>
              </a:rPr>
              <a:t>даже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если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они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зафиксированы. </a:t>
            </a:r>
            <a:r>
              <a:rPr sz="750" spc="55" dirty="0">
                <a:latin typeface="Cambria"/>
                <a:cs typeface="Cambria"/>
              </a:rPr>
              <a:t>Теперь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откатим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все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до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точки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сохранения.</a:t>
            </a:r>
            <a:endParaRPr sz="750">
              <a:latin typeface="Cambria"/>
              <a:cs typeface="Cambria"/>
            </a:endParaRPr>
          </a:p>
          <a:p>
            <a:pPr marL="12700" marR="103505">
              <a:lnSpc>
                <a:spcPct val="108800"/>
              </a:lnSpc>
              <a:spcBef>
                <a:spcPts val="690"/>
              </a:spcBef>
            </a:pPr>
            <a:r>
              <a:rPr sz="750" spc="60" dirty="0">
                <a:latin typeface="Cambria"/>
                <a:cs typeface="Cambria"/>
              </a:rPr>
              <a:t>Откат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к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точке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сохранения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подразумевает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передачу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управления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(то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есть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работает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как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75" dirty="0">
                <a:latin typeface="Cambria"/>
                <a:cs typeface="Cambria"/>
              </a:rPr>
              <a:t>GOTO);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отменяются </a:t>
            </a:r>
            <a:r>
              <a:rPr sz="750" dirty="0">
                <a:latin typeface="Cambria"/>
                <a:cs typeface="Cambria"/>
              </a:rPr>
              <a:t>только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те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изменения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состояния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95" dirty="0">
                <a:latin typeface="Cambria"/>
                <a:cs typeface="Cambria"/>
              </a:rPr>
              <a:t>БД,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которые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были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выполнены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от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момента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установки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точки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до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текущего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момента.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ROLLBACK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TO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sp;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spc="-10" dirty="0">
                <a:latin typeface="Courier New"/>
                <a:cs typeface="Courier New"/>
              </a:rPr>
              <a:t>ROLLBACK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50" dirty="0">
                <a:latin typeface="Cambria"/>
                <a:cs typeface="Cambria"/>
              </a:rPr>
              <a:t>Что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увидим?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t;</a:t>
            </a:r>
            <a:endParaRPr sz="750">
              <a:latin typeface="Courier New"/>
              <a:cs typeface="Courier New"/>
            </a:endParaRPr>
          </a:p>
          <a:p>
            <a:pPr marR="5347335" algn="ctr">
              <a:lnSpc>
                <a:spcPct val="100000"/>
              </a:lnSpc>
              <a:spcBef>
                <a:spcPts val="825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347335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bar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baz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(3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85" dirty="0">
                <a:latin typeface="Cambria"/>
                <a:cs typeface="Cambria"/>
              </a:rPr>
              <a:t>Сейчас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изменения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отменены,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но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транзакция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продолжается: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INSERT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INTO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C63968"/>
                </a:solidFill>
                <a:latin typeface="Courier New"/>
                <a:cs typeface="Courier New"/>
              </a:rPr>
              <a:t>t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(id,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s)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VALUES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750" b="1" dirty="0">
                <a:solidFill>
                  <a:srgbClr val="0F939F"/>
                </a:solidFill>
                <a:latin typeface="Courier New"/>
                <a:cs typeface="Courier New"/>
              </a:rPr>
              <a:t>4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,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0F939F"/>
                </a:solidFill>
                <a:latin typeface="Courier New"/>
                <a:cs typeface="Courier New"/>
              </a:rPr>
              <a:t>'xyz'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679" y="1423655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3429" y="1423655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979" y="339724"/>
            <a:ext cx="1111885" cy="176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dirty="0">
                <a:latin typeface="Courier New"/>
                <a:cs typeface="Courier New"/>
              </a:rPr>
              <a:t>INSERT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0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A69C7"/>
                </a:solidFill>
                <a:latin typeface="Courier New"/>
                <a:cs typeface="Courier New"/>
              </a:rPr>
              <a:t>COMMIT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10" dirty="0">
                <a:latin typeface="Courier New"/>
                <a:cs typeface="Courier New"/>
              </a:rPr>
              <a:t>COMMIT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t;</a:t>
            </a:r>
            <a:endParaRPr sz="750">
              <a:latin typeface="Courier New"/>
              <a:cs typeface="Courier New"/>
            </a:endParaRPr>
          </a:p>
          <a:p>
            <a:pPr marR="563880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63880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bar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baz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xyz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(4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114" y="884102"/>
            <a:ext cx="870127" cy="367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57074" y="4498121"/>
            <a:ext cx="806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6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Выполнение</a:t>
            </a:r>
            <a:r>
              <a:rPr spc="95" dirty="0"/>
              <a:t> </a:t>
            </a:r>
            <a:r>
              <a:rPr spc="-10" dirty="0"/>
              <a:t>запроса</a:t>
            </a:r>
          </a:p>
        </p:txBody>
      </p:sp>
      <p:sp>
        <p:nvSpPr>
          <p:cNvPr id="5" name="object 5"/>
          <p:cNvSpPr/>
          <p:nvPr/>
        </p:nvSpPr>
        <p:spPr>
          <a:xfrm>
            <a:off x="1946884" y="2044455"/>
            <a:ext cx="859790" cy="572770"/>
          </a:xfrm>
          <a:custGeom>
            <a:avLst/>
            <a:gdLst/>
            <a:ahLst/>
            <a:cxnLst/>
            <a:rect l="l" t="t" r="r" b="b"/>
            <a:pathLst>
              <a:path w="859789" h="572769">
                <a:moveTo>
                  <a:pt x="429475" y="572757"/>
                </a:moveTo>
                <a:lnTo>
                  <a:pt x="0" y="572757"/>
                </a:lnTo>
                <a:lnTo>
                  <a:pt x="0" y="0"/>
                </a:lnTo>
                <a:lnTo>
                  <a:pt x="859320" y="0"/>
                </a:lnTo>
                <a:lnTo>
                  <a:pt x="859320" y="572757"/>
                </a:lnTo>
                <a:lnTo>
                  <a:pt x="429475" y="5727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1446" y="2188346"/>
            <a:ext cx="622935" cy="274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24765">
              <a:lnSpc>
                <a:spcPts val="940"/>
              </a:lnSpc>
              <a:spcBef>
                <a:spcPts val="195"/>
              </a:spcBef>
            </a:pPr>
            <a:r>
              <a:rPr sz="850" spc="-10" dirty="0">
                <a:latin typeface="Microsoft Sans Serif"/>
                <a:cs typeface="Microsoft Sans Serif"/>
              </a:rPr>
              <a:t>клиентское </a:t>
            </a:r>
            <a:r>
              <a:rPr sz="850" spc="-20" dirty="0">
                <a:latin typeface="Microsoft Sans Serif"/>
                <a:cs typeface="Microsoft Sans Serif"/>
              </a:rPr>
              <a:t>приложение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6204" y="2045535"/>
            <a:ext cx="191135" cy="572770"/>
          </a:xfrm>
          <a:custGeom>
            <a:avLst/>
            <a:gdLst/>
            <a:ahLst/>
            <a:cxnLst/>
            <a:rect l="l" t="t" r="r" b="b"/>
            <a:pathLst>
              <a:path w="191135" h="572769">
                <a:moveTo>
                  <a:pt x="190792" y="286194"/>
                </a:moveTo>
                <a:lnTo>
                  <a:pt x="190792" y="572388"/>
                </a:lnTo>
                <a:lnTo>
                  <a:pt x="0" y="572388"/>
                </a:lnTo>
                <a:lnTo>
                  <a:pt x="0" y="0"/>
                </a:lnTo>
                <a:lnTo>
                  <a:pt x="190792" y="0"/>
                </a:lnTo>
                <a:lnTo>
                  <a:pt x="190792" y="28619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7329" y="2137173"/>
            <a:ext cx="130810" cy="39179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00" spc="-10" dirty="0">
                <a:latin typeface="Microsoft Sans Serif"/>
                <a:cs typeface="Microsoft Sans Serif"/>
              </a:rPr>
              <a:t>драйвер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5963" y="3088921"/>
            <a:ext cx="978535" cy="836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15399"/>
              </a:lnSpc>
              <a:spcBef>
                <a:spcPts val="105"/>
              </a:spcBef>
            </a:pPr>
            <a:r>
              <a:rPr sz="1150" spc="-10" dirty="0">
                <a:latin typeface="Times New Roman"/>
                <a:cs typeface="Times New Roman"/>
              </a:rPr>
              <a:t>разбор переписывание планирование выполнение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200" y="3088921"/>
            <a:ext cx="1361440" cy="83629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150" dirty="0">
                <a:latin typeface="Times New Roman"/>
                <a:cs typeface="Times New Roman"/>
              </a:rPr>
              <a:t>← </a:t>
            </a:r>
            <a:r>
              <a:rPr sz="1050" i="1" dirty="0">
                <a:latin typeface="Times New Roman"/>
                <a:cs typeface="Times New Roman"/>
              </a:rPr>
              <a:t>системный</a:t>
            </a:r>
            <a:r>
              <a:rPr sz="1050" i="1" spc="5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каталог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1150" dirty="0">
                <a:latin typeface="Times New Roman"/>
                <a:cs typeface="Times New Roman"/>
              </a:rPr>
              <a:t>←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правила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9"/>
              </a:spcBef>
            </a:pPr>
            <a:r>
              <a:rPr sz="1150" dirty="0">
                <a:latin typeface="Times New Roman"/>
                <a:cs typeface="Times New Roman"/>
              </a:rPr>
              <a:t>←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статистика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1150" dirty="0">
                <a:latin typeface="Times New Roman"/>
                <a:cs typeface="Times New Roman"/>
              </a:rPr>
              <a:t>←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данные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96361" y="2237406"/>
            <a:ext cx="1026160" cy="203835"/>
            <a:chOff x="2996361" y="2237406"/>
            <a:chExt cx="1026160" cy="203835"/>
          </a:xfrm>
        </p:grpSpPr>
        <p:sp>
          <p:nvSpPr>
            <p:cNvPr id="12" name="object 12"/>
            <p:cNvSpPr/>
            <p:nvPr/>
          </p:nvSpPr>
          <p:spPr>
            <a:xfrm>
              <a:off x="2996996" y="2265854"/>
              <a:ext cx="948690" cy="1270"/>
            </a:xfrm>
            <a:custGeom>
              <a:avLst/>
              <a:gdLst/>
              <a:ahLst/>
              <a:cxnLst/>
              <a:rect l="l" t="t" r="r" b="b"/>
              <a:pathLst>
                <a:path w="948689" h="1269">
                  <a:moveTo>
                    <a:pt x="0" y="1079"/>
                  </a:moveTo>
                  <a:lnTo>
                    <a:pt x="9486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1635" y="2237406"/>
              <a:ext cx="80010" cy="57785"/>
            </a:xfrm>
            <a:custGeom>
              <a:avLst/>
              <a:gdLst/>
              <a:ahLst/>
              <a:cxnLst/>
              <a:rect l="l" t="t" r="r" b="b"/>
              <a:pathLst>
                <a:path w="80010" h="57785">
                  <a:moveTo>
                    <a:pt x="0" y="0"/>
                  </a:moveTo>
                  <a:lnTo>
                    <a:pt x="4330" y="5765"/>
                  </a:lnTo>
                  <a:lnTo>
                    <a:pt x="7924" y="12598"/>
                  </a:lnTo>
                  <a:lnTo>
                    <a:pt x="10083" y="20167"/>
                  </a:lnTo>
                  <a:lnTo>
                    <a:pt x="11163" y="28079"/>
                  </a:lnTo>
                  <a:lnTo>
                    <a:pt x="10439" y="36360"/>
                  </a:lnTo>
                  <a:lnTo>
                    <a:pt x="7924" y="44284"/>
                  </a:lnTo>
                  <a:lnTo>
                    <a:pt x="4686" y="51117"/>
                  </a:lnTo>
                  <a:lnTo>
                    <a:pt x="0" y="57238"/>
                  </a:lnTo>
                  <a:lnTo>
                    <a:pt x="79921" y="28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2955" y="2411295"/>
              <a:ext cx="948690" cy="1270"/>
            </a:xfrm>
            <a:custGeom>
              <a:avLst/>
              <a:gdLst/>
              <a:ahLst/>
              <a:cxnLst/>
              <a:rect l="l" t="t" r="r" b="b"/>
              <a:pathLst>
                <a:path w="948689" h="1269">
                  <a:moveTo>
                    <a:pt x="0" y="1079"/>
                  </a:moveTo>
                  <a:lnTo>
                    <a:pt x="9486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6996" y="2383571"/>
              <a:ext cx="80010" cy="57785"/>
            </a:xfrm>
            <a:custGeom>
              <a:avLst/>
              <a:gdLst/>
              <a:ahLst/>
              <a:cxnLst/>
              <a:rect l="l" t="t" r="r" b="b"/>
              <a:pathLst>
                <a:path w="80010" h="57785">
                  <a:moveTo>
                    <a:pt x="79921" y="0"/>
                  </a:moveTo>
                  <a:lnTo>
                    <a:pt x="0" y="28803"/>
                  </a:lnTo>
                  <a:lnTo>
                    <a:pt x="79921" y="57238"/>
                  </a:lnTo>
                  <a:lnTo>
                    <a:pt x="75603" y="51473"/>
                  </a:lnTo>
                  <a:lnTo>
                    <a:pt x="72364" y="44640"/>
                  </a:lnTo>
                  <a:lnTo>
                    <a:pt x="69837" y="37083"/>
                  </a:lnTo>
                  <a:lnTo>
                    <a:pt x="69126" y="28803"/>
                  </a:lnTo>
                  <a:lnTo>
                    <a:pt x="69481" y="20878"/>
                  </a:lnTo>
                  <a:lnTo>
                    <a:pt x="72008" y="12953"/>
                  </a:lnTo>
                  <a:lnTo>
                    <a:pt x="75247" y="6121"/>
                  </a:lnTo>
                  <a:lnTo>
                    <a:pt x="79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98316" y="2108128"/>
            <a:ext cx="434340" cy="314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60325">
              <a:lnSpc>
                <a:spcPct val="135700"/>
              </a:lnSpc>
              <a:spcBef>
                <a:spcPts val="90"/>
              </a:spcBef>
            </a:pPr>
            <a:r>
              <a:rPr sz="700" spc="-10" dirty="0">
                <a:latin typeface="Microsoft Sans Serif"/>
                <a:cs typeface="Microsoft Sans Serif"/>
              </a:rPr>
              <a:t>запрос</a:t>
            </a:r>
            <a:r>
              <a:rPr sz="700" spc="500" dirty="0">
                <a:latin typeface="Microsoft Sans Serif"/>
                <a:cs typeface="Microsoft Sans Serif"/>
              </a:rPr>
              <a:t> </a:t>
            </a:r>
            <a:r>
              <a:rPr sz="700" spc="-10" dirty="0">
                <a:latin typeface="Microsoft Sans Serif"/>
                <a:cs typeface="Microsoft Sans Serif"/>
              </a:rPr>
              <a:t>результат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21556" y="1671494"/>
            <a:ext cx="1527810" cy="1319530"/>
          </a:xfrm>
          <a:custGeom>
            <a:avLst/>
            <a:gdLst/>
            <a:ahLst/>
            <a:cxnLst/>
            <a:rect l="l" t="t" r="r" b="b"/>
            <a:pathLst>
              <a:path w="1527810" h="1319530">
                <a:moveTo>
                  <a:pt x="763917" y="1319390"/>
                </a:moveTo>
                <a:lnTo>
                  <a:pt x="0" y="1319390"/>
                </a:lnTo>
                <a:lnTo>
                  <a:pt x="0" y="0"/>
                </a:lnTo>
                <a:lnTo>
                  <a:pt x="1527479" y="0"/>
                </a:lnTo>
                <a:lnTo>
                  <a:pt x="1527479" y="1319390"/>
                </a:lnTo>
                <a:lnTo>
                  <a:pt x="763917" y="13193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92078" y="1717113"/>
            <a:ext cx="59880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PostgreSQL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06360" y="811895"/>
            <a:ext cx="5346700" cy="4010660"/>
            <a:chOff x="1106360" y="811895"/>
            <a:chExt cx="5346700" cy="4010660"/>
          </a:xfrm>
        </p:grpSpPr>
        <p:sp>
          <p:nvSpPr>
            <p:cNvPr id="20" name="object 20"/>
            <p:cNvSpPr/>
            <p:nvPr/>
          </p:nvSpPr>
          <p:spPr>
            <a:xfrm>
              <a:off x="4113364" y="2538371"/>
              <a:ext cx="388620" cy="359410"/>
            </a:xfrm>
            <a:custGeom>
              <a:avLst/>
              <a:gdLst/>
              <a:ahLst/>
              <a:cxnLst/>
              <a:rect l="l" t="t" r="r" b="b"/>
              <a:pathLst>
                <a:path w="388620" h="35941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0" y="292684"/>
                  </a:lnTo>
                  <a:lnTo>
                    <a:pt x="37816" y="331834"/>
                  </a:lnTo>
                  <a:lnTo>
                    <a:pt x="80008" y="346311"/>
                  </a:lnTo>
                  <a:lnTo>
                    <a:pt x="133208" y="355847"/>
                  </a:lnTo>
                  <a:lnTo>
                    <a:pt x="194030" y="359283"/>
                  </a:lnTo>
                  <a:lnTo>
                    <a:pt x="254717" y="355847"/>
                  </a:lnTo>
                  <a:lnTo>
                    <a:pt x="307903" y="346311"/>
                  </a:lnTo>
                  <a:lnTo>
                    <a:pt x="350150" y="331834"/>
                  </a:lnTo>
                  <a:lnTo>
                    <a:pt x="378020" y="313572"/>
                  </a:lnTo>
                  <a:lnTo>
                    <a:pt x="388073" y="292684"/>
                  </a:lnTo>
                  <a:lnTo>
                    <a:pt x="388073" y="66243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336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10018" y="87268"/>
                  </a:lnTo>
                  <a:lnTo>
                    <a:pt x="37816" y="105547"/>
                  </a:lnTo>
                  <a:lnTo>
                    <a:pt x="80008" y="119973"/>
                  </a:lnTo>
                  <a:lnTo>
                    <a:pt x="133208" y="129440"/>
                  </a:lnTo>
                  <a:lnTo>
                    <a:pt x="194030" y="132842"/>
                  </a:lnTo>
                  <a:lnTo>
                    <a:pt x="254717" y="129440"/>
                  </a:lnTo>
                  <a:lnTo>
                    <a:pt x="307903" y="119973"/>
                  </a:lnTo>
                  <a:lnTo>
                    <a:pt x="350150" y="105547"/>
                  </a:lnTo>
                  <a:lnTo>
                    <a:pt x="378020" y="87268"/>
                  </a:lnTo>
                  <a:lnTo>
                    <a:pt x="388073" y="66243"/>
                  </a:lnTo>
                  <a:lnTo>
                    <a:pt x="378020" y="45528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13364" y="2538371"/>
              <a:ext cx="865505" cy="359410"/>
            </a:xfrm>
            <a:custGeom>
              <a:avLst/>
              <a:gdLst/>
              <a:ahLst/>
              <a:cxnLst/>
              <a:rect l="l" t="t" r="r" b="b"/>
              <a:pathLst>
                <a:path w="865504" h="35941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10018" y="87268"/>
                  </a:lnTo>
                  <a:lnTo>
                    <a:pt x="37816" y="105547"/>
                  </a:lnTo>
                  <a:lnTo>
                    <a:pt x="80008" y="119973"/>
                  </a:lnTo>
                  <a:lnTo>
                    <a:pt x="133208" y="129440"/>
                  </a:lnTo>
                  <a:lnTo>
                    <a:pt x="194030" y="132842"/>
                  </a:lnTo>
                  <a:lnTo>
                    <a:pt x="254717" y="129440"/>
                  </a:lnTo>
                  <a:lnTo>
                    <a:pt x="307903" y="119973"/>
                  </a:lnTo>
                  <a:lnTo>
                    <a:pt x="350150" y="105547"/>
                  </a:lnTo>
                  <a:lnTo>
                    <a:pt x="378020" y="87268"/>
                  </a:lnTo>
                  <a:lnTo>
                    <a:pt x="388073" y="66243"/>
                  </a:lnTo>
                  <a:lnTo>
                    <a:pt x="378020" y="45528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  <a:path w="865504" h="359410">
                  <a:moveTo>
                    <a:pt x="671398" y="0"/>
                  </a:moveTo>
                  <a:lnTo>
                    <a:pt x="610574" y="3435"/>
                  </a:lnTo>
                  <a:lnTo>
                    <a:pt x="557371" y="12971"/>
                  </a:lnTo>
                  <a:lnTo>
                    <a:pt x="515175" y="27448"/>
                  </a:lnTo>
                  <a:lnTo>
                    <a:pt x="477354" y="66598"/>
                  </a:lnTo>
                  <a:lnTo>
                    <a:pt x="477354" y="293039"/>
                  </a:lnTo>
                  <a:lnTo>
                    <a:pt x="515175" y="332064"/>
                  </a:lnTo>
                  <a:lnTo>
                    <a:pt x="557371" y="346437"/>
                  </a:lnTo>
                  <a:lnTo>
                    <a:pt x="610574" y="355884"/>
                  </a:lnTo>
                  <a:lnTo>
                    <a:pt x="671398" y="359283"/>
                  </a:lnTo>
                  <a:lnTo>
                    <a:pt x="732220" y="355884"/>
                  </a:lnTo>
                  <a:lnTo>
                    <a:pt x="785420" y="346437"/>
                  </a:lnTo>
                  <a:lnTo>
                    <a:pt x="827612" y="332064"/>
                  </a:lnTo>
                  <a:lnTo>
                    <a:pt x="855410" y="313891"/>
                  </a:lnTo>
                  <a:lnTo>
                    <a:pt x="865428" y="293039"/>
                  </a:lnTo>
                  <a:lnTo>
                    <a:pt x="865428" y="66598"/>
                  </a:lnTo>
                  <a:lnTo>
                    <a:pt x="827612" y="27448"/>
                  </a:lnTo>
                  <a:lnTo>
                    <a:pt x="785420" y="12971"/>
                  </a:lnTo>
                  <a:lnTo>
                    <a:pt x="732220" y="3435"/>
                  </a:lnTo>
                  <a:lnTo>
                    <a:pt x="6713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0719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865" y="129761"/>
                  </a:lnTo>
                  <a:lnTo>
                    <a:pt x="308065" y="120226"/>
                  </a:lnTo>
                  <a:lnTo>
                    <a:pt x="350257" y="105749"/>
                  </a:lnTo>
                  <a:lnTo>
                    <a:pt x="378055" y="87487"/>
                  </a:lnTo>
                  <a:lnTo>
                    <a:pt x="388073" y="66598"/>
                  </a:lnTo>
                  <a:lnTo>
                    <a:pt x="378055" y="45710"/>
                  </a:lnTo>
                  <a:lnTo>
                    <a:pt x="350257" y="27448"/>
                  </a:lnTo>
                  <a:lnTo>
                    <a:pt x="308065" y="12971"/>
                  </a:lnTo>
                  <a:lnTo>
                    <a:pt x="254865" y="3435"/>
                  </a:lnTo>
                  <a:lnTo>
                    <a:pt x="194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0719" y="2538371"/>
              <a:ext cx="865505" cy="359410"/>
            </a:xfrm>
            <a:custGeom>
              <a:avLst/>
              <a:gdLst/>
              <a:ahLst/>
              <a:cxnLst/>
              <a:rect l="l" t="t" r="r" b="b"/>
              <a:pathLst>
                <a:path w="865504" h="35941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865" y="129761"/>
                  </a:lnTo>
                  <a:lnTo>
                    <a:pt x="308065" y="120226"/>
                  </a:lnTo>
                  <a:lnTo>
                    <a:pt x="350257" y="105749"/>
                  </a:lnTo>
                  <a:lnTo>
                    <a:pt x="378055" y="87487"/>
                  </a:lnTo>
                  <a:lnTo>
                    <a:pt x="388073" y="66598"/>
                  </a:lnTo>
                  <a:lnTo>
                    <a:pt x="378055" y="45710"/>
                  </a:lnTo>
                  <a:lnTo>
                    <a:pt x="350257" y="27448"/>
                  </a:lnTo>
                  <a:lnTo>
                    <a:pt x="308065" y="12971"/>
                  </a:lnTo>
                  <a:lnTo>
                    <a:pt x="254865" y="3435"/>
                  </a:lnTo>
                  <a:lnTo>
                    <a:pt x="194043" y="0"/>
                  </a:lnTo>
                  <a:close/>
                </a:path>
                <a:path w="865504" h="359410">
                  <a:moveTo>
                    <a:pt x="671398" y="0"/>
                  </a:moveTo>
                  <a:lnTo>
                    <a:pt x="610574" y="3435"/>
                  </a:lnTo>
                  <a:lnTo>
                    <a:pt x="557371" y="12971"/>
                  </a:lnTo>
                  <a:lnTo>
                    <a:pt x="515175" y="27448"/>
                  </a:lnTo>
                  <a:lnTo>
                    <a:pt x="477354" y="66598"/>
                  </a:lnTo>
                  <a:lnTo>
                    <a:pt x="477354" y="293039"/>
                  </a:lnTo>
                  <a:lnTo>
                    <a:pt x="515175" y="332064"/>
                  </a:lnTo>
                  <a:lnTo>
                    <a:pt x="557371" y="346437"/>
                  </a:lnTo>
                  <a:lnTo>
                    <a:pt x="610574" y="355884"/>
                  </a:lnTo>
                  <a:lnTo>
                    <a:pt x="671398" y="359283"/>
                  </a:lnTo>
                  <a:lnTo>
                    <a:pt x="732085" y="355884"/>
                  </a:lnTo>
                  <a:lnTo>
                    <a:pt x="785271" y="346437"/>
                  </a:lnTo>
                  <a:lnTo>
                    <a:pt x="827518" y="332064"/>
                  </a:lnTo>
                  <a:lnTo>
                    <a:pt x="855387" y="313891"/>
                  </a:lnTo>
                  <a:lnTo>
                    <a:pt x="865441" y="293039"/>
                  </a:lnTo>
                  <a:lnTo>
                    <a:pt x="865441" y="66598"/>
                  </a:lnTo>
                  <a:lnTo>
                    <a:pt x="827518" y="27448"/>
                  </a:lnTo>
                  <a:lnTo>
                    <a:pt x="785271" y="12971"/>
                  </a:lnTo>
                  <a:lnTo>
                    <a:pt x="732085" y="3435"/>
                  </a:lnTo>
                  <a:lnTo>
                    <a:pt x="6713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807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730" y="129761"/>
                  </a:lnTo>
                  <a:lnTo>
                    <a:pt x="307916" y="120226"/>
                  </a:lnTo>
                  <a:lnTo>
                    <a:pt x="350163" y="105749"/>
                  </a:lnTo>
                  <a:lnTo>
                    <a:pt x="378032" y="87487"/>
                  </a:lnTo>
                  <a:lnTo>
                    <a:pt x="388086" y="66598"/>
                  </a:lnTo>
                  <a:lnTo>
                    <a:pt x="378032" y="45710"/>
                  </a:lnTo>
                  <a:lnTo>
                    <a:pt x="350163" y="27448"/>
                  </a:lnTo>
                  <a:lnTo>
                    <a:pt x="307916" y="12971"/>
                  </a:lnTo>
                  <a:lnTo>
                    <a:pt x="254730" y="3435"/>
                  </a:lnTo>
                  <a:lnTo>
                    <a:pt x="194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6807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730" y="129761"/>
                  </a:lnTo>
                  <a:lnTo>
                    <a:pt x="307916" y="120226"/>
                  </a:lnTo>
                  <a:lnTo>
                    <a:pt x="350163" y="105749"/>
                  </a:lnTo>
                  <a:lnTo>
                    <a:pt x="378032" y="87487"/>
                  </a:lnTo>
                  <a:lnTo>
                    <a:pt x="388086" y="66598"/>
                  </a:lnTo>
                  <a:lnTo>
                    <a:pt x="378032" y="45710"/>
                  </a:lnTo>
                  <a:lnTo>
                    <a:pt x="350163" y="27448"/>
                  </a:lnTo>
                  <a:lnTo>
                    <a:pt x="307916" y="12971"/>
                  </a:lnTo>
                  <a:lnTo>
                    <a:pt x="254730" y="3435"/>
                  </a:lnTo>
                  <a:lnTo>
                    <a:pt x="1940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66602" y="2108895"/>
              <a:ext cx="296545" cy="295275"/>
            </a:xfrm>
            <a:custGeom>
              <a:avLst/>
              <a:gdLst/>
              <a:ahLst/>
              <a:cxnLst/>
              <a:rect l="l" t="t" r="r" b="b"/>
              <a:pathLst>
                <a:path w="296545" h="295275">
                  <a:moveTo>
                    <a:pt x="74523" y="13677"/>
                  </a:moveTo>
                  <a:lnTo>
                    <a:pt x="73075" y="14033"/>
                  </a:lnTo>
                  <a:lnTo>
                    <a:pt x="72351" y="15468"/>
                  </a:lnTo>
                  <a:lnTo>
                    <a:pt x="72720" y="16916"/>
                  </a:lnTo>
                  <a:lnTo>
                    <a:pt x="81356" y="61912"/>
                  </a:lnTo>
                  <a:lnTo>
                    <a:pt x="75891" y="66425"/>
                  </a:lnTo>
                  <a:lnTo>
                    <a:pt x="70829" y="71273"/>
                  </a:lnTo>
                  <a:lnTo>
                    <a:pt x="66170" y="76391"/>
                  </a:lnTo>
                  <a:lnTo>
                    <a:pt x="61912" y="81711"/>
                  </a:lnTo>
                  <a:lnTo>
                    <a:pt x="15112" y="74879"/>
                  </a:lnTo>
                  <a:lnTo>
                    <a:pt x="13677" y="74510"/>
                  </a:lnTo>
                  <a:lnTo>
                    <a:pt x="12598" y="75234"/>
                  </a:lnTo>
                  <a:lnTo>
                    <a:pt x="12242" y="76314"/>
                  </a:lnTo>
                  <a:lnTo>
                    <a:pt x="355" y="104394"/>
                  </a:lnTo>
                  <a:lnTo>
                    <a:pt x="0" y="105473"/>
                  </a:lnTo>
                  <a:lnTo>
                    <a:pt x="355" y="107276"/>
                  </a:lnTo>
                  <a:lnTo>
                    <a:pt x="1435" y="107632"/>
                  </a:lnTo>
                  <a:lnTo>
                    <a:pt x="40322" y="133908"/>
                  </a:lnTo>
                  <a:lnTo>
                    <a:pt x="39776" y="141258"/>
                  </a:lnTo>
                  <a:lnTo>
                    <a:pt x="39735" y="148672"/>
                  </a:lnTo>
                  <a:lnTo>
                    <a:pt x="40165" y="156086"/>
                  </a:lnTo>
                  <a:lnTo>
                    <a:pt x="41033" y="163436"/>
                  </a:lnTo>
                  <a:lnTo>
                    <a:pt x="3962" y="190792"/>
                  </a:lnTo>
                  <a:lnTo>
                    <a:pt x="3238" y="191160"/>
                  </a:lnTo>
                  <a:lnTo>
                    <a:pt x="2514" y="192951"/>
                  </a:lnTo>
                  <a:lnTo>
                    <a:pt x="3238" y="194030"/>
                  </a:lnTo>
                  <a:lnTo>
                    <a:pt x="8280" y="205917"/>
                  </a:lnTo>
                  <a:lnTo>
                    <a:pt x="12954" y="218147"/>
                  </a:lnTo>
                  <a:lnTo>
                    <a:pt x="13322" y="219240"/>
                  </a:lnTo>
                  <a:lnTo>
                    <a:pt x="14757" y="219951"/>
                  </a:lnTo>
                  <a:lnTo>
                    <a:pt x="16192" y="219595"/>
                  </a:lnTo>
                  <a:lnTo>
                    <a:pt x="61201" y="212394"/>
                  </a:lnTo>
                  <a:lnTo>
                    <a:pt x="65983" y="218402"/>
                  </a:lnTo>
                  <a:lnTo>
                    <a:pt x="71102" y="224005"/>
                  </a:lnTo>
                  <a:lnTo>
                    <a:pt x="76490" y="229204"/>
                  </a:lnTo>
                  <a:lnTo>
                    <a:pt x="82080" y="233997"/>
                  </a:lnTo>
                  <a:lnTo>
                    <a:pt x="73431" y="279717"/>
                  </a:lnTo>
                  <a:lnTo>
                    <a:pt x="73075" y="281152"/>
                  </a:lnTo>
                  <a:lnTo>
                    <a:pt x="73799" y="282600"/>
                  </a:lnTo>
                  <a:lnTo>
                    <a:pt x="75234" y="282956"/>
                  </a:lnTo>
                  <a:lnTo>
                    <a:pt x="102958" y="294474"/>
                  </a:lnTo>
                  <a:lnTo>
                    <a:pt x="104038" y="294830"/>
                  </a:lnTo>
                  <a:lnTo>
                    <a:pt x="105473" y="294474"/>
                  </a:lnTo>
                  <a:lnTo>
                    <a:pt x="106197" y="293395"/>
                  </a:lnTo>
                  <a:lnTo>
                    <a:pt x="133921" y="255231"/>
                  </a:lnTo>
                  <a:lnTo>
                    <a:pt x="140941" y="256052"/>
                  </a:lnTo>
                  <a:lnTo>
                    <a:pt x="147961" y="256363"/>
                  </a:lnTo>
                  <a:lnTo>
                    <a:pt x="154981" y="256201"/>
                  </a:lnTo>
                  <a:lnTo>
                    <a:pt x="162001" y="255600"/>
                  </a:lnTo>
                  <a:lnTo>
                    <a:pt x="187921" y="293395"/>
                  </a:lnTo>
                  <a:lnTo>
                    <a:pt x="188633" y="294474"/>
                  </a:lnTo>
                  <a:lnTo>
                    <a:pt x="190080" y="294830"/>
                  </a:lnTo>
                  <a:lnTo>
                    <a:pt x="191160" y="294474"/>
                  </a:lnTo>
                  <a:lnTo>
                    <a:pt x="218871" y="282956"/>
                  </a:lnTo>
                  <a:lnTo>
                    <a:pt x="220319" y="282232"/>
                  </a:lnTo>
                  <a:lnTo>
                    <a:pt x="221043" y="281152"/>
                  </a:lnTo>
                  <a:lnTo>
                    <a:pt x="220675" y="279717"/>
                  </a:lnTo>
                  <a:lnTo>
                    <a:pt x="213474" y="233629"/>
                  </a:lnTo>
                  <a:lnTo>
                    <a:pt x="219157" y="229115"/>
                  </a:lnTo>
                  <a:lnTo>
                    <a:pt x="224367" y="224228"/>
                  </a:lnTo>
                  <a:lnTo>
                    <a:pt x="229172" y="219002"/>
                  </a:lnTo>
                  <a:lnTo>
                    <a:pt x="233641" y="213474"/>
                  </a:lnTo>
                  <a:lnTo>
                    <a:pt x="280441" y="222110"/>
                  </a:lnTo>
                  <a:lnTo>
                    <a:pt x="281520" y="222478"/>
                  </a:lnTo>
                  <a:lnTo>
                    <a:pt x="282956" y="221754"/>
                  </a:lnTo>
                  <a:lnTo>
                    <a:pt x="283311" y="220675"/>
                  </a:lnTo>
                  <a:lnTo>
                    <a:pt x="283679" y="220319"/>
                  </a:lnTo>
                  <a:lnTo>
                    <a:pt x="294843" y="192595"/>
                  </a:lnTo>
                  <a:lnTo>
                    <a:pt x="295198" y="192239"/>
                  </a:lnTo>
                  <a:lnTo>
                    <a:pt x="295198" y="191871"/>
                  </a:lnTo>
                  <a:lnTo>
                    <a:pt x="295554" y="190792"/>
                  </a:lnTo>
                  <a:lnTo>
                    <a:pt x="295198" y="189712"/>
                  </a:lnTo>
                  <a:lnTo>
                    <a:pt x="294119" y="189357"/>
                  </a:lnTo>
                  <a:lnTo>
                    <a:pt x="255231" y="160909"/>
                  </a:lnTo>
                  <a:lnTo>
                    <a:pt x="255902" y="154374"/>
                  </a:lnTo>
                  <a:lnTo>
                    <a:pt x="256270" y="147770"/>
                  </a:lnTo>
                  <a:lnTo>
                    <a:pt x="256299" y="141167"/>
                  </a:lnTo>
                  <a:lnTo>
                    <a:pt x="255955" y="134632"/>
                  </a:lnTo>
                  <a:lnTo>
                    <a:pt x="294474" y="108356"/>
                  </a:lnTo>
                  <a:lnTo>
                    <a:pt x="295922" y="107632"/>
                  </a:lnTo>
                  <a:lnTo>
                    <a:pt x="295922" y="106197"/>
                  </a:lnTo>
                  <a:lnTo>
                    <a:pt x="280441" y="71272"/>
                  </a:lnTo>
                  <a:lnTo>
                    <a:pt x="279361" y="71272"/>
                  </a:lnTo>
                  <a:lnTo>
                    <a:pt x="233273" y="80276"/>
                  </a:lnTo>
                  <a:lnTo>
                    <a:pt x="228878" y="75284"/>
                  </a:lnTo>
                  <a:lnTo>
                    <a:pt x="224278" y="70596"/>
                  </a:lnTo>
                  <a:lnTo>
                    <a:pt x="219407" y="66246"/>
                  </a:lnTo>
                  <a:lnTo>
                    <a:pt x="214198" y="62268"/>
                  </a:lnTo>
                  <a:lnTo>
                    <a:pt x="221399" y="14757"/>
                  </a:lnTo>
                  <a:lnTo>
                    <a:pt x="221399" y="13677"/>
                  </a:lnTo>
                  <a:lnTo>
                    <a:pt x="221399" y="12953"/>
                  </a:lnTo>
                  <a:lnTo>
                    <a:pt x="220319" y="11874"/>
                  </a:lnTo>
                  <a:lnTo>
                    <a:pt x="219951" y="11874"/>
                  </a:lnTo>
                  <a:lnTo>
                    <a:pt x="219595" y="11874"/>
                  </a:lnTo>
                  <a:lnTo>
                    <a:pt x="191871" y="355"/>
                  </a:lnTo>
                  <a:lnTo>
                    <a:pt x="190436" y="0"/>
                  </a:lnTo>
                  <a:lnTo>
                    <a:pt x="189001" y="355"/>
                  </a:lnTo>
                  <a:lnTo>
                    <a:pt x="188277" y="1435"/>
                  </a:lnTo>
                  <a:lnTo>
                    <a:pt x="161632" y="41033"/>
                  </a:lnTo>
                  <a:lnTo>
                    <a:pt x="154557" y="40013"/>
                  </a:lnTo>
                  <a:lnTo>
                    <a:pt x="147415" y="39636"/>
                  </a:lnTo>
                  <a:lnTo>
                    <a:pt x="140273" y="39869"/>
                  </a:lnTo>
                  <a:lnTo>
                    <a:pt x="133197" y="40678"/>
                  </a:lnTo>
                  <a:lnTo>
                    <a:pt x="105117" y="3238"/>
                  </a:lnTo>
                  <a:lnTo>
                    <a:pt x="104762" y="2159"/>
                  </a:lnTo>
                  <a:lnTo>
                    <a:pt x="103314" y="1435"/>
                  </a:lnTo>
                  <a:lnTo>
                    <a:pt x="101879" y="2159"/>
                  </a:lnTo>
                  <a:lnTo>
                    <a:pt x="74523" y="13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1753" y="2203112"/>
              <a:ext cx="106491" cy="1065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884" y="1974250"/>
              <a:ext cx="196557" cy="19655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06995" y="812530"/>
              <a:ext cx="5345430" cy="4009390"/>
            </a:xfrm>
            <a:custGeom>
              <a:avLst/>
              <a:gdLst/>
              <a:ahLst/>
              <a:cxnLst/>
              <a:rect l="l" t="t" r="r" b="b"/>
              <a:pathLst>
                <a:path w="5345430" h="4009390">
                  <a:moveTo>
                    <a:pt x="0" y="0"/>
                  </a:moveTo>
                  <a:lnTo>
                    <a:pt x="5345290" y="0"/>
                  </a:lnTo>
                  <a:lnTo>
                    <a:pt x="5345290" y="4008958"/>
                  </a:lnTo>
                  <a:lnTo>
                    <a:pt x="0" y="400895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2937" y="5049631"/>
            <a:ext cx="6017895" cy="49949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87630" algn="just">
              <a:lnSpc>
                <a:spcPct val="93700"/>
              </a:lnSpc>
              <a:spcBef>
                <a:spcPts val="204"/>
              </a:spcBef>
            </a:pPr>
            <a:r>
              <a:rPr sz="1400" dirty="0">
                <a:latin typeface="Microsoft Sans Serif"/>
                <a:cs typeface="Microsoft Sans Serif"/>
              </a:rPr>
              <a:t>Выполнение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довольно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сложная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задача.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передается </a:t>
            </a:r>
            <a:r>
              <a:rPr sz="1400" dirty="0">
                <a:latin typeface="Microsoft Sans Serif"/>
                <a:cs typeface="Microsoft Sans Serif"/>
              </a:rPr>
              <a:t>от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клиента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серверу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виде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текста.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Текст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надо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разобрать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выполнить </a:t>
            </a:r>
            <a:r>
              <a:rPr sz="1400" spc="-20" dirty="0">
                <a:latin typeface="Microsoft Sans Serif"/>
                <a:cs typeface="Microsoft Sans Serif"/>
              </a:rPr>
              <a:t>синтаксический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разбор </a:t>
            </a:r>
            <a:r>
              <a:rPr sz="1400" spc="-10" dirty="0">
                <a:latin typeface="Microsoft Sans Serif"/>
                <a:cs typeface="Microsoft Sans Serif"/>
              </a:rPr>
              <a:t>(складываются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буквы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слова,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 слова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515" dirty="0">
                <a:latin typeface="Microsoft Sans Serif"/>
                <a:cs typeface="Microsoft Sans Serif"/>
              </a:rPr>
              <a:t>—</a:t>
            </a:r>
            <a:endParaRPr sz="1400">
              <a:latin typeface="Microsoft Sans Serif"/>
              <a:cs typeface="Microsoft Sans Serif"/>
            </a:endParaRPr>
          </a:p>
          <a:p>
            <a:pPr marL="12700" marR="222250">
              <a:lnSpc>
                <a:spcPts val="1570"/>
              </a:lnSpc>
              <a:spcBef>
                <a:spcPts val="35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команды)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семантический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разбор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(есть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базе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объекты,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ссылается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имени).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этого</a:t>
            </a:r>
            <a:endParaRPr sz="1400">
              <a:latin typeface="Microsoft Sans Serif"/>
              <a:cs typeface="Microsoft Sans Serif"/>
            </a:endParaRPr>
          </a:p>
          <a:p>
            <a:pPr marL="12700" marR="204470">
              <a:lnSpc>
                <a:spcPts val="1570"/>
              </a:lnSpc>
              <a:spcBef>
                <a:spcPts val="10"/>
              </a:spcBef>
            </a:pPr>
            <a:r>
              <a:rPr sz="1400" spc="-10" dirty="0">
                <a:latin typeface="Microsoft Sans Serif"/>
                <a:cs typeface="Microsoft Sans Serif"/>
              </a:rPr>
              <a:t>требуется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информация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том,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вообще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содержится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базе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данных. Такая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i="1" spc="-10" dirty="0">
                <a:latin typeface="Arial"/>
                <a:cs typeface="Arial"/>
              </a:rPr>
              <a:t>мета-</a:t>
            </a:r>
            <a:r>
              <a:rPr sz="1400" spc="-10" dirty="0">
                <a:latin typeface="Microsoft Sans Serif"/>
                <a:cs typeface="Microsoft Sans Serif"/>
              </a:rPr>
              <a:t>информация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называется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системным</a:t>
            </a:r>
            <a:r>
              <a:rPr sz="1400" i="1" spc="-6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каталогом</a:t>
            </a:r>
            <a:r>
              <a:rPr sz="1400" dirty="0">
                <a:latin typeface="Microsoft Sans Serif"/>
                <a:cs typeface="Microsoft Sans Serif"/>
              </a:rPr>
              <a:t>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она </a:t>
            </a:r>
            <a:r>
              <a:rPr sz="1400" dirty="0">
                <a:latin typeface="Microsoft Sans Serif"/>
                <a:cs typeface="Microsoft Sans Serif"/>
              </a:rPr>
              <a:t>хранится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самой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базе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специальных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таблицах.</a:t>
            </a:r>
            <a:endParaRPr sz="1400">
              <a:latin typeface="Microsoft Sans Serif"/>
              <a:cs typeface="Microsoft Sans Serif"/>
            </a:endParaRPr>
          </a:p>
          <a:p>
            <a:pPr marL="12700" marR="276860">
              <a:lnSpc>
                <a:spcPct val="93700"/>
              </a:lnSpc>
              <a:spcBef>
                <a:spcPts val="530"/>
              </a:spcBef>
            </a:pP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переписываться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(трансформироваться)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например, </a:t>
            </a:r>
            <a:r>
              <a:rPr sz="1400" dirty="0">
                <a:latin typeface="Microsoft Sans Serif"/>
                <a:cs typeface="Microsoft Sans Serif"/>
              </a:rPr>
              <a:t>вместо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имени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представления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подставляется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текст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запроса.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Можно придумать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свои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трансформации,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чего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есть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механизм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i="1" spc="-10" dirty="0">
                <a:latin typeface="Arial"/>
                <a:cs typeface="Arial"/>
              </a:rPr>
              <a:t>правил.</a:t>
            </a:r>
            <a:endParaRPr sz="1400">
              <a:latin typeface="Arial"/>
              <a:cs typeface="Arial"/>
            </a:endParaRPr>
          </a:p>
          <a:p>
            <a:pPr marL="12700" marR="364490">
              <a:lnSpc>
                <a:spcPts val="1570"/>
              </a:lnSpc>
              <a:spcBef>
                <a:spcPts val="605"/>
              </a:spcBef>
            </a:pPr>
            <a:r>
              <a:rPr sz="1400" dirty="0">
                <a:latin typeface="Microsoft Sans Serif"/>
                <a:cs typeface="Microsoft Sans Serif"/>
              </a:rPr>
              <a:t>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10" dirty="0">
                <a:latin typeface="Microsoft Sans Serif"/>
                <a:cs typeface="Microsoft Sans Serif"/>
              </a:rPr>
              <a:t> декларативный </a:t>
            </a:r>
            <a:r>
              <a:rPr sz="1400" spc="-20" dirty="0">
                <a:latin typeface="Microsoft Sans Serif"/>
                <a:cs typeface="Microsoft Sans Serif"/>
              </a:rPr>
              <a:t>язык:</a:t>
            </a:r>
            <a:r>
              <a:rPr sz="1400" dirty="0">
                <a:latin typeface="Microsoft Sans Serif"/>
                <a:cs typeface="Microsoft Sans Serif"/>
              </a:rPr>
              <a:t> запрос,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составленный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нем, </a:t>
            </a:r>
            <a:r>
              <a:rPr sz="1400" spc="-10" dirty="0">
                <a:latin typeface="Microsoft Sans Serif"/>
                <a:cs typeface="Microsoft Sans Serif"/>
              </a:rPr>
              <a:t>говорит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том,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какие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надо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получить,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5" dirty="0">
                <a:latin typeface="Microsoft Sans Serif"/>
                <a:cs typeface="Microsoft Sans Serif"/>
              </a:rPr>
              <a:t> говорит,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10" dirty="0">
                <a:latin typeface="Microsoft Sans Serif"/>
                <a:cs typeface="Microsoft Sans Serif"/>
              </a:rPr>
              <a:t> сделать.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1570"/>
              </a:lnSpc>
              <a:spcBef>
                <a:spcPts val="10"/>
              </a:spcBef>
            </a:pPr>
            <a:r>
              <a:rPr sz="1400" dirty="0">
                <a:latin typeface="Microsoft Sans Serif"/>
                <a:cs typeface="Microsoft Sans Serif"/>
              </a:rPr>
              <a:t>Поэтому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 (уже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разобранный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представленный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виде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дерева), передается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планировщику</a:t>
            </a:r>
            <a:r>
              <a:rPr sz="1400" dirty="0">
                <a:latin typeface="Microsoft Sans Serif"/>
                <a:cs typeface="Microsoft Sans Serif"/>
              </a:rPr>
              <a:t>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разрабатывает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план</a:t>
            </a:r>
            <a:r>
              <a:rPr sz="1400" i="1" spc="-6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выполнения</a:t>
            </a:r>
            <a:r>
              <a:rPr sz="1400" spc="-10" dirty="0">
                <a:latin typeface="Microsoft Sans Serif"/>
                <a:cs typeface="Microsoft Sans Serif"/>
              </a:rPr>
              <a:t>. Например,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планировщик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решает,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надо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использовать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индексы.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Чтобы</a:t>
            </a:r>
            <a:endParaRPr sz="1400">
              <a:latin typeface="Microsoft Sans Serif"/>
              <a:cs typeface="Microsoft Sans Serif"/>
            </a:endParaRPr>
          </a:p>
          <a:p>
            <a:pPr marL="12700" marR="200025">
              <a:lnSpc>
                <a:spcPts val="1570"/>
              </a:lnSpc>
              <a:spcBef>
                <a:spcPts val="10"/>
              </a:spcBef>
            </a:pPr>
            <a:r>
              <a:rPr sz="1400" spc="-10" dirty="0">
                <a:latin typeface="Microsoft Sans Serif"/>
                <a:cs typeface="Microsoft Sans Serif"/>
              </a:rPr>
              <a:t>качественно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спланировать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работу,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планировщику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нужна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информация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размере</a:t>
            </a:r>
            <a:r>
              <a:rPr sz="1400" dirty="0">
                <a:latin typeface="Microsoft Sans Serif"/>
                <a:cs typeface="Microsoft Sans Serif"/>
              </a:rPr>
              <a:t> таблиц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распределении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них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i="1" spc="-10" dirty="0">
                <a:latin typeface="Arial"/>
                <a:cs typeface="Arial"/>
              </a:rPr>
              <a:t>статистика</a:t>
            </a:r>
            <a:r>
              <a:rPr sz="1400" spc="-10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2700" marR="649605">
              <a:lnSpc>
                <a:spcPts val="1570"/>
              </a:lnSpc>
              <a:spcBef>
                <a:spcPts val="570"/>
              </a:spcBef>
            </a:pPr>
            <a:r>
              <a:rPr sz="1400" spc="-10" dirty="0">
                <a:latin typeface="Microsoft Sans Serif"/>
                <a:cs typeface="Microsoft Sans Serif"/>
              </a:rPr>
              <a:t>Далее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10" dirty="0">
                <a:latin typeface="Microsoft Sans Serif"/>
                <a:cs typeface="Microsoft Sans Serif"/>
              </a:rPr>
              <a:t> выполняется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соответствии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планом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результат </a:t>
            </a:r>
            <a:r>
              <a:rPr sz="1400" spc="-10" dirty="0">
                <a:latin typeface="Microsoft Sans Serif"/>
                <a:cs typeface="Microsoft Sans Serif"/>
              </a:rPr>
              <a:t>возвращается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клиенту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целиком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полностью: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https://postgrespro.ru/docs/postgresql/16/query-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path</a:t>
            </a:r>
            <a:endParaRPr sz="1400">
              <a:latin typeface="Microsoft Sans Serif"/>
              <a:cs typeface="Microsoft Sans Serif"/>
            </a:endParaRPr>
          </a:p>
          <a:p>
            <a:pPr marL="12700" marR="190500">
              <a:lnSpc>
                <a:spcPts val="1580"/>
              </a:lnSpc>
              <a:spcBef>
                <a:spcPts val="595"/>
              </a:spcBef>
            </a:pP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удобный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простой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способ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небольших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выборок,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он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обеспечи- </a:t>
            </a:r>
            <a:r>
              <a:rPr sz="1400" dirty="0">
                <a:latin typeface="Microsoft Sans Serif"/>
                <a:cs typeface="Microsoft Sans Serif"/>
              </a:rPr>
              <a:t>вается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простым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режимом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протокола.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114" y="884102"/>
            <a:ext cx="870127" cy="367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44374" y="4498121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7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Подготовка</a:t>
            </a:r>
            <a:r>
              <a:rPr spc="-90" dirty="0"/>
              <a:t> </a:t>
            </a:r>
            <a:r>
              <a:rPr spc="-10" dirty="0"/>
              <a:t>операторов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3263" y="3113910"/>
            <a:ext cx="991235" cy="3695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29"/>
              </a:spcBef>
            </a:pPr>
            <a:r>
              <a:rPr sz="1150" spc="-10" dirty="0">
                <a:latin typeface="Times New Roman"/>
                <a:cs typeface="Times New Roman"/>
              </a:rPr>
              <a:t>разбор переписывание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500" y="3595227"/>
            <a:ext cx="145923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Times New Roman"/>
                <a:cs typeface="Times New Roman"/>
              </a:rPr>
              <a:t>←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значения </a:t>
            </a:r>
            <a:r>
              <a:rPr sz="1050" i="1" spc="-10" dirty="0">
                <a:latin typeface="Times New Roman"/>
                <a:cs typeface="Times New Roman"/>
              </a:rPr>
              <a:t>параметров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263" y="3595227"/>
            <a:ext cx="908685" cy="5314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290"/>
              </a:lnSpc>
              <a:spcBef>
                <a:spcPts val="235"/>
              </a:spcBef>
            </a:pPr>
            <a:r>
              <a:rPr sz="1150" spc="-10" dirty="0">
                <a:latin typeface="Times New Roman"/>
                <a:cs typeface="Times New Roman"/>
              </a:rPr>
              <a:t>привязка планирование выполнение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96996" y="2153535"/>
            <a:ext cx="1025525" cy="363855"/>
            <a:chOff x="2996996" y="2153535"/>
            <a:chExt cx="1025525" cy="363855"/>
          </a:xfrm>
        </p:grpSpPr>
        <p:sp>
          <p:nvSpPr>
            <p:cNvPr id="9" name="object 9"/>
            <p:cNvSpPr/>
            <p:nvPr/>
          </p:nvSpPr>
          <p:spPr>
            <a:xfrm>
              <a:off x="3941635" y="2313733"/>
              <a:ext cx="80010" cy="57785"/>
            </a:xfrm>
            <a:custGeom>
              <a:avLst/>
              <a:gdLst/>
              <a:ahLst/>
              <a:cxnLst/>
              <a:rect l="l" t="t" r="r" b="b"/>
              <a:pathLst>
                <a:path w="80010" h="57785">
                  <a:moveTo>
                    <a:pt x="0" y="0"/>
                  </a:moveTo>
                  <a:lnTo>
                    <a:pt x="4330" y="5753"/>
                  </a:lnTo>
                  <a:lnTo>
                    <a:pt x="7924" y="12598"/>
                  </a:lnTo>
                  <a:lnTo>
                    <a:pt x="10083" y="20154"/>
                  </a:lnTo>
                  <a:lnTo>
                    <a:pt x="11163" y="28079"/>
                  </a:lnTo>
                  <a:lnTo>
                    <a:pt x="10439" y="36360"/>
                  </a:lnTo>
                  <a:lnTo>
                    <a:pt x="7924" y="44272"/>
                  </a:lnTo>
                  <a:lnTo>
                    <a:pt x="4686" y="51117"/>
                  </a:lnTo>
                  <a:lnTo>
                    <a:pt x="0" y="57238"/>
                  </a:lnTo>
                  <a:lnTo>
                    <a:pt x="79921" y="28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2955" y="2487609"/>
              <a:ext cx="948690" cy="1270"/>
            </a:xfrm>
            <a:custGeom>
              <a:avLst/>
              <a:gdLst/>
              <a:ahLst/>
              <a:cxnLst/>
              <a:rect l="l" t="t" r="r" b="b"/>
              <a:pathLst>
                <a:path w="948689" h="1269">
                  <a:moveTo>
                    <a:pt x="0" y="1079"/>
                  </a:moveTo>
                  <a:lnTo>
                    <a:pt x="9486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6996" y="2153535"/>
              <a:ext cx="1024890" cy="363855"/>
            </a:xfrm>
            <a:custGeom>
              <a:avLst/>
              <a:gdLst/>
              <a:ahLst/>
              <a:cxnLst/>
              <a:rect l="l" t="t" r="r" b="b"/>
              <a:pathLst>
                <a:path w="1024889" h="363855">
                  <a:moveTo>
                    <a:pt x="79921" y="306349"/>
                  </a:moveTo>
                  <a:lnTo>
                    <a:pt x="0" y="335153"/>
                  </a:lnTo>
                  <a:lnTo>
                    <a:pt x="79921" y="363588"/>
                  </a:lnTo>
                  <a:lnTo>
                    <a:pt x="75603" y="357835"/>
                  </a:lnTo>
                  <a:lnTo>
                    <a:pt x="72364" y="350989"/>
                  </a:lnTo>
                  <a:lnTo>
                    <a:pt x="69837" y="343433"/>
                  </a:lnTo>
                  <a:lnTo>
                    <a:pt x="69126" y="335508"/>
                  </a:lnTo>
                  <a:lnTo>
                    <a:pt x="69481" y="327228"/>
                  </a:lnTo>
                  <a:lnTo>
                    <a:pt x="72009" y="319316"/>
                  </a:lnTo>
                  <a:lnTo>
                    <a:pt x="75247" y="312470"/>
                  </a:lnTo>
                  <a:lnTo>
                    <a:pt x="79921" y="306349"/>
                  </a:lnTo>
                  <a:close/>
                </a:path>
                <a:path w="1024889" h="363855">
                  <a:moveTo>
                    <a:pt x="1024559" y="28435"/>
                  </a:moveTo>
                  <a:lnTo>
                    <a:pt x="944638" y="0"/>
                  </a:lnTo>
                  <a:lnTo>
                    <a:pt x="948969" y="5753"/>
                  </a:lnTo>
                  <a:lnTo>
                    <a:pt x="952563" y="12598"/>
                  </a:lnTo>
                  <a:lnTo>
                    <a:pt x="954722" y="20154"/>
                  </a:lnTo>
                  <a:lnTo>
                    <a:pt x="955802" y="28435"/>
                  </a:lnTo>
                  <a:lnTo>
                    <a:pt x="955078" y="36347"/>
                  </a:lnTo>
                  <a:lnTo>
                    <a:pt x="952563" y="44272"/>
                  </a:lnTo>
                  <a:lnTo>
                    <a:pt x="949325" y="51117"/>
                  </a:lnTo>
                  <a:lnTo>
                    <a:pt x="944638" y="57238"/>
                  </a:lnTo>
                  <a:lnTo>
                    <a:pt x="1024559" y="28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46884" y="2044455"/>
          <a:ext cx="2075814" cy="57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7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4460" marR="116839" indent="24765">
                        <a:lnSpc>
                          <a:spcPts val="940"/>
                        </a:lnSpc>
                      </a:pP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клиентское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приложение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700" spc="-10" dirty="0">
                          <a:latin typeface="Microsoft Sans Serif"/>
                          <a:cs typeface="Microsoft Sans Serif"/>
                        </a:rPr>
                        <a:t>драйвер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755"/>
                        </a:lnSpc>
                        <a:spcBef>
                          <a:spcPts val="229"/>
                        </a:spcBef>
                      </a:pPr>
                      <a:r>
                        <a:rPr sz="700" spc="-10" dirty="0">
                          <a:latin typeface="Microsoft Sans Serif"/>
                          <a:cs typeface="Microsoft Sans Serif"/>
                        </a:rPr>
                        <a:t>подготовка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755"/>
                        </a:lnSpc>
                        <a:spcBef>
                          <a:spcPts val="400"/>
                        </a:spcBef>
                      </a:pPr>
                      <a:r>
                        <a:rPr sz="700" spc="-10" dirty="0">
                          <a:latin typeface="Microsoft Sans Serif"/>
                          <a:cs typeface="Microsoft Sans Serif"/>
                        </a:rPr>
                        <a:t>привязка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 vert="vert27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Microsoft Sans Serif"/>
                          <a:cs typeface="Microsoft Sans Serif"/>
                        </a:rPr>
                        <a:t>результат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335963" y="3566169"/>
            <a:ext cx="1080770" cy="10160"/>
          </a:xfrm>
          <a:custGeom>
            <a:avLst/>
            <a:gdLst/>
            <a:ahLst/>
            <a:cxnLst/>
            <a:rect l="l" t="t" r="r" b="b"/>
            <a:pathLst>
              <a:path w="1080770" h="10160">
                <a:moveTo>
                  <a:pt x="0" y="0"/>
                </a:moveTo>
                <a:lnTo>
                  <a:pt x="1080350" y="100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1556" y="1671494"/>
            <a:ext cx="1527810" cy="13195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850" spc="-10" dirty="0">
                <a:latin typeface="Microsoft Sans Serif"/>
                <a:cs typeface="Microsoft Sans Serif"/>
              </a:rPr>
              <a:t>PostgreSQL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06360" y="811895"/>
            <a:ext cx="5346700" cy="4010660"/>
            <a:chOff x="1106360" y="811895"/>
            <a:chExt cx="5346700" cy="4010660"/>
          </a:xfrm>
        </p:grpSpPr>
        <p:sp>
          <p:nvSpPr>
            <p:cNvPr id="16" name="object 16"/>
            <p:cNvSpPr/>
            <p:nvPr/>
          </p:nvSpPr>
          <p:spPr>
            <a:xfrm>
              <a:off x="4113364" y="2538371"/>
              <a:ext cx="388620" cy="359410"/>
            </a:xfrm>
            <a:custGeom>
              <a:avLst/>
              <a:gdLst/>
              <a:ahLst/>
              <a:cxnLst/>
              <a:rect l="l" t="t" r="r" b="b"/>
              <a:pathLst>
                <a:path w="388620" h="35941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0" y="292684"/>
                  </a:lnTo>
                  <a:lnTo>
                    <a:pt x="37816" y="331834"/>
                  </a:lnTo>
                  <a:lnTo>
                    <a:pt x="80008" y="346311"/>
                  </a:lnTo>
                  <a:lnTo>
                    <a:pt x="133208" y="355847"/>
                  </a:lnTo>
                  <a:lnTo>
                    <a:pt x="194030" y="359283"/>
                  </a:lnTo>
                  <a:lnTo>
                    <a:pt x="254717" y="355847"/>
                  </a:lnTo>
                  <a:lnTo>
                    <a:pt x="307903" y="346311"/>
                  </a:lnTo>
                  <a:lnTo>
                    <a:pt x="350150" y="331834"/>
                  </a:lnTo>
                  <a:lnTo>
                    <a:pt x="378020" y="313572"/>
                  </a:lnTo>
                  <a:lnTo>
                    <a:pt x="388073" y="292684"/>
                  </a:lnTo>
                  <a:lnTo>
                    <a:pt x="388073" y="66243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336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10018" y="87268"/>
                  </a:lnTo>
                  <a:lnTo>
                    <a:pt x="37816" y="105547"/>
                  </a:lnTo>
                  <a:lnTo>
                    <a:pt x="80008" y="119973"/>
                  </a:lnTo>
                  <a:lnTo>
                    <a:pt x="133208" y="129440"/>
                  </a:lnTo>
                  <a:lnTo>
                    <a:pt x="194030" y="132842"/>
                  </a:lnTo>
                  <a:lnTo>
                    <a:pt x="254717" y="129440"/>
                  </a:lnTo>
                  <a:lnTo>
                    <a:pt x="307903" y="119973"/>
                  </a:lnTo>
                  <a:lnTo>
                    <a:pt x="350150" y="105547"/>
                  </a:lnTo>
                  <a:lnTo>
                    <a:pt x="378020" y="87268"/>
                  </a:lnTo>
                  <a:lnTo>
                    <a:pt x="388073" y="66243"/>
                  </a:lnTo>
                  <a:lnTo>
                    <a:pt x="378020" y="45528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3364" y="2538371"/>
              <a:ext cx="865505" cy="359410"/>
            </a:xfrm>
            <a:custGeom>
              <a:avLst/>
              <a:gdLst/>
              <a:ahLst/>
              <a:cxnLst/>
              <a:rect l="l" t="t" r="r" b="b"/>
              <a:pathLst>
                <a:path w="865504" h="359410">
                  <a:moveTo>
                    <a:pt x="194030" y="0"/>
                  </a:moveTo>
                  <a:lnTo>
                    <a:pt x="133208" y="3432"/>
                  </a:lnTo>
                  <a:lnTo>
                    <a:pt x="80008" y="12948"/>
                  </a:lnTo>
                  <a:lnTo>
                    <a:pt x="37816" y="27371"/>
                  </a:lnTo>
                  <a:lnTo>
                    <a:pt x="0" y="66243"/>
                  </a:lnTo>
                  <a:lnTo>
                    <a:pt x="10018" y="87268"/>
                  </a:lnTo>
                  <a:lnTo>
                    <a:pt x="37816" y="105547"/>
                  </a:lnTo>
                  <a:lnTo>
                    <a:pt x="80008" y="119973"/>
                  </a:lnTo>
                  <a:lnTo>
                    <a:pt x="133208" y="129440"/>
                  </a:lnTo>
                  <a:lnTo>
                    <a:pt x="194030" y="132842"/>
                  </a:lnTo>
                  <a:lnTo>
                    <a:pt x="254717" y="129440"/>
                  </a:lnTo>
                  <a:lnTo>
                    <a:pt x="307903" y="119973"/>
                  </a:lnTo>
                  <a:lnTo>
                    <a:pt x="350150" y="105547"/>
                  </a:lnTo>
                  <a:lnTo>
                    <a:pt x="378020" y="87268"/>
                  </a:lnTo>
                  <a:lnTo>
                    <a:pt x="388073" y="66243"/>
                  </a:lnTo>
                  <a:lnTo>
                    <a:pt x="378020" y="45528"/>
                  </a:lnTo>
                  <a:lnTo>
                    <a:pt x="350150" y="27371"/>
                  </a:lnTo>
                  <a:lnTo>
                    <a:pt x="307903" y="12948"/>
                  </a:lnTo>
                  <a:lnTo>
                    <a:pt x="254717" y="3432"/>
                  </a:lnTo>
                  <a:lnTo>
                    <a:pt x="194030" y="0"/>
                  </a:lnTo>
                  <a:close/>
                </a:path>
                <a:path w="865504" h="359410">
                  <a:moveTo>
                    <a:pt x="671398" y="0"/>
                  </a:moveTo>
                  <a:lnTo>
                    <a:pt x="610574" y="3435"/>
                  </a:lnTo>
                  <a:lnTo>
                    <a:pt x="557371" y="12971"/>
                  </a:lnTo>
                  <a:lnTo>
                    <a:pt x="515175" y="27448"/>
                  </a:lnTo>
                  <a:lnTo>
                    <a:pt x="477354" y="66598"/>
                  </a:lnTo>
                  <a:lnTo>
                    <a:pt x="477354" y="293039"/>
                  </a:lnTo>
                  <a:lnTo>
                    <a:pt x="515175" y="332064"/>
                  </a:lnTo>
                  <a:lnTo>
                    <a:pt x="557371" y="346437"/>
                  </a:lnTo>
                  <a:lnTo>
                    <a:pt x="610574" y="355884"/>
                  </a:lnTo>
                  <a:lnTo>
                    <a:pt x="671398" y="359283"/>
                  </a:lnTo>
                  <a:lnTo>
                    <a:pt x="732220" y="355884"/>
                  </a:lnTo>
                  <a:lnTo>
                    <a:pt x="785420" y="346437"/>
                  </a:lnTo>
                  <a:lnTo>
                    <a:pt x="827612" y="332064"/>
                  </a:lnTo>
                  <a:lnTo>
                    <a:pt x="855410" y="313891"/>
                  </a:lnTo>
                  <a:lnTo>
                    <a:pt x="865428" y="293039"/>
                  </a:lnTo>
                  <a:lnTo>
                    <a:pt x="865428" y="66598"/>
                  </a:lnTo>
                  <a:lnTo>
                    <a:pt x="827612" y="27448"/>
                  </a:lnTo>
                  <a:lnTo>
                    <a:pt x="785420" y="12971"/>
                  </a:lnTo>
                  <a:lnTo>
                    <a:pt x="732220" y="3435"/>
                  </a:lnTo>
                  <a:lnTo>
                    <a:pt x="6713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90719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865" y="129761"/>
                  </a:lnTo>
                  <a:lnTo>
                    <a:pt x="308065" y="120226"/>
                  </a:lnTo>
                  <a:lnTo>
                    <a:pt x="350257" y="105749"/>
                  </a:lnTo>
                  <a:lnTo>
                    <a:pt x="378055" y="87487"/>
                  </a:lnTo>
                  <a:lnTo>
                    <a:pt x="388073" y="66598"/>
                  </a:lnTo>
                  <a:lnTo>
                    <a:pt x="378055" y="45710"/>
                  </a:lnTo>
                  <a:lnTo>
                    <a:pt x="350257" y="27448"/>
                  </a:lnTo>
                  <a:lnTo>
                    <a:pt x="308065" y="12971"/>
                  </a:lnTo>
                  <a:lnTo>
                    <a:pt x="254865" y="3435"/>
                  </a:lnTo>
                  <a:lnTo>
                    <a:pt x="194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0719" y="2538371"/>
              <a:ext cx="865505" cy="359410"/>
            </a:xfrm>
            <a:custGeom>
              <a:avLst/>
              <a:gdLst/>
              <a:ahLst/>
              <a:cxnLst/>
              <a:rect l="l" t="t" r="r" b="b"/>
              <a:pathLst>
                <a:path w="865504" h="35941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865" y="129761"/>
                  </a:lnTo>
                  <a:lnTo>
                    <a:pt x="308065" y="120226"/>
                  </a:lnTo>
                  <a:lnTo>
                    <a:pt x="350257" y="105749"/>
                  </a:lnTo>
                  <a:lnTo>
                    <a:pt x="378055" y="87487"/>
                  </a:lnTo>
                  <a:lnTo>
                    <a:pt x="388073" y="66598"/>
                  </a:lnTo>
                  <a:lnTo>
                    <a:pt x="378055" y="45710"/>
                  </a:lnTo>
                  <a:lnTo>
                    <a:pt x="350257" y="27448"/>
                  </a:lnTo>
                  <a:lnTo>
                    <a:pt x="308065" y="12971"/>
                  </a:lnTo>
                  <a:lnTo>
                    <a:pt x="254865" y="3435"/>
                  </a:lnTo>
                  <a:lnTo>
                    <a:pt x="194043" y="0"/>
                  </a:lnTo>
                  <a:close/>
                </a:path>
                <a:path w="865504" h="359410">
                  <a:moveTo>
                    <a:pt x="671398" y="0"/>
                  </a:moveTo>
                  <a:lnTo>
                    <a:pt x="610574" y="3435"/>
                  </a:lnTo>
                  <a:lnTo>
                    <a:pt x="557371" y="12971"/>
                  </a:lnTo>
                  <a:lnTo>
                    <a:pt x="515175" y="27448"/>
                  </a:lnTo>
                  <a:lnTo>
                    <a:pt x="477354" y="66598"/>
                  </a:lnTo>
                  <a:lnTo>
                    <a:pt x="477354" y="293039"/>
                  </a:lnTo>
                  <a:lnTo>
                    <a:pt x="515175" y="332064"/>
                  </a:lnTo>
                  <a:lnTo>
                    <a:pt x="557371" y="346437"/>
                  </a:lnTo>
                  <a:lnTo>
                    <a:pt x="610574" y="355884"/>
                  </a:lnTo>
                  <a:lnTo>
                    <a:pt x="671398" y="359283"/>
                  </a:lnTo>
                  <a:lnTo>
                    <a:pt x="732085" y="355884"/>
                  </a:lnTo>
                  <a:lnTo>
                    <a:pt x="785271" y="346437"/>
                  </a:lnTo>
                  <a:lnTo>
                    <a:pt x="827518" y="332064"/>
                  </a:lnTo>
                  <a:lnTo>
                    <a:pt x="855387" y="313891"/>
                  </a:lnTo>
                  <a:lnTo>
                    <a:pt x="865441" y="293039"/>
                  </a:lnTo>
                  <a:lnTo>
                    <a:pt x="865441" y="66598"/>
                  </a:lnTo>
                  <a:lnTo>
                    <a:pt x="827518" y="27448"/>
                  </a:lnTo>
                  <a:lnTo>
                    <a:pt x="785271" y="12971"/>
                  </a:lnTo>
                  <a:lnTo>
                    <a:pt x="732085" y="3435"/>
                  </a:lnTo>
                  <a:lnTo>
                    <a:pt x="6713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6807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730" y="129761"/>
                  </a:lnTo>
                  <a:lnTo>
                    <a:pt x="307916" y="120226"/>
                  </a:lnTo>
                  <a:lnTo>
                    <a:pt x="350163" y="105749"/>
                  </a:lnTo>
                  <a:lnTo>
                    <a:pt x="378032" y="87487"/>
                  </a:lnTo>
                  <a:lnTo>
                    <a:pt x="388086" y="66598"/>
                  </a:lnTo>
                  <a:lnTo>
                    <a:pt x="378032" y="45710"/>
                  </a:lnTo>
                  <a:lnTo>
                    <a:pt x="350163" y="27448"/>
                  </a:lnTo>
                  <a:lnTo>
                    <a:pt x="307916" y="12971"/>
                  </a:lnTo>
                  <a:lnTo>
                    <a:pt x="254730" y="3435"/>
                  </a:lnTo>
                  <a:lnTo>
                    <a:pt x="194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8074" y="2538371"/>
              <a:ext cx="388620" cy="133350"/>
            </a:xfrm>
            <a:custGeom>
              <a:avLst/>
              <a:gdLst/>
              <a:ahLst/>
              <a:cxnLst/>
              <a:rect l="l" t="t" r="r" b="b"/>
              <a:pathLst>
                <a:path w="388620" h="133350">
                  <a:moveTo>
                    <a:pt x="194043" y="0"/>
                  </a:moveTo>
                  <a:lnTo>
                    <a:pt x="133219" y="3435"/>
                  </a:lnTo>
                  <a:lnTo>
                    <a:pt x="80016" y="12971"/>
                  </a:lnTo>
                  <a:lnTo>
                    <a:pt x="37820" y="27448"/>
                  </a:lnTo>
                  <a:lnTo>
                    <a:pt x="0" y="66598"/>
                  </a:lnTo>
                  <a:lnTo>
                    <a:pt x="10019" y="87487"/>
                  </a:lnTo>
                  <a:lnTo>
                    <a:pt x="37820" y="105749"/>
                  </a:lnTo>
                  <a:lnTo>
                    <a:pt x="80016" y="120226"/>
                  </a:lnTo>
                  <a:lnTo>
                    <a:pt x="133219" y="129761"/>
                  </a:lnTo>
                  <a:lnTo>
                    <a:pt x="194043" y="133197"/>
                  </a:lnTo>
                  <a:lnTo>
                    <a:pt x="254730" y="129761"/>
                  </a:lnTo>
                  <a:lnTo>
                    <a:pt x="307916" y="120226"/>
                  </a:lnTo>
                  <a:lnTo>
                    <a:pt x="350163" y="105749"/>
                  </a:lnTo>
                  <a:lnTo>
                    <a:pt x="378032" y="87487"/>
                  </a:lnTo>
                  <a:lnTo>
                    <a:pt x="388086" y="66598"/>
                  </a:lnTo>
                  <a:lnTo>
                    <a:pt x="378032" y="45710"/>
                  </a:lnTo>
                  <a:lnTo>
                    <a:pt x="350163" y="27448"/>
                  </a:lnTo>
                  <a:lnTo>
                    <a:pt x="307916" y="12971"/>
                  </a:lnTo>
                  <a:lnTo>
                    <a:pt x="254730" y="3435"/>
                  </a:lnTo>
                  <a:lnTo>
                    <a:pt x="1940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66602" y="2108895"/>
              <a:ext cx="296545" cy="295275"/>
            </a:xfrm>
            <a:custGeom>
              <a:avLst/>
              <a:gdLst/>
              <a:ahLst/>
              <a:cxnLst/>
              <a:rect l="l" t="t" r="r" b="b"/>
              <a:pathLst>
                <a:path w="296545" h="295275">
                  <a:moveTo>
                    <a:pt x="74523" y="13677"/>
                  </a:moveTo>
                  <a:lnTo>
                    <a:pt x="73075" y="14033"/>
                  </a:lnTo>
                  <a:lnTo>
                    <a:pt x="72351" y="15468"/>
                  </a:lnTo>
                  <a:lnTo>
                    <a:pt x="72720" y="16916"/>
                  </a:lnTo>
                  <a:lnTo>
                    <a:pt x="81356" y="61912"/>
                  </a:lnTo>
                  <a:lnTo>
                    <a:pt x="75891" y="66425"/>
                  </a:lnTo>
                  <a:lnTo>
                    <a:pt x="70829" y="71273"/>
                  </a:lnTo>
                  <a:lnTo>
                    <a:pt x="66170" y="76391"/>
                  </a:lnTo>
                  <a:lnTo>
                    <a:pt x="61912" y="81711"/>
                  </a:lnTo>
                  <a:lnTo>
                    <a:pt x="15112" y="74879"/>
                  </a:lnTo>
                  <a:lnTo>
                    <a:pt x="13677" y="74510"/>
                  </a:lnTo>
                  <a:lnTo>
                    <a:pt x="12598" y="75234"/>
                  </a:lnTo>
                  <a:lnTo>
                    <a:pt x="12242" y="76314"/>
                  </a:lnTo>
                  <a:lnTo>
                    <a:pt x="355" y="104394"/>
                  </a:lnTo>
                  <a:lnTo>
                    <a:pt x="0" y="105473"/>
                  </a:lnTo>
                  <a:lnTo>
                    <a:pt x="355" y="107276"/>
                  </a:lnTo>
                  <a:lnTo>
                    <a:pt x="1435" y="107632"/>
                  </a:lnTo>
                  <a:lnTo>
                    <a:pt x="40322" y="133908"/>
                  </a:lnTo>
                  <a:lnTo>
                    <a:pt x="39776" y="141258"/>
                  </a:lnTo>
                  <a:lnTo>
                    <a:pt x="39735" y="148672"/>
                  </a:lnTo>
                  <a:lnTo>
                    <a:pt x="40165" y="156086"/>
                  </a:lnTo>
                  <a:lnTo>
                    <a:pt x="41033" y="163436"/>
                  </a:lnTo>
                  <a:lnTo>
                    <a:pt x="3962" y="190792"/>
                  </a:lnTo>
                  <a:lnTo>
                    <a:pt x="3238" y="191160"/>
                  </a:lnTo>
                  <a:lnTo>
                    <a:pt x="2514" y="192951"/>
                  </a:lnTo>
                  <a:lnTo>
                    <a:pt x="3238" y="194030"/>
                  </a:lnTo>
                  <a:lnTo>
                    <a:pt x="8280" y="205917"/>
                  </a:lnTo>
                  <a:lnTo>
                    <a:pt x="12954" y="218147"/>
                  </a:lnTo>
                  <a:lnTo>
                    <a:pt x="13322" y="219240"/>
                  </a:lnTo>
                  <a:lnTo>
                    <a:pt x="14757" y="219951"/>
                  </a:lnTo>
                  <a:lnTo>
                    <a:pt x="16192" y="219595"/>
                  </a:lnTo>
                  <a:lnTo>
                    <a:pt x="61201" y="212394"/>
                  </a:lnTo>
                  <a:lnTo>
                    <a:pt x="65983" y="218402"/>
                  </a:lnTo>
                  <a:lnTo>
                    <a:pt x="71102" y="224005"/>
                  </a:lnTo>
                  <a:lnTo>
                    <a:pt x="76490" y="229204"/>
                  </a:lnTo>
                  <a:lnTo>
                    <a:pt x="82080" y="233997"/>
                  </a:lnTo>
                  <a:lnTo>
                    <a:pt x="73431" y="279717"/>
                  </a:lnTo>
                  <a:lnTo>
                    <a:pt x="73075" y="281152"/>
                  </a:lnTo>
                  <a:lnTo>
                    <a:pt x="73799" y="282600"/>
                  </a:lnTo>
                  <a:lnTo>
                    <a:pt x="75234" y="282956"/>
                  </a:lnTo>
                  <a:lnTo>
                    <a:pt x="102958" y="294474"/>
                  </a:lnTo>
                  <a:lnTo>
                    <a:pt x="104038" y="294830"/>
                  </a:lnTo>
                  <a:lnTo>
                    <a:pt x="105473" y="294474"/>
                  </a:lnTo>
                  <a:lnTo>
                    <a:pt x="106197" y="293395"/>
                  </a:lnTo>
                  <a:lnTo>
                    <a:pt x="133921" y="255231"/>
                  </a:lnTo>
                  <a:lnTo>
                    <a:pt x="140941" y="256052"/>
                  </a:lnTo>
                  <a:lnTo>
                    <a:pt x="147961" y="256363"/>
                  </a:lnTo>
                  <a:lnTo>
                    <a:pt x="154981" y="256201"/>
                  </a:lnTo>
                  <a:lnTo>
                    <a:pt x="162001" y="255600"/>
                  </a:lnTo>
                  <a:lnTo>
                    <a:pt x="187921" y="293395"/>
                  </a:lnTo>
                  <a:lnTo>
                    <a:pt x="188633" y="294474"/>
                  </a:lnTo>
                  <a:lnTo>
                    <a:pt x="190080" y="294830"/>
                  </a:lnTo>
                  <a:lnTo>
                    <a:pt x="191160" y="294474"/>
                  </a:lnTo>
                  <a:lnTo>
                    <a:pt x="218871" y="282956"/>
                  </a:lnTo>
                  <a:lnTo>
                    <a:pt x="220319" y="282232"/>
                  </a:lnTo>
                  <a:lnTo>
                    <a:pt x="221043" y="281152"/>
                  </a:lnTo>
                  <a:lnTo>
                    <a:pt x="220675" y="279717"/>
                  </a:lnTo>
                  <a:lnTo>
                    <a:pt x="213474" y="233629"/>
                  </a:lnTo>
                  <a:lnTo>
                    <a:pt x="219157" y="229115"/>
                  </a:lnTo>
                  <a:lnTo>
                    <a:pt x="224367" y="224228"/>
                  </a:lnTo>
                  <a:lnTo>
                    <a:pt x="229172" y="219002"/>
                  </a:lnTo>
                  <a:lnTo>
                    <a:pt x="233641" y="213474"/>
                  </a:lnTo>
                  <a:lnTo>
                    <a:pt x="280441" y="222110"/>
                  </a:lnTo>
                  <a:lnTo>
                    <a:pt x="281520" y="222478"/>
                  </a:lnTo>
                  <a:lnTo>
                    <a:pt x="282956" y="221754"/>
                  </a:lnTo>
                  <a:lnTo>
                    <a:pt x="283311" y="220675"/>
                  </a:lnTo>
                  <a:lnTo>
                    <a:pt x="283679" y="220319"/>
                  </a:lnTo>
                  <a:lnTo>
                    <a:pt x="294843" y="192595"/>
                  </a:lnTo>
                  <a:lnTo>
                    <a:pt x="295198" y="192239"/>
                  </a:lnTo>
                  <a:lnTo>
                    <a:pt x="295198" y="191871"/>
                  </a:lnTo>
                  <a:lnTo>
                    <a:pt x="295554" y="190792"/>
                  </a:lnTo>
                  <a:lnTo>
                    <a:pt x="295198" y="189712"/>
                  </a:lnTo>
                  <a:lnTo>
                    <a:pt x="294119" y="189357"/>
                  </a:lnTo>
                  <a:lnTo>
                    <a:pt x="255231" y="160909"/>
                  </a:lnTo>
                  <a:lnTo>
                    <a:pt x="255902" y="154374"/>
                  </a:lnTo>
                  <a:lnTo>
                    <a:pt x="256270" y="147770"/>
                  </a:lnTo>
                  <a:lnTo>
                    <a:pt x="256299" y="141167"/>
                  </a:lnTo>
                  <a:lnTo>
                    <a:pt x="255955" y="134632"/>
                  </a:lnTo>
                  <a:lnTo>
                    <a:pt x="294474" y="108356"/>
                  </a:lnTo>
                  <a:lnTo>
                    <a:pt x="295922" y="107632"/>
                  </a:lnTo>
                  <a:lnTo>
                    <a:pt x="295922" y="106197"/>
                  </a:lnTo>
                  <a:lnTo>
                    <a:pt x="280441" y="71272"/>
                  </a:lnTo>
                  <a:lnTo>
                    <a:pt x="279361" y="71272"/>
                  </a:lnTo>
                  <a:lnTo>
                    <a:pt x="233273" y="80276"/>
                  </a:lnTo>
                  <a:lnTo>
                    <a:pt x="228878" y="75284"/>
                  </a:lnTo>
                  <a:lnTo>
                    <a:pt x="224278" y="70596"/>
                  </a:lnTo>
                  <a:lnTo>
                    <a:pt x="219407" y="66246"/>
                  </a:lnTo>
                  <a:lnTo>
                    <a:pt x="214198" y="62268"/>
                  </a:lnTo>
                  <a:lnTo>
                    <a:pt x="221399" y="14757"/>
                  </a:lnTo>
                  <a:lnTo>
                    <a:pt x="221399" y="13677"/>
                  </a:lnTo>
                  <a:lnTo>
                    <a:pt x="221399" y="12953"/>
                  </a:lnTo>
                  <a:lnTo>
                    <a:pt x="220319" y="11874"/>
                  </a:lnTo>
                  <a:lnTo>
                    <a:pt x="219951" y="11874"/>
                  </a:lnTo>
                  <a:lnTo>
                    <a:pt x="219595" y="11874"/>
                  </a:lnTo>
                  <a:lnTo>
                    <a:pt x="191871" y="355"/>
                  </a:lnTo>
                  <a:lnTo>
                    <a:pt x="190436" y="0"/>
                  </a:lnTo>
                  <a:lnTo>
                    <a:pt x="189001" y="355"/>
                  </a:lnTo>
                  <a:lnTo>
                    <a:pt x="188277" y="1435"/>
                  </a:lnTo>
                  <a:lnTo>
                    <a:pt x="161632" y="41033"/>
                  </a:lnTo>
                  <a:lnTo>
                    <a:pt x="154557" y="40013"/>
                  </a:lnTo>
                  <a:lnTo>
                    <a:pt x="147415" y="39636"/>
                  </a:lnTo>
                  <a:lnTo>
                    <a:pt x="140273" y="39869"/>
                  </a:lnTo>
                  <a:lnTo>
                    <a:pt x="133197" y="40678"/>
                  </a:lnTo>
                  <a:lnTo>
                    <a:pt x="105117" y="3238"/>
                  </a:lnTo>
                  <a:lnTo>
                    <a:pt x="104762" y="2159"/>
                  </a:lnTo>
                  <a:lnTo>
                    <a:pt x="103314" y="1435"/>
                  </a:lnTo>
                  <a:lnTo>
                    <a:pt x="101879" y="2159"/>
                  </a:lnTo>
                  <a:lnTo>
                    <a:pt x="74523" y="13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1753" y="2203112"/>
              <a:ext cx="106491" cy="1065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884" y="1974250"/>
              <a:ext cx="196557" cy="19655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06995" y="812530"/>
              <a:ext cx="5345430" cy="4009390"/>
            </a:xfrm>
            <a:custGeom>
              <a:avLst/>
              <a:gdLst/>
              <a:ahLst/>
              <a:cxnLst/>
              <a:rect l="l" t="t" r="r" b="b"/>
              <a:pathLst>
                <a:path w="5345430" h="4009390">
                  <a:moveTo>
                    <a:pt x="0" y="0"/>
                  </a:moveTo>
                  <a:lnTo>
                    <a:pt x="5345290" y="0"/>
                  </a:lnTo>
                  <a:lnTo>
                    <a:pt x="5345290" y="4008958"/>
                  </a:lnTo>
                  <a:lnTo>
                    <a:pt x="0" y="400895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2937" y="5049631"/>
            <a:ext cx="6009005" cy="40678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262890">
              <a:lnSpc>
                <a:spcPct val="93600"/>
              </a:lnSpc>
              <a:spcBef>
                <a:spcPts val="204"/>
              </a:spcBef>
            </a:pPr>
            <a:r>
              <a:rPr sz="1400" spc="-10" dirty="0">
                <a:latin typeface="Microsoft Sans Serif"/>
                <a:cs typeface="Microsoft Sans Serif"/>
              </a:rPr>
              <a:t>Итак,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каждый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проходит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перечисленные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ранее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шаги: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разбор, переписывание,</a:t>
            </a:r>
            <a:r>
              <a:rPr sz="1400" dirty="0">
                <a:latin typeface="Microsoft Sans Serif"/>
                <a:cs typeface="Microsoft Sans Serif"/>
              </a:rPr>
              <a:t> планирование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выполнение.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один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же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(с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точностью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параметров)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выполняется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много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нет </a:t>
            </a:r>
            <a:r>
              <a:rPr sz="1400" dirty="0">
                <a:latin typeface="Microsoft Sans Serif"/>
                <a:cs typeface="Microsoft Sans Serif"/>
              </a:rPr>
              <a:t>смысла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каждый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разбирать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его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заново.</a:t>
            </a:r>
            <a:endParaRPr sz="1400">
              <a:latin typeface="Microsoft Sans Serif"/>
              <a:cs typeface="Microsoft Sans Serif"/>
            </a:endParaRPr>
          </a:p>
          <a:p>
            <a:pPr marL="12700" marR="220979">
              <a:lnSpc>
                <a:spcPct val="93700"/>
              </a:lnSpc>
              <a:spcBef>
                <a:spcPts val="565"/>
              </a:spcBef>
            </a:pPr>
            <a:r>
              <a:rPr sz="1400" dirty="0">
                <a:latin typeface="Microsoft Sans Serif"/>
                <a:cs typeface="Microsoft Sans Serif"/>
              </a:rPr>
              <a:t>Поэтому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кроме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обычного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выполнения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запросов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протокол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PostgreSQL предусматривает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расширенный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режим</a:t>
            </a:r>
            <a:r>
              <a:rPr sz="1400" dirty="0">
                <a:latin typeface="Microsoft Sans Serif"/>
                <a:cs typeface="Microsoft Sans Serif"/>
              </a:rPr>
              <a:t>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позволяет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более </a:t>
            </a:r>
            <a:r>
              <a:rPr sz="1400" dirty="0">
                <a:latin typeface="Microsoft Sans Serif"/>
                <a:cs typeface="Microsoft Sans Serif"/>
              </a:rPr>
              <a:t>детально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управлять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выполнением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операторов.</a:t>
            </a:r>
            <a:endParaRPr sz="1400">
              <a:latin typeface="Microsoft Sans Serif"/>
              <a:cs typeface="Microsoft Sans Serif"/>
            </a:endParaRPr>
          </a:p>
          <a:p>
            <a:pPr marL="12700" marR="200025">
              <a:lnSpc>
                <a:spcPts val="1570"/>
              </a:lnSpc>
              <a:spcBef>
                <a:spcPts val="605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качестве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возможностей </a:t>
            </a:r>
            <a:r>
              <a:rPr sz="1400" dirty="0">
                <a:latin typeface="Microsoft Sans Serif"/>
                <a:cs typeface="Microsoft Sans Serif"/>
              </a:rPr>
              <a:t>расширенный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режим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позволяет </a:t>
            </a:r>
            <a:r>
              <a:rPr sz="1400" i="1" dirty="0">
                <a:latin typeface="Arial"/>
                <a:cs typeface="Arial"/>
              </a:rPr>
              <a:t>подготовить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565" dirty="0">
                <a:latin typeface="Microsoft Sans Serif"/>
                <a:cs typeface="Microsoft Sans Serif"/>
              </a:rPr>
              <a:t>—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заранее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выполнить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разбор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переписывание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запомнить </a:t>
            </a:r>
            <a:r>
              <a:rPr sz="1400" dirty="0">
                <a:latin typeface="Microsoft Sans Serif"/>
                <a:cs typeface="Microsoft Sans Serif"/>
              </a:rPr>
              <a:t>дерево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разбора.</a:t>
            </a:r>
            <a:endParaRPr sz="1400">
              <a:latin typeface="Microsoft Sans Serif"/>
              <a:cs typeface="Microsoft Sans Serif"/>
            </a:endParaRPr>
          </a:p>
          <a:p>
            <a:pPr marL="12700" marR="156845">
              <a:lnSpc>
                <a:spcPts val="1580"/>
              </a:lnSpc>
              <a:spcBef>
                <a:spcPts val="565"/>
              </a:spcBef>
            </a:pP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выполнении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выполняется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привязка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конкретных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значений параметров.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необходимо,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здесь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выполняется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планирование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480"/>
              </a:lnSpc>
            </a:pPr>
            <a:r>
              <a:rPr sz="1400" dirty="0">
                <a:latin typeface="Microsoft Sans Serif"/>
                <a:cs typeface="Microsoft Sans Serif"/>
              </a:rPr>
              <a:t>(в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некоторых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случаях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запоминает </a:t>
            </a:r>
            <a:r>
              <a:rPr sz="1400" dirty="0">
                <a:latin typeface="Microsoft Sans Serif"/>
                <a:cs typeface="Microsoft Sans Serif"/>
              </a:rPr>
              <a:t>план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не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latin typeface="Microsoft Sans Serif"/>
                <a:cs typeface="Microsoft Sans Serif"/>
              </a:rPr>
              <a:t>выполняет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повторно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шаг).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Затем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выполняется.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1580"/>
              </a:lnSpc>
              <a:spcBef>
                <a:spcPts val="595"/>
              </a:spcBef>
            </a:pPr>
            <a:r>
              <a:rPr sz="1400" dirty="0">
                <a:latin typeface="Microsoft Sans Serif"/>
                <a:cs typeface="Microsoft Sans Serif"/>
              </a:rPr>
              <a:t>Еще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преимущество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использования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подготовленных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операторов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515" dirty="0">
                <a:latin typeface="Microsoft Sans Serif"/>
                <a:cs typeface="Microsoft Sans Serif"/>
              </a:rPr>
              <a:t>— </a:t>
            </a:r>
            <a:r>
              <a:rPr sz="1400" spc="-10" dirty="0">
                <a:latin typeface="Microsoft Sans Serif"/>
                <a:cs typeface="Microsoft Sans Serif"/>
              </a:rPr>
              <a:t>невозможность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внедрения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SQL-</a:t>
            </a:r>
            <a:r>
              <a:rPr sz="1400" spc="-20" dirty="0">
                <a:latin typeface="Microsoft Sans Serif"/>
                <a:cs typeface="Microsoft Sans Serif"/>
              </a:rPr>
              <a:t>кода.</a:t>
            </a:r>
            <a:endParaRPr sz="1400">
              <a:latin typeface="Microsoft Sans Serif"/>
              <a:cs typeface="Microsoft Sans Serif"/>
            </a:endParaRPr>
          </a:p>
          <a:p>
            <a:pPr marL="12700" marR="1787525">
              <a:lnSpc>
                <a:spcPts val="2140"/>
              </a:lnSpc>
              <a:spcBef>
                <a:spcPts val="6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https://postgrespro.ru/docs/postgresql/16/sql-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prepare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https://postgrespro.ru/docs/postgresql/16/sql-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execute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679" y="2915955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3429" y="2915955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6901" y="4102151"/>
            <a:ext cx="36830" cy="36830"/>
            <a:chOff x="966901" y="4102151"/>
            <a:chExt cx="36830" cy="36830"/>
          </a:xfrm>
        </p:grpSpPr>
        <p:sp>
          <p:nvSpPr>
            <p:cNvPr id="5" name="object 5"/>
            <p:cNvSpPr/>
            <p:nvPr/>
          </p:nvSpPr>
          <p:spPr>
            <a:xfrm>
              <a:off x="970559" y="41058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710" y="29260"/>
                  </a:moveTo>
                  <a:lnTo>
                    <a:pt x="6550" y="29260"/>
                  </a:lnTo>
                  <a:lnTo>
                    <a:pt x="0" y="22710"/>
                  </a:lnTo>
                  <a:lnTo>
                    <a:pt x="0" y="6550"/>
                  </a:lnTo>
                  <a:lnTo>
                    <a:pt x="6550" y="0"/>
                  </a:lnTo>
                  <a:lnTo>
                    <a:pt x="22710" y="0"/>
                  </a:lnTo>
                  <a:lnTo>
                    <a:pt x="29260" y="6550"/>
                  </a:lnTo>
                  <a:lnTo>
                    <a:pt x="29260" y="14630"/>
                  </a:lnTo>
                  <a:lnTo>
                    <a:pt x="29260" y="22710"/>
                  </a:lnTo>
                  <a:lnTo>
                    <a:pt x="22710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0559" y="41058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9260" y="14630"/>
                  </a:moveTo>
                  <a:lnTo>
                    <a:pt x="29260" y="22710"/>
                  </a:lnTo>
                  <a:lnTo>
                    <a:pt x="22710" y="29260"/>
                  </a:lnTo>
                  <a:lnTo>
                    <a:pt x="14630" y="29260"/>
                  </a:lnTo>
                  <a:lnTo>
                    <a:pt x="6550" y="29260"/>
                  </a:lnTo>
                  <a:lnTo>
                    <a:pt x="0" y="22710"/>
                  </a:lnTo>
                  <a:lnTo>
                    <a:pt x="0" y="14630"/>
                  </a:lnTo>
                  <a:lnTo>
                    <a:pt x="0" y="6550"/>
                  </a:lnTo>
                  <a:lnTo>
                    <a:pt x="6550" y="0"/>
                  </a:lnTo>
                  <a:lnTo>
                    <a:pt x="14630" y="0"/>
                  </a:lnTo>
                  <a:lnTo>
                    <a:pt x="22710" y="0"/>
                  </a:lnTo>
                  <a:lnTo>
                    <a:pt x="29260" y="6550"/>
                  </a:lnTo>
                  <a:lnTo>
                    <a:pt x="29260" y="14630"/>
                  </a:lnTo>
                  <a:close/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66901" y="4226509"/>
            <a:ext cx="36830" cy="36830"/>
            <a:chOff x="966901" y="4226509"/>
            <a:chExt cx="36830" cy="36830"/>
          </a:xfrm>
        </p:grpSpPr>
        <p:sp>
          <p:nvSpPr>
            <p:cNvPr id="8" name="object 8"/>
            <p:cNvSpPr/>
            <p:nvPr/>
          </p:nvSpPr>
          <p:spPr>
            <a:xfrm>
              <a:off x="970559" y="423016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710" y="29260"/>
                  </a:moveTo>
                  <a:lnTo>
                    <a:pt x="6550" y="29260"/>
                  </a:lnTo>
                  <a:lnTo>
                    <a:pt x="0" y="22710"/>
                  </a:lnTo>
                  <a:lnTo>
                    <a:pt x="0" y="6550"/>
                  </a:lnTo>
                  <a:lnTo>
                    <a:pt x="6550" y="0"/>
                  </a:lnTo>
                  <a:lnTo>
                    <a:pt x="22710" y="0"/>
                  </a:lnTo>
                  <a:lnTo>
                    <a:pt x="29260" y="6550"/>
                  </a:lnTo>
                  <a:lnTo>
                    <a:pt x="29260" y="14630"/>
                  </a:lnTo>
                  <a:lnTo>
                    <a:pt x="29260" y="22710"/>
                  </a:lnTo>
                  <a:lnTo>
                    <a:pt x="22710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0559" y="423016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9260" y="14630"/>
                  </a:moveTo>
                  <a:lnTo>
                    <a:pt x="29260" y="22710"/>
                  </a:lnTo>
                  <a:lnTo>
                    <a:pt x="22710" y="29260"/>
                  </a:lnTo>
                  <a:lnTo>
                    <a:pt x="14630" y="29260"/>
                  </a:lnTo>
                  <a:lnTo>
                    <a:pt x="6550" y="29260"/>
                  </a:lnTo>
                  <a:lnTo>
                    <a:pt x="0" y="22710"/>
                  </a:lnTo>
                  <a:lnTo>
                    <a:pt x="0" y="14630"/>
                  </a:lnTo>
                  <a:lnTo>
                    <a:pt x="0" y="6550"/>
                  </a:lnTo>
                  <a:lnTo>
                    <a:pt x="6550" y="0"/>
                  </a:lnTo>
                  <a:lnTo>
                    <a:pt x="14630" y="0"/>
                  </a:lnTo>
                  <a:lnTo>
                    <a:pt x="22710" y="0"/>
                  </a:lnTo>
                  <a:lnTo>
                    <a:pt x="29260" y="6550"/>
                  </a:lnTo>
                  <a:lnTo>
                    <a:pt x="29260" y="14630"/>
                  </a:lnTo>
                  <a:close/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4979" y="844474"/>
            <a:ext cx="5970270" cy="39217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10" dirty="0">
                <a:latin typeface="Courier New"/>
                <a:cs typeface="Courier New"/>
              </a:rPr>
              <a:t>Подготовленные</a:t>
            </a:r>
            <a:r>
              <a:rPr sz="900" b="1" spc="-165" dirty="0">
                <a:latin typeface="Courier New"/>
                <a:cs typeface="Courier New"/>
              </a:rPr>
              <a:t> </a:t>
            </a:r>
            <a:r>
              <a:rPr sz="900" b="1" spc="100" dirty="0">
                <a:latin typeface="Courier New"/>
                <a:cs typeface="Courier New"/>
              </a:rPr>
              <a:t>операторы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00">
              <a:latin typeface="Courier New"/>
              <a:cs typeface="Courier New"/>
            </a:endParaRPr>
          </a:p>
          <a:p>
            <a:pPr marL="12700" marR="443865">
              <a:lnSpc>
                <a:spcPct val="108800"/>
              </a:lnSpc>
            </a:pPr>
            <a:r>
              <a:rPr sz="750" spc="80" dirty="0">
                <a:latin typeface="Cambria"/>
                <a:cs typeface="Cambria"/>
              </a:rPr>
              <a:t>В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110" dirty="0">
                <a:latin typeface="Cambria"/>
                <a:cs typeface="Cambria"/>
              </a:rPr>
              <a:t>SQL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оператор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подготавливается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командой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85" dirty="0">
                <a:latin typeface="Cambria"/>
                <a:cs typeface="Cambria"/>
              </a:rPr>
              <a:t>PREPARE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(эта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команда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является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расширением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75" dirty="0">
                <a:latin typeface="Cambria"/>
                <a:cs typeface="Cambria"/>
              </a:rPr>
              <a:t>PostgreSQL,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35" dirty="0">
                <a:latin typeface="Cambria"/>
                <a:cs typeface="Cambria"/>
              </a:rPr>
              <a:t>она</a:t>
            </a:r>
            <a:r>
              <a:rPr sz="750" spc="45" dirty="0">
                <a:latin typeface="Cambria"/>
                <a:cs typeface="Cambria"/>
              </a:rPr>
              <a:t> отсутствует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40" dirty="0">
                <a:latin typeface="Cambria"/>
                <a:cs typeface="Cambria"/>
              </a:rPr>
              <a:t>стандарте):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PREPARE</a:t>
            </a:r>
            <a:r>
              <a:rPr sz="750" b="1" spc="-3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C63968"/>
                </a:solidFill>
                <a:latin typeface="Courier New"/>
                <a:cs typeface="Courier New"/>
              </a:rPr>
              <a:t>q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750" b="1" dirty="0">
                <a:solidFill>
                  <a:srgbClr val="9F004F"/>
                </a:solidFill>
                <a:latin typeface="Courier New"/>
                <a:cs typeface="Courier New"/>
              </a:rPr>
              <a:t>integer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)</a:t>
            </a:r>
            <a:r>
              <a:rPr sz="750" b="1" spc="-3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A69C7"/>
                </a:solidFill>
                <a:latin typeface="Courier New"/>
                <a:cs typeface="Courier New"/>
              </a:rPr>
              <a:t>AS</a:t>
            </a:r>
            <a:endParaRPr sz="75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75"/>
              </a:spcBef>
            </a:pP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t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WHERE</a:t>
            </a:r>
            <a:r>
              <a:rPr sz="750" b="1" spc="-1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id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00A04F"/>
                </a:solidFill>
                <a:latin typeface="Courier New"/>
                <a:cs typeface="Courier New"/>
              </a:rPr>
              <a:t>$1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10" dirty="0">
                <a:latin typeface="Courier New"/>
                <a:cs typeface="Courier New"/>
              </a:rPr>
              <a:t>PREPARE</a:t>
            </a:r>
            <a:endParaRPr sz="750">
              <a:latin typeface="Courier New"/>
              <a:cs typeface="Courier New"/>
            </a:endParaRPr>
          </a:p>
          <a:p>
            <a:pPr marL="12700" marR="1158240">
              <a:lnSpc>
                <a:spcPct val="192000"/>
              </a:lnSpc>
            </a:pPr>
            <a:r>
              <a:rPr sz="750" spc="85" dirty="0">
                <a:latin typeface="Cambria"/>
                <a:cs typeface="Cambria"/>
              </a:rPr>
              <a:t>При </a:t>
            </a:r>
            <a:r>
              <a:rPr sz="750" spc="50" dirty="0">
                <a:latin typeface="Cambria"/>
                <a:cs typeface="Cambria"/>
              </a:rPr>
              <a:t>этом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выполняются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разбор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переписывание,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полученное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дерево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разбора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запоминается. </a:t>
            </a:r>
            <a:r>
              <a:rPr sz="750" spc="75" dirty="0">
                <a:latin typeface="Cambria"/>
                <a:cs typeface="Cambria"/>
              </a:rPr>
              <a:t>После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подготовки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оператор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можно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вызывать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по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имени,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передавая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фактические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параметры: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EXECUTE</a:t>
            </a:r>
            <a:r>
              <a:rPr sz="750" b="1" spc="-20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spc="-20" dirty="0">
                <a:solidFill>
                  <a:srgbClr val="C63968"/>
                </a:solidFill>
                <a:latin typeface="Courier New"/>
                <a:cs typeface="Courier New"/>
              </a:rPr>
              <a:t>q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(</a:t>
            </a:r>
            <a:r>
              <a:rPr sz="750" b="1" spc="-20" dirty="0">
                <a:solidFill>
                  <a:srgbClr val="0F939F"/>
                </a:solidFill>
                <a:latin typeface="Courier New"/>
                <a:cs typeface="Courier New"/>
              </a:rPr>
              <a:t>1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R="5422265" algn="ctr">
              <a:lnSpc>
                <a:spcPct val="100000"/>
              </a:lnSpc>
              <a:spcBef>
                <a:spcPts val="825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422265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8800"/>
              </a:lnSpc>
              <a:spcBef>
                <a:spcPts val="5"/>
              </a:spcBef>
            </a:pPr>
            <a:r>
              <a:rPr sz="750" spc="70" dirty="0">
                <a:latin typeface="Cambria"/>
                <a:cs typeface="Cambria"/>
              </a:rPr>
              <a:t>Если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у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запроса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нет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параметров,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при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подготовке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запоминается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построенный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план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выполнения.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Если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110" dirty="0">
                <a:latin typeface="Cambria"/>
                <a:cs typeface="Cambria"/>
              </a:rPr>
              <a:t>же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параметры </a:t>
            </a:r>
            <a:r>
              <a:rPr sz="750" spc="55" dirty="0">
                <a:latin typeface="Cambria"/>
                <a:cs typeface="Cambria"/>
              </a:rPr>
              <a:t>есть,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как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этом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примере,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то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их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фактические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значения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принимаются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во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внимание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при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планировании.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Планировщик </a:t>
            </a:r>
            <a:r>
              <a:rPr sz="750" spc="70" dirty="0">
                <a:latin typeface="Cambria"/>
                <a:cs typeface="Cambria"/>
              </a:rPr>
              <a:t>может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счесть,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что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план,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построенный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без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учета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параметров,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окажется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80" dirty="0">
                <a:latin typeface="Cambria"/>
                <a:cs typeface="Cambria"/>
              </a:rPr>
              <a:t>хуже,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тогда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перестанет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-10" dirty="0">
                <a:latin typeface="Cambria"/>
                <a:cs typeface="Cambria"/>
              </a:rPr>
              <a:t>выполнять</a:t>
            </a:r>
            <a:r>
              <a:rPr sz="750" spc="55" dirty="0">
                <a:latin typeface="Cambria"/>
                <a:cs typeface="Cambria"/>
              </a:rPr>
              <a:t> планирование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35" dirty="0">
                <a:latin typeface="Cambria"/>
                <a:cs typeface="Cambria"/>
              </a:rPr>
              <a:t>повторно.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Cambria"/>
              <a:cs typeface="Cambria"/>
            </a:endParaRPr>
          </a:p>
          <a:p>
            <a:pPr marL="304800" marR="2247265">
              <a:lnSpc>
                <a:spcPct val="108800"/>
              </a:lnSpc>
            </a:pPr>
            <a:r>
              <a:rPr sz="750" spc="100" dirty="0">
                <a:latin typeface="Cambria"/>
                <a:cs typeface="Cambria"/>
              </a:rPr>
              <a:t>А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как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подготовить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выполнить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оператор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в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вашем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любимом</a:t>
            </a:r>
            <a:r>
              <a:rPr sz="750" spc="12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языке? </a:t>
            </a:r>
            <a:r>
              <a:rPr sz="750" spc="55" dirty="0">
                <a:latin typeface="Cambria"/>
                <a:cs typeface="Cambria"/>
              </a:rPr>
              <a:t>Есть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ли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возможность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выполнить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оператор,</a:t>
            </a:r>
            <a:r>
              <a:rPr sz="750" spc="110" dirty="0">
                <a:latin typeface="Cambria"/>
                <a:cs typeface="Cambria"/>
              </a:rPr>
              <a:t> </a:t>
            </a:r>
            <a:r>
              <a:rPr sz="750" spc="114" dirty="0">
                <a:latin typeface="Cambria"/>
                <a:cs typeface="Cambria"/>
              </a:rPr>
              <a:t>НЕ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подготавливая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40" dirty="0">
                <a:latin typeface="Cambria"/>
                <a:cs typeface="Cambria"/>
              </a:rPr>
              <a:t>его?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750" spc="80" dirty="0">
                <a:latin typeface="Cambria"/>
                <a:cs typeface="Cambria"/>
              </a:rPr>
              <a:t>Все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подготовленные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операторы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текущего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75" dirty="0">
                <a:latin typeface="Cambria"/>
                <a:cs typeface="Cambria"/>
              </a:rPr>
              <a:t>сеанса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можно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увидеть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10" dirty="0">
                <a:latin typeface="Cambria"/>
                <a:cs typeface="Cambria"/>
              </a:rPr>
              <a:t>в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представлении: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SELECT</a:t>
            </a:r>
            <a:r>
              <a:rPr sz="750" b="1" spc="-3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9C7"/>
                </a:solidFill>
                <a:latin typeface="Courier New"/>
                <a:cs typeface="Courier New"/>
              </a:rPr>
              <a:t>FROM</a:t>
            </a:r>
            <a:r>
              <a:rPr sz="750" b="1" spc="-35" dirty="0">
                <a:solidFill>
                  <a:srgbClr val="3A69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pg_prepared_statements</a:t>
            </a:r>
            <a:r>
              <a:rPr sz="750" b="1" spc="-3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00A04F"/>
                </a:solidFill>
                <a:latin typeface="Courier New"/>
                <a:cs typeface="Courier New"/>
              </a:rPr>
              <a:t>\gx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0629" y="4927636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5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229" y="4927636"/>
            <a:ext cx="1886585" cy="0"/>
          </a:xfrm>
          <a:custGeom>
            <a:avLst/>
            <a:gdLst/>
            <a:ahLst/>
            <a:cxnLst/>
            <a:rect l="l" t="t" r="r" b="b"/>
            <a:pathLst>
              <a:path w="1886585">
                <a:moveTo>
                  <a:pt x="0" y="0"/>
                </a:moveTo>
                <a:lnTo>
                  <a:pt x="1886053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979" y="4835647"/>
            <a:ext cx="997585" cy="398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926465" algn="l"/>
              </a:tabLst>
            </a:pPr>
            <a:r>
              <a:rPr sz="750" spc="-10" dirty="0">
                <a:latin typeface="Courier New"/>
                <a:cs typeface="Courier New"/>
              </a:rPr>
              <a:t>-</a:t>
            </a:r>
            <a:r>
              <a:rPr sz="750" dirty="0">
                <a:latin typeface="Courier New"/>
                <a:cs typeface="Courier New"/>
              </a:rPr>
              <a:t>[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RECORD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1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]</a:t>
            </a:r>
            <a:r>
              <a:rPr sz="750" dirty="0">
                <a:latin typeface="Courier New"/>
                <a:cs typeface="Courier New"/>
              </a:rPr>
              <a:t>	</a:t>
            </a: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12700" marR="462280">
              <a:lnSpc>
                <a:spcPct val="108800"/>
              </a:lnSpc>
            </a:pPr>
            <a:r>
              <a:rPr sz="750" spc="-20" dirty="0">
                <a:latin typeface="Courier New"/>
                <a:cs typeface="Courier New"/>
              </a:rPr>
              <a:t>name </a:t>
            </a:r>
            <a:r>
              <a:rPr sz="750" spc="-10" dirty="0">
                <a:latin typeface="Courier New"/>
                <a:cs typeface="Courier New"/>
              </a:rPr>
              <a:t>statement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9379" y="4960005"/>
            <a:ext cx="1340485" cy="2743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60" dirty="0">
                <a:latin typeface="Courier New"/>
                <a:cs typeface="Courier New"/>
              </a:rPr>
              <a:t>q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PREPARE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q(integer)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AS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2479" y="5094604"/>
            <a:ext cx="831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979" y="5208721"/>
            <a:ext cx="2883535" cy="398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80"/>
              </a:spcBef>
              <a:tabLst>
                <a:tab pos="1155065" algn="l"/>
              </a:tabLst>
            </a:pPr>
            <a:r>
              <a:rPr sz="750" spc="-50" dirty="0">
                <a:latin typeface="Courier New"/>
                <a:cs typeface="Courier New"/>
              </a:rPr>
              <a:t>|</a:t>
            </a:r>
            <a:r>
              <a:rPr sz="750" dirty="0">
                <a:latin typeface="Courier New"/>
                <a:cs typeface="Courier New"/>
              </a:rPr>
              <a:t>	SELECT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*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FROM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t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WHERE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=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$1;</a:t>
            </a:r>
            <a:endParaRPr sz="750">
              <a:latin typeface="Courier New"/>
              <a:cs typeface="Courier New"/>
            </a:endParaRPr>
          </a:p>
          <a:p>
            <a:pPr marL="12700" marR="176530">
              <a:lnSpc>
                <a:spcPct val="108800"/>
              </a:lnSpc>
              <a:tabLst>
                <a:tab pos="926465" algn="l"/>
              </a:tabLst>
            </a:pPr>
            <a:r>
              <a:rPr sz="750" spc="-10" dirty="0">
                <a:latin typeface="Courier New"/>
                <a:cs typeface="Courier New"/>
              </a:rPr>
              <a:t>prepare_time</a:t>
            </a:r>
            <a:r>
              <a:rPr sz="750" dirty="0">
                <a:latin typeface="Courier New"/>
                <a:cs typeface="Courier New"/>
              </a:rPr>
              <a:t>	|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2024-07-</a:t>
            </a:r>
            <a:r>
              <a:rPr sz="750" dirty="0">
                <a:latin typeface="Courier New"/>
                <a:cs typeface="Courier New"/>
              </a:rPr>
              <a:t>05</a:t>
            </a:r>
            <a:r>
              <a:rPr sz="750" spc="1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16:17:57.488204+03 </a:t>
            </a:r>
            <a:r>
              <a:rPr sz="750" dirty="0">
                <a:latin typeface="Courier New"/>
                <a:cs typeface="Courier New"/>
              </a:rPr>
              <a:t>parameter_types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{integer}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979" y="5581797"/>
            <a:ext cx="768985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sz="750" spc="-10" dirty="0">
                <a:latin typeface="Courier New"/>
                <a:cs typeface="Courier New"/>
              </a:rPr>
              <a:t>result_types from_sql generic_plans custom_plans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9379" y="5581797"/>
            <a:ext cx="940435" cy="5232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{integer,text}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60" dirty="0">
                <a:latin typeface="Courier New"/>
                <a:cs typeface="Courier New"/>
              </a:rPr>
              <a:t>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60" dirty="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60" dirty="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114" y="884102"/>
            <a:ext cx="870127" cy="367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57074" y="4498121"/>
            <a:ext cx="806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9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Курсоры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884" y="1671494"/>
            <a:ext cx="3602151" cy="13193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71446" y="2188346"/>
            <a:ext cx="622935" cy="274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24765">
              <a:lnSpc>
                <a:spcPts val="940"/>
              </a:lnSpc>
              <a:spcBef>
                <a:spcPts val="195"/>
              </a:spcBef>
            </a:pPr>
            <a:r>
              <a:rPr sz="850" spc="-10" dirty="0">
                <a:latin typeface="Microsoft Sans Serif"/>
                <a:cs typeface="Microsoft Sans Serif"/>
              </a:rPr>
              <a:t>клиентское </a:t>
            </a:r>
            <a:r>
              <a:rPr sz="850" spc="-20" dirty="0">
                <a:latin typeface="Microsoft Sans Serif"/>
                <a:cs typeface="Microsoft Sans Serif"/>
              </a:rPr>
              <a:t>приложение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7329" y="2137157"/>
            <a:ext cx="130810" cy="39179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00" spc="-10" dirty="0">
                <a:latin typeface="Microsoft Sans Serif"/>
                <a:cs typeface="Microsoft Sans Serif"/>
              </a:rPr>
              <a:t>драйвер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200" y="3595227"/>
            <a:ext cx="144653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Times New Roman"/>
                <a:cs typeface="Times New Roman"/>
              </a:rPr>
              <a:t>←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значения </a:t>
            </a:r>
            <a:r>
              <a:rPr sz="1050" i="1" spc="-10" dirty="0">
                <a:latin typeface="Times New Roman"/>
                <a:cs typeface="Times New Roman"/>
              </a:rPr>
              <a:t>параметров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5963" y="3113910"/>
            <a:ext cx="978535" cy="10128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>
              <a:lnSpc>
                <a:spcPts val="1300"/>
              </a:lnSpc>
              <a:spcBef>
                <a:spcPts val="229"/>
              </a:spcBef>
            </a:pPr>
            <a:r>
              <a:rPr sz="1150" spc="-10" dirty="0">
                <a:latin typeface="Times New Roman"/>
                <a:cs typeface="Times New Roman"/>
              </a:rPr>
              <a:t>разбор переписывание</a:t>
            </a:r>
            <a:endParaRPr sz="1150">
              <a:latin typeface="Times New Roman"/>
              <a:cs typeface="Times New Roman"/>
            </a:endParaRPr>
          </a:p>
          <a:p>
            <a:pPr marR="87630">
              <a:lnSpc>
                <a:spcPts val="1290"/>
              </a:lnSpc>
              <a:spcBef>
                <a:spcPts val="1195"/>
              </a:spcBef>
            </a:pPr>
            <a:r>
              <a:rPr sz="1150" spc="-10" dirty="0">
                <a:latin typeface="Times New Roman"/>
                <a:cs typeface="Times New Roman"/>
              </a:rPr>
              <a:t>привязка планирование выполнение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5963" y="4239269"/>
            <a:ext cx="137033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Times New Roman"/>
                <a:cs typeface="Times New Roman"/>
              </a:rPr>
              <a:t>получение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результата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8316" y="2103099"/>
            <a:ext cx="434340" cy="4711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indent="12065" algn="just">
              <a:lnSpc>
                <a:spcPct val="139900"/>
              </a:lnSpc>
              <a:spcBef>
                <a:spcPts val="75"/>
              </a:spcBef>
            </a:pPr>
            <a:r>
              <a:rPr sz="700" spc="-10" dirty="0">
                <a:latin typeface="Microsoft Sans Serif"/>
                <a:cs typeface="Microsoft Sans Serif"/>
              </a:rPr>
              <a:t>привязка</a:t>
            </a:r>
            <a:r>
              <a:rPr sz="700" spc="500" dirty="0">
                <a:latin typeface="Microsoft Sans Serif"/>
                <a:cs typeface="Microsoft Sans Serif"/>
              </a:rPr>
              <a:t> </a:t>
            </a:r>
            <a:r>
              <a:rPr sz="700" spc="-10" dirty="0">
                <a:latin typeface="Microsoft Sans Serif"/>
                <a:cs typeface="Microsoft Sans Serif"/>
              </a:rPr>
              <a:t>результат</a:t>
            </a:r>
            <a:r>
              <a:rPr sz="700" spc="500" dirty="0">
                <a:latin typeface="Microsoft Sans Serif"/>
                <a:cs typeface="Microsoft Sans Serif"/>
              </a:rPr>
              <a:t> </a:t>
            </a:r>
            <a:r>
              <a:rPr sz="700" spc="-10" dirty="0">
                <a:latin typeface="Microsoft Sans Serif"/>
                <a:cs typeface="Microsoft Sans Serif"/>
              </a:rPr>
              <a:t>результат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35963" y="3566169"/>
            <a:ext cx="1080770" cy="649605"/>
            <a:chOff x="1335963" y="3566169"/>
            <a:chExt cx="1080770" cy="649605"/>
          </a:xfrm>
        </p:grpSpPr>
        <p:sp>
          <p:nvSpPr>
            <p:cNvPr id="13" name="object 13"/>
            <p:cNvSpPr/>
            <p:nvPr/>
          </p:nvSpPr>
          <p:spPr>
            <a:xfrm>
              <a:off x="1335963" y="3566169"/>
              <a:ext cx="1080770" cy="10160"/>
            </a:xfrm>
            <a:custGeom>
              <a:avLst/>
              <a:gdLst/>
              <a:ahLst/>
              <a:cxnLst/>
              <a:rect l="l" t="t" r="r" b="b"/>
              <a:pathLst>
                <a:path w="1080770" h="10160">
                  <a:moveTo>
                    <a:pt x="0" y="0"/>
                  </a:moveTo>
                  <a:lnTo>
                    <a:pt x="1080350" y="100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5963" y="4206605"/>
              <a:ext cx="1080770" cy="8890"/>
            </a:xfrm>
            <a:custGeom>
              <a:avLst/>
              <a:gdLst/>
              <a:ahLst/>
              <a:cxnLst/>
              <a:rect l="l" t="t" r="r" b="b"/>
              <a:pathLst>
                <a:path w="1080770" h="8889">
                  <a:moveTo>
                    <a:pt x="0" y="8648"/>
                  </a:moveTo>
                  <a:lnTo>
                    <a:pt x="10803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9157" y="1717113"/>
            <a:ext cx="1821814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0765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Po</a:t>
            </a:r>
            <a:r>
              <a:rPr sz="850" spc="-25" dirty="0">
                <a:latin typeface="Microsoft Sans Serif"/>
                <a:cs typeface="Microsoft Sans Serif"/>
              </a:rPr>
              <a:t>s</a:t>
            </a:r>
            <a:r>
              <a:rPr sz="850" spc="-540" dirty="0">
                <a:latin typeface="Microsoft Sans Serif"/>
                <a:cs typeface="Microsoft Sans Serif"/>
              </a:rPr>
              <a:t>P</a:t>
            </a:r>
            <a:r>
              <a:rPr sz="850" dirty="0">
                <a:latin typeface="Microsoft Sans Serif"/>
                <a:cs typeface="Microsoft Sans Serif"/>
              </a:rPr>
              <a:t>t</a:t>
            </a:r>
            <a:r>
              <a:rPr sz="850" spc="-190" dirty="0">
                <a:latin typeface="Microsoft Sans Serif"/>
                <a:cs typeface="Microsoft Sans Serif"/>
              </a:rPr>
              <a:t>g</a:t>
            </a:r>
            <a:r>
              <a:rPr sz="850" spc="-305" dirty="0">
                <a:latin typeface="Microsoft Sans Serif"/>
                <a:cs typeface="Microsoft Sans Serif"/>
              </a:rPr>
              <a:t>o</a:t>
            </a:r>
            <a:r>
              <a:rPr sz="850" spc="-10" dirty="0">
                <a:latin typeface="Microsoft Sans Serif"/>
                <a:cs typeface="Microsoft Sans Serif"/>
              </a:rPr>
              <a:t>r</a:t>
            </a:r>
            <a:r>
              <a:rPr sz="850" spc="-465" dirty="0">
                <a:latin typeface="Microsoft Sans Serif"/>
                <a:cs typeface="Microsoft Sans Serif"/>
              </a:rPr>
              <a:t>e</a:t>
            </a:r>
            <a:r>
              <a:rPr sz="850" dirty="0">
                <a:latin typeface="Microsoft Sans Serif"/>
                <a:cs typeface="Microsoft Sans Serif"/>
              </a:rPr>
              <a:t>s</a:t>
            </a:r>
            <a:r>
              <a:rPr sz="850" spc="-215" dirty="0">
                <a:latin typeface="Microsoft Sans Serif"/>
                <a:cs typeface="Microsoft Sans Serif"/>
              </a:rPr>
              <a:t>t</a:t>
            </a:r>
            <a:r>
              <a:rPr sz="850" spc="-365" dirty="0">
                <a:latin typeface="Microsoft Sans Serif"/>
                <a:cs typeface="Microsoft Sans Serif"/>
              </a:rPr>
              <a:t>S</a:t>
            </a:r>
            <a:r>
              <a:rPr sz="850" spc="-125" dirty="0">
                <a:latin typeface="Microsoft Sans Serif"/>
                <a:cs typeface="Microsoft Sans Serif"/>
              </a:rPr>
              <a:t>g</a:t>
            </a:r>
            <a:r>
              <a:rPr sz="850" spc="-550" dirty="0">
                <a:latin typeface="Microsoft Sans Serif"/>
                <a:cs typeface="Microsoft Sans Serif"/>
              </a:rPr>
              <a:t>Q</a:t>
            </a:r>
            <a:r>
              <a:rPr sz="850" spc="-10" dirty="0">
                <a:latin typeface="Microsoft Sans Serif"/>
                <a:cs typeface="Microsoft Sans Serif"/>
              </a:rPr>
              <a:t>r</a:t>
            </a:r>
            <a:r>
              <a:rPr sz="850" spc="-220" dirty="0">
                <a:latin typeface="Microsoft Sans Serif"/>
                <a:cs typeface="Microsoft Sans Serif"/>
              </a:rPr>
              <a:t>e</a:t>
            </a:r>
            <a:r>
              <a:rPr sz="850" spc="-270" dirty="0">
                <a:latin typeface="Microsoft Sans Serif"/>
                <a:cs typeface="Microsoft Sans Serif"/>
              </a:rPr>
              <a:t>L</a:t>
            </a:r>
            <a:r>
              <a:rPr sz="850" spc="-10" dirty="0">
                <a:latin typeface="Microsoft Sans Serif"/>
                <a:cs typeface="Microsoft Sans Serif"/>
              </a:rPr>
              <a:t>SQ</a:t>
            </a:r>
            <a:r>
              <a:rPr sz="850" dirty="0">
                <a:latin typeface="Microsoft Sans Serif"/>
                <a:cs typeface="Microsoft Sans Serif"/>
              </a:rPr>
              <a:t>L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700" spc="-10" dirty="0">
                <a:latin typeface="Microsoft Sans Serif"/>
                <a:cs typeface="Microsoft Sans Serif"/>
              </a:rPr>
              <a:t>подготовка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6995" y="812530"/>
            <a:ext cx="5345430" cy="4009390"/>
          </a:xfrm>
          <a:custGeom>
            <a:avLst/>
            <a:gdLst/>
            <a:ahLst/>
            <a:cxnLst/>
            <a:rect l="l" t="t" r="r" b="b"/>
            <a:pathLst>
              <a:path w="5345430" h="4009390">
                <a:moveTo>
                  <a:pt x="0" y="0"/>
                </a:moveTo>
                <a:lnTo>
                  <a:pt x="5345290" y="0"/>
                </a:lnTo>
                <a:lnTo>
                  <a:pt x="5345290" y="4008958"/>
                </a:lnTo>
                <a:lnTo>
                  <a:pt x="0" y="4008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2937" y="5049631"/>
            <a:ext cx="5934710" cy="386715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464820">
              <a:lnSpc>
                <a:spcPts val="1570"/>
              </a:lnSpc>
              <a:spcBef>
                <a:spcPts val="244"/>
              </a:spcBef>
            </a:pP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всегда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клиенту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бывает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удобно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получить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все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результаты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сразу. Данных</a:t>
            </a:r>
            <a:r>
              <a:rPr sz="1400" spc="-20" dirty="0">
                <a:latin typeface="Microsoft Sans Serif"/>
                <a:cs typeface="Microsoft Sans Serif"/>
              </a:rPr>
              <a:t> может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оказаться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много,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все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они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нужны.</a:t>
            </a:r>
            <a:endParaRPr sz="1400">
              <a:latin typeface="Microsoft Sans Serif"/>
              <a:cs typeface="Microsoft Sans Serif"/>
            </a:endParaRPr>
          </a:p>
          <a:p>
            <a:pPr marL="12700" marR="156210">
              <a:lnSpc>
                <a:spcPct val="93800"/>
              </a:lnSpc>
              <a:spcBef>
                <a:spcPts val="525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Для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этого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расширенный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режим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протокола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предусматривает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i="1" spc="-10" dirty="0">
                <a:latin typeface="Arial"/>
                <a:cs typeface="Arial"/>
              </a:rPr>
              <a:t>курсоры</a:t>
            </a:r>
            <a:r>
              <a:rPr sz="1400" spc="-10" dirty="0">
                <a:latin typeface="Microsoft Sans Serif"/>
                <a:cs typeface="Microsoft Sans Serif"/>
              </a:rPr>
              <a:t>. </a:t>
            </a:r>
            <a:r>
              <a:rPr sz="1400" dirty="0">
                <a:latin typeface="Microsoft Sans Serif"/>
                <a:cs typeface="Microsoft Sans Serif"/>
              </a:rPr>
              <a:t>Можно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открыть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курсор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какого-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оператора,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затем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получать </a:t>
            </a:r>
            <a:r>
              <a:rPr sz="1400" spc="-20" dirty="0">
                <a:latin typeface="Microsoft Sans Serif"/>
                <a:cs typeface="Microsoft Sans Serif"/>
              </a:rPr>
              <a:t>результирующие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построчно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мере</a:t>
            </a:r>
            <a:r>
              <a:rPr sz="1400" spc="-10" dirty="0">
                <a:latin typeface="Microsoft Sans Serif"/>
                <a:cs typeface="Microsoft Sans Serif"/>
              </a:rPr>
              <a:t> необходимости.</a:t>
            </a:r>
            <a:endParaRPr sz="1400">
              <a:latin typeface="Microsoft Sans Serif"/>
              <a:cs typeface="Microsoft Sans Serif"/>
            </a:endParaRPr>
          </a:p>
          <a:p>
            <a:pPr marL="12700" marR="160655">
              <a:lnSpc>
                <a:spcPct val="93700"/>
              </a:lnSpc>
              <a:spcBef>
                <a:spcPts val="56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Курсор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можно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рассматривать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окно,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котором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видна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только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часть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множества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результатов.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получении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строки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окно </a:t>
            </a:r>
            <a:r>
              <a:rPr sz="1400" spc="-10" dirty="0">
                <a:latin typeface="Microsoft Sans Serif"/>
                <a:cs typeface="Microsoft Sans Serif"/>
              </a:rPr>
              <a:t>сдвигается.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Иными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словами,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курсоры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позволяют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работать</a:t>
            </a:r>
            <a:endParaRPr sz="1400">
              <a:latin typeface="Microsoft Sans Serif"/>
              <a:cs typeface="Microsoft Sans Serif"/>
            </a:endParaRPr>
          </a:p>
          <a:p>
            <a:pPr marL="12700" marR="802640">
              <a:lnSpc>
                <a:spcPts val="1570"/>
              </a:lnSpc>
              <a:spcBef>
                <a:spcPts val="35"/>
              </a:spcBef>
            </a:pP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реляционными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данными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(множествами)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итеративно,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строка </a:t>
            </a:r>
            <a:r>
              <a:rPr sz="1400" dirty="0">
                <a:latin typeface="Microsoft Sans Serif"/>
                <a:cs typeface="Microsoft Sans Serif"/>
              </a:rPr>
              <a:t>за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строкой.</a:t>
            </a:r>
            <a:endParaRPr sz="1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93700"/>
              </a:lnSpc>
              <a:spcBef>
                <a:spcPts val="535"/>
              </a:spcBef>
            </a:pPr>
            <a:r>
              <a:rPr sz="1400" dirty="0">
                <a:latin typeface="Microsoft Sans Serif"/>
                <a:cs typeface="Microsoft Sans Serif"/>
              </a:rPr>
              <a:t>Открытый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курсор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представлен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называемым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i="1" spc="-10" dirty="0">
                <a:latin typeface="Arial"/>
                <a:cs typeface="Arial"/>
              </a:rPr>
              <a:t>порталом</a:t>
            </a:r>
            <a:r>
              <a:rPr sz="1400" spc="-10" dirty="0">
                <a:latin typeface="Microsoft Sans Serif"/>
                <a:cs typeface="Microsoft Sans Serif"/>
              </a:rPr>
              <a:t>. </a:t>
            </a: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слово</a:t>
            </a:r>
            <a:r>
              <a:rPr sz="1400" spc="-10" dirty="0">
                <a:latin typeface="Microsoft Sans Serif"/>
                <a:cs typeface="Microsoft Sans Serif"/>
              </a:rPr>
              <a:t> встречается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документации;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первом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приближении можно считать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«курсор»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«портал»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синонимами.</a:t>
            </a:r>
            <a:endParaRPr sz="1400">
              <a:latin typeface="Microsoft Sans Serif"/>
              <a:cs typeface="Microsoft Sans Serif"/>
            </a:endParaRPr>
          </a:p>
          <a:p>
            <a:pPr marL="12700" marR="277495">
              <a:lnSpc>
                <a:spcPts val="1570"/>
              </a:lnSpc>
              <a:spcBef>
                <a:spcPts val="605"/>
              </a:spcBef>
            </a:pPr>
            <a:r>
              <a:rPr sz="1400" dirty="0">
                <a:latin typeface="Microsoft Sans Serif"/>
                <a:cs typeface="Microsoft Sans Serif"/>
              </a:rPr>
              <a:t>Запрос,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используемый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курсоре,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неявно </a:t>
            </a:r>
            <a:r>
              <a:rPr sz="1400" spc="-20" dirty="0">
                <a:latin typeface="Microsoft Sans Serif"/>
                <a:cs typeface="Microsoft Sans Serif"/>
              </a:rPr>
              <a:t>подготавливается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(то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есть </a:t>
            </a:r>
            <a:r>
              <a:rPr sz="1400" dirty="0">
                <a:latin typeface="Microsoft Sans Serif"/>
                <a:cs typeface="Microsoft Sans Serif"/>
              </a:rPr>
              <a:t>сохраняется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его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дерево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разбора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возможно,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план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выполнения).</a:t>
            </a:r>
            <a:endParaRPr sz="1400">
              <a:latin typeface="Microsoft Sans Serif"/>
              <a:cs typeface="Microsoft Sans Serif"/>
            </a:endParaRPr>
          </a:p>
          <a:p>
            <a:pPr marL="12700" marR="1755139">
              <a:lnSpc>
                <a:spcPts val="2140"/>
              </a:lnSpc>
              <a:spcBef>
                <a:spcPts val="60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https://postgrespro.ru/docs/postgresql/16/sql-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declare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https://postgrespro.ru/docs/postgresql/16/sql-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fetch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856" y="1365461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8604" y="1365461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2834" y="3896521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8582" y="3896521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827" y="5052323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8575" y="5052323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819" y="6676297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8567" y="6676297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585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812" y="7612643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0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8560" y="761264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552" y="0"/>
                </a:lnTo>
              </a:path>
            </a:pathLst>
          </a:custGeom>
          <a:ln w="761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92090" y="8425822"/>
            <a:ext cx="36830" cy="36830"/>
            <a:chOff x="892090" y="8425822"/>
            <a:chExt cx="36830" cy="36830"/>
          </a:xfrm>
        </p:grpSpPr>
        <p:sp>
          <p:nvSpPr>
            <p:cNvPr id="13" name="object 13"/>
            <p:cNvSpPr/>
            <p:nvPr/>
          </p:nvSpPr>
          <p:spPr>
            <a:xfrm>
              <a:off x="895748" y="84294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713" y="29261"/>
                  </a:moveTo>
                  <a:lnTo>
                    <a:pt x="6547" y="29261"/>
                  </a:lnTo>
                  <a:lnTo>
                    <a:pt x="0" y="22713"/>
                  </a:lnTo>
                  <a:lnTo>
                    <a:pt x="0" y="6547"/>
                  </a:lnTo>
                  <a:lnTo>
                    <a:pt x="6547" y="0"/>
                  </a:lnTo>
                  <a:lnTo>
                    <a:pt x="22713" y="0"/>
                  </a:lnTo>
                  <a:lnTo>
                    <a:pt x="29261" y="6547"/>
                  </a:lnTo>
                  <a:lnTo>
                    <a:pt x="29261" y="14630"/>
                  </a:lnTo>
                  <a:lnTo>
                    <a:pt x="29261" y="22713"/>
                  </a:lnTo>
                  <a:lnTo>
                    <a:pt x="22713" y="29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5748" y="84294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9261" y="14630"/>
                  </a:moveTo>
                  <a:lnTo>
                    <a:pt x="29261" y="22713"/>
                  </a:lnTo>
                  <a:lnTo>
                    <a:pt x="22713" y="29261"/>
                  </a:lnTo>
                  <a:lnTo>
                    <a:pt x="14630" y="29261"/>
                  </a:lnTo>
                  <a:lnTo>
                    <a:pt x="6547" y="29261"/>
                  </a:lnTo>
                  <a:lnTo>
                    <a:pt x="0" y="22713"/>
                  </a:lnTo>
                  <a:lnTo>
                    <a:pt x="0" y="14630"/>
                  </a:lnTo>
                  <a:lnTo>
                    <a:pt x="0" y="6547"/>
                  </a:lnTo>
                  <a:lnTo>
                    <a:pt x="6547" y="0"/>
                  </a:lnTo>
                  <a:lnTo>
                    <a:pt x="14630" y="0"/>
                  </a:lnTo>
                  <a:lnTo>
                    <a:pt x="22713" y="0"/>
                  </a:lnTo>
                  <a:lnTo>
                    <a:pt x="29261" y="6547"/>
                  </a:lnTo>
                  <a:lnTo>
                    <a:pt x="29261" y="14630"/>
                  </a:lnTo>
                  <a:close/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2090" y="8550181"/>
            <a:ext cx="36830" cy="36830"/>
            <a:chOff x="892090" y="8550181"/>
            <a:chExt cx="36830" cy="36830"/>
          </a:xfrm>
        </p:grpSpPr>
        <p:sp>
          <p:nvSpPr>
            <p:cNvPr id="16" name="object 16"/>
            <p:cNvSpPr/>
            <p:nvPr/>
          </p:nvSpPr>
          <p:spPr>
            <a:xfrm>
              <a:off x="895748" y="855383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713" y="29261"/>
                  </a:moveTo>
                  <a:lnTo>
                    <a:pt x="6547" y="29261"/>
                  </a:lnTo>
                  <a:lnTo>
                    <a:pt x="0" y="22713"/>
                  </a:lnTo>
                  <a:lnTo>
                    <a:pt x="0" y="6547"/>
                  </a:lnTo>
                  <a:lnTo>
                    <a:pt x="6547" y="0"/>
                  </a:lnTo>
                  <a:lnTo>
                    <a:pt x="22713" y="0"/>
                  </a:lnTo>
                  <a:lnTo>
                    <a:pt x="29261" y="6547"/>
                  </a:lnTo>
                  <a:lnTo>
                    <a:pt x="29261" y="14630"/>
                  </a:lnTo>
                  <a:lnTo>
                    <a:pt x="29261" y="22713"/>
                  </a:lnTo>
                  <a:lnTo>
                    <a:pt x="22713" y="29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5748" y="855383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9261" y="14630"/>
                  </a:moveTo>
                  <a:lnTo>
                    <a:pt x="29261" y="22713"/>
                  </a:lnTo>
                  <a:lnTo>
                    <a:pt x="22713" y="29261"/>
                  </a:lnTo>
                  <a:lnTo>
                    <a:pt x="14630" y="29261"/>
                  </a:lnTo>
                  <a:lnTo>
                    <a:pt x="6547" y="29261"/>
                  </a:lnTo>
                  <a:lnTo>
                    <a:pt x="0" y="22713"/>
                  </a:lnTo>
                  <a:lnTo>
                    <a:pt x="0" y="14630"/>
                  </a:lnTo>
                  <a:lnTo>
                    <a:pt x="0" y="6547"/>
                  </a:lnTo>
                  <a:lnTo>
                    <a:pt x="6547" y="0"/>
                  </a:lnTo>
                  <a:lnTo>
                    <a:pt x="14630" y="0"/>
                  </a:lnTo>
                  <a:lnTo>
                    <a:pt x="22713" y="0"/>
                  </a:lnTo>
                  <a:lnTo>
                    <a:pt x="29261" y="6547"/>
                  </a:lnTo>
                  <a:lnTo>
                    <a:pt x="29261" y="14630"/>
                  </a:lnTo>
                  <a:close/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92090" y="8674541"/>
            <a:ext cx="36830" cy="36830"/>
            <a:chOff x="892090" y="8674541"/>
            <a:chExt cx="36830" cy="36830"/>
          </a:xfrm>
        </p:grpSpPr>
        <p:sp>
          <p:nvSpPr>
            <p:cNvPr id="19" name="object 19"/>
            <p:cNvSpPr/>
            <p:nvPr/>
          </p:nvSpPr>
          <p:spPr>
            <a:xfrm>
              <a:off x="895748" y="867819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713" y="29261"/>
                  </a:moveTo>
                  <a:lnTo>
                    <a:pt x="6547" y="29261"/>
                  </a:lnTo>
                  <a:lnTo>
                    <a:pt x="0" y="22713"/>
                  </a:lnTo>
                  <a:lnTo>
                    <a:pt x="0" y="6547"/>
                  </a:lnTo>
                  <a:lnTo>
                    <a:pt x="6547" y="0"/>
                  </a:lnTo>
                  <a:lnTo>
                    <a:pt x="22713" y="0"/>
                  </a:lnTo>
                  <a:lnTo>
                    <a:pt x="29261" y="6547"/>
                  </a:lnTo>
                  <a:lnTo>
                    <a:pt x="29261" y="14630"/>
                  </a:lnTo>
                  <a:lnTo>
                    <a:pt x="29261" y="22713"/>
                  </a:lnTo>
                  <a:lnTo>
                    <a:pt x="22713" y="29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5748" y="867819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9261" y="14630"/>
                  </a:moveTo>
                  <a:lnTo>
                    <a:pt x="29261" y="22713"/>
                  </a:lnTo>
                  <a:lnTo>
                    <a:pt x="22713" y="29261"/>
                  </a:lnTo>
                  <a:lnTo>
                    <a:pt x="14630" y="29261"/>
                  </a:lnTo>
                  <a:lnTo>
                    <a:pt x="6547" y="29261"/>
                  </a:lnTo>
                  <a:lnTo>
                    <a:pt x="0" y="22713"/>
                  </a:lnTo>
                  <a:lnTo>
                    <a:pt x="0" y="14630"/>
                  </a:lnTo>
                  <a:lnTo>
                    <a:pt x="0" y="6547"/>
                  </a:lnTo>
                  <a:lnTo>
                    <a:pt x="6547" y="0"/>
                  </a:lnTo>
                  <a:lnTo>
                    <a:pt x="14630" y="0"/>
                  </a:lnTo>
                  <a:lnTo>
                    <a:pt x="22713" y="0"/>
                  </a:lnTo>
                  <a:lnTo>
                    <a:pt x="29261" y="6547"/>
                  </a:lnTo>
                  <a:lnTo>
                    <a:pt x="29261" y="14630"/>
                  </a:lnTo>
                  <a:close/>
                </a:path>
              </a:pathLst>
            </a:custGeom>
            <a:ln w="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0112" y="420520"/>
            <a:ext cx="5918835" cy="9726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30" dirty="0">
                <a:latin typeface="Courier New"/>
                <a:cs typeface="Courier New"/>
              </a:rPr>
              <a:t>Курсоры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85" dirty="0">
                <a:latin typeface="Cambria"/>
                <a:cs typeface="Cambria"/>
              </a:rPr>
              <a:t>При</a:t>
            </a:r>
            <a:r>
              <a:rPr sz="750" spc="7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выполнении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команды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100" dirty="0">
                <a:latin typeface="Cambria"/>
                <a:cs typeface="Cambria"/>
              </a:rPr>
              <a:t>SELECT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сервер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передает,</a:t>
            </a:r>
            <a:r>
              <a:rPr sz="750" spc="80" dirty="0">
                <a:latin typeface="Cambria"/>
                <a:cs typeface="Cambria"/>
              </a:rPr>
              <a:t> а </a:t>
            </a:r>
            <a:r>
              <a:rPr sz="750" spc="50" dirty="0">
                <a:latin typeface="Cambria"/>
                <a:cs typeface="Cambria"/>
              </a:rPr>
              <a:t>клиент</a:t>
            </a:r>
            <a:r>
              <a:rPr sz="750" spc="7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получает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сразу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все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40" dirty="0">
                <a:latin typeface="Cambria"/>
                <a:cs typeface="Cambria"/>
              </a:rPr>
              <a:t>строки: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t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ORDER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BY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id;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bar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baz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xyz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(4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65" dirty="0">
                <a:latin typeface="Cambria"/>
                <a:cs typeface="Cambria"/>
              </a:rPr>
              <a:t>Курсор</a:t>
            </a:r>
            <a:r>
              <a:rPr sz="750" spc="7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позволяет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получать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данные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построчно.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spc="-10" dirty="0">
                <a:solidFill>
                  <a:srgbClr val="3A6AC7"/>
                </a:solidFill>
                <a:latin typeface="Courier New"/>
                <a:cs typeface="Courier New"/>
              </a:rPr>
              <a:t>BEGIN</a:t>
            </a:r>
            <a:r>
              <a:rPr sz="750" b="1" spc="-10" dirty="0">
                <a:solidFill>
                  <a:srgbClr val="31313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-10" dirty="0">
                <a:latin typeface="Courier New"/>
                <a:cs typeface="Courier New"/>
              </a:rPr>
              <a:t>BEGIN</a:t>
            </a:r>
            <a:endParaRPr sz="750">
              <a:latin typeface="Courier New"/>
              <a:cs typeface="Courier New"/>
            </a:endParaRPr>
          </a:p>
          <a:p>
            <a:pPr marL="127000" marR="4183379" indent="-114300">
              <a:lnSpc>
                <a:spcPct val="108800"/>
              </a:lnSpc>
              <a:spcBef>
                <a:spcPts val="75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DECLARE</a:t>
            </a:r>
            <a:r>
              <a:rPr sz="750" b="1" spc="-2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c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CURSOR</a:t>
            </a:r>
            <a:r>
              <a:rPr sz="750" b="1" spc="-2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A6AC7"/>
                </a:solidFill>
                <a:latin typeface="Courier New"/>
                <a:cs typeface="Courier New"/>
              </a:rPr>
              <a:t>FOR</a:t>
            </a:r>
            <a:r>
              <a:rPr sz="750" b="1" spc="50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SELECT</a:t>
            </a:r>
            <a:r>
              <a:rPr sz="750" b="1" spc="-20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*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t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ORDER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BY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id;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dirty="0">
                <a:latin typeface="Courier New"/>
                <a:cs typeface="Courier New"/>
              </a:rPr>
              <a:t>DECLARE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CURSOR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FETCH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c;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25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foo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70" dirty="0">
                <a:latin typeface="Cambria"/>
                <a:cs typeface="Cambria"/>
              </a:rPr>
              <a:t>Размер</a:t>
            </a:r>
            <a:r>
              <a:rPr sz="750" spc="140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выборки</a:t>
            </a:r>
            <a:r>
              <a:rPr sz="750" spc="14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можно</a:t>
            </a:r>
            <a:r>
              <a:rPr sz="750" spc="145" dirty="0">
                <a:latin typeface="Cambria"/>
                <a:cs typeface="Cambria"/>
              </a:rPr>
              <a:t> </a:t>
            </a:r>
            <a:r>
              <a:rPr sz="750" spc="35" dirty="0">
                <a:latin typeface="Cambria"/>
                <a:cs typeface="Cambria"/>
              </a:rPr>
              <a:t>указывать: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FETCH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10939F"/>
                </a:solidFill>
                <a:latin typeface="Courier New"/>
                <a:cs typeface="Courier New"/>
              </a:rPr>
              <a:t>2</a:t>
            </a:r>
            <a:r>
              <a:rPr sz="750" b="1" spc="-1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c;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113664" marR="5383530" indent="-113664" algn="r">
              <a:lnSpc>
                <a:spcPct val="100000"/>
              </a:lnSpc>
              <a:spcBef>
                <a:spcPts val="75"/>
              </a:spcBef>
              <a:buAutoNum type="arabicPlain" startAt="2"/>
              <a:tabLst>
                <a:tab pos="113664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bar</a:t>
            </a:r>
            <a:endParaRPr sz="750">
              <a:latin typeface="Courier New"/>
              <a:cs typeface="Courier New"/>
            </a:endParaRPr>
          </a:p>
          <a:p>
            <a:pPr marL="113664" marR="5383530" indent="-113664" algn="r">
              <a:lnSpc>
                <a:spcPct val="100000"/>
              </a:lnSpc>
              <a:spcBef>
                <a:spcPts val="80"/>
              </a:spcBef>
              <a:buAutoNum type="arabicPlain" startAt="2"/>
              <a:tabLst>
                <a:tab pos="113664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baz</a:t>
            </a:r>
            <a:endParaRPr sz="750">
              <a:latin typeface="Courier New"/>
              <a:cs typeface="Courier New"/>
            </a:endParaRPr>
          </a:p>
          <a:p>
            <a:pPr marR="5440680" algn="r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(2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8800"/>
              </a:lnSpc>
            </a:pPr>
            <a:r>
              <a:rPr sz="750" spc="55" dirty="0">
                <a:latin typeface="Cambria"/>
                <a:cs typeface="Cambria"/>
              </a:rPr>
              <a:t>Этот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размер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играет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важную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роль,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когда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строк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очень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много: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обрабатывать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большой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объем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данных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построчно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крайне </a:t>
            </a:r>
            <a:r>
              <a:rPr sz="750" spc="45" dirty="0">
                <a:latin typeface="Cambria"/>
                <a:cs typeface="Cambria"/>
              </a:rPr>
              <a:t>неэффективно.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spc="60" dirty="0">
                <a:latin typeface="Cambria"/>
                <a:cs typeface="Cambria"/>
              </a:rPr>
              <a:t>Что,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если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процессе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чтения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мы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дойдем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до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конца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40" dirty="0">
                <a:latin typeface="Cambria"/>
                <a:cs typeface="Cambria"/>
              </a:rPr>
              <a:t>таблицы?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FETCH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10939F"/>
                </a:solidFill>
                <a:latin typeface="Courier New"/>
                <a:cs typeface="Courier New"/>
              </a:rPr>
              <a:t>2</a:t>
            </a:r>
            <a:r>
              <a:rPr sz="750" b="1" spc="-1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c;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44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L="240665" indent="-113664">
              <a:lnSpc>
                <a:spcPct val="100000"/>
              </a:lnSpc>
              <a:spcBef>
                <a:spcPts val="75"/>
              </a:spcBef>
              <a:buAutoNum type="arabicPlain" startAt="4"/>
              <a:tabLst>
                <a:tab pos="240665" algn="l"/>
              </a:tabLst>
            </a:pP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xyz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(1</a:t>
            </a:r>
            <a:r>
              <a:rPr sz="750" spc="-20" dirty="0">
                <a:latin typeface="Courier New"/>
                <a:cs typeface="Courier New"/>
              </a:rPr>
              <a:t> row)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FETCH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10939F"/>
                </a:solidFill>
                <a:latin typeface="Courier New"/>
                <a:cs typeface="Courier New"/>
              </a:rPr>
              <a:t>2</a:t>
            </a:r>
            <a:r>
              <a:rPr sz="750" b="1" spc="-10" dirty="0">
                <a:solidFill>
                  <a:srgbClr val="10939F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c;</a:t>
            </a:r>
            <a:endParaRPr sz="750">
              <a:latin typeface="Courier New"/>
              <a:cs typeface="Courier New"/>
            </a:endParaRPr>
          </a:p>
          <a:p>
            <a:pPr marR="5427980" algn="ctr">
              <a:lnSpc>
                <a:spcPct val="100000"/>
              </a:lnSpc>
              <a:spcBef>
                <a:spcPts val="825"/>
              </a:spcBef>
            </a:pPr>
            <a:r>
              <a:rPr sz="750" dirty="0">
                <a:latin typeface="Courier New"/>
                <a:cs typeface="Courier New"/>
              </a:rPr>
              <a:t>id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|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 marR="5370830" algn="ctr">
              <a:lnSpc>
                <a:spcPct val="100000"/>
              </a:lnSpc>
              <a:spcBef>
                <a:spcPts val="80"/>
              </a:spcBef>
            </a:pPr>
            <a:r>
              <a:rPr sz="750" spc="-50" dirty="0">
                <a:latin typeface="Courier New"/>
                <a:cs typeface="Courier New"/>
              </a:rPr>
              <a:t>+</a:t>
            </a:r>
            <a:endParaRPr sz="750">
              <a:latin typeface="Courier New"/>
              <a:cs typeface="Courier New"/>
            </a:endParaRPr>
          </a:p>
          <a:p>
            <a:pPr marR="5427980" algn="ctr">
              <a:lnSpc>
                <a:spcPct val="100000"/>
              </a:lnSpc>
              <a:spcBef>
                <a:spcPts val="80"/>
              </a:spcBef>
            </a:pPr>
            <a:r>
              <a:rPr sz="750" dirty="0">
                <a:latin typeface="Courier New"/>
                <a:cs typeface="Courier New"/>
              </a:rPr>
              <a:t>(0</a:t>
            </a:r>
            <a:r>
              <a:rPr sz="750" spc="-10" dirty="0">
                <a:latin typeface="Courier New"/>
                <a:cs typeface="Courier New"/>
              </a:rPr>
              <a:t> rows)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ourier New"/>
              <a:cs typeface="Courier New"/>
            </a:endParaRPr>
          </a:p>
          <a:p>
            <a:pPr marL="12700" marR="290195">
              <a:lnSpc>
                <a:spcPct val="108800"/>
              </a:lnSpc>
            </a:pPr>
            <a:r>
              <a:rPr sz="750" spc="105" dirty="0">
                <a:latin typeface="Cambria"/>
                <a:cs typeface="Cambria"/>
              </a:rPr>
              <a:t>FETCH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просто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перестанет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возвращать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строки.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80" dirty="0">
                <a:latin typeface="Cambria"/>
                <a:cs typeface="Cambria"/>
              </a:rPr>
              <a:t>В </a:t>
            </a:r>
            <a:r>
              <a:rPr sz="750" spc="50" dirty="0">
                <a:latin typeface="Cambria"/>
                <a:cs typeface="Cambria"/>
              </a:rPr>
              <a:t>обычных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языках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программирования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всегда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есть</a:t>
            </a:r>
            <a:r>
              <a:rPr sz="750" spc="75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возможность проверить</a:t>
            </a:r>
            <a:r>
              <a:rPr sz="750" spc="14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это</a:t>
            </a:r>
            <a:r>
              <a:rPr sz="750" spc="15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условие.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Cambria"/>
              <a:cs typeface="Cambria"/>
            </a:endParaRPr>
          </a:p>
          <a:p>
            <a:pPr marL="304800" marR="1109345">
              <a:lnSpc>
                <a:spcPct val="108800"/>
              </a:lnSpc>
            </a:pPr>
            <a:r>
              <a:rPr sz="750" spc="75" dirty="0">
                <a:latin typeface="Cambria"/>
                <a:cs typeface="Cambria"/>
              </a:rPr>
              <a:t>Как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dirty="0">
                <a:latin typeface="Cambria"/>
                <a:cs typeface="Cambria"/>
              </a:rPr>
              <a:t>в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вашем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языке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программирования</a:t>
            </a:r>
            <a:r>
              <a:rPr sz="750" spc="9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получать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данные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построчно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90" dirty="0">
                <a:latin typeface="Cambria"/>
                <a:cs typeface="Cambria"/>
              </a:rPr>
              <a:t>с </a:t>
            </a:r>
            <a:r>
              <a:rPr sz="750" spc="55" dirty="0">
                <a:latin typeface="Cambria"/>
                <a:cs typeface="Cambria"/>
              </a:rPr>
              <a:t>помощью</a:t>
            </a:r>
            <a:r>
              <a:rPr sz="750" spc="8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курсора? Есть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ли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возможность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114" dirty="0">
                <a:latin typeface="Cambria"/>
                <a:cs typeface="Cambria"/>
              </a:rPr>
              <a:t>НЕ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пользоваться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курсором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и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получить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все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строки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сразу?</a:t>
            </a:r>
            <a:endParaRPr sz="750">
              <a:latin typeface="Cambria"/>
              <a:cs typeface="Cambria"/>
            </a:endParaRPr>
          </a:p>
          <a:p>
            <a:pPr marL="304800">
              <a:lnSpc>
                <a:spcPct val="100000"/>
              </a:lnSpc>
              <a:spcBef>
                <a:spcPts val="80"/>
              </a:spcBef>
            </a:pPr>
            <a:r>
              <a:rPr sz="750" spc="75" dirty="0">
                <a:latin typeface="Cambria"/>
                <a:cs typeface="Cambria"/>
              </a:rPr>
              <a:t>Как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настраивается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размер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выборки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50" dirty="0">
                <a:latin typeface="Cambria"/>
                <a:cs typeface="Cambria"/>
              </a:rPr>
              <a:t>для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курсора?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750" spc="95" dirty="0">
                <a:latin typeface="Cambria"/>
                <a:cs typeface="Cambria"/>
              </a:rPr>
              <a:t>По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окончании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работы</a:t>
            </a:r>
            <a:r>
              <a:rPr sz="750" spc="135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открытый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курсор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закрывают,</a:t>
            </a:r>
            <a:r>
              <a:rPr sz="750" spc="13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освобождая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ресурсы: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b="1" dirty="0">
                <a:solidFill>
                  <a:srgbClr val="313131"/>
                </a:solidFill>
                <a:latin typeface="Courier New"/>
                <a:cs typeface="Courier New"/>
              </a:rPr>
              <a:t>=&gt;</a:t>
            </a:r>
            <a:r>
              <a:rPr sz="750" b="1" spc="-2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750" b="1" dirty="0">
                <a:solidFill>
                  <a:srgbClr val="3A6AC7"/>
                </a:solidFill>
                <a:latin typeface="Courier New"/>
                <a:cs typeface="Courier New"/>
              </a:rPr>
              <a:t>CLOSE</a:t>
            </a:r>
            <a:r>
              <a:rPr sz="750" b="1" spc="-15" dirty="0">
                <a:solidFill>
                  <a:srgbClr val="3A6AC7"/>
                </a:solidFill>
                <a:latin typeface="Courier New"/>
                <a:cs typeface="Courier New"/>
              </a:rPr>
              <a:t> </a:t>
            </a:r>
            <a:r>
              <a:rPr sz="750" b="1" spc="-25" dirty="0">
                <a:solidFill>
                  <a:srgbClr val="313131"/>
                </a:solidFill>
                <a:latin typeface="Courier New"/>
                <a:cs typeface="Courier New"/>
              </a:rPr>
              <a:t>c;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Courier New"/>
                <a:cs typeface="Courier New"/>
              </a:rPr>
              <a:t>CLOSE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CURSOR</a:t>
            </a:r>
            <a:endParaRPr sz="750">
              <a:latin typeface="Courier New"/>
              <a:cs typeface="Courier New"/>
            </a:endParaRPr>
          </a:p>
          <a:p>
            <a:pPr marL="12700" marR="501650">
              <a:lnSpc>
                <a:spcPct val="106100"/>
              </a:lnSpc>
              <a:spcBef>
                <a:spcPts val="770"/>
              </a:spcBef>
            </a:pPr>
            <a:r>
              <a:rPr sz="750" spc="70" dirty="0">
                <a:latin typeface="Cambria"/>
                <a:cs typeface="Cambria"/>
              </a:rPr>
              <a:t>Однако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курсоры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автоматически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закрываются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по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завершению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транзакции,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так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что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75" dirty="0">
                <a:latin typeface="Cambria"/>
                <a:cs typeface="Cambria"/>
              </a:rPr>
              <a:t>можно</a:t>
            </a:r>
            <a:r>
              <a:rPr sz="750" spc="95" dirty="0">
                <a:latin typeface="Cambria"/>
                <a:cs typeface="Cambria"/>
              </a:rPr>
              <a:t> </a:t>
            </a:r>
            <a:r>
              <a:rPr sz="750" spc="65" dirty="0">
                <a:latin typeface="Cambria"/>
                <a:cs typeface="Cambria"/>
              </a:rPr>
              <a:t>не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30" dirty="0">
                <a:latin typeface="Cambria"/>
                <a:cs typeface="Cambria"/>
              </a:rPr>
              <a:t>закрывать</a:t>
            </a:r>
            <a:r>
              <a:rPr sz="750" spc="100" dirty="0">
                <a:latin typeface="Cambria"/>
                <a:cs typeface="Cambria"/>
              </a:rPr>
              <a:t> </a:t>
            </a:r>
            <a:r>
              <a:rPr sz="750" spc="35" dirty="0">
                <a:latin typeface="Cambria"/>
                <a:cs typeface="Cambria"/>
              </a:rPr>
              <a:t>их</a:t>
            </a:r>
            <a:r>
              <a:rPr sz="750" spc="65" dirty="0">
                <a:latin typeface="Cambria"/>
                <a:cs typeface="Cambria"/>
              </a:rPr>
              <a:t> явно.(Исключение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55" dirty="0">
                <a:latin typeface="Cambria"/>
                <a:cs typeface="Cambria"/>
              </a:rPr>
              <a:t>составляют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60" dirty="0">
                <a:latin typeface="Cambria"/>
                <a:cs typeface="Cambria"/>
              </a:rPr>
              <a:t>курсоры,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20" dirty="0">
                <a:latin typeface="Cambria"/>
                <a:cs typeface="Cambria"/>
              </a:rPr>
              <a:t>открытые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90" dirty="0">
                <a:latin typeface="Cambria"/>
                <a:cs typeface="Cambria"/>
              </a:rPr>
              <a:t>с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указанием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75" dirty="0">
                <a:latin typeface="Cambria"/>
                <a:cs typeface="Cambria"/>
              </a:rPr>
              <a:t>WITH</a:t>
            </a:r>
            <a:r>
              <a:rPr sz="750" spc="114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HOLD.)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750">
              <a:latin typeface="Cambria"/>
              <a:cs typeface="Cambria"/>
            </a:endParaRPr>
          </a:p>
          <a:p>
            <a:pPr marL="12700" marR="5351780">
              <a:lnSpc>
                <a:spcPct val="100000"/>
              </a:lnSpc>
            </a:pPr>
            <a:r>
              <a:rPr sz="750" spc="-75" dirty="0">
                <a:latin typeface="Georgia"/>
                <a:cs typeface="Georgia"/>
              </a:rPr>
              <a:t>=&gt;</a:t>
            </a:r>
            <a:r>
              <a:rPr sz="750" spc="-5" dirty="0">
                <a:latin typeface="Georgia"/>
                <a:cs typeface="Georgia"/>
              </a:rPr>
              <a:t> </a:t>
            </a:r>
            <a:r>
              <a:rPr sz="750" spc="-30" dirty="0">
                <a:latin typeface="Georgia"/>
                <a:cs typeface="Georgia"/>
              </a:rPr>
              <a:t>COMMIT;</a:t>
            </a:r>
            <a:endParaRPr sz="750">
              <a:latin typeface="Georgia"/>
              <a:cs typeface="Georgia"/>
            </a:endParaRPr>
          </a:p>
          <a:p>
            <a:pPr marL="12700" marR="5351780">
              <a:lnSpc>
                <a:spcPct val="100000"/>
              </a:lnSpc>
              <a:spcBef>
                <a:spcPts val="80"/>
              </a:spcBef>
            </a:pPr>
            <a:r>
              <a:rPr sz="750" spc="-10" dirty="0">
                <a:latin typeface="Georgia"/>
                <a:cs typeface="Georgia"/>
              </a:rPr>
              <a:t>COMMIT</a:t>
            </a:r>
            <a:endParaRPr sz="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dirty="0">
                <a:solidFill>
                  <a:srgbClr val="000033"/>
                </a:solidFill>
                <a:latin typeface="Microsoft Sans Serif"/>
                <a:cs typeface="Microsoft Sans Serif"/>
              </a:rPr>
              <a:t>О</a:t>
            </a:r>
            <a:r>
              <a:rPr sz="2300" spc="45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20" dirty="0">
                <a:solidFill>
                  <a:srgbClr val="000033"/>
                </a:solidFill>
                <a:latin typeface="Microsoft Sans Serif"/>
                <a:cs typeface="Microsoft Sans Serif"/>
              </a:rPr>
              <a:t>курсе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 marR="2949575">
              <a:lnSpc>
                <a:spcPct val="124400"/>
              </a:lnSpc>
            </a:pPr>
            <a:r>
              <a:rPr sz="1500" spc="-10" dirty="0">
                <a:latin typeface="Times New Roman"/>
                <a:cs typeface="Times New Roman"/>
              </a:rPr>
              <a:t>Продолжительность: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дня </a:t>
            </a:r>
            <a:r>
              <a:rPr sz="1500" spc="-20" dirty="0">
                <a:latin typeface="Times New Roman"/>
                <a:cs typeface="Times New Roman"/>
              </a:rPr>
              <a:t>Предварительные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знания</a:t>
            </a:r>
            <a:endParaRPr sz="1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755"/>
              </a:spcBef>
            </a:pPr>
            <a:r>
              <a:rPr sz="1150" dirty="0">
                <a:latin typeface="Times New Roman"/>
                <a:cs typeface="Times New Roman"/>
              </a:rPr>
              <a:t>основы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SQL</a:t>
            </a:r>
            <a:endParaRPr sz="1150">
              <a:latin typeface="Times New Roman"/>
              <a:cs typeface="Times New Roman"/>
            </a:endParaRPr>
          </a:p>
          <a:p>
            <a:pPr marL="515620" marR="785495">
              <a:lnSpc>
                <a:spcPct val="115199"/>
              </a:lnSpc>
              <a:spcBef>
                <a:spcPts val="10"/>
              </a:spcBef>
            </a:pPr>
            <a:r>
              <a:rPr sz="1150" dirty="0">
                <a:latin typeface="Times New Roman"/>
                <a:cs typeface="Times New Roman"/>
              </a:rPr>
              <a:t>опыт работы с любым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процедурным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языком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программирования </a:t>
            </a:r>
            <a:r>
              <a:rPr sz="1150" dirty="0">
                <a:latin typeface="Times New Roman"/>
                <a:cs typeface="Times New Roman"/>
              </a:rPr>
              <a:t>минимальные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сведения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о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работе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в </a:t>
            </a:r>
            <a:r>
              <a:rPr sz="1150" spc="-20" dirty="0">
                <a:latin typeface="Times New Roman"/>
                <a:cs typeface="Times New Roman"/>
              </a:rPr>
              <a:t>Unix</a:t>
            </a:r>
            <a:endParaRPr sz="11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00"/>
              </a:spcBef>
            </a:pPr>
            <a:r>
              <a:rPr sz="1500" spc="-10" dirty="0">
                <a:latin typeface="Times New Roman"/>
                <a:cs typeface="Times New Roman"/>
              </a:rPr>
              <a:t>Какие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навыки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будут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получены</a:t>
            </a:r>
            <a:endParaRPr sz="1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509"/>
              </a:spcBef>
            </a:pPr>
            <a:r>
              <a:rPr sz="1150" dirty="0">
                <a:latin typeface="Times New Roman"/>
                <a:cs typeface="Times New Roman"/>
              </a:rPr>
              <a:t>общие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сведения об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архитектуре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PostgreSQL</a:t>
            </a:r>
            <a:endParaRPr sz="1150">
              <a:latin typeface="Times New Roman"/>
              <a:cs typeface="Times New Roman"/>
            </a:endParaRPr>
          </a:p>
          <a:p>
            <a:pPr marL="515620" marR="247650">
              <a:lnSpc>
                <a:spcPct val="1155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использование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основных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объектов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БД: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таблиц,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индексов,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представлений </a:t>
            </a:r>
            <a:r>
              <a:rPr sz="1150" dirty="0">
                <a:latin typeface="Times New Roman"/>
                <a:cs typeface="Times New Roman"/>
              </a:rPr>
              <a:t>программирование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на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стороне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сервера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на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языках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SQL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PL/pgSQL </a:t>
            </a:r>
            <a:r>
              <a:rPr sz="1150" dirty="0">
                <a:latin typeface="Times New Roman"/>
                <a:cs typeface="Times New Roman"/>
              </a:rPr>
              <a:t>использование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основных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типов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данных,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включая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записи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массивы </a:t>
            </a:r>
            <a:r>
              <a:rPr sz="1150" dirty="0">
                <a:latin typeface="Times New Roman"/>
                <a:cs typeface="Times New Roman"/>
              </a:rPr>
              <a:t>организация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взаимодействия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клиентской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частью </a:t>
            </a:r>
            <a:r>
              <a:rPr sz="1150" spc="-10" dirty="0">
                <a:latin typeface="Times New Roman"/>
                <a:cs typeface="Times New Roman"/>
              </a:rPr>
              <a:t>приложения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1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4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37" y="5049631"/>
            <a:ext cx="5785485" cy="6388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700"/>
              </a:lnSpc>
              <a:spcBef>
                <a:spcPts val="204"/>
              </a:spcBef>
            </a:pPr>
            <a:r>
              <a:rPr sz="1400" spc="-10" dirty="0">
                <a:latin typeface="Microsoft Sans Serif"/>
                <a:cs typeface="Microsoft Sans Serif"/>
              </a:rPr>
              <a:t>Базовый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знакомит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разработчиков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приложений,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работающих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над </a:t>
            </a:r>
            <a:r>
              <a:rPr sz="1400" dirty="0">
                <a:latin typeface="Microsoft Sans Serif"/>
                <a:cs typeface="Microsoft Sans Serif"/>
              </a:rPr>
              <a:t>серверной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частью,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основами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написанием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хранимых </a:t>
            </a:r>
            <a:r>
              <a:rPr sz="1400" dirty="0">
                <a:latin typeface="Microsoft Sans Serif"/>
                <a:cs typeface="Microsoft Sans Serif"/>
              </a:rPr>
              <a:t>процедур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функций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языках </a:t>
            </a:r>
            <a:r>
              <a:rPr sz="1400" dirty="0">
                <a:latin typeface="Microsoft Sans Serif"/>
                <a:cs typeface="Microsoft Sans Serif"/>
              </a:rPr>
              <a:t>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PL/pgSQL.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114" y="884102"/>
            <a:ext cx="870127" cy="367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89764" y="4498121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-25" dirty="0">
                <a:solidFill>
                  <a:srgbClr val="000033"/>
                </a:solidFill>
                <a:latin typeface="Microsoft Sans Serif"/>
                <a:cs typeface="Microsoft Sans Serif"/>
              </a:rPr>
              <a:t>15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Хранение</a:t>
            </a:r>
            <a:r>
              <a:rPr spc="110" dirty="0"/>
              <a:t> </a:t>
            </a:r>
            <a:r>
              <a:rPr spc="-10" dirty="0"/>
              <a:t>данных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35963" y="2071811"/>
            <a:ext cx="935990" cy="649605"/>
            <a:chOff x="1335963" y="2071811"/>
            <a:chExt cx="935990" cy="649605"/>
          </a:xfrm>
        </p:grpSpPr>
        <p:sp>
          <p:nvSpPr>
            <p:cNvPr id="6" name="object 6"/>
            <p:cNvSpPr/>
            <p:nvPr/>
          </p:nvSpPr>
          <p:spPr>
            <a:xfrm>
              <a:off x="1412278" y="2148125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859320" y="0"/>
                  </a:moveTo>
                  <a:lnTo>
                    <a:pt x="0" y="0"/>
                  </a:lnTo>
                  <a:lnTo>
                    <a:pt x="0" y="572770"/>
                  </a:lnTo>
                  <a:lnTo>
                    <a:pt x="429844" y="572770"/>
                  </a:lnTo>
                  <a:lnTo>
                    <a:pt x="859320" y="572770"/>
                  </a:lnTo>
                  <a:lnTo>
                    <a:pt x="859320" y="0"/>
                  </a:lnTo>
                  <a:close/>
                </a:path>
              </a:pathLst>
            </a:custGeom>
            <a:solidFill>
              <a:srgbClr val="EF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2278" y="2148125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429844" y="572770"/>
                  </a:moveTo>
                  <a:lnTo>
                    <a:pt x="0" y="572770"/>
                  </a:lnTo>
                  <a:lnTo>
                    <a:pt x="0" y="0"/>
                  </a:lnTo>
                  <a:lnTo>
                    <a:pt x="859320" y="0"/>
                  </a:lnTo>
                  <a:lnTo>
                    <a:pt x="859320" y="572770"/>
                  </a:lnTo>
                  <a:lnTo>
                    <a:pt x="429844" y="5727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4114" y="2109975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859320" y="0"/>
                  </a:moveTo>
                  <a:lnTo>
                    <a:pt x="0" y="0"/>
                  </a:lnTo>
                  <a:lnTo>
                    <a:pt x="0" y="572757"/>
                  </a:lnTo>
                  <a:lnTo>
                    <a:pt x="429844" y="572757"/>
                  </a:lnTo>
                  <a:lnTo>
                    <a:pt x="859320" y="572757"/>
                  </a:lnTo>
                  <a:lnTo>
                    <a:pt x="859320" y="0"/>
                  </a:lnTo>
                  <a:close/>
                </a:path>
              </a:pathLst>
            </a:custGeom>
            <a:solidFill>
              <a:srgbClr val="EF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4114" y="2109975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429844" y="572757"/>
                  </a:moveTo>
                  <a:lnTo>
                    <a:pt x="0" y="572757"/>
                  </a:lnTo>
                  <a:lnTo>
                    <a:pt x="0" y="0"/>
                  </a:lnTo>
                  <a:lnTo>
                    <a:pt x="859320" y="0"/>
                  </a:lnTo>
                  <a:lnTo>
                    <a:pt x="859320" y="572757"/>
                  </a:lnTo>
                  <a:lnTo>
                    <a:pt x="429844" y="572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5963" y="2071811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859320" y="0"/>
                  </a:moveTo>
                  <a:lnTo>
                    <a:pt x="0" y="0"/>
                  </a:lnTo>
                  <a:lnTo>
                    <a:pt x="0" y="572757"/>
                  </a:lnTo>
                  <a:lnTo>
                    <a:pt x="429475" y="572757"/>
                  </a:lnTo>
                  <a:lnTo>
                    <a:pt x="859320" y="572757"/>
                  </a:lnTo>
                  <a:lnTo>
                    <a:pt x="859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5963" y="2071811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429475" y="572757"/>
                  </a:moveTo>
                  <a:lnTo>
                    <a:pt x="0" y="572757"/>
                  </a:lnTo>
                  <a:lnTo>
                    <a:pt x="0" y="0"/>
                  </a:lnTo>
                  <a:lnTo>
                    <a:pt x="859320" y="0"/>
                  </a:lnTo>
                  <a:lnTo>
                    <a:pt x="859320" y="572757"/>
                  </a:lnTo>
                  <a:lnTo>
                    <a:pt x="429475" y="572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60525" y="2214991"/>
            <a:ext cx="622935" cy="274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25400">
              <a:lnSpc>
                <a:spcPts val="940"/>
              </a:lnSpc>
              <a:spcBef>
                <a:spcPts val="195"/>
              </a:spcBef>
            </a:pPr>
            <a:r>
              <a:rPr sz="850" spc="-10" dirty="0">
                <a:latin typeface="Microsoft Sans Serif"/>
                <a:cs typeface="Microsoft Sans Serif"/>
              </a:rPr>
              <a:t>клиентское </a:t>
            </a:r>
            <a:r>
              <a:rPr sz="850" spc="-20" dirty="0">
                <a:latin typeface="Microsoft Sans Serif"/>
                <a:cs typeface="Microsoft Sans Serif"/>
              </a:rPr>
              <a:t>приложение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83000" y="3340452"/>
            <a:ext cx="2717165" cy="974090"/>
          </a:xfrm>
          <a:custGeom>
            <a:avLst/>
            <a:gdLst/>
            <a:ahLst/>
            <a:cxnLst/>
            <a:rect l="l" t="t" r="r" b="b"/>
            <a:pathLst>
              <a:path w="2717165" h="974089">
                <a:moveTo>
                  <a:pt x="1358277" y="973797"/>
                </a:moveTo>
                <a:lnTo>
                  <a:pt x="0" y="973797"/>
                </a:lnTo>
                <a:lnTo>
                  <a:pt x="0" y="0"/>
                </a:lnTo>
                <a:lnTo>
                  <a:pt x="2716923" y="0"/>
                </a:lnTo>
                <a:lnTo>
                  <a:pt x="2716923" y="973797"/>
                </a:lnTo>
                <a:lnTo>
                  <a:pt x="1358277" y="9737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1834" y="3385703"/>
            <a:ext cx="1733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Microsoft Sans Serif"/>
                <a:cs typeface="Microsoft Sans Serif"/>
              </a:rPr>
              <a:t>ОС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33725" y="3741493"/>
            <a:ext cx="2787650" cy="466090"/>
            <a:chOff x="3033725" y="3741493"/>
            <a:chExt cx="2787650" cy="46609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5400" y="3741848"/>
              <a:ext cx="388073" cy="465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32755" y="3741848"/>
              <a:ext cx="388620" cy="465455"/>
            </a:xfrm>
            <a:custGeom>
              <a:avLst/>
              <a:gdLst/>
              <a:ahLst/>
              <a:cxnLst/>
              <a:rect l="l" t="t" r="r" b="b"/>
              <a:pathLst>
                <a:path w="388620" h="465454">
                  <a:moveTo>
                    <a:pt x="194043" y="0"/>
                  </a:moveTo>
                  <a:lnTo>
                    <a:pt x="133219" y="3311"/>
                  </a:lnTo>
                  <a:lnTo>
                    <a:pt x="80016" y="12499"/>
                  </a:lnTo>
                  <a:lnTo>
                    <a:pt x="37820" y="26438"/>
                  </a:lnTo>
                  <a:lnTo>
                    <a:pt x="0" y="64084"/>
                  </a:lnTo>
                  <a:lnTo>
                    <a:pt x="0" y="400684"/>
                  </a:lnTo>
                  <a:lnTo>
                    <a:pt x="37820" y="438449"/>
                  </a:lnTo>
                  <a:lnTo>
                    <a:pt x="80016" y="452496"/>
                  </a:lnTo>
                  <a:lnTo>
                    <a:pt x="133219" y="461774"/>
                  </a:lnTo>
                  <a:lnTo>
                    <a:pt x="194043" y="465124"/>
                  </a:lnTo>
                  <a:lnTo>
                    <a:pt x="254730" y="461774"/>
                  </a:lnTo>
                  <a:lnTo>
                    <a:pt x="307916" y="452496"/>
                  </a:lnTo>
                  <a:lnTo>
                    <a:pt x="350163" y="438449"/>
                  </a:lnTo>
                  <a:lnTo>
                    <a:pt x="378032" y="420793"/>
                  </a:lnTo>
                  <a:lnTo>
                    <a:pt x="388086" y="400684"/>
                  </a:lnTo>
                  <a:lnTo>
                    <a:pt x="388086" y="64084"/>
                  </a:lnTo>
                  <a:lnTo>
                    <a:pt x="350163" y="26438"/>
                  </a:lnTo>
                  <a:lnTo>
                    <a:pt x="307916" y="12499"/>
                  </a:lnTo>
                  <a:lnTo>
                    <a:pt x="254730" y="3311"/>
                  </a:lnTo>
                  <a:lnTo>
                    <a:pt x="1940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2755" y="3741848"/>
              <a:ext cx="388620" cy="128905"/>
            </a:xfrm>
            <a:custGeom>
              <a:avLst/>
              <a:gdLst/>
              <a:ahLst/>
              <a:cxnLst/>
              <a:rect l="l" t="t" r="r" b="b"/>
              <a:pathLst>
                <a:path w="388620" h="128904">
                  <a:moveTo>
                    <a:pt x="194043" y="0"/>
                  </a:moveTo>
                  <a:lnTo>
                    <a:pt x="133219" y="3311"/>
                  </a:lnTo>
                  <a:lnTo>
                    <a:pt x="80016" y="12499"/>
                  </a:lnTo>
                  <a:lnTo>
                    <a:pt x="37820" y="26438"/>
                  </a:lnTo>
                  <a:lnTo>
                    <a:pt x="0" y="64084"/>
                  </a:lnTo>
                  <a:lnTo>
                    <a:pt x="10019" y="84370"/>
                  </a:lnTo>
                  <a:lnTo>
                    <a:pt x="37820" y="102133"/>
                  </a:lnTo>
                  <a:lnTo>
                    <a:pt x="80016" y="116232"/>
                  </a:lnTo>
                  <a:lnTo>
                    <a:pt x="133219" y="125527"/>
                  </a:lnTo>
                  <a:lnTo>
                    <a:pt x="194043" y="128879"/>
                  </a:lnTo>
                  <a:lnTo>
                    <a:pt x="254730" y="125527"/>
                  </a:lnTo>
                  <a:lnTo>
                    <a:pt x="307916" y="116232"/>
                  </a:lnTo>
                  <a:lnTo>
                    <a:pt x="350163" y="102133"/>
                  </a:lnTo>
                  <a:lnTo>
                    <a:pt x="378032" y="84370"/>
                  </a:lnTo>
                  <a:lnTo>
                    <a:pt x="388086" y="64084"/>
                  </a:lnTo>
                  <a:lnTo>
                    <a:pt x="378032" y="44008"/>
                  </a:lnTo>
                  <a:lnTo>
                    <a:pt x="350163" y="26438"/>
                  </a:lnTo>
                  <a:lnTo>
                    <a:pt x="307916" y="12499"/>
                  </a:lnTo>
                  <a:lnTo>
                    <a:pt x="254730" y="3311"/>
                  </a:lnTo>
                  <a:lnTo>
                    <a:pt x="194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2755" y="3741848"/>
              <a:ext cx="388620" cy="128905"/>
            </a:xfrm>
            <a:custGeom>
              <a:avLst/>
              <a:gdLst/>
              <a:ahLst/>
              <a:cxnLst/>
              <a:rect l="l" t="t" r="r" b="b"/>
              <a:pathLst>
                <a:path w="388620" h="128904">
                  <a:moveTo>
                    <a:pt x="194043" y="0"/>
                  </a:moveTo>
                  <a:lnTo>
                    <a:pt x="133219" y="3311"/>
                  </a:lnTo>
                  <a:lnTo>
                    <a:pt x="80016" y="12499"/>
                  </a:lnTo>
                  <a:lnTo>
                    <a:pt x="37820" y="26438"/>
                  </a:lnTo>
                  <a:lnTo>
                    <a:pt x="0" y="64084"/>
                  </a:lnTo>
                  <a:lnTo>
                    <a:pt x="10019" y="84370"/>
                  </a:lnTo>
                  <a:lnTo>
                    <a:pt x="37820" y="102133"/>
                  </a:lnTo>
                  <a:lnTo>
                    <a:pt x="80016" y="116232"/>
                  </a:lnTo>
                  <a:lnTo>
                    <a:pt x="133219" y="125527"/>
                  </a:lnTo>
                  <a:lnTo>
                    <a:pt x="194043" y="128879"/>
                  </a:lnTo>
                  <a:lnTo>
                    <a:pt x="254730" y="125527"/>
                  </a:lnTo>
                  <a:lnTo>
                    <a:pt x="307916" y="116232"/>
                  </a:lnTo>
                  <a:lnTo>
                    <a:pt x="350163" y="102133"/>
                  </a:lnTo>
                  <a:lnTo>
                    <a:pt x="378032" y="84370"/>
                  </a:lnTo>
                  <a:lnTo>
                    <a:pt x="388086" y="64084"/>
                  </a:lnTo>
                  <a:lnTo>
                    <a:pt x="378032" y="44008"/>
                  </a:lnTo>
                  <a:lnTo>
                    <a:pt x="350163" y="26438"/>
                  </a:lnTo>
                  <a:lnTo>
                    <a:pt x="307916" y="12499"/>
                  </a:lnTo>
                  <a:lnTo>
                    <a:pt x="254730" y="3311"/>
                  </a:lnTo>
                  <a:lnTo>
                    <a:pt x="1940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533" y="3927861"/>
              <a:ext cx="174455" cy="21513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3365" y="3741493"/>
              <a:ext cx="752754" cy="4651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33725" y="3837975"/>
              <a:ext cx="800735" cy="242570"/>
            </a:xfrm>
            <a:custGeom>
              <a:avLst/>
              <a:gdLst/>
              <a:ahLst/>
              <a:cxnLst/>
              <a:rect l="l" t="t" r="r" b="b"/>
              <a:pathLst>
                <a:path w="800735" h="242570">
                  <a:moveTo>
                    <a:pt x="307073" y="0"/>
                  </a:moveTo>
                  <a:lnTo>
                    <a:pt x="278269" y="0"/>
                  </a:lnTo>
                  <a:lnTo>
                    <a:pt x="263512" y="711"/>
                  </a:lnTo>
                  <a:lnTo>
                    <a:pt x="249478" y="1079"/>
                  </a:lnTo>
                  <a:lnTo>
                    <a:pt x="235077" y="2158"/>
                  </a:lnTo>
                  <a:lnTo>
                    <a:pt x="206997" y="5029"/>
                  </a:lnTo>
                  <a:lnTo>
                    <a:pt x="192951" y="7200"/>
                  </a:lnTo>
                  <a:lnTo>
                    <a:pt x="179628" y="8991"/>
                  </a:lnTo>
                  <a:lnTo>
                    <a:pt x="140754" y="17272"/>
                  </a:lnTo>
                  <a:lnTo>
                    <a:pt x="83870" y="35991"/>
                  </a:lnTo>
                  <a:lnTo>
                    <a:pt x="39598" y="59753"/>
                  </a:lnTo>
                  <a:lnTo>
                    <a:pt x="11150" y="87477"/>
                  </a:lnTo>
                  <a:lnTo>
                    <a:pt x="0" y="117360"/>
                  </a:lnTo>
                  <a:lnTo>
                    <a:pt x="0" y="123469"/>
                  </a:lnTo>
                  <a:lnTo>
                    <a:pt x="14389" y="159118"/>
                  </a:lnTo>
                  <a:lnTo>
                    <a:pt x="45351" y="186474"/>
                  </a:lnTo>
                  <a:lnTo>
                    <a:pt x="91439" y="209511"/>
                  </a:lnTo>
                  <a:lnTo>
                    <a:pt x="149758" y="227520"/>
                  </a:lnTo>
                  <a:lnTo>
                    <a:pt x="203034" y="236880"/>
                  </a:lnTo>
                  <a:lnTo>
                    <a:pt x="217081" y="238315"/>
                  </a:lnTo>
                  <a:lnTo>
                    <a:pt x="231114" y="240118"/>
                  </a:lnTo>
                  <a:lnTo>
                    <a:pt x="274319" y="242277"/>
                  </a:lnTo>
                  <a:lnTo>
                    <a:pt x="303110" y="242277"/>
                  </a:lnTo>
                  <a:lnTo>
                    <a:pt x="346316" y="240118"/>
                  </a:lnTo>
                  <a:lnTo>
                    <a:pt x="388429" y="235432"/>
                  </a:lnTo>
                  <a:lnTo>
                    <a:pt x="428040" y="228231"/>
                  </a:lnTo>
                  <a:lnTo>
                    <a:pt x="476275" y="214553"/>
                  </a:lnTo>
                  <a:lnTo>
                    <a:pt x="516953" y="197637"/>
                  </a:lnTo>
                  <a:lnTo>
                    <a:pt x="548640" y="177469"/>
                  </a:lnTo>
                  <a:lnTo>
                    <a:pt x="800633" y="188277"/>
                  </a:lnTo>
                  <a:lnTo>
                    <a:pt x="579234" y="137160"/>
                  </a:lnTo>
                  <a:lnTo>
                    <a:pt x="580669" y="131038"/>
                  </a:lnTo>
                  <a:lnTo>
                    <a:pt x="581393" y="124917"/>
                  </a:lnTo>
                  <a:lnTo>
                    <a:pt x="567359" y="83515"/>
                  </a:lnTo>
                  <a:lnTo>
                    <a:pt x="536397" y="56159"/>
                  </a:lnTo>
                  <a:lnTo>
                    <a:pt x="500392" y="37071"/>
                  </a:lnTo>
                  <a:lnTo>
                    <a:pt x="444233" y="17995"/>
                  </a:lnTo>
                  <a:lnTo>
                    <a:pt x="392036" y="7556"/>
                  </a:lnTo>
                  <a:lnTo>
                    <a:pt x="350278" y="2514"/>
                  </a:lnTo>
                  <a:lnTo>
                    <a:pt x="335876" y="1435"/>
                  </a:lnTo>
                  <a:lnTo>
                    <a:pt x="30707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33725" y="3837975"/>
              <a:ext cx="800735" cy="242570"/>
            </a:xfrm>
            <a:custGeom>
              <a:avLst/>
              <a:gdLst/>
              <a:ahLst/>
              <a:cxnLst/>
              <a:rect l="l" t="t" r="r" b="b"/>
              <a:pathLst>
                <a:path w="800735" h="242570">
                  <a:moveTo>
                    <a:pt x="548640" y="177469"/>
                  </a:moveTo>
                  <a:lnTo>
                    <a:pt x="541794" y="182511"/>
                  </a:lnTo>
                  <a:lnTo>
                    <a:pt x="533869" y="187553"/>
                  </a:lnTo>
                  <a:lnTo>
                    <a:pt x="525957" y="192595"/>
                  </a:lnTo>
                  <a:lnTo>
                    <a:pt x="487070" y="210591"/>
                  </a:lnTo>
                  <a:lnTo>
                    <a:pt x="440639" y="224993"/>
                  </a:lnTo>
                  <a:lnTo>
                    <a:pt x="401751" y="233273"/>
                  </a:lnTo>
                  <a:lnTo>
                    <a:pt x="360349" y="238671"/>
                  </a:lnTo>
                  <a:lnTo>
                    <a:pt x="346316" y="240118"/>
                  </a:lnTo>
                  <a:lnTo>
                    <a:pt x="331914" y="241198"/>
                  </a:lnTo>
                  <a:lnTo>
                    <a:pt x="317881" y="241909"/>
                  </a:lnTo>
                  <a:lnTo>
                    <a:pt x="303110" y="242277"/>
                  </a:lnTo>
                  <a:lnTo>
                    <a:pt x="288709" y="242277"/>
                  </a:lnTo>
                  <a:lnTo>
                    <a:pt x="274319" y="242277"/>
                  </a:lnTo>
                  <a:lnTo>
                    <a:pt x="259549" y="241553"/>
                  </a:lnTo>
                  <a:lnTo>
                    <a:pt x="245516" y="240830"/>
                  </a:lnTo>
                  <a:lnTo>
                    <a:pt x="231114" y="240118"/>
                  </a:lnTo>
                  <a:lnTo>
                    <a:pt x="217081" y="238315"/>
                  </a:lnTo>
                  <a:lnTo>
                    <a:pt x="203034" y="236880"/>
                  </a:lnTo>
                  <a:lnTo>
                    <a:pt x="189356" y="234708"/>
                  </a:lnTo>
                  <a:lnTo>
                    <a:pt x="149758" y="227520"/>
                  </a:lnTo>
                  <a:lnTo>
                    <a:pt x="113398" y="217068"/>
                  </a:lnTo>
                  <a:lnTo>
                    <a:pt x="102234" y="213474"/>
                  </a:lnTo>
                  <a:lnTo>
                    <a:pt x="62280" y="196189"/>
                  </a:lnTo>
                  <a:lnTo>
                    <a:pt x="24828" y="170268"/>
                  </a:lnTo>
                  <a:lnTo>
                    <a:pt x="1790" y="135356"/>
                  </a:lnTo>
                  <a:lnTo>
                    <a:pt x="0" y="123469"/>
                  </a:lnTo>
                  <a:lnTo>
                    <a:pt x="0" y="117360"/>
                  </a:lnTo>
                  <a:lnTo>
                    <a:pt x="15836" y="81711"/>
                  </a:lnTo>
                  <a:lnTo>
                    <a:pt x="47510" y="54711"/>
                  </a:lnTo>
                  <a:lnTo>
                    <a:pt x="83870" y="35991"/>
                  </a:lnTo>
                  <a:lnTo>
                    <a:pt x="94310" y="32029"/>
                  </a:lnTo>
                  <a:lnTo>
                    <a:pt x="105117" y="27711"/>
                  </a:lnTo>
                  <a:lnTo>
                    <a:pt x="153352" y="14389"/>
                  </a:lnTo>
                  <a:lnTo>
                    <a:pt x="192951" y="7200"/>
                  </a:lnTo>
                  <a:lnTo>
                    <a:pt x="206997" y="5029"/>
                  </a:lnTo>
                  <a:lnTo>
                    <a:pt x="221030" y="3594"/>
                  </a:lnTo>
                  <a:lnTo>
                    <a:pt x="235077" y="2158"/>
                  </a:lnTo>
                  <a:lnTo>
                    <a:pt x="249478" y="1079"/>
                  </a:lnTo>
                  <a:lnTo>
                    <a:pt x="263512" y="711"/>
                  </a:lnTo>
                  <a:lnTo>
                    <a:pt x="278269" y="0"/>
                  </a:lnTo>
                  <a:lnTo>
                    <a:pt x="292671" y="0"/>
                  </a:lnTo>
                  <a:lnTo>
                    <a:pt x="307073" y="0"/>
                  </a:lnTo>
                  <a:lnTo>
                    <a:pt x="321830" y="711"/>
                  </a:lnTo>
                  <a:lnTo>
                    <a:pt x="364312" y="3949"/>
                  </a:lnTo>
                  <a:lnTo>
                    <a:pt x="405714" y="10071"/>
                  </a:lnTo>
                  <a:lnTo>
                    <a:pt x="418680" y="12230"/>
                  </a:lnTo>
                  <a:lnTo>
                    <a:pt x="431634" y="15113"/>
                  </a:lnTo>
                  <a:lnTo>
                    <a:pt x="444233" y="17995"/>
                  </a:lnTo>
                  <a:lnTo>
                    <a:pt x="456476" y="21590"/>
                  </a:lnTo>
                  <a:lnTo>
                    <a:pt x="467994" y="24828"/>
                  </a:lnTo>
                  <a:lnTo>
                    <a:pt x="479158" y="28790"/>
                  </a:lnTo>
                  <a:lnTo>
                    <a:pt x="489953" y="32753"/>
                  </a:lnTo>
                  <a:lnTo>
                    <a:pt x="500392" y="37071"/>
                  </a:lnTo>
                  <a:lnTo>
                    <a:pt x="510120" y="41757"/>
                  </a:lnTo>
                  <a:lnTo>
                    <a:pt x="519480" y="46075"/>
                  </a:lnTo>
                  <a:lnTo>
                    <a:pt x="556552" y="71996"/>
                  </a:lnTo>
                  <a:lnTo>
                    <a:pt x="579589" y="106908"/>
                  </a:lnTo>
                  <a:lnTo>
                    <a:pt x="581748" y="118795"/>
                  </a:lnTo>
                  <a:lnTo>
                    <a:pt x="581393" y="124917"/>
                  </a:lnTo>
                  <a:lnTo>
                    <a:pt x="580669" y="131038"/>
                  </a:lnTo>
                  <a:lnTo>
                    <a:pt x="579234" y="137160"/>
                  </a:lnTo>
                  <a:lnTo>
                    <a:pt x="800633" y="188277"/>
                  </a:lnTo>
                  <a:lnTo>
                    <a:pt x="548640" y="1774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86353" y="3849392"/>
            <a:ext cx="287655" cy="212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165" marR="5080" indent="-50800">
              <a:lnSpc>
                <a:spcPct val="100000"/>
              </a:lnSpc>
              <a:spcBef>
                <a:spcPts val="130"/>
              </a:spcBef>
            </a:pPr>
            <a:r>
              <a:rPr sz="600" spc="-10" dirty="0">
                <a:latin typeface="Microsoft Sans Serif"/>
                <a:cs typeface="Microsoft Sans Serif"/>
              </a:rPr>
              <a:t>журнал</a:t>
            </a:r>
            <a:r>
              <a:rPr sz="600" spc="500" dirty="0">
                <a:latin typeface="Microsoft Sans Serif"/>
                <a:cs typeface="Microsoft Sans Serif"/>
              </a:rPr>
              <a:t> </a:t>
            </a:r>
            <a:r>
              <a:rPr sz="600" spc="-25" dirty="0">
                <a:latin typeface="Microsoft Sans Serif"/>
                <a:cs typeface="Microsoft Sans Serif"/>
              </a:rPr>
              <a:t>WAL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95283" y="1679775"/>
            <a:ext cx="4004945" cy="2250440"/>
            <a:chOff x="2195283" y="1679775"/>
            <a:chExt cx="4004945" cy="2250440"/>
          </a:xfrm>
        </p:grpSpPr>
        <p:sp>
          <p:nvSpPr>
            <p:cNvPr id="26" name="object 26"/>
            <p:cNvSpPr/>
            <p:nvPr/>
          </p:nvSpPr>
          <p:spPr>
            <a:xfrm>
              <a:off x="3483000" y="1679775"/>
              <a:ext cx="2717165" cy="1609090"/>
            </a:xfrm>
            <a:custGeom>
              <a:avLst/>
              <a:gdLst/>
              <a:ahLst/>
              <a:cxnLst/>
              <a:rect l="l" t="t" r="r" b="b"/>
              <a:pathLst>
                <a:path w="2717165" h="1609089">
                  <a:moveTo>
                    <a:pt x="1358277" y="1608836"/>
                  </a:moveTo>
                  <a:lnTo>
                    <a:pt x="0" y="1608836"/>
                  </a:lnTo>
                  <a:lnTo>
                    <a:pt x="0" y="0"/>
                  </a:lnTo>
                  <a:lnTo>
                    <a:pt x="2716923" y="0"/>
                  </a:lnTo>
                  <a:lnTo>
                    <a:pt x="2716923" y="1608836"/>
                  </a:lnTo>
                  <a:lnTo>
                    <a:pt x="1358277" y="1608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5283" y="1805403"/>
              <a:ext cx="3761994" cy="212436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677486" y="1725749"/>
            <a:ext cx="1487805" cy="26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8365">
              <a:lnSpc>
                <a:spcPts val="944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PostgreSQL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ts val="944"/>
              </a:lnSpc>
            </a:pPr>
            <a:r>
              <a:rPr sz="850" spc="-10" dirty="0">
                <a:latin typeface="Microsoft Sans Serif"/>
                <a:cs typeface="Microsoft Sans Serif"/>
              </a:rPr>
              <a:t>postmaster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72762" y="2134448"/>
            <a:ext cx="437515" cy="22225"/>
          </a:xfrm>
          <a:custGeom>
            <a:avLst/>
            <a:gdLst/>
            <a:ahLst/>
            <a:cxnLst/>
            <a:rect l="l" t="t" r="r" b="b"/>
            <a:pathLst>
              <a:path w="437514" h="22225">
                <a:moveTo>
                  <a:pt x="437400" y="0"/>
                </a:moveTo>
                <a:lnTo>
                  <a:pt x="434162" y="0"/>
                </a:lnTo>
                <a:lnTo>
                  <a:pt x="430911" y="355"/>
                </a:lnTo>
                <a:lnTo>
                  <a:pt x="427672" y="723"/>
                </a:lnTo>
              </a:path>
              <a:path w="437514" h="22225">
                <a:moveTo>
                  <a:pt x="417601" y="1079"/>
                </a:moveTo>
                <a:lnTo>
                  <a:pt x="414362" y="1447"/>
                </a:lnTo>
                <a:lnTo>
                  <a:pt x="411111" y="1447"/>
                </a:lnTo>
                <a:lnTo>
                  <a:pt x="407873" y="1803"/>
                </a:lnTo>
              </a:path>
              <a:path w="437514" h="22225">
                <a:moveTo>
                  <a:pt x="397802" y="2158"/>
                </a:moveTo>
                <a:lnTo>
                  <a:pt x="394195" y="2527"/>
                </a:lnTo>
                <a:lnTo>
                  <a:pt x="390956" y="2527"/>
                </a:lnTo>
                <a:lnTo>
                  <a:pt x="387362" y="2882"/>
                </a:lnTo>
              </a:path>
              <a:path w="437514" h="22225">
                <a:moveTo>
                  <a:pt x="377278" y="3238"/>
                </a:moveTo>
                <a:lnTo>
                  <a:pt x="374040" y="3606"/>
                </a:lnTo>
                <a:lnTo>
                  <a:pt x="370433" y="3606"/>
                </a:lnTo>
                <a:lnTo>
                  <a:pt x="367195" y="3962"/>
                </a:lnTo>
              </a:path>
              <a:path w="437514" h="22225">
                <a:moveTo>
                  <a:pt x="356755" y="4318"/>
                </a:moveTo>
                <a:lnTo>
                  <a:pt x="353517" y="4686"/>
                </a:lnTo>
                <a:lnTo>
                  <a:pt x="349923" y="4686"/>
                </a:lnTo>
                <a:lnTo>
                  <a:pt x="346671" y="5041"/>
                </a:lnTo>
              </a:path>
              <a:path w="437514" h="22225">
                <a:moveTo>
                  <a:pt x="336232" y="5397"/>
                </a:moveTo>
                <a:lnTo>
                  <a:pt x="332993" y="5765"/>
                </a:lnTo>
                <a:lnTo>
                  <a:pt x="329399" y="5765"/>
                </a:lnTo>
                <a:lnTo>
                  <a:pt x="325793" y="5765"/>
                </a:lnTo>
              </a:path>
              <a:path w="437514" h="22225">
                <a:moveTo>
                  <a:pt x="315353" y="6476"/>
                </a:moveTo>
                <a:lnTo>
                  <a:pt x="312115" y="6476"/>
                </a:lnTo>
                <a:lnTo>
                  <a:pt x="308876" y="6845"/>
                </a:lnTo>
                <a:lnTo>
                  <a:pt x="305282" y="6845"/>
                </a:lnTo>
              </a:path>
              <a:path w="437514" h="22225">
                <a:moveTo>
                  <a:pt x="295198" y="7200"/>
                </a:moveTo>
                <a:lnTo>
                  <a:pt x="291960" y="7556"/>
                </a:lnTo>
                <a:lnTo>
                  <a:pt x="288721" y="7556"/>
                </a:lnTo>
                <a:lnTo>
                  <a:pt x="285114" y="7556"/>
                </a:lnTo>
              </a:path>
              <a:path w="437514" h="22225">
                <a:moveTo>
                  <a:pt x="275031" y="8280"/>
                </a:moveTo>
                <a:lnTo>
                  <a:pt x="271792" y="8280"/>
                </a:lnTo>
                <a:lnTo>
                  <a:pt x="268198" y="8280"/>
                </a:lnTo>
                <a:lnTo>
                  <a:pt x="264960" y="8635"/>
                </a:lnTo>
              </a:path>
              <a:path w="437514" h="22225">
                <a:moveTo>
                  <a:pt x="254876" y="9004"/>
                </a:moveTo>
                <a:lnTo>
                  <a:pt x="251282" y="9004"/>
                </a:lnTo>
                <a:lnTo>
                  <a:pt x="248030" y="9359"/>
                </a:lnTo>
                <a:lnTo>
                  <a:pt x="244436" y="9359"/>
                </a:lnTo>
              </a:path>
              <a:path w="437514" h="22225">
                <a:moveTo>
                  <a:pt x="234353" y="9715"/>
                </a:moveTo>
                <a:lnTo>
                  <a:pt x="231114" y="10083"/>
                </a:lnTo>
                <a:lnTo>
                  <a:pt x="227520" y="10083"/>
                </a:lnTo>
                <a:lnTo>
                  <a:pt x="224281" y="10083"/>
                </a:lnTo>
              </a:path>
              <a:path w="437514" h="22225">
                <a:moveTo>
                  <a:pt x="214198" y="10807"/>
                </a:moveTo>
                <a:lnTo>
                  <a:pt x="210959" y="10807"/>
                </a:lnTo>
                <a:lnTo>
                  <a:pt x="207352" y="10807"/>
                </a:lnTo>
                <a:lnTo>
                  <a:pt x="204114" y="11163"/>
                </a:lnTo>
              </a:path>
              <a:path w="437514" h="22225">
                <a:moveTo>
                  <a:pt x="194043" y="11518"/>
                </a:moveTo>
                <a:lnTo>
                  <a:pt x="190436" y="11518"/>
                </a:lnTo>
                <a:lnTo>
                  <a:pt x="187197" y="11887"/>
                </a:lnTo>
                <a:lnTo>
                  <a:pt x="183959" y="11887"/>
                </a:lnTo>
              </a:path>
              <a:path w="437514" h="22225">
                <a:moveTo>
                  <a:pt x="173875" y="12242"/>
                </a:moveTo>
                <a:lnTo>
                  <a:pt x="170281" y="12598"/>
                </a:lnTo>
                <a:lnTo>
                  <a:pt x="166674" y="12598"/>
                </a:lnTo>
                <a:lnTo>
                  <a:pt x="163436" y="12598"/>
                </a:lnTo>
              </a:path>
              <a:path w="437514" h="22225">
                <a:moveTo>
                  <a:pt x="152996" y="13322"/>
                </a:moveTo>
                <a:lnTo>
                  <a:pt x="149402" y="13322"/>
                </a:lnTo>
                <a:lnTo>
                  <a:pt x="146151" y="13322"/>
                </a:lnTo>
                <a:lnTo>
                  <a:pt x="142557" y="13677"/>
                </a:lnTo>
              </a:path>
              <a:path w="437514" h="22225">
                <a:moveTo>
                  <a:pt x="132473" y="14046"/>
                </a:moveTo>
                <a:lnTo>
                  <a:pt x="128879" y="14401"/>
                </a:lnTo>
                <a:lnTo>
                  <a:pt x="125641" y="14401"/>
                </a:lnTo>
                <a:lnTo>
                  <a:pt x="122034" y="14757"/>
                </a:lnTo>
              </a:path>
              <a:path w="437514" h="22225">
                <a:moveTo>
                  <a:pt x="111963" y="15125"/>
                </a:moveTo>
                <a:lnTo>
                  <a:pt x="108356" y="15125"/>
                </a:lnTo>
                <a:lnTo>
                  <a:pt x="105117" y="15481"/>
                </a:lnTo>
                <a:lnTo>
                  <a:pt x="101511" y="15481"/>
                </a:lnTo>
              </a:path>
              <a:path w="437514" h="22225">
                <a:moveTo>
                  <a:pt x="91439" y="16205"/>
                </a:moveTo>
                <a:lnTo>
                  <a:pt x="88201" y="16205"/>
                </a:lnTo>
                <a:lnTo>
                  <a:pt x="84962" y="16560"/>
                </a:lnTo>
                <a:lnTo>
                  <a:pt x="81356" y="16560"/>
                </a:lnTo>
              </a:path>
              <a:path w="437514" h="22225">
                <a:moveTo>
                  <a:pt x="71640" y="17284"/>
                </a:moveTo>
                <a:lnTo>
                  <a:pt x="68033" y="17284"/>
                </a:lnTo>
                <a:lnTo>
                  <a:pt x="64795" y="17640"/>
                </a:lnTo>
                <a:lnTo>
                  <a:pt x="61556" y="17640"/>
                </a:lnTo>
              </a:path>
              <a:path w="437514" h="22225">
                <a:moveTo>
                  <a:pt x="51473" y="18364"/>
                </a:moveTo>
                <a:lnTo>
                  <a:pt x="48234" y="18364"/>
                </a:lnTo>
                <a:lnTo>
                  <a:pt x="44996" y="18719"/>
                </a:lnTo>
                <a:lnTo>
                  <a:pt x="41757" y="18719"/>
                </a:lnTo>
              </a:path>
              <a:path w="437514" h="22225">
                <a:moveTo>
                  <a:pt x="32042" y="19443"/>
                </a:moveTo>
                <a:lnTo>
                  <a:pt x="28435" y="19799"/>
                </a:lnTo>
                <a:lnTo>
                  <a:pt x="24841" y="19799"/>
                </a:lnTo>
                <a:lnTo>
                  <a:pt x="21234" y="20167"/>
                </a:lnTo>
              </a:path>
              <a:path w="437514" h="22225">
                <a:moveTo>
                  <a:pt x="10439" y="20878"/>
                </a:moveTo>
                <a:lnTo>
                  <a:pt x="7200" y="21247"/>
                </a:lnTo>
                <a:lnTo>
                  <a:pt x="3594" y="21247"/>
                </a:lnTo>
                <a:lnTo>
                  <a:pt x="0" y="216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96195" y="2462667"/>
            <a:ext cx="2197735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8405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фоновые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процессы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850">
              <a:latin typeface="Microsoft Sans Serif"/>
              <a:cs typeface="Microsoft Sans Serif"/>
            </a:endParaRPr>
          </a:p>
          <a:p>
            <a:pPr marL="716915">
              <a:lnSpc>
                <a:spcPct val="100000"/>
              </a:lnSpc>
            </a:pPr>
            <a:r>
              <a:rPr sz="700" dirty="0">
                <a:latin typeface="Microsoft Sans Serif"/>
                <a:cs typeface="Microsoft Sans Serif"/>
              </a:rPr>
              <a:t>общая</a:t>
            </a:r>
            <a:r>
              <a:rPr sz="700" spc="145" dirty="0">
                <a:latin typeface="Microsoft Sans Serif"/>
                <a:cs typeface="Microsoft Sans Serif"/>
              </a:rPr>
              <a:t> </a:t>
            </a:r>
            <a:r>
              <a:rPr sz="700" spc="-10" dirty="0">
                <a:latin typeface="Microsoft Sans Serif"/>
                <a:cs typeface="Microsoft Sans Serif"/>
              </a:rPr>
              <a:t>память</a:t>
            </a: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700" dirty="0">
                <a:latin typeface="Microsoft Sans Serif"/>
                <a:cs typeface="Microsoft Sans Serif"/>
              </a:rPr>
              <a:t>буферный</a:t>
            </a:r>
            <a:r>
              <a:rPr sz="700" spc="180" dirty="0">
                <a:latin typeface="Microsoft Sans Serif"/>
                <a:cs typeface="Microsoft Sans Serif"/>
              </a:rPr>
              <a:t> </a:t>
            </a:r>
            <a:r>
              <a:rPr sz="700" spc="-25" dirty="0">
                <a:latin typeface="Microsoft Sans Serif"/>
                <a:cs typeface="Microsoft Sans Serif"/>
              </a:rPr>
              <a:t>кеш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2281" y="3478590"/>
            <a:ext cx="183515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700" spc="-25" dirty="0">
                <a:latin typeface="Microsoft Sans Serif"/>
                <a:cs typeface="Microsoft Sans Serif"/>
              </a:rPr>
              <a:t>кеш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84244" y="2274389"/>
            <a:ext cx="419734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backend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06995" y="812530"/>
            <a:ext cx="5345430" cy="4009390"/>
          </a:xfrm>
          <a:custGeom>
            <a:avLst/>
            <a:gdLst/>
            <a:ahLst/>
            <a:cxnLst/>
            <a:rect l="l" t="t" r="r" b="b"/>
            <a:pathLst>
              <a:path w="5345430" h="4009390">
                <a:moveTo>
                  <a:pt x="0" y="0"/>
                </a:moveTo>
                <a:lnTo>
                  <a:pt x="5345290" y="0"/>
                </a:lnTo>
                <a:lnTo>
                  <a:pt x="5345290" y="4008958"/>
                </a:lnTo>
                <a:lnTo>
                  <a:pt x="0" y="4008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2937" y="5049631"/>
            <a:ext cx="6004560" cy="31800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163195">
              <a:lnSpc>
                <a:spcPts val="1570"/>
              </a:lnSpc>
              <a:spcBef>
                <a:spcPts val="244"/>
              </a:spcBef>
            </a:pPr>
            <a:r>
              <a:rPr sz="1400" dirty="0">
                <a:latin typeface="Microsoft Sans Serif"/>
                <a:cs typeface="Microsoft Sans Serif"/>
              </a:rPr>
              <a:t>Буферный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кеш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располагается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общей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памяти,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чтобы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все </a:t>
            </a:r>
            <a:r>
              <a:rPr sz="1400" dirty="0">
                <a:latin typeface="Microsoft Sans Serif"/>
                <a:cs typeface="Microsoft Sans Serif"/>
              </a:rPr>
              <a:t>процессы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имели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нему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доступ.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30"/>
              </a:lnSpc>
              <a:spcBef>
                <a:spcPts val="420"/>
              </a:spcBef>
            </a:pP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работает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дисками,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которых </a:t>
            </a:r>
            <a:r>
              <a:rPr sz="1400" dirty="0">
                <a:latin typeface="Microsoft Sans Serif"/>
                <a:cs typeface="Microsoft Sans Serif"/>
              </a:rPr>
              <a:t>находятся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данные,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93600"/>
              </a:lnSpc>
              <a:spcBef>
                <a:spcPts val="60"/>
              </a:spcBef>
            </a:pP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напрямую,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через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операционную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систему. </a:t>
            </a:r>
            <a:r>
              <a:rPr sz="1400" dirty="0">
                <a:latin typeface="Microsoft Sans Serif"/>
                <a:cs typeface="Microsoft Sans Serif"/>
              </a:rPr>
              <a:t>У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операционной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системы </a:t>
            </a:r>
            <a:r>
              <a:rPr sz="1400" dirty="0">
                <a:latin typeface="Microsoft Sans Serif"/>
                <a:cs typeface="Microsoft Sans Serif"/>
              </a:rPr>
              <a:t>тоже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имеется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собственный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кеш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данных.</a:t>
            </a:r>
            <a:r>
              <a:rPr sz="1400" spc="-20" dirty="0">
                <a:latin typeface="Microsoft Sans Serif"/>
                <a:cs typeface="Microsoft Sans Serif"/>
              </a:rPr>
              <a:t> Поэтому, </a:t>
            </a: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страница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не </a:t>
            </a:r>
            <a:r>
              <a:rPr sz="1400" spc="-10" dirty="0">
                <a:latin typeface="Microsoft Sans Serif"/>
                <a:cs typeface="Microsoft Sans Serif"/>
              </a:rPr>
              <a:t>будет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найдена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буферном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кеше,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остается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шанс,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она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кеше </a:t>
            </a:r>
            <a:r>
              <a:rPr sz="1400" dirty="0">
                <a:latin typeface="Microsoft Sans Serif"/>
                <a:cs typeface="Microsoft Sans Serif"/>
              </a:rPr>
              <a:t>ОС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обращения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диску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удастся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избежать.</a:t>
            </a:r>
            <a:endParaRPr sz="1400">
              <a:latin typeface="Microsoft Sans Serif"/>
              <a:cs typeface="Microsoft Sans Serif"/>
            </a:endParaRPr>
          </a:p>
          <a:p>
            <a:pPr marL="12700" marR="249554">
              <a:lnSpc>
                <a:spcPct val="93600"/>
              </a:lnSpc>
              <a:spcBef>
                <a:spcPts val="570"/>
              </a:spcBef>
            </a:pP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сбое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(например,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питания)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содержимое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оперативной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памяти </a:t>
            </a:r>
            <a:r>
              <a:rPr sz="1400" spc="-25" dirty="0">
                <a:latin typeface="Microsoft Sans Serif"/>
                <a:cs typeface="Microsoft Sans Serif"/>
              </a:rPr>
              <a:t>пропадает,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этом</a:t>
            </a:r>
            <a:r>
              <a:rPr sz="1400" spc="-10" dirty="0">
                <a:latin typeface="Microsoft Sans Serif"/>
                <a:cs typeface="Microsoft Sans Serif"/>
              </a:rPr>
              <a:t> измененные,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еще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записанные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диск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теряются.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недопустимо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противоречит свойству долговечности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транзакций.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Поэтому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процессе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PostgreSQL </a:t>
            </a:r>
            <a:r>
              <a:rPr sz="1400" dirty="0">
                <a:latin typeface="Microsoft Sans Serif"/>
                <a:cs typeface="Microsoft Sans Serif"/>
              </a:rPr>
              <a:t>постоянно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записывает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специальный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журнал,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позволяющий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повторно </a:t>
            </a:r>
            <a:r>
              <a:rPr sz="1400" dirty="0">
                <a:latin typeface="Microsoft Sans Serif"/>
                <a:cs typeface="Microsoft Sans Serif"/>
              </a:rPr>
              <a:t>выполнить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потерянные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операции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восстановить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dirty="0">
                <a:latin typeface="Microsoft Sans Serif"/>
                <a:cs typeface="Microsoft Sans Serif"/>
              </a:rPr>
              <a:t>согласованном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состоянии.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буферный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кеш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журнал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будем </a:t>
            </a:r>
            <a:r>
              <a:rPr sz="1400" dirty="0">
                <a:latin typeface="Microsoft Sans Serif"/>
                <a:cs typeface="Microsoft Sans Serif"/>
              </a:rPr>
              <a:t>говорить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отдельно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одноименной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теме.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114" y="884102"/>
            <a:ext cx="870127" cy="367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89764" y="4498121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-25" dirty="0">
                <a:solidFill>
                  <a:srgbClr val="000033"/>
                </a:solidFill>
                <a:latin typeface="Microsoft Sans Serif"/>
                <a:cs typeface="Microsoft Sans Serif"/>
              </a:rPr>
              <a:t>16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83724" y="3082693"/>
            <a:ext cx="2717165" cy="1231900"/>
            <a:chOff x="3483724" y="3082693"/>
            <a:chExt cx="2717165" cy="1231900"/>
          </a:xfrm>
        </p:grpSpPr>
        <p:sp>
          <p:nvSpPr>
            <p:cNvPr id="5" name="object 5"/>
            <p:cNvSpPr/>
            <p:nvPr/>
          </p:nvSpPr>
          <p:spPr>
            <a:xfrm>
              <a:off x="4474082" y="3082693"/>
              <a:ext cx="48260" cy="83185"/>
            </a:xfrm>
            <a:custGeom>
              <a:avLst/>
              <a:gdLst/>
              <a:ahLst/>
              <a:cxnLst/>
              <a:rect l="l" t="t" r="r" b="b"/>
              <a:pathLst>
                <a:path w="48260" h="83185">
                  <a:moveTo>
                    <a:pt x="24117" y="83159"/>
                  </a:moveTo>
                  <a:lnTo>
                    <a:pt x="0" y="83159"/>
                  </a:lnTo>
                  <a:lnTo>
                    <a:pt x="0" y="0"/>
                  </a:lnTo>
                  <a:lnTo>
                    <a:pt x="48234" y="0"/>
                  </a:lnTo>
                  <a:lnTo>
                    <a:pt x="48234" y="83159"/>
                  </a:lnTo>
                  <a:lnTo>
                    <a:pt x="24117" y="83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4564" y="3082693"/>
              <a:ext cx="48895" cy="83185"/>
            </a:xfrm>
            <a:custGeom>
              <a:avLst/>
              <a:gdLst/>
              <a:ahLst/>
              <a:cxnLst/>
              <a:rect l="l" t="t" r="r" b="b"/>
              <a:pathLst>
                <a:path w="48895" h="83185">
                  <a:moveTo>
                    <a:pt x="24472" y="83159"/>
                  </a:moveTo>
                  <a:lnTo>
                    <a:pt x="0" y="83159"/>
                  </a:lnTo>
                  <a:lnTo>
                    <a:pt x="0" y="0"/>
                  </a:lnTo>
                  <a:lnTo>
                    <a:pt x="48590" y="0"/>
                  </a:lnTo>
                  <a:lnTo>
                    <a:pt x="48590" y="83159"/>
                  </a:lnTo>
                  <a:lnTo>
                    <a:pt x="24472" y="83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3724" y="3340452"/>
              <a:ext cx="2717165" cy="974090"/>
            </a:xfrm>
            <a:custGeom>
              <a:avLst/>
              <a:gdLst/>
              <a:ahLst/>
              <a:cxnLst/>
              <a:rect l="l" t="t" r="r" b="b"/>
              <a:pathLst>
                <a:path w="2717165" h="974089">
                  <a:moveTo>
                    <a:pt x="1358633" y="973797"/>
                  </a:moveTo>
                  <a:lnTo>
                    <a:pt x="0" y="973797"/>
                  </a:lnTo>
                  <a:lnTo>
                    <a:pt x="0" y="0"/>
                  </a:lnTo>
                  <a:lnTo>
                    <a:pt x="2716910" y="0"/>
                  </a:lnTo>
                  <a:lnTo>
                    <a:pt x="2716910" y="973797"/>
                  </a:lnTo>
                  <a:lnTo>
                    <a:pt x="1358633" y="9737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91834" y="3385703"/>
            <a:ext cx="1733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Microsoft Sans Serif"/>
                <a:cs typeface="Microsoft Sans Serif"/>
              </a:rPr>
              <a:t>ОС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97439" y="3013935"/>
            <a:ext cx="1232535" cy="151765"/>
            <a:chOff x="3997439" y="3013935"/>
            <a:chExt cx="1232535" cy="151765"/>
          </a:xfrm>
        </p:grpSpPr>
        <p:sp>
          <p:nvSpPr>
            <p:cNvPr id="10" name="object 10"/>
            <p:cNvSpPr/>
            <p:nvPr/>
          </p:nvSpPr>
          <p:spPr>
            <a:xfrm>
              <a:off x="4436643" y="3082325"/>
              <a:ext cx="48260" cy="83185"/>
            </a:xfrm>
            <a:custGeom>
              <a:avLst/>
              <a:gdLst/>
              <a:ahLst/>
              <a:cxnLst/>
              <a:rect l="l" t="t" r="r" b="b"/>
              <a:pathLst>
                <a:path w="48260" h="83185">
                  <a:moveTo>
                    <a:pt x="24117" y="83159"/>
                  </a:moveTo>
                  <a:lnTo>
                    <a:pt x="0" y="83159"/>
                  </a:lnTo>
                  <a:lnTo>
                    <a:pt x="0" y="0"/>
                  </a:lnTo>
                  <a:lnTo>
                    <a:pt x="48234" y="0"/>
                  </a:lnTo>
                  <a:lnTo>
                    <a:pt x="48234" y="83159"/>
                  </a:lnTo>
                  <a:lnTo>
                    <a:pt x="24117" y="83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7439" y="3082325"/>
              <a:ext cx="48895" cy="83185"/>
            </a:xfrm>
            <a:custGeom>
              <a:avLst/>
              <a:gdLst/>
              <a:ahLst/>
              <a:cxnLst/>
              <a:rect l="l" t="t" r="r" b="b"/>
              <a:pathLst>
                <a:path w="48895" h="83185">
                  <a:moveTo>
                    <a:pt x="24117" y="83159"/>
                  </a:moveTo>
                  <a:lnTo>
                    <a:pt x="0" y="83159"/>
                  </a:lnTo>
                  <a:lnTo>
                    <a:pt x="0" y="0"/>
                  </a:lnTo>
                  <a:lnTo>
                    <a:pt x="48602" y="0"/>
                  </a:lnTo>
                  <a:lnTo>
                    <a:pt x="48602" y="83159"/>
                  </a:lnTo>
                  <a:lnTo>
                    <a:pt x="24117" y="83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1117" y="3082325"/>
              <a:ext cx="48895" cy="83185"/>
            </a:xfrm>
            <a:custGeom>
              <a:avLst/>
              <a:gdLst/>
              <a:ahLst/>
              <a:cxnLst/>
              <a:rect l="l" t="t" r="r" b="b"/>
              <a:pathLst>
                <a:path w="48895" h="83185">
                  <a:moveTo>
                    <a:pt x="24117" y="83159"/>
                  </a:moveTo>
                  <a:lnTo>
                    <a:pt x="0" y="83159"/>
                  </a:lnTo>
                  <a:lnTo>
                    <a:pt x="0" y="0"/>
                  </a:lnTo>
                  <a:lnTo>
                    <a:pt x="48602" y="0"/>
                  </a:lnTo>
                  <a:lnTo>
                    <a:pt x="48602" y="83159"/>
                  </a:lnTo>
                  <a:lnTo>
                    <a:pt x="24117" y="831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834" y="3013935"/>
              <a:ext cx="97155" cy="146050"/>
            </a:xfrm>
            <a:custGeom>
              <a:avLst/>
              <a:gdLst/>
              <a:ahLst/>
              <a:cxnLst/>
              <a:rect l="l" t="t" r="r" b="b"/>
              <a:pathLst>
                <a:path w="97154" h="146050">
                  <a:moveTo>
                    <a:pt x="96850" y="0"/>
                  </a:moveTo>
                  <a:lnTo>
                    <a:pt x="0" y="0"/>
                  </a:lnTo>
                  <a:lnTo>
                    <a:pt x="0" y="145440"/>
                  </a:lnTo>
                  <a:lnTo>
                    <a:pt x="48602" y="145440"/>
                  </a:lnTo>
                  <a:lnTo>
                    <a:pt x="96850" y="145440"/>
                  </a:lnTo>
                  <a:lnTo>
                    <a:pt x="96850" y="0"/>
                  </a:lnTo>
                  <a:close/>
                </a:path>
              </a:pathLst>
            </a:custGeom>
            <a:solidFill>
              <a:srgbClr val="71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0834" y="3013935"/>
              <a:ext cx="97155" cy="146050"/>
            </a:xfrm>
            <a:custGeom>
              <a:avLst/>
              <a:gdLst/>
              <a:ahLst/>
              <a:cxnLst/>
              <a:rect l="l" t="t" r="r" b="b"/>
              <a:pathLst>
                <a:path w="97154" h="146050">
                  <a:moveTo>
                    <a:pt x="48602" y="145440"/>
                  </a:moveTo>
                  <a:lnTo>
                    <a:pt x="0" y="145440"/>
                  </a:lnTo>
                  <a:lnTo>
                    <a:pt x="0" y="0"/>
                  </a:lnTo>
                  <a:lnTo>
                    <a:pt x="96850" y="0"/>
                  </a:lnTo>
                  <a:lnTo>
                    <a:pt x="96850" y="145440"/>
                  </a:lnTo>
                  <a:lnTo>
                    <a:pt x="48602" y="145440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Расширяемость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1335963" y="2243528"/>
            <a:ext cx="935990" cy="649605"/>
            <a:chOff x="1335963" y="2243528"/>
            <a:chExt cx="935990" cy="649605"/>
          </a:xfrm>
        </p:grpSpPr>
        <p:sp>
          <p:nvSpPr>
            <p:cNvPr id="17" name="object 17"/>
            <p:cNvSpPr/>
            <p:nvPr/>
          </p:nvSpPr>
          <p:spPr>
            <a:xfrm>
              <a:off x="1412278" y="2319855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859320" y="0"/>
                  </a:moveTo>
                  <a:lnTo>
                    <a:pt x="0" y="0"/>
                  </a:lnTo>
                  <a:lnTo>
                    <a:pt x="0" y="572757"/>
                  </a:lnTo>
                  <a:lnTo>
                    <a:pt x="429844" y="572757"/>
                  </a:lnTo>
                  <a:lnTo>
                    <a:pt x="859320" y="572757"/>
                  </a:lnTo>
                  <a:lnTo>
                    <a:pt x="859320" y="0"/>
                  </a:lnTo>
                  <a:close/>
                </a:path>
              </a:pathLst>
            </a:custGeom>
            <a:solidFill>
              <a:srgbClr val="E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2278" y="2319855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429844" y="572757"/>
                  </a:moveTo>
                  <a:lnTo>
                    <a:pt x="0" y="572757"/>
                  </a:lnTo>
                  <a:lnTo>
                    <a:pt x="0" y="0"/>
                  </a:lnTo>
                  <a:lnTo>
                    <a:pt x="859320" y="0"/>
                  </a:lnTo>
                  <a:lnTo>
                    <a:pt x="859320" y="572757"/>
                  </a:lnTo>
                  <a:lnTo>
                    <a:pt x="429844" y="572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4114" y="2281691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859320" y="0"/>
                  </a:moveTo>
                  <a:lnTo>
                    <a:pt x="0" y="0"/>
                  </a:lnTo>
                  <a:lnTo>
                    <a:pt x="0" y="572757"/>
                  </a:lnTo>
                  <a:lnTo>
                    <a:pt x="429844" y="572757"/>
                  </a:lnTo>
                  <a:lnTo>
                    <a:pt x="859320" y="572757"/>
                  </a:lnTo>
                  <a:lnTo>
                    <a:pt x="859320" y="0"/>
                  </a:lnTo>
                  <a:close/>
                </a:path>
              </a:pathLst>
            </a:custGeom>
            <a:solidFill>
              <a:srgbClr val="E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4114" y="2281691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429844" y="572757"/>
                  </a:moveTo>
                  <a:lnTo>
                    <a:pt x="0" y="572757"/>
                  </a:lnTo>
                  <a:lnTo>
                    <a:pt x="0" y="0"/>
                  </a:lnTo>
                  <a:lnTo>
                    <a:pt x="859320" y="0"/>
                  </a:lnTo>
                  <a:lnTo>
                    <a:pt x="859320" y="572757"/>
                  </a:lnTo>
                  <a:lnTo>
                    <a:pt x="429844" y="572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5963" y="2243528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859320" y="0"/>
                  </a:moveTo>
                  <a:lnTo>
                    <a:pt x="0" y="0"/>
                  </a:lnTo>
                  <a:lnTo>
                    <a:pt x="0" y="572757"/>
                  </a:lnTo>
                  <a:lnTo>
                    <a:pt x="429475" y="572757"/>
                  </a:lnTo>
                  <a:lnTo>
                    <a:pt x="859320" y="572757"/>
                  </a:lnTo>
                  <a:lnTo>
                    <a:pt x="859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5963" y="2243528"/>
              <a:ext cx="859790" cy="572770"/>
            </a:xfrm>
            <a:custGeom>
              <a:avLst/>
              <a:gdLst/>
              <a:ahLst/>
              <a:cxnLst/>
              <a:rect l="l" t="t" r="r" b="b"/>
              <a:pathLst>
                <a:path w="859789" h="572769">
                  <a:moveTo>
                    <a:pt x="429475" y="572757"/>
                  </a:moveTo>
                  <a:lnTo>
                    <a:pt x="0" y="572757"/>
                  </a:lnTo>
                  <a:lnTo>
                    <a:pt x="0" y="0"/>
                  </a:lnTo>
                  <a:lnTo>
                    <a:pt x="859320" y="0"/>
                  </a:lnTo>
                  <a:lnTo>
                    <a:pt x="859320" y="572757"/>
                  </a:lnTo>
                  <a:lnTo>
                    <a:pt x="429475" y="5727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60525" y="2386352"/>
            <a:ext cx="622935" cy="274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25400">
              <a:lnSpc>
                <a:spcPts val="940"/>
              </a:lnSpc>
              <a:spcBef>
                <a:spcPts val="195"/>
              </a:spcBef>
            </a:pPr>
            <a:r>
              <a:rPr sz="850" spc="-10" dirty="0">
                <a:latin typeface="Microsoft Sans Serif"/>
                <a:cs typeface="Microsoft Sans Serif"/>
              </a:rPr>
              <a:t>клиентское </a:t>
            </a:r>
            <a:r>
              <a:rPr sz="850" spc="-20" dirty="0">
                <a:latin typeface="Microsoft Sans Serif"/>
                <a:cs typeface="Microsoft Sans Serif"/>
              </a:rPr>
              <a:t>приложение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95283" y="1679775"/>
            <a:ext cx="4004945" cy="2821940"/>
            <a:chOff x="2195283" y="1679775"/>
            <a:chExt cx="4004945" cy="2821940"/>
          </a:xfrm>
        </p:grpSpPr>
        <p:sp>
          <p:nvSpPr>
            <p:cNvPr id="25" name="object 25"/>
            <p:cNvSpPr/>
            <p:nvPr/>
          </p:nvSpPr>
          <p:spPr>
            <a:xfrm>
              <a:off x="3483000" y="1679775"/>
              <a:ext cx="2717165" cy="1609090"/>
            </a:xfrm>
            <a:custGeom>
              <a:avLst/>
              <a:gdLst/>
              <a:ahLst/>
              <a:cxnLst/>
              <a:rect l="l" t="t" r="r" b="b"/>
              <a:pathLst>
                <a:path w="2717165" h="1609089">
                  <a:moveTo>
                    <a:pt x="2716923" y="0"/>
                  </a:moveTo>
                  <a:lnTo>
                    <a:pt x="0" y="0"/>
                  </a:lnTo>
                  <a:lnTo>
                    <a:pt x="0" y="1608836"/>
                  </a:lnTo>
                  <a:lnTo>
                    <a:pt x="1358277" y="1608836"/>
                  </a:lnTo>
                  <a:lnTo>
                    <a:pt x="2716923" y="1608836"/>
                  </a:lnTo>
                  <a:lnTo>
                    <a:pt x="2716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83000" y="1679775"/>
              <a:ext cx="2717165" cy="1609090"/>
            </a:xfrm>
            <a:custGeom>
              <a:avLst/>
              <a:gdLst/>
              <a:ahLst/>
              <a:cxnLst/>
              <a:rect l="l" t="t" r="r" b="b"/>
              <a:pathLst>
                <a:path w="2717165" h="1609089">
                  <a:moveTo>
                    <a:pt x="1358277" y="1608836"/>
                  </a:moveTo>
                  <a:lnTo>
                    <a:pt x="0" y="1608836"/>
                  </a:lnTo>
                  <a:lnTo>
                    <a:pt x="0" y="0"/>
                  </a:lnTo>
                  <a:lnTo>
                    <a:pt x="2716923" y="0"/>
                  </a:lnTo>
                  <a:lnTo>
                    <a:pt x="2716923" y="1608836"/>
                  </a:lnTo>
                  <a:lnTo>
                    <a:pt x="1358277" y="1608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5283" y="1977133"/>
              <a:ext cx="3771353" cy="252395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677486" y="1724669"/>
            <a:ext cx="1487805" cy="43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Microsoft Sans Serif"/>
                <a:cs typeface="Microsoft Sans Serif"/>
              </a:rPr>
              <a:t>PostgreSQL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50" spc="-10" dirty="0">
                <a:latin typeface="Microsoft Sans Serif"/>
                <a:cs typeface="Microsoft Sans Serif"/>
              </a:rPr>
              <a:t>postmaster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02163" y="2311295"/>
            <a:ext cx="214629" cy="13335"/>
            <a:chOff x="4402163" y="2311295"/>
            <a:chExt cx="214629" cy="13335"/>
          </a:xfrm>
        </p:grpSpPr>
        <p:sp>
          <p:nvSpPr>
            <p:cNvPr id="30" name="object 30"/>
            <p:cNvSpPr/>
            <p:nvPr/>
          </p:nvSpPr>
          <p:spPr>
            <a:xfrm>
              <a:off x="4605845" y="2311930"/>
              <a:ext cx="10160" cy="635"/>
            </a:xfrm>
            <a:custGeom>
              <a:avLst/>
              <a:gdLst/>
              <a:ahLst/>
              <a:cxnLst/>
              <a:rect l="l" t="t" r="r" b="b"/>
              <a:pathLst>
                <a:path w="10160" h="635">
                  <a:moveTo>
                    <a:pt x="10071" y="0"/>
                  </a:moveTo>
                  <a:lnTo>
                    <a:pt x="6832" y="0"/>
                  </a:lnTo>
                  <a:lnTo>
                    <a:pt x="3238" y="355"/>
                  </a:lnTo>
                  <a:lnTo>
                    <a:pt x="0" y="3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5322" y="2313010"/>
              <a:ext cx="10160" cy="635"/>
            </a:xfrm>
            <a:custGeom>
              <a:avLst/>
              <a:gdLst/>
              <a:ahLst/>
              <a:cxnLst/>
              <a:rect l="l" t="t" r="r" b="b"/>
              <a:pathLst>
                <a:path w="10160" h="635">
                  <a:moveTo>
                    <a:pt x="10083" y="0"/>
                  </a:moveTo>
                  <a:lnTo>
                    <a:pt x="6832" y="0"/>
                  </a:lnTo>
                  <a:lnTo>
                    <a:pt x="3594" y="355"/>
                  </a:lnTo>
                  <a:lnTo>
                    <a:pt x="0" y="3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65154" y="2314089"/>
              <a:ext cx="10160" cy="635"/>
            </a:xfrm>
            <a:custGeom>
              <a:avLst/>
              <a:gdLst/>
              <a:ahLst/>
              <a:cxnLst/>
              <a:rect l="l" t="t" r="r" b="b"/>
              <a:pathLst>
                <a:path w="10160" h="635">
                  <a:moveTo>
                    <a:pt x="10083" y="0"/>
                  </a:moveTo>
                  <a:lnTo>
                    <a:pt x="6845" y="0"/>
                  </a:lnTo>
                  <a:lnTo>
                    <a:pt x="3251" y="355"/>
                  </a:lnTo>
                  <a:lnTo>
                    <a:pt x="0" y="3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44999" y="2315169"/>
              <a:ext cx="10160" cy="635"/>
            </a:xfrm>
            <a:custGeom>
              <a:avLst/>
              <a:gdLst/>
              <a:ahLst/>
              <a:cxnLst/>
              <a:rect l="l" t="t" r="r" b="b"/>
              <a:pathLst>
                <a:path w="10160" h="635">
                  <a:moveTo>
                    <a:pt x="10083" y="0"/>
                  </a:moveTo>
                  <a:lnTo>
                    <a:pt x="6476" y="0"/>
                  </a:lnTo>
                  <a:lnTo>
                    <a:pt x="3238" y="355"/>
                  </a:lnTo>
                  <a:lnTo>
                    <a:pt x="0" y="3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4476" y="2316248"/>
              <a:ext cx="10160" cy="635"/>
            </a:xfrm>
            <a:custGeom>
              <a:avLst/>
              <a:gdLst/>
              <a:ahLst/>
              <a:cxnLst/>
              <a:rect l="l" t="t" r="r" b="b"/>
              <a:pathLst>
                <a:path w="10160" h="635">
                  <a:moveTo>
                    <a:pt x="10083" y="0"/>
                  </a:moveTo>
                  <a:lnTo>
                    <a:pt x="6845" y="0"/>
                  </a:lnTo>
                  <a:lnTo>
                    <a:pt x="3606" y="355"/>
                  </a:lnTo>
                  <a:lnTo>
                    <a:pt x="0" y="3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04321" y="2317328"/>
              <a:ext cx="10160" cy="635"/>
            </a:xfrm>
            <a:custGeom>
              <a:avLst/>
              <a:gdLst/>
              <a:ahLst/>
              <a:cxnLst/>
              <a:rect l="l" t="t" r="r" b="b"/>
              <a:pathLst>
                <a:path w="10160" h="635">
                  <a:moveTo>
                    <a:pt x="10083" y="0"/>
                  </a:moveTo>
                  <a:lnTo>
                    <a:pt x="6832" y="0"/>
                  </a:lnTo>
                  <a:lnTo>
                    <a:pt x="3238" y="355"/>
                  </a:lnTo>
                  <a:lnTo>
                    <a:pt x="0" y="3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3798" y="2318407"/>
              <a:ext cx="10795" cy="635"/>
            </a:xfrm>
            <a:custGeom>
              <a:avLst/>
              <a:gdLst/>
              <a:ahLst/>
              <a:cxnLst/>
              <a:rect l="l" t="t" r="r" b="b"/>
              <a:pathLst>
                <a:path w="10795" h="635">
                  <a:moveTo>
                    <a:pt x="10439" y="0"/>
                  </a:moveTo>
                  <a:lnTo>
                    <a:pt x="6845" y="0"/>
                  </a:lnTo>
                  <a:lnTo>
                    <a:pt x="3606" y="368"/>
                  </a:lnTo>
                  <a:lnTo>
                    <a:pt x="0" y="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3275" y="2319487"/>
              <a:ext cx="10795" cy="635"/>
            </a:xfrm>
            <a:custGeom>
              <a:avLst/>
              <a:gdLst/>
              <a:ahLst/>
              <a:cxnLst/>
              <a:rect l="l" t="t" r="r" b="b"/>
              <a:pathLst>
                <a:path w="10795" h="635">
                  <a:moveTo>
                    <a:pt x="10439" y="0"/>
                  </a:moveTo>
                  <a:lnTo>
                    <a:pt x="6845" y="0"/>
                  </a:lnTo>
                  <a:lnTo>
                    <a:pt x="3606" y="368"/>
                  </a:lnTo>
                  <a:lnTo>
                    <a:pt x="0" y="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2764" y="2320566"/>
              <a:ext cx="10795" cy="1270"/>
            </a:xfrm>
            <a:custGeom>
              <a:avLst/>
              <a:gdLst/>
              <a:ahLst/>
              <a:cxnLst/>
              <a:rect l="l" t="t" r="r" b="b"/>
              <a:pathLst>
                <a:path w="10795" h="1269">
                  <a:moveTo>
                    <a:pt x="10439" y="0"/>
                  </a:moveTo>
                  <a:lnTo>
                    <a:pt x="6832" y="368"/>
                  </a:lnTo>
                  <a:lnTo>
                    <a:pt x="3594" y="368"/>
                  </a:lnTo>
                  <a:lnTo>
                    <a:pt x="0" y="7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22597" y="2322014"/>
              <a:ext cx="10160" cy="635"/>
            </a:xfrm>
            <a:custGeom>
              <a:avLst/>
              <a:gdLst/>
              <a:ahLst/>
              <a:cxnLst/>
              <a:rect l="l" t="t" r="r" b="b"/>
              <a:pathLst>
                <a:path w="10160" h="635">
                  <a:moveTo>
                    <a:pt x="10083" y="0"/>
                  </a:moveTo>
                  <a:lnTo>
                    <a:pt x="6845" y="0"/>
                  </a:lnTo>
                  <a:lnTo>
                    <a:pt x="3238" y="355"/>
                  </a:lnTo>
                  <a:lnTo>
                    <a:pt x="0" y="3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02798" y="2323093"/>
              <a:ext cx="10160" cy="1270"/>
            </a:xfrm>
            <a:custGeom>
              <a:avLst/>
              <a:gdLst/>
              <a:ahLst/>
              <a:cxnLst/>
              <a:rect l="l" t="t" r="r" b="b"/>
              <a:pathLst>
                <a:path w="10160" h="1269">
                  <a:moveTo>
                    <a:pt x="9728" y="0"/>
                  </a:moveTo>
                  <a:lnTo>
                    <a:pt x="6477" y="355"/>
                  </a:lnTo>
                  <a:lnTo>
                    <a:pt x="3238" y="355"/>
                  </a:lnTo>
                  <a:lnTo>
                    <a:pt x="0" y="7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906520" y="2156672"/>
            <a:ext cx="2055495" cy="984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51305" marR="133985" indent="8890" algn="just">
              <a:lnSpc>
                <a:spcPct val="98600"/>
              </a:lnSpc>
              <a:spcBef>
                <a:spcPts val="140"/>
              </a:spcBef>
            </a:pPr>
            <a:r>
              <a:rPr sz="600" spc="-10" dirty="0">
                <a:latin typeface="Microsoft Sans Serif"/>
                <a:cs typeface="Microsoft Sans Serif"/>
              </a:rPr>
              <a:t>фоновые</a:t>
            </a:r>
            <a:r>
              <a:rPr sz="600" spc="500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рабочие</a:t>
            </a:r>
            <a:r>
              <a:rPr sz="600" spc="500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процессы</a:t>
            </a:r>
            <a:endParaRPr sz="6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Microsoft Sans Serif"/>
                <a:cs typeface="Microsoft Sans Serif"/>
              </a:rPr>
              <a:t>backend</a:t>
            </a:r>
            <a:endParaRPr sz="850">
              <a:latin typeface="Microsoft Sans Serif"/>
              <a:cs typeface="Microsoft Sans Serif"/>
            </a:endParaRPr>
          </a:p>
          <a:p>
            <a:pPr marL="1040765">
              <a:lnSpc>
                <a:spcPct val="100000"/>
              </a:lnSpc>
              <a:spcBef>
                <a:spcPts val="465"/>
              </a:spcBef>
            </a:pPr>
            <a:r>
              <a:rPr sz="850" spc="-10" dirty="0">
                <a:latin typeface="Microsoft Sans Serif"/>
                <a:cs typeface="Microsoft Sans Serif"/>
              </a:rPr>
              <a:t>фоновые</a:t>
            </a:r>
            <a:r>
              <a:rPr sz="850" spc="10" dirty="0">
                <a:latin typeface="Microsoft Sans Serif"/>
                <a:cs typeface="Microsoft Sans Serif"/>
              </a:rPr>
              <a:t> </a:t>
            </a:r>
            <a:r>
              <a:rPr sz="850" spc="-10" dirty="0">
                <a:latin typeface="Microsoft Sans Serif"/>
                <a:cs typeface="Microsoft Sans Serif"/>
              </a:rPr>
              <a:t>процессы</a:t>
            </a:r>
            <a:endParaRPr sz="850">
              <a:latin typeface="Microsoft Sans Serif"/>
              <a:cs typeface="Microsoft Sans Serif"/>
            </a:endParaRPr>
          </a:p>
          <a:p>
            <a:pPr marL="373380" marR="1237615" indent="107314">
              <a:lnSpc>
                <a:spcPct val="100000"/>
              </a:lnSpc>
              <a:spcBef>
                <a:spcPts val="455"/>
              </a:spcBef>
            </a:pPr>
            <a:r>
              <a:rPr sz="600" spc="-10" dirty="0">
                <a:latin typeface="Microsoft Sans Serif"/>
                <a:cs typeface="Microsoft Sans Serif"/>
              </a:rPr>
              <a:t>языки</a:t>
            </a:r>
            <a:r>
              <a:rPr sz="600" spc="500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программи-</a:t>
            </a:r>
            <a:endParaRPr sz="600">
              <a:latin typeface="Microsoft Sans Serif"/>
              <a:cs typeface="Microsoft Sans Serif"/>
            </a:endParaRPr>
          </a:p>
          <a:p>
            <a:pPr marL="434975">
              <a:lnSpc>
                <a:spcPct val="100000"/>
              </a:lnSpc>
              <a:spcBef>
                <a:spcPts val="15"/>
              </a:spcBef>
            </a:pPr>
            <a:r>
              <a:rPr sz="900" spc="30" baseline="13888" dirty="0">
                <a:latin typeface="Microsoft Sans Serif"/>
                <a:cs typeface="Microsoft Sans Serif"/>
              </a:rPr>
              <a:t>р</a:t>
            </a:r>
            <a:r>
              <a:rPr sz="900" spc="15" baseline="13888" dirty="0">
                <a:latin typeface="Microsoft Sans Serif"/>
                <a:cs typeface="Microsoft Sans Serif"/>
              </a:rPr>
              <a:t>ов</a:t>
            </a:r>
            <a:r>
              <a:rPr sz="900" spc="-37" baseline="13888" dirty="0">
                <a:latin typeface="Microsoft Sans Serif"/>
                <a:cs typeface="Microsoft Sans Serif"/>
              </a:rPr>
              <a:t>а</a:t>
            </a:r>
            <a:r>
              <a:rPr sz="700" spc="-335" dirty="0">
                <a:latin typeface="Microsoft Sans Serif"/>
                <a:cs typeface="Microsoft Sans Serif"/>
              </a:rPr>
              <a:t>о</a:t>
            </a:r>
            <a:r>
              <a:rPr sz="900" spc="22" baseline="13888" dirty="0">
                <a:latin typeface="Microsoft Sans Serif"/>
                <a:cs typeface="Microsoft Sans Serif"/>
              </a:rPr>
              <a:t>н</a:t>
            </a:r>
            <a:r>
              <a:rPr sz="900" spc="-472" baseline="13888" dirty="0">
                <a:latin typeface="Microsoft Sans Serif"/>
                <a:cs typeface="Microsoft Sans Serif"/>
              </a:rPr>
              <a:t>и</a:t>
            </a:r>
            <a:r>
              <a:rPr sz="700" spc="10" dirty="0">
                <a:latin typeface="Microsoft Sans Serif"/>
                <a:cs typeface="Microsoft Sans Serif"/>
              </a:rPr>
              <a:t>б</a:t>
            </a:r>
            <a:r>
              <a:rPr sz="700" spc="-645" dirty="0">
                <a:latin typeface="Microsoft Sans Serif"/>
                <a:cs typeface="Microsoft Sans Serif"/>
              </a:rPr>
              <a:t>щ</a:t>
            </a:r>
            <a:r>
              <a:rPr sz="900" spc="22" baseline="13888" dirty="0">
                <a:latin typeface="Microsoft Sans Serif"/>
                <a:cs typeface="Microsoft Sans Serif"/>
              </a:rPr>
              <a:t>я</a:t>
            </a:r>
            <a:r>
              <a:rPr sz="900" spc="277" baseline="13888" dirty="0">
                <a:latin typeface="Microsoft Sans Serif"/>
                <a:cs typeface="Microsoft Sans Serif"/>
              </a:rPr>
              <a:t> </a:t>
            </a:r>
            <a:r>
              <a:rPr sz="700" dirty="0">
                <a:latin typeface="Microsoft Sans Serif"/>
                <a:cs typeface="Microsoft Sans Serif"/>
              </a:rPr>
              <a:t>ая</a:t>
            </a:r>
            <a:r>
              <a:rPr sz="700" spc="25" dirty="0">
                <a:latin typeface="Microsoft Sans Serif"/>
                <a:cs typeface="Microsoft Sans Serif"/>
              </a:rPr>
              <a:t> </a:t>
            </a:r>
            <a:r>
              <a:rPr sz="700" spc="-10" dirty="0">
                <a:latin typeface="Microsoft Sans Serif"/>
                <a:cs typeface="Microsoft Sans Serif"/>
              </a:rPr>
              <a:t>память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33479" y="3741848"/>
            <a:ext cx="388620" cy="465455"/>
            <a:chOff x="5433479" y="3741848"/>
            <a:chExt cx="388620" cy="465455"/>
          </a:xfrm>
        </p:grpSpPr>
        <p:sp>
          <p:nvSpPr>
            <p:cNvPr id="43" name="object 43"/>
            <p:cNvSpPr/>
            <p:nvPr/>
          </p:nvSpPr>
          <p:spPr>
            <a:xfrm>
              <a:off x="5433479" y="3741848"/>
              <a:ext cx="388620" cy="465455"/>
            </a:xfrm>
            <a:custGeom>
              <a:avLst/>
              <a:gdLst/>
              <a:ahLst/>
              <a:cxnLst/>
              <a:rect l="l" t="t" r="r" b="b"/>
              <a:pathLst>
                <a:path w="388620" h="465454">
                  <a:moveTo>
                    <a:pt x="194043" y="0"/>
                  </a:moveTo>
                  <a:lnTo>
                    <a:pt x="133219" y="3311"/>
                  </a:lnTo>
                  <a:lnTo>
                    <a:pt x="80016" y="12499"/>
                  </a:lnTo>
                  <a:lnTo>
                    <a:pt x="37820" y="26438"/>
                  </a:lnTo>
                  <a:lnTo>
                    <a:pt x="0" y="64084"/>
                  </a:lnTo>
                  <a:lnTo>
                    <a:pt x="0" y="400685"/>
                  </a:lnTo>
                  <a:lnTo>
                    <a:pt x="37820" y="438449"/>
                  </a:lnTo>
                  <a:lnTo>
                    <a:pt x="80016" y="452496"/>
                  </a:lnTo>
                  <a:lnTo>
                    <a:pt x="133219" y="461774"/>
                  </a:lnTo>
                  <a:lnTo>
                    <a:pt x="194043" y="465124"/>
                  </a:lnTo>
                  <a:lnTo>
                    <a:pt x="254725" y="461774"/>
                  </a:lnTo>
                  <a:lnTo>
                    <a:pt x="307911" y="452496"/>
                  </a:lnTo>
                  <a:lnTo>
                    <a:pt x="350159" y="438449"/>
                  </a:lnTo>
                  <a:lnTo>
                    <a:pt x="378031" y="420793"/>
                  </a:lnTo>
                  <a:lnTo>
                    <a:pt x="388086" y="400685"/>
                  </a:lnTo>
                  <a:lnTo>
                    <a:pt x="388086" y="64084"/>
                  </a:lnTo>
                  <a:lnTo>
                    <a:pt x="350159" y="26438"/>
                  </a:lnTo>
                  <a:lnTo>
                    <a:pt x="307911" y="12499"/>
                  </a:lnTo>
                  <a:lnTo>
                    <a:pt x="254725" y="3311"/>
                  </a:lnTo>
                  <a:lnTo>
                    <a:pt x="1940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33479" y="3741848"/>
              <a:ext cx="388620" cy="128905"/>
            </a:xfrm>
            <a:custGeom>
              <a:avLst/>
              <a:gdLst/>
              <a:ahLst/>
              <a:cxnLst/>
              <a:rect l="l" t="t" r="r" b="b"/>
              <a:pathLst>
                <a:path w="388620" h="128904">
                  <a:moveTo>
                    <a:pt x="194043" y="0"/>
                  </a:moveTo>
                  <a:lnTo>
                    <a:pt x="133219" y="3311"/>
                  </a:lnTo>
                  <a:lnTo>
                    <a:pt x="80016" y="12499"/>
                  </a:lnTo>
                  <a:lnTo>
                    <a:pt x="37820" y="26438"/>
                  </a:lnTo>
                  <a:lnTo>
                    <a:pt x="0" y="64084"/>
                  </a:lnTo>
                  <a:lnTo>
                    <a:pt x="10019" y="84370"/>
                  </a:lnTo>
                  <a:lnTo>
                    <a:pt x="37820" y="102133"/>
                  </a:lnTo>
                  <a:lnTo>
                    <a:pt x="80016" y="116232"/>
                  </a:lnTo>
                  <a:lnTo>
                    <a:pt x="133219" y="125527"/>
                  </a:lnTo>
                  <a:lnTo>
                    <a:pt x="194043" y="128879"/>
                  </a:lnTo>
                  <a:lnTo>
                    <a:pt x="254725" y="125527"/>
                  </a:lnTo>
                  <a:lnTo>
                    <a:pt x="307911" y="116232"/>
                  </a:lnTo>
                  <a:lnTo>
                    <a:pt x="350159" y="102133"/>
                  </a:lnTo>
                  <a:lnTo>
                    <a:pt x="378031" y="84370"/>
                  </a:lnTo>
                  <a:lnTo>
                    <a:pt x="388086" y="64084"/>
                  </a:lnTo>
                  <a:lnTo>
                    <a:pt x="378031" y="44008"/>
                  </a:lnTo>
                  <a:lnTo>
                    <a:pt x="350159" y="26438"/>
                  </a:lnTo>
                  <a:lnTo>
                    <a:pt x="307911" y="12499"/>
                  </a:lnTo>
                  <a:lnTo>
                    <a:pt x="254725" y="3311"/>
                  </a:lnTo>
                  <a:lnTo>
                    <a:pt x="194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33479" y="3741848"/>
              <a:ext cx="388620" cy="128905"/>
            </a:xfrm>
            <a:custGeom>
              <a:avLst/>
              <a:gdLst/>
              <a:ahLst/>
              <a:cxnLst/>
              <a:rect l="l" t="t" r="r" b="b"/>
              <a:pathLst>
                <a:path w="388620" h="128904">
                  <a:moveTo>
                    <a:pt x="194043" y="0"/>
                  </a:moveTo>
                  <a:lnTo>
                    <a:pt x="133219" y="3311"/>
                  </a:lnTo>
                  <a:lnTo>
                    <a:pt x="80016" y="12499"/>
                  </a:lnTo>
                  <a:lnTo>
                    <a:pt x="37820" y="26438"/>
                  </a:lnTo>
                  <a:lnTo>
                    <a:pt x="0" y="64084"/>
                  </a:lnTo>
                  <a:lnTo>
                    <a:pt x="10019" y="84370"/>
                  </a:lnTo>
                  <a:lnTo>
                    <a:pt x="37820" y="102133"/>
                  </a:lnTo>
                  <a:lnTo>
                    <a:pt x="80016" y="116232"/>
                  </a:lnTo>
                  <a:lnTo>
                    <a:pt x="133219" y="125527"/>
                  </a:lnTo>
                  <a:lnTo>
                    <a:pt x="194043" y="128879"/>
                  </a:lnTo>
                  <a:lnTo>
                    <a:pt x="254725" y="125527"/>
                  </a:lnTo>
                  <a:lnTo>
                    <a:pt x="307911" y="116232"/>
                  </a:lnTo>
                  <a:lnTo>
                    <a:pt x="350159" y="102133"/>
                  </a:lnTo>
                  <a:lnTo>
                    <a:pt x="378031" y="84370"/>
                  </a:lnTo>
                  <a:lnTo>
                    <a:pt x="388086" y="64084"/>
                  </a:lnTo>
                  <a:lnTo>
                    <a:pt x="378031" y="44008"/>
                  </a:lnTo>
                  <a:lnTo>
                    <a:pt x="350159" y="26438"/>
                  </a:lnTo>
                  <a:lnTo>
                    <a:pt x="307911" y="12499"/>
                  </a:lnTo>
                  <a:lnTo>
                    <a:pt x="254725" y="3311"/>
                  </a:lnTo>
                  <a:lnTo>
                    <a:pt x="1940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740833" y="3478590"/>
            <a:ext cx="183515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700" spc="-25" dirty="0">
                <a:latin typeface="Microsoft Sans Serif"/>
                <a:cs typeface="Microsoft Sans Serif"/>
              </a:rPr>
              <a:t>кеш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04638" y="3706111"/>
            <a:ext cx="359410" cy="2114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82550">
              <a:lnSpc>
                <a:spcPts val="710"/>
              </a:lnSpc>
              <a:spcBef>
                <a:spcPts val="160"/>
              </a:spcBef>
            </a:pPr>
            <a:r>
              <a:rPr sz="600" spc="-20" dirty="0">
                <a:latin typeface="Microsoft Sans Serif"/>
                <a:cs typeface="Microsoft Sans Serif"/>
              </a:rPr>
              <a:t>типы</a:t>
            </a:r>
            <a:r>
              <a:rPr sz="600" spc="500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индексов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3438" y="3610708"/>
            <a:ext cx="290830" cy="2114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47625">
              <a:lnSpc>
                <a:spcPts val="710"/>
              </a:lnSpc>
              <a:spcBef>
                <a:spcPts val="160"/>
              </a:spcBef>
            </a:pPr>
            <a:r>
              <a:rPr sz="600" spc="-20" dirty="0">
                <a:latin typeface="Microsoft Sans Serif"/>
                <a:cs typeface="Microsoft Sans Serif"/>
              </a:rPr>
              <a:t>типы</a:t>
            </a:r>
            <a:r>
              <a:rPr sz="600" spc="500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данных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07841" y="3963870"/>
            <a:ext cx="1070610" cy="4972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635000" indent="2540" algn="ctr">
              <a:lnSpc>
                <a:spcPct val="98600"/>
              </a:lnSpc>
              <a:spcBef>
                <a:spcPts val="140"/>
              </a:spcBef>
            </a:pPr>
            <a:r>
              <a:rPr sz="600" spc="-10" dirty="0">
                <a:latin typeface="Microsoft Sans Serif"/>
                <a:cs typeface="Microsoft Sans Serif"/>
              </a:rPr>
              <a:t>функции,</a:t>
            </a:r>
            <a:r>
              <a:rPr sz="600" spc="500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операторы,</a:t>
            </a:r>
            <a:r>
              <a:rPr sz="600" spc="500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триггеры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600" spc="-25" dirty="0">
                <a:latin typeface="Microsoft Sans Serif"/>
                <a:cs typeface="Microsoft Sans Serif"/>
              </a:rPr>
              <a:t>FDW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06995" y="812530"/>
            <a:ext cx="5345430" cy="4009390"/>
          </a:xfrm>
          <a:custGeom>
            <a:avLst/>
            <a:gdLst/>
            <a:ahLst/>
            <a:cxnLst/>
            <a:rect l="l" t="t" r="r" b="b"/>
            <a:pathLst>
              <a:path w="5345430" h="4009390">
                <a:moveTo>
                  <a:pt x="0" y="0"/>
                </a:moveTo>
                <a:lnTo>
                  <a:pt x="5345290" y="0"/>
                </a:lnTo>
                <a:lnTo>
                  <a:pt x="5345290" y="4008958"/>
                </a:lnTo>
                <a:lnTo>
                  <a:pt x="0" y="40089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42937" y="5049631"/>
            <a:ext cx="5822950" cy="19094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спроектирован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расчетом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расширяемость.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Он </a:t>
            </a:r>
            <a:r>
              <a:rPr sz="1400" spc="-10" dirty="0">
                <a:latin typeface="Microsoft Sans Serif"/>
                <a:cs typeface="Microsoft Sans Serif"/>
              </a:rPr>
              <a:t>предоставляет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возможность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создавать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новые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типы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основе </a:t>
            </a:r>
            <a:r>
              <a:rPr sz="1400" dirty="0">
                <a:latin typeface="Microsoft Sans Serif"/>
                <a:cs typeface="Microsoft Sans Serif"/>
              </a:rPr>
              <a:t>уже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имеющихся,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писать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хранимые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подпрограммы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обработки </a:t>
            </a:r>
            <a:r>
              <a:rPr sz="1400" dirty="0">
                <a:latin typeface="Microsoft Sans Serif"/>
                <a:cs typeface="Microsoft Sans Serif"/>
              </a:rPr>
              <a:t>данных,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также </a:t>
            </a:r>
            <a:r>
              <a:rPr sz="1400" spc="-10" dirty="0">
                <a:latin typeface="Microsoft Sans Serif"/>
                <a:cs typeface="Microsoft Sans Serif"/>
              </a:rPr>
              <a:t>обеспечивает </a:t>
            </a:r>
            <a:r>
              <a:rPr sz="1400" dirty="0">
                <a:latin typeface="Microsoft Sans Serif"/>
                <a:cs typeface="Microsoft Sans Serif"/>
              </a:rPr>
              <a:t>удобный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инструментарий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для </a:t>
            </a:r>
            <a:r>
              <a:rPr sz="1400" spc="-10" dirty="0">
                <a:latin typeface="Microsoft Sans Serif"/>
                <a:cs typeface="Microsoft Sans Serif"/>
              </a:rPr>
              <a:t>администрирования, мониторинга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настройки</a:t>
            </a:r>
            <a:r>
              <a:rPr sz="1400" spc="-10" dirty="0">
                <a:latin typeface="Microsoft Sans Serif"/>
                <a:cs typeface="Microsoft Sans Serif"/>
              </a:rPr>
              <a:t> производительности.</a:t>
            </a:r>
            <a:endParaRPr sz="1400">
              <a:latin typeface="Microsoft Sans Serif"/>
              <a:cs typeface="Microsoft Sans Serif"/>
            </a:endParaRPr>
          </a:p>
          <a:p>
            <a:pPr marL="12700" marR="33020">
              <a:lnSpc>
                <a:spcPct val="93600"/>
              </a:lnSpc>
              <a:spcBef>
                <a:spcPts val="570"/>
              </a:spcBef>
            </a:pP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необходимости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можно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написать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расширение,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которое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добавляет </a:t>
            </a:r>
            <a:r>
              <a:rPr sz="1400" dirty="0">
                <a:latin typeface="Microsoft Sans Serif"/>
                <a:cs typeface="Microsoft Sans Serif"/>
              </a:rPr>
              <a:t>недостающий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функционал.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Большинство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расширений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можно устанавливать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«на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лету»,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без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рестарта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сервера.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Благодаря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такой архитектуре,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существует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большое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количество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расширений,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которые: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2937" y="7046185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8938" y="6991474"/>
            <a:ext cx="5038725" cy="286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73990">
              <a:lnSpc>
                <a:spcPts val="1580"/>
              </a:lnSpc>
              <a:spcBef>
                <a:spcPts val="235"/>
              </a:spcBef>
            </a:pPr>
            <a:r>
              <a:rPr sz="1400" dirty="0">
                <a:latin typeface="Microsoft Sans Serif"/>
                <a:cs typeface="Microsoft Sans Serif"/>
              </a:rPr>
              <a:t>добавляют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поддержку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языков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программирования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(помимо </a:t>
            </a:r>
            <a:r>
              <a:rPr sz="1400" dirty="0">
                <a:latin typeface="Microsoft Sans Serif"/>
                <a:cs typeface="Microsoft Sans Serif"/>
              </a:rPr>
              <a:t>стандартных SQL,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PL/pgSQL,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PL/Perl,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PL/Python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PL/Tcl);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2140"/>
              </a:lnSpc>
              <a:spcBef>
                <a:spcPts val="110"/>
              </a:spcBef>
            </a:pPr>
            <a:r>
              <a:rPr sz="1400" dirty="0">
                <a:latin typeface="Microsoft Sans Serif"/>
                <a:cs typeface="Microsoft Sans Serif"/>
              </a:rPr>
              <a:t>вводят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новые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типы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 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операторы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работы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ними; создают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новые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типы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индексов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эффективной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работы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370"/>
              </a:lnSpc>
            </a:pP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разнообразными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типами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(помимо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стандартных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25"/>
              </a:lnSpc>
            </a:pPr>
            <a:r>
              <a:rPr sz="1400" spc="-10" dirty="0">
                <a:latin typeface="Microsoft Sans Serif"/>
                <a:cs typeface="Microsoft Sans Serif"/>
              </a:rPr>
              <a:t>B-</a:t>
            </a:r>
            <a:r>
              <a:rPr sz="1400" dirty="0">
                <a:latin typeface="Microsoft Sans Serif"/>
                <a:cs typeface="Microsoft Sans Serif"/>
              </a:rPr>
              <a:t>деревьев,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GiST, </a:t>
            </a:r>
            <a:r>
              <a:rPr sz="1400" spc="-10" dirty="0">
                <a:latin typeface="Microsoft Sans Serif"/>
                <a:cs typeface="Microsoft Sans Serif"/>
              </a:rPr>
              <a:t>SP-</a:t>
            </a:r>
            <a:r>
              <a:rPr sz="1400" spc="-20" dirty="0">
                <a:latin typeface="Microsoft Sans Serif"/>
                <a:cs typeface="Microsoft Sans Serif"/>
              </a:rPr>
              <a:t>GiST, </a:t>
            </a:r>
            <a:r>
              <a:rPr sz="1400" dirty="0">
                <a:latin typeface="Microsoft Sans Serif"/>
                <a:cs typeface="Microsoft Sans Serif"/>
              </a:rPr>
              <a:t>GIN,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BRIN,</a:t>
            </a:r>
            <a:r>
              <a:rPr sz="1400" spc="-10" dirty="0">
                <a:latin typeface="Microsoft Sans Serif"/>
                <a:cs typeface="Microsoft Sans Serif"/>
              </a:rPr>
              <a:t> Bloom);</a:t>
            </a:r>
            <a:endParaRPr sz="1400">
              <a:latin typeface="Microsoft Sans Serif"/>
              <a:cs typeface="Microsoft Sans Serif"/>
            </a:endParaRPr>
          </a:p>
          <a:p>
            <a:pPr marL="12700" marR="116839">
              <a:lnSpc>
                <a:spcPts val="1580"/>
              </a:lnSpc>
              <a:spcBef>
                <a:spcPts val="59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запускают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служебные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фоновые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процессы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выполнения дополнительных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задач;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позволяют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подключаться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внешним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источникам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данных;</a:t>
            </a:r>
            <a:endParaRPr sz="1400">
              <a:latin typeface="Microsoft Sans Serif"/>
              <a:cs typeface="Microsoft Sans Serif"/>
            </a:endParaRPr>
          </a:p>
          <a:p>
            <a:pPr marL="12700" marR="184785">
              <a:lnSpc>
                <a:spcPts val="1570"/>
              </a:lnSpc>
              <a:spcBef>
                <a:spcPts val="605"/>
              </a:spcBef>
            </a:pPr>
            <a:r>
              <a:rPr sz="1400" dirty="0">
                <a:latin typeface="Microsoft Sans Serif"/>
                <a:cs typeface="Microsoft Sans Serif"/>
              </a:rPr>
              <a:t>собирают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информацию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нагрузке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систему,</a:t>
            </a:r>
            <a:r>
              <a:rPr sz="1400" spc="-10" dirty="0">
                <a:latin typeface="Microsoft Sans Serif"/>
                <a:cs typeface="Microsoft Sans Serif"/>
              </a:rPr>
              <a:t> выполняют мониторинг</a:t>
            </a:r>
            <a:r>
              <a:rPr sz="1400" dirty="0">
                <a:latin typeface="Microsoft Sans Serif"/>
                <a:cs typeface="Microsoft Sans Serif"/>
              </a:rPr>
              <a:t> и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строят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отчеты;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позволяют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исследовать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системные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структуры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данных.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2937" y="7517063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2937" y="7788868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2937" y="8460991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2937" y="8931868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937" y="9203674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2937" y="9676342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2937" y="9893436"/>
            <a:ext cx="5497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Подробнее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расширения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рассматриваются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курсах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DBA2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DEV2.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BFBFBF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Итоги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Сервер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управляет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кластером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баз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данных</a:t>
            </a:r>
            <a:endParaRPr sz="1500">
              <a:latin typeface="Times New Roman"/>
              <a:cs typeface="Times New Roman"/>
            </a:endParaRPr>
          </a:p>
          <a:p>
            <a:pPr marL="228600" marR="703580">
              <a:lnSpc>
                <a:spcPts val="1650"/>
              </a:lnSpc>
              <a:spcBef>
                <a:spcPts val="770"/>
              </a:spcBef>
            </a:pPr>
            <a:r>
              <a:rPr sz="1500" spc="-30" dirty="0">
                <a:latin typeface="Times New Roman"/>
                <a:cs typeface="Times New Roman"/>
              </a:rPr>
              <a:t>Протокол </a:t>
            </a:r>
            <a:r>
              <a:rPr sz="1500" spc="-10" dirty="0">
                <a:latin typeface="Times New Roman"/>
                <a:cs typeface="Times New Roman"/>
              </a:rPr>
              <a:t>позволяет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клиентам</a:t>
            </a:r>
            <a:r>
              <a:rPr sz="1500" spc="-25" dirty="0">
                <a:latin typeface="Times New Roman"/>
                <a:cs typeface="Times New Roman"/>
              </a:rPr>
              <a:t> подключаться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к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серверу, </a:t>
            </a:r>
            <a:r>
              <a:rPr sz="1500" spc="-20" dirty="0">
                <a:latin typeface="Times New Roman"/>
                <a:cs typeface="Times New Roman"/>
              </a:rPr>
              <a:t>выполнять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запросы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управлять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транзакциями</a:t>
            </a:r>
            <a:endParaRPr sz="15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1500" spc="-10" dirty="0">
                <a:latin typeface="Times New Roman"/>
                <a:cs typeface="Times New Roman"/>
              </a:rPr>
              <a:t>Каждый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клиент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обслуживается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своим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процессом</a:t>
            </a:r>
            <a:endParaRPr sz="1500">
              <a:latin typeface="Times New Roman"/>
              <a:cs typeface="Times New Roman"/>
            </a:endParaRPr>
          </a:p>
          <a:p>
            <a:pPr marL="228600" marR="1012190">
              <a:lnSpc>
                <a:spcPts val="1650"/>
              </a:lnSpc>
              <a:spcBef>
                <a:spcPts val="765"/>
              </a:spcBef>
            </a:pPr>
            <a:r>
              <a:rPr sz="1500" spc="-10" dirty="0">
                <a:latin typeface="Times New Roman"/>
                <a:cs typeface="Times New Roman"/>
              </a:rPr>
              <a:t>Данные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хранятся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в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файлах,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обращение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происходит </a:t>
            </a:r>
            <a:r>
              <a:rPr sz="1500" dirty="0">
                <a:latin typeface="Times New Roman"/>
                <a:cs typeface="Times New Roman"/>
              </a:rPr>
              <a:t>через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операционную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систему</a:t>
            </a:r>
            <a:endParaRPr sz="1500">
              <a:latin typeface="Times New Roman"/>
              <a:cs typeface="Times New Roman"/>
            </a:endParaRPr>
          </a:p>
          <a:p>
            <a:pPr marL="228600" marR="762635">
              <a:lnSpc>
                <a:spcPts val="1639"/>
              </a:lnSpc>
              <a:spcBef>
                <a:spcPts val="750"/>
              </a:spcBef>
            </a:pPr>
            <a:r>
              <a:rPr sz="1500" spc="-20" dirty="0">
                <a:latin typeface="Times New Roman"/>
                <a:cs typeface="Times New Roman"/>
              </a:rPr>
              <a:t>Кеширование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как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в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локальной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памяти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(каталог, разобранные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запросы),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так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в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общей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(буферный </a:t>
            </a:r>
            <a:r>
              <a:rPr sz="1500" spc="-20" dirty="0">
                <a:latin typeface="Times New Roman"/>
                <a:cs typeface="Times New Roman"/>
              </a:rPr>
              <a:t>кеш)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500">
              <a:latin typeface="Times New Roman"/>
              <a:cs typeface="Times New Roman"/>
            </a:endParaRPr>
          </a:p>
          <a:p>
            <a:pPr marR="220345" algn="r">
              <a:lnSpc>
                <a:spcPct val="100000"/>
              </a:lnSpc>
            </a:pPr>
            <a:r>
              <a:rPr sz="950" spc="-25" dirty="0">
                <a:solidFill>
                  <a:srgbClr val="000033"/>
                </a:solidFill>
                <a:latin typeface="Microsoft Sans Serif"/>
                <a:cs typeface="Microsoft Sans Serif"/>
              </a:rPr>
              <a:t>17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dirty="0">
                <a:solidFill>
                  <a:srgbClr val="000033"/>
                </a:solidFill>
                <a:latin typeface="Microsoft Sans Serif"/>
                <a:cs typeface="Microsoft Sans Serif"/>
              </a:rPr>
              <a:t>Используемые</a:t>
            </a:r>
            <a:r>
              <a:rPr sz="2300" spc="-120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материалы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spc="-25" dirty="0">
                <a:latin typeface="Times New Roman"/>
                <a:cs typeface="Times New Roman"/>
              </a:rPr>
              <a:t>Подготовленная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виртуальная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машина</a:t>
            </a:r>
            <a:endParaRPr sz="1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150" dirty="0">
                <a:latin typeface="Times New Roman"/>
                <a:cs typeface="Times New Roman"/>
              </a:rPr>
              <a:t>ОС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Xubuntu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22</a:t>
            </a:r>
            <a:endParaRPr sz="1150">
              <a:latin typeface="Times New Roman"/>
              <a:cs typeface="Times New Roman"/>
            </a:endParaRPr>
          </a:p>
          <a:p>
            <a:pPr marL="515620" marR="1691639">
              <a:lnSpc>
                <a:spcPct val="115500"/>
              </a:lnSpc>
              <a:spcBef>
                <a:spcPts val="10"/>
              </a:spcBef>
            </a:pPr>
            <a:r>
              <a:rPr sz="1150" dirty="0">
                <a:latin typeface="Times New Roman"/>
                <a:cs typeface="Times New Roman"/>
              </a:rPr>
              <a:t>PostgreSQL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16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 документацией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на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русском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языке </a:t>
            </a:r>
            <a:r>
              <a:rPr sz="1150" dirty="0">
                <a:latin typeface="Times New Roman"/>
                <a:cs typeface="Times New Roman"/>
              </a:rPr>
              <a:t>учебное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веб-</a:t>
            </a:r>
            <a:r>
              <a:rPr sz="1150" dirty="0">
                <a:latin typeface="Times New Roman"/>
                <a:cs typeface="Times New Roman"/>
              </a:rPr>
              <a:t>приложение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«Книжный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магазин» </a:t>
            </a:r>
            <a:r>
              <a:rPr sz="1150" dirty="0">
                <a:latin typeface="Times New Roman"/>
                <a:cs typeface="Times New Roman"/>
              </a:rPr>
              <a:t>pgAdmin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00"/>
              </a:spcBef>
            </a:pPr>
            <a:r>
              <a:rPr sz="1500" spc="-10" dirty="0">
                <a:latin typeface="Times New Roman"/>
                <a:cs typeface="Times New Roman"/>
              </a:rPr>
              <a:t>Учебные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материалы</a:t>
            </a:r>
            <a:endParaRPr sz="1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509"/>
              </a:spcBef>
            </a:pPr>
            <a:r>
              <a:rPr sz="1150" spc="-10" dirty="0">
                <a:latin typeface="Times New Roman"/>
                <a:cs typeface="Times New Roman"/>
              </a:rPr>
              <a:t>руководство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слушателя</a:t>
            </a:r>
            <a:endParaRPr sz="1150">
              <a:latin typeface="Times New Roman"/>
              <a:cs typeface="Times New Roman"/>
            </a:endParaRPr>
          </a:p>
          <a:p>
            <a:pPr marL="515620" marR="709930">
              <a:lnSpc>
                <a:spcPts val="1290"/>
              </a:lnSpc>
              <a:spcBef>
                <a:spcPts val="330"/>
              </a:spcBef>
            </a:pPr>
            <a:r>
              <a:rPr sz="1150" dirty="0">
                <a:latin typeface="Times New Roman"/>
                <a:cs typeface="Times New Roman"/>
              </a:rPr>
              <a:t>презентации,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демонстрации,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практические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задания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их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решение </a:t>
            </a:r>
            <a:r>
              <a:rPr sz="1150" dirty="0">
                <a:latin typeface="Times New Roman"/>
                <a:cs typeface="Times New Roman"/>
              </a:rPr>
              <a:t>(в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форматах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html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pdf)</a:t>
            </a:r>
            <a:endParaRPr sz="1150">
              <a:latin typeface="Times New Roman"/>
              <a:cs typeface="Times New Roman"/>
            </a:endParaRPr>
          </a:p>
          <a:p>
            <a:pPr marL="515620" marR="802005">
              <a:lnSpc>
                <a:spcPts val="1290"/>
              </a:lnSpc>
              <a:spcBef>
                <a:spcPts val="305"/>
              </a:spcBef>
            </a:pPr>
            <a:r>
              <a:rPr sz="1150" dirty="0">
                <a:latin typeface="Times New Roman"/>
                <a:cs typeface="Times New Roman"/>
              </a:rPr>
              <a:t>справочные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материалы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—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функции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типы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данных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PostgreSQL, </a:t>
            </a:r>
            <a:r>
              <a:rPr sz="1150" dirty="0">
                <a:latin typeface="Times New Roman"/>
                <a:cs typeface="Times New Roman"/>
              </a:rPr>
              <a:t>схема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основных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таблиц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системного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каталога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с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командами</a:t>
            </a:r>
            <a:r>
              <a:rPr sz="1150" spc="-10" dirty="0">
                <a:latin typeface="Times New Roman"/>
                <a:cs typeface="Times New Roman"/>
              </a:rPr>
              <a:t> psql, </a:t>
            </a:r>
            <a:r>
              <a:rPr sz="1150" dirty="0">
                <a:latin typeface="Times New Roman"/>
                <a:cs typeface="Times New Roman"/>
              </a:rPr>
              <a:t>некоторые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команды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Unix,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настройка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pgAdmin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1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5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37" y="5049631"/>
            <a:ext cx="6058535" cy="43954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94995">
              <a:lnSpc>
                <a:spcPts val="1570"/>
              </a:lnSpc>
              <a:spcBef>
                <a:spcPts val="244"/>
              </a:spcBef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проходите</a:t>
            </a:r>
            <a:r>
              <a:rPr sz="1400" dirty="0">
                <a:latin typeface="Microsoft Sans Serif"/>
                <a:cs typeface="Microsoft Sans Serif"/>
              </a:rPr>
              <a:t> курс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самостоятельно,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обязательно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начните</a:t>
            </a:r>
            <a:r>
              <a:rPr sz="1400" spc="5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знакомства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Руководством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слушателя.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числе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прочего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нем</a:t>
            </a:r>
            <a:endParaRPr sz="1400">
              <a:latin typeface="Microsoft Sans Serif"/>
              <a:cs typeface="Microsoft Sans Serif"/>
            </a:endParaRPr>
          </a:p>
          <a:p>
            <a:pPr marL="12700" marR="262890">
              <a:lnSpc>
                <a:spcPts val="157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написано,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где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скачать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как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использовать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виртуальную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машину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курса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прочие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материалы.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Все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материалы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доступны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адресу: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https://postgrespro.ru/education/courses/DEV1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93600"/>
              </a:lnSpc>
              <a:spcBef>
                <a:spcPts val="565"/>
              </a:spcBef>
            </a:pPr>
            <a:r>
              <a:rPr sz="1400" dirty="0">
                <a:latin typeface="Microsoft Sans Serif"/>
                <a:cs typeface="Microsoft Sans Serif"/>
              </a:rPr>
              <a:t>Выполнение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практических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заданий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очень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важно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получения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навыков </a:t>
            </a:r>
            <a:r>
              <a:rPr sz="1400" dirty="0">
                <a:latin typeface="Microsoft Sans Serif"/>
                <a:cs typeface="Microsoft Sans Serif"/>
              </a:rPr>
              <a:t>работы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Обязательно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старайтесь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сначала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самостоятельно </a:t>
            </a:r>
            <a:r>
              <a:rPr sz="1400" dirty="0">
                <a:latin typeface="Microsoft Sans Serif"/>
                <a:cs typeface="Microsoft Sans Serif"/>
              </a:rPr>
              <a:t>выполнить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задания,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затем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просмотрите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предлагаемые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нами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решения, </a:t>
            </a:r>
            <a:r>
              <a:rPr sz="1400" dirty="0">
                <a:latin typeface="Microsoft Sans Serif"/>
                <a:cs typeface="Microsoft Sans Serif"/>
              </a:rPr>
              <a:t>даже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задание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вызвало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вопросов.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решениях</a:t>
            </a:r>
            <a:r>
              <a:rPr sz="1400" spc="-10" dirty="0">
                <a:latin typeface="Microsoft Sans Serif"/>
                <a:cs typeface="Microsoft Sans Serif"/>
              </a:rPr>
              <a:t> могут содержаться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дополнительные </a:t>
            </a:r>
            <a:r>
              <a:rPr sz="1400" dirty="0">
                <a:latin typeface="Microsoft Sans Serif"/>
                <a:cs typeface="Microsoft Sans Serif"/>
              </a:rPr>
              <a:t>сведения,</a:t>
            </a:r>
            <a:r>
              <a:rPr sz="1400" spc="-10" dirty="0">
                <a:latin typeface="Microsoft Sans Serif"/>
                <a:cs typeface="Microsoft Sans Serif"/>
              </a:rPr>
              <a:t> которые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10" dirty="0">
                <a:latin typeface="Microsoft Sans Serif"/>
                <a:cs typeface="Microsoft Sans Serif"/>
              </a:rPr>
              <a:t> упоминаются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80"/>
              </a:lnSpc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презентациях</a:t>
            </a:r>
            <a:r>
              <a:rPr sz="1400" dirty="0">
                <a:latin typeface="Microsoft Sans Serif"/>
                <a:cs typeface="Microsoft Sans Serif"/>
              </a:rPr>
              <a:t> и</a:t>
            </a:r>
            <a:r>
              <a:rPr sz="1400" spc="-10" dirty="0">
                <a:latin typeface="Microsoft Sans Serif"/>
                <a:cs typeface="Microsoft Sans Serif"/>
              </a:rPr>
              <a:t> демонстрациях.</a:t>
            </a:r>
            <a:endParaRPr sz="1400">
              <a:latin typeface="Microsoft Sans Serif"/>
              <a:cs typeface="Microsoft Sans Serif"/>
            </a:endParaRPr>
          </a:p>
          <a:p>
            <a:pPr marL="12700" marR="59055">
              <a:lnSpc>
                <a:spcPct val="93600"/>
              </a:lnSpc>
              <a:spcBef>
                <a:spcPts val="570"/>
              </a:spcBef>
            </a:pPr>
            <a:r>
              <a:rPr sz="1400" dirty="0">
                <a:latin typeface="Microsoft Sans Serif"/>
                <a:cs typeface="Microsoft Sans Serif"/>
              </a:rPr>
              <a:t>Учебные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материалы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(презентации,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демонстрации,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практические </a:t>
            </a:r>
            <a:r>
              <a:rPr sz="1400" dirty="0">
                <a:latin typeface="Microsoft Sans Serif"/>
                <a:cs typeface="Microsoft Sans Serif"/>
              </a:rPr>
              <a:t>задания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решения)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доступны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двух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форматах.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Формат</a:t>
            </a:r>
            <a:r>
              <a:rPr sz="1400" dirty="0">
                <a:latin typeface="Microsoft Sans Serif"/>
                <a:cs typeface="Microsoft Sans Serif"/>
              </a:rPr>
              <a:t> html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удобен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онлайн-</a:t>
            </a:r>
            <a:r>
              <a:rPr sz="1400" dirty="0">
                <a:latin typeface="Microsoft Sans Serif"/>
                <a:cs typeface="Microsoft Sans Serif"/>
              </a:rPr>
              <a:t>работы,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он</a:t>
            </a:r>
            <a:r>
              <a:rPr sz="1400" spc="-10" dirty="0">
                <a:latin typeface="Microsoft Sans Serif"/>
                <a:cs typeface="Microsoft Sans Serif"/>
              </a:rPr>
              <a:t> позволяет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копировать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фрагменты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текста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кода. </a:t>
            </a:r>
            <a:r>
              <a:rPr sz="1400" spc="-25" dirty="0">
                <a:latin typeface="Microsoft Sans Serif"/>
                <a:cs typeface="Microsoft Sans Serif"/>
              </a:rPr>
              <a:t>Документ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формате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pdf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разбит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страницы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удобен 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печати.</a:t>
            </a:r>
            <a:endParaRPr sz="1400">
              <a:latin typeface="Microsoft Sans Serif"/>
              <a:cs typeface="Microsoft Sans Serif"/>
            </a:endParaRPr>
          </a:p>
          <a:p>
            <a:pPr marL="12700" marR="54610">
              <a:lnSpc>
                <a:spcPts val="1570"/>
              </a:lnSpc>
              <a:spcBef>
                <a:spcPts val="605"/>
              </a:spcBef>
            </a:pPr>
            <a:r>
              <a:rPr sz="1400" spc="-20" dirty="0">
                <a:latin typeface="Microsoft Sans Serif"/>
                <a:cs typeface="Microsoft Sans Serif"/>
              </a:rPr>
              <a:t>Дополнительные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справочные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материалы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помогут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быстро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найти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нужную информацию.</a:t>
            </a:r>
            <a:endParaRPr sz="1400">
              <a:latin typeface="Microsoft Sans Serif"/>
              <a:cs typeface="Microsoft Sans Serif"/>
            </a:endParaRPr>
          </a:p>
          <a:p>
            <a:pPr marL="12700" marR="175260">
              <a:lnSpc>
                <a:spcPct val="93700"/>
              </a:lnSpc>
              <a:spcBef>
                <a:spcPts val="530"/>
              </a:spcBef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виртуальной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машине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установлен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pgAdmin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4.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курсе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мы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используем только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psql,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желании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воспользоваться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графической средой.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dirty="0">
                <a:solidFill>
                  <a:srgbClr val="000033"/>
                </a:solidFill>
                <a:latin typeface="Microsoft Sans Serif"/>
                <a:cs typeface="Microsoft Sans Serif"/>
              </a:rPr>
              <a:t>Организационные</a:t>
            </a:r>
            <a:r>
              <a:rPr sz="2300" spc="-45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вопросы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День: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~8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академических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часов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обед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(1час)</a:t>
            </a:r>
            <a:endParaRPr sz="15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439"/>
              </a:spcBef>
            </a:pPr>
            <a:r>
              <a:rPr sz="1500" spc="-10" dirty="0">
                <a:latin typeface="Times New Roman"/>
                <a:cs typeface="Times New Roman"/>
              </a:rPr>
              <a:t>Каждая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тема,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как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правило,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состоит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из</a:t>
            </a:r>
            <a:endParaRPr sz="1500">
              <a:latin typeface="Times New Roman"/>
              <a:cs typeface="Times New Roman"/>
            </a:endParaRPr>
          </a:p>
          <a:p>
            <a:pPr marL="515620" marR="1428750">
              <a:lnSpc>
                <a:spcPct val="116100"/>
              </a:lnSpc>
              <a:spcBef>
                <a:spcPts val="285"/>
              </a:spcBef>
            </a:pPr>
            <a:r>
              <a:rPr sz="1150" dirty="0">
                <a:latin typeface="Times New Roman"/>
                <a:cs typeface="Times New Roman"/>
              </a:rPr>
              <a:t>презентации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демонстраций: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~25–60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мин </a:t>
            </a:r>
            <a:r>
              <a:rPr sz="1150" dirty="0">
                <a:latin typeface="Times New Roman"/>
                <a:cs typeface="Times New Roman"/>
              </a:rPr>
              <a:t>практических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заданий: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~20–30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мин,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включая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перерыв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6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День</a:t>
            </a:r>
            <a:r>
              <a:rPr sz="2300" spc="-120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1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spc="-10" dirty="0">
                <a:latin typeface="Times New Roman"/>
                <a:cs typeface="Times New Roman"/>
              </a:rPr>
              <a:t>Базовый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инструментарий</a:t>
            </a:r>
            <a:endParaRPr sz="1500">
              <a:latin typeface="Times New Roman"/>
              <a:cs typeface="Times New Roman"/>
            </a:endParaRPr>
          </a:p>
          <a:p>
            <a:pPr marL="737235" indent="-22161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737235" algn="l"/>
              </a:tabLst>
            </a:pPr>
            <a:r>
              <a:rPr sz="1150" spc="-10" dirty="0">
                <a:latin typeface="Times New Roman"/>
                <a:cs typeface="Times New Roman"/>
              </a:rPr>
              <a:t>Установка</a:t>
            </a:r>
            <a:r>
              <a:rPr sz="1150" dirty="0">
                <a:latin typeface="Times New Roman"/>
                <a:cs typeface="Times New Roman"/>
              </a:rPr>
              <a:t> и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управление,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psql</a:t>
            </a:r>
            <a:endParaRPr sz="11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00"/>
              </a:spcBef>
            </a:pPr>
            <a:r>
              <a:rPr sz="1500" spc="-10" dirty="0">
                <a:latin typeface="Times New Roman"/>
                <a:cs typeface="Times New Roman"/>
              </a:rPr>
              <a:t>Архитектура</a:t>
            </a:r>
            <a:endParaRPr sz="1500">
              <a:latin typeface="Times New Roman"/>
              <a:cs typeface="Times New Roman"/>
            </a:endParaRPr>
          </a:p>
          <a:p>
            <a:pPr marL="805815" indent="-209550">
              <a:lnSpc>
                <a:spcPct val="100000"/>
              </a:lnSpc>
              <a:spcBef>
                <a:spcPts val="700"/>
              </a:spcBef>
              <a:buAutoNum type="arabicPeriod" startAt="2"/>
              <a:tabLst>
                <a:tab pos="805815" algn="l"/>
              </a:tabLst>
            </a:pPr>
            <a:r>
              <a:rPr sz="1150" dirty="0">
                <a:latin typeface="Times New Roman"/>
                <a:cs typeface="Times New Roman"/>
              </a:rPr>
              <a:t>Общее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устройство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PostgreSQL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Font typeface="Times New Roman"/>
              <a:buAutoNum type="arabicPeriod" startAt="2"/>
            </a:pPr>
            <a:endParaRPr sz="11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1500" spc="-10" dirty="0">
                <a:latin typeface="Times New Roman"/>
                <a:cs typeface="Times New Roman"/>
              </a:rPr>
              <a:t>Организация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данных</a:t>
            </a:r>
            <a:endParaRPr sz="1500">
              <a:latin typeface="Times New Roman"/>
              <a:cs typeface="Times New Roman"/>
            </a:endParaRPr>
          </a:p>
          <a:p>
            <a:pPr marL="725170" indent="-209550">
              <a:lnSpc>
                <a:spcPct val="100000"/>
              </a:lnSpc>
              <a:spcBef>
                <a:spcPts val="1205"/>
              </a:spcBef>
              <a:buAutoNum type="arabicPeriod" startAt="3"/>
              <a:tabLst>
                <a:tab pos="725170" algn="l"/>
              </a:tabLst>
            </a:pPr>
            <a:r>
              <a:rPr sz="1150" dirty="0">
                <a:latin typeface="Times New Roman"/>
                <a:cs typeface="Times New Roman"/>
              </a:rPr>
              <a:t>Логическая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структура</a:t>
            </a:r>
            <a:endParaRPr sz="1150">
              <a:latin typeface="Times New Roman"/>
              <a:cs typeface="Times New Roman"/>
            </a:endParaRPr>
          </a:p>
          <a:p>
            <a:pPr marL="725170" indent="-209550">
              <a:lnSpc>
                <a:spcPct val="100000"/>
              </a:lnSpc>
              <a:spcBef>
                <a:spcPts val="370"/>
              </a:spcBef>
              <a:buAutoNum type="arabicPeriod" startAt="3"/>
              <a:tabLst>
                <a:tab pos="725170" algn="l"/>
              </a:tabLst>
            </a:pPr>
            <a:r>
              <a:rPr sz="1150" dirty="0">
                <a:latin typeface="Times New Roman"/>
                <a:cs typeface="Times New Roman"/>
              </a:rPr>
              <a:t>Физическая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структура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1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7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37" y="5049631"/>
            <a:ext cx="5946140" cy="8388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1400" dirty="0">
                <a:latin typeface="Microsoft Sans Serif"/>
                <a:cs typeface="Microsoft Sans Serif"/>
              </a:rPr>
              <a:t>Первый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день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занятий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посвящен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основном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теоретической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подготовке. </a:t>
            </a:r>
            <a:r>
              <a:rPr sz="1400" dirty="0">
                <a:latin typeface="Microsoft Sans Serif"/>
                <a:cs typeface="Microsoft Sans Serif"/>
              </a:rPr>
              <a:t>Здесь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рассматриваются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основы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архитектуры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без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знания которых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невозможно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полноценное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использование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СУБД.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Полученные </a:t>
            </a:r>
            <a:r>
              <a:rPr sz="1400" dirty="0">
                <a:latin typeface="Microsoft Sans Serif"/>
                <a:cs typeface="Microsoft Sans Serif"/>
              </a:rPr>
              <a:t>знания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будут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применяться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практике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последующих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темах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курса.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День</a:t>
            </a:r>
            <a:r>
              <a:rPr sz="2300" spc="-120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2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spc="-20" dirty="0">
                <a:latin typeface="Times New Roman"/>
                <a:cs typeface="Times New Roman"/>
              </a:rPr>
              <a:t>Приложение </a:t>
            </a:r>
            <a:r>
              <a:rPr sz="1500" spc="-10" dirty="0">
                <a:latin typeface="Times New Roman"/>
                <a:cs typeface="Times New Roman"/>
              </a:rPr>
              <a:t>«Книжный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магазин»</a:t>
            </a:r>
            <a:endParaRPr sz="1500">
              <a:latin typeface="Times New Roman"/>
              <a:cs typeface="Times New Roman"/>
            </a:endParaRPr>
          </a:p>
          <a:p>
            <a:pPr marL="737235" indent="-221615">
              <a:lnSpc>
                <a:spcPct val="100000"/>
              </a:lnSpc>
              <a:spcBef>
                <a:spcPts val="495"/>
              </a:spcBef>
              <a:buAutoNum type="arabicPeriod" startAt="7"/>
              <a:tabLst>
                <a:tab pos="737235" algn="l"/>
              </a:tabLst>
            </a:pPr>
            <a:r>
              <a:rPr sz="1150" dirty="0">
                <a:latin typeface="Times New Roman"/>
                <a:cs typeface="Times New Roman"/>
              </a:rPr>
              <a:t>Схема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данных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интерфейс</a:t>
            </a:r>
            <a:endParaRPr sz="11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00"/>
              </a:spcBef>
            </a:pPr>
            <a:r>
              <a:rPr sz="1500" spc="-25" dirty="0">
                <a:latin typeface="Times New Roman"/>
                <a:cs typeface="Times New Roman"/>
              </a:rPr>
              <a:t>SQL</a:t>
            </a:r>
            <a:endParaRPr sz="1500">
              <a:latin typeface="Times New Roman"/>
              <a:cs typeface="Times New Roman"/>
            </a:endParaRPr>
          </a:p>
          <a:p>
            <a:pPr marL="737235" indent="-221615">
              <a:lnSpc>
                <a:spcPct val="100000"/>
              </a:lnSpc>
              <a:spcBef>
                <a:spcPts val="515"/>
              </a:spcBef>
              <a:buAutoNum type="arabicPeriod" startAt="8"/>
              <a:tabLst>
                <a:tab pos="737235" algn="l"/>
              </a:tabLst>
            </a:pPr>
            <a:r>
              <a:rPr sz="1150" spc="-10" dirty="0">
                <a:latin typeface="Times New Roman"/>
                <a:cs typeface="Times New Roman"/>
              </a:rPr>
              <a:t>Функции</a:t>
            </a:r>
            <a:endParaRPr sz="1150">
              <a:latin typeface="Times New Roman"/>
              <a:cs typeface="Times New Roman"/>
            </a:endParaRPr>
          </a:p>
          <a:p>
            <a:pPr marL="737235" indent="-221615">
              <a:lnSpc>
                <a:spcPct val="100000"/>
              </a:lnSpc>
              <a:spcBef>
                <a:spcPts val="359"/>
              </a:spcBef>
              <a:buAutoNum type="arabicPeriod" startAt="8"/>
              <a:tabLst>
                <a:tab pos="737235" algn="l"/>
              </a:tabLst>
            </a:pPr>
            <a:r>
              <a:rPr sz="1150" spc="-10" dirty="0">
                <a:latin typeface="Times New Roman"/>
                <a:cs typeface="Times New Roman"/>
              </a:rPr>
              <a:t>Процедуры</a:t>
            </a:r>
            <a:endParaRPr sz="1150">
              <a:latin typeface="Times New Roman"/>
              <a:cs typeface="Times New Roman"/>
            </a:endParaRPr>
          </a:p>
          <a:p>
            <a:pPr marL="737235" indent="-221615">
              <a:lnSpc>
                <a:spcPct val="100000"/>
              </a:lnSpc>
              <a:spcBef>
                <a:spcPts val="365"/>
              </a:spcBef>
              <a:buAutoNum type="arabicPeriod" startAt="10"/>
              <a:tabLst>
                <a:tab pos="737235" algn="l"/>
              </a:tabLst>
            </a:pPr>
            <a:r>
              <a:rPr sz="1150" dirty="0">
                <a:latin typeface="Times New Roman"/>
                <a:cs typeface="Times New Roman"/>
              </a:rPr>
              <a:t>Составные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типы</a:t>
            </a:r>
            <a:endParaRPr sz="11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600"/>
              </a:spcBef>
            </a:pPr>
            <a:r>
              <a:rPr sz="1500" spc="-10" dirty="0">
                <a:latin typeface="Times New Roman"/>
                <a:cs typeface="Times New Roman"/>
              </a:rPr>
              <a:t>PL/pgSQL</a:t>
            </a:r>
            <a:endParaRPr sz="1500">
              <a:latin typeface="Times New Roman"/>
              <a:cs typeface="Times New Roman"/>
            </a:endParaRPr>
          </a:p>
          <a:p>
            <a:pPr marL="732155" indent="-216535">
              <a:lnSpc>
                <a:spcPct val="100000"/>
              </a:lnSpc>
              <a:spcBef>
                <a:spcPts val="505"/>
              </a:spcBef>
              <a:buAutoNum type="arabicPeriod" startAt="11"/>
              <a:tabLst>
                <a:tab pos="732155" algn="l"/>
              </a:tabLst>
            </a:pPr>
            <a:r>
              <a:rPr sz="1150" dirty="0">
                <a:latin typeface="Times New Roman"/>
                <a:cs typeface="Times New Roman"/>
              </a:rPr>
              <a:t>Обзор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и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конструкции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языка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1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8</a:t>
            </a:r>
            <a:endParaRPr sz="9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4978" y="1728733"/>
            <a:ext cx="230720" cy="25377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2937" y="5049631"/>
            <a:ext cx="5753100" cy="12382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700"/>
              </a:lnSpc>
              <a:spcBef>
                <a:spcPts val="204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Начиная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модуля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«Приложение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«Книжный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магазин»»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второго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дня </a:t>
            </a:r>
            <a:r>
              <a:rPr sz="1400" dirty="0">
                <a:latin typeface="Microsoft Sans Serif"/>
                <a:cs typeface="Microsoft Sans Serif"/>
              </a:rPr>
              <a:t>занятий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каждая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тема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содержит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два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набора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практических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заданий: </a:t>
            </a:r>
            <a:r>
              <a:rPr sz="1400" dirty="0">
                <a:latin typeface="Microsoft Sans Serif"/>
                <a:cs typeface="Microsoft Sans Serif"/>
              </a:rPr>
              <a:t>основных,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связанных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этим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приложением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(они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отмечены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значком книги)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дополнительных.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время,</a:t>
            </a:r>
            <a:r>
              <a:rPr sz="1400" spc="-10" dirty="0">
                <a:latin typeface="Microsoft Sans Serif"/>
                <a:cs typeface="Microsoft Sans Serif"/>
              </a:rPr>
              <a:t> которое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отводится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задания </a:t>
            </a:r>
            <a:r>
              <a:rPr sz="1400" dirty="0">
                <a:latin typeface="Microsoft Sans Serif"/>
                <a:cs typeface="Microsoft Sans Serif"/>
              </a:rPr>
              <a:t>(около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30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минут),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выполнить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всю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практику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невозможно.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Используйте дополнительные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задания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самостоятельной работы.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995" y="812530"/>
            <a:ext cx="5345430" cy="534670"/>
            <a:chOff x="1106995" y="812530"/>
            <a:chExt cx="53454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95" y="812530"/>
              <a:ext cx="5345277" cy="5345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114" y="884102"/>
              <a:ext cx="870127" cy="367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6995" y="812530"/>
            <a:ext cx="5345430" cy="400939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19"/>
              </a:spcBef>
            </a:pPr>
            <a:r>
              <a:rPr sz="2300" spc="-10" dirty="0">
                <a:solidFill>
                  <a:srgbClr val="000033"/>
                </a:solidFill>
                <a:latin typeface="Microsoft Sans Serif"/>
                <a:cs typeface="Microsoft Sans Serif"/>
              </a:rPr>
              <a:t>День</a:t>
            </a:r>
            <a:r>
              <a:rPr sz="2300" spc="-120" dirty="0">
                <a:solidFill>
                  <a:srgbClr val="000033"/>
                </a:solidFill>
                <a:latin typeface="Microsoft Sans Serif"/>
                <a:cs typeface="Microsoft Sans Serif"/>
              </a:rPr>
              <a:t> </a:t>
            </a:r>
            <a:r>
              <a:rPr sz="230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3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500" spc="-10" dirty="0">
                <a:latin typeface="Times New Roman"/>
                <a:cs typeface="Times New Roman"/>
              </a:rPr>
              <a:t>PL/pgSQL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(продолжение)</a:t>
            </a:r>
            <a:endParaRPr sz="1500">
              <a:latin typeface="Times New Roman"/>
              <a:cs typeface="Times New Roman"/>
            </a:endParaRPr>
          </a:p>
          <a:p>
            <a:pPr marL="737870" indent="-212725">
              <a:lnSpc>
                <a:spcPct val="100000"/>
              </a:lnSpc>
              <a:spcBef>
                <a:spcPts val="495"/>
              </a:spcBef>
              <a:buAutoNum type="arabicPeriod" startAt="12"/>
              <a:tabLst>
                <a:tab pos="737870" algn="l"/>
              </a:tabLst>
            </a:pPr>
            <a:r>
              <a:rPr sz="1150" dirty="0">
                <a:latin typeface="Times New Roman"/>
                <a:cs typeface="Times New Roman"/>
              </a:rPr>
              <a:t>Выполнение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запросов</a:t>
            </a:r>
            <a:endParaRPr sz="1150">
              <a:latin typeface="Times New Roman"/>
              <a:cs typeface="Times New Roman"/>
            </a:endParaRPr>
          </a:p>
          <a:p>
            <a:pPr marL="737870" indent="-212725">
              <a:lnSpc>
                <a:spcPct val="100000"/>
              </a:lnSpc>
              <a:spcBef>
                <a:spcPts val="375"/>
              </a:spcBef>
              <a:buAutoNum type="arabicPeriod" startAt="12"/>
              <a:tabLst>
                <a:tab pos="737870" algn="l"/>
              </a:tabLst>
            </a:pPr>
            <a:r>
              <a:rPr sz="1150" spc="-10" dirty="0">
                <a:latin typeface="Times New Roman"/>
                <a:cs typeface="Times New Roman"/>
              </a:rPr>
              <a:t>Курсоры</a:t>
            </a:r>
            <a:endParaRPr sz="1150">
              <a:latin typeface="Times New Roman"/>
              <a:cs typeface="Times New Roman"/>
            </a:endParaRPr>
          </a:p>
          <a:p>
            <a:pPr marL="737870" indent="-212725">
              <a:lnSpc>
                <a:spcPct val="100000"/>
              </a:lnSpc>
              <a:spcBef>
                <a:spcPts val="360"/>
              </a:spcBef>
              <a:buAutoNum type="arabicPeriod" startAt="12"/>
              <a:tabLst>
                <a:tab pos="737870" algn="l"/>
              </a:tabLst>
            </a:pPr>
            <a:r>
              <a:rPr sz="1150" dirty="0">
                <a:latin typeface="Times New Roman"/>
                <a:cs typeface="Times New Roman"/>
              </a:rPr>
              <a:t>Динамические </a:t>
            </a:r>
            <a:r>
              <a:rPr sz="1150" spc="-10" dirty="0">
                <a:latin typeface="Times New Roman"/>
                <a:cs typeface="Times New Roman"/>
              </a:rPr>
              <a:t>команды</a:t>
            </a:r>
            <a:endParaRPr sz="1150">
              <a:latin typeface="Times New Roman"/>
              <a:cs typeface="Times New Roman"/>
            </a:endParaRPr>
          </a:p>
          <a:p>
            <a:pPr marL="737870" indent="-212725">
              <a:lnSpc>
                <a:spcPct val="100000"/>
              </a:lnSpc>
              <a:spcBef>
                <a:spcPts val="355"/>
              </a:spcBef>
              <a:buAutoNum type="arabicPeriod" startAt="12"/>
              <a:tabLst>
                <a:tab pos="737870" algn="l"/>
              </a:tabLst>
            </a:pPr>
            <a:r>
              <a:rPr sz="1150" spc="-10" dirty="0">
                <a:latin typeface="Times New Roman"/>
                <a:cs typeface="Times New Roman"/>
              </a:rPr>
              <a:t>Массивы</a:t>
            </a:r>
            <a:endParaRPr sz="1150">
              <a:latin typeface="Times New Roman"/>
              <a:cs typeface="Times New Roman"/>
            </a:endParaRPr>
          </a:p>
          <a:p>
            <a:pPr marL="737870" indent="-212725">
              <a:lnSpc>
                <a:spcPct val="100000"/>
              </a:lnSpc>
              <a:spcBef>
                <a:spcPts val="360"/>
              </a:spcBef>
              <a:buAutoNum type="arabicPeriod" startAt="12"/>
              <a:tabLst>
                <a:tab pos="737870" algn="l"/>
              </a:tabLst>
            </a:pPr>
            <a:r>
              <a:rPr sz="1150" dirty="0">
                <a:latin typeface="Times New Roman"/>
                <a:cs typeface="Times New Roman"/>
              </a:rPr>
              <a:t>Обработка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ошибок</a:t>
            </a:r>
            <a:endParaRPr sz="1150">
              <a:latin typeface="Times New Roman"/>
              <a:cs typeface="Times New Roman"/>
            </a:endParaRPr>
          </a:p>
          <a:p>
            <a:pPr marL="737870" indent="-212725">
              <a:lnSpc>
                <a:spcPct val="100000"/>
              </a:lnSpc>
              <a:spcBef>
                <a:spcPts val="170"/>
              </a:spcBef>
              <a:buAutoNum type="arabicPeriod" startAt="12"/>
              <a:tabLst>
                <a:tab pos="737870" algn="l"/>
              </a:tabLst>
            </a:pPr>
            <a:r>
              <a:rPr sz="1150" spc="-10" dirty="0">
                <a:latin typeface="Times New Roman"/>
                <a:cs typeface="Times New Roman"/>
              </a:rPr>
              <a:t>Триггеры</a:t>
            </a:r>
            <a:endParaRPr sz="1150">
              <a:latin typeface="Times New Roman"/>
              <a:cs typeface="Times New Roman"/>
            </a:endParaRPr>
          </a:p>
          <a:p>
            <a:pPr marL="737870" indent="-212725">
              <a:lnSpc>
                <a:spcPct val="100000"/>
              </a:lnSpc>
              <a:spcBef>
                <a:spcPts val="360"/>
              </a:spcBef>
              <a:buAutoNum type="arabicPeriod" startAt="12"/>
              <a:tabLst>
                <a:tab pos="737870" algn="l"/>
              </a:tabLst>
            </a:pPr>
            <a:r>
              <a:rPr sz="1150" spc="-10" dirty="0">
                <a:latin typeface="Times New Roman"/>
                <a:cs typeface="Times New Roman"/>
              </a:rPr>
              <a:t>Отладка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950" spc="-50" dirty="0">
                <a:solidFill>
                  <a:srgbClr val="000033"/>
                </a:solidFill>
                <a:latin typeface="Microsoft Sans Serif"/>
                <a:cs typeface="Microsoft Sans Serif"/>
              </a:rPr>
              <a:t>9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7350</Words>
  <Application>Microsoft Office PowerPoint</Application>
  <PresentationFormat>Произвольный</PresentationFormat>
  <Paragraphs>1113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Cambria</vt:lpstr>
      <vt:lpstr>Courier New</vt:lpstr>
      <vt:lpstr>Georgia</vt:lpstr>
      <vt:lpstr>Lucida Sans Unicode</vt:lpstr>
      <vt:lpstr>Microsoft Sans Serif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сервером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Клиент и сервер</vt:lpstr>
      <vt:lpstr>Транзакции</vt:lpstr>
      <vt:lpstr>Презентация PowerPoint</vt:lpstr>
      <vt:lpstr>Презентация PowerPoint</vt:lpstr>
      <vt:lpstr>Презентация PowerPoint</vt:lpstr>
      <vt:lpstr>Выполнение запроса</vt:lpstr>
      <vt:lpstr>Подготовка операторов</vt:lpstr>
      <vt:lpstr>Презентация PowerPoint</vt:lpstr>
      <vt:lpstr>Курсоры</vt:lpstr>
      <vt:lpstr>Презентация PowerPoint</vt:lpstr>
      <vt:lpstr>Хранение данных</vt:lpstr>
      <vt:lpstr>Расширяемость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2024-11-24T19:16:19Z</dcterms:created>
  <dcterms:modified xsi:type="dcterms:W3CDTF">2024-11-24T19:18:29Z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2024-07-05T00:00:00Z</vt:filetime>
  </property>
  <property fmtid="{D5CDD505-2E9C-101B-9397-08002B2CF9AE}" pid="3" name="Creator">
    <vt:lpwstr>pdftk-java 3.2.2</vt:lpwstr>
  </property>
  <property fmtid="{D5CDD505-2E9C-101B-9397-08002B2CF9AE}" pid="4" name="LastSaved">
    <vt:filetime>2024-11-24T00:00:00Z</vt:filetime>
  </property>
  <property fmtid="{D5CDD505-2E9C-101B-9397-08002B2CF9AE}" pid="5" name="Producer">
    <vt:lpwstr>itext-paulo-155 (itextpdf.sf.net-lowagie.com)</vt:lpwstr>
  </property>
</Properties>
</file>