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63" r:id="rId2"/>
    <p:sldId id="502" r:id="rId3"/>
    <p:sldId id="501" r:id="rId4"/>
    <p:sldId id="507" r:id="rId5"/>
    <p:sldId id="514" r:id="rId6"/>
    <p:sldId id="506" r:id="rId7"/>
    <p:sldId id="257" r:id="rId8"/>
    <p:sldId id="508" r:id="rId9"/>
    <p:sldId id="509" r:id="rId10"/>
    <p:sldId id="510" r:id="rId11"/>
    <p:sldId id="511" r:id="rId12"/>
    <p:sldId id="512" r:id="rId13"/>
    <p:sldId id="513" r:id="rId14"/>
    <p:sldId id="256" r:id="rId15"/>
    <p:sldId id="504" r:id="rId16"/>
    <p:sldId id="258" r:id="rId17"/>
    <p:sldId id="259" r:id="rId18"/>
    <p:sldId id="260" r:id="rId19"/>
    <p:sldId id="261" r:id="rId20"/>
    <p:sldId id="262" r:id="rId21"/>
    <p:sldId id="505" r:id="rId22"/>
    <p:sldId id="264" r:id="rId23"/>
    <p:sldId id="265" r:id="rId24"/>
    <p:sldId id="266" r:id="rId25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30" autoAdjust="0"/>
  </p:normalViewPr>
  <p:slideViewPr>
    <p:cSldViewPr snapToGrid="0">
      <p:cViewPr varScale="1">
        <p:scale>
          <a:sx n="148" d="100"/>
          <a:sy n="148" d="100"/>
        </p:scale>
        <p:origin x="1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A0595-55A8-48ED-89D9-94EF8A794717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CE960-5D9D-430C-9D09-6E77992381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7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82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87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5EF2BE1-C6B1-44D9-AC14-847FE245C45E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  <p:sldLayoutId id="214748367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5300" y="2179545"/>
            <a:ext cx="7886520" cy="99396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серверной части приложений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706 BT" panose="02040804060705020204" pitchFamily="18" charset="0"/>
                <a:cs typeface="Segoe UI Light" panose="020B0502040204020203" pitchFamily="34" charset="0"/>
              </a:rPr>
              <a:t>(dev-1)</a:t>
            </a: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0" y="125505"/>
            <a:ext cx="1663379" cy="15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D28EC85-4C0C-4A43-A804-D9FF6CB13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43" y="0"/>
            <a:ext cx="68359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7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2649E39-CD40-409B-9500-7EFDD1A1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00" y="0"/>
            <a:ext cx="68058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23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0C68FE-B977-4D3C-BF7D-7BFC35CC4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65" y="0"/>
            <a:ext cx="68098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83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CE1D7E-F27A-4F0F-A656-B36BEA85A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33" y="0"/>
            <a:ext cx="687413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20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24994" y="1912937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1" spc="-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Модуль</a:t>
            </a:r>
            <a:r>
              <a:rPr lang="ru-RU" dirty="0">
                <a:solidFill>
                  <a:srgbClr val="33333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ru-RU" sz="3300" b="1" spc="-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Базовый инструментарий</a:t>
            </a:r>
            <a:br>
              <a:rPr lang="ru-RU" sz="3300" b="1" spc="-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3300" b="1" spc="-1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5E70F3-EBDF-4FD0-8C25-3E43B3526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353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83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C4B6F5-71EA-46BC-A7AC-3442C35E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25" y="0"/>
            <a:ext cx="68089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39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3C9372A-33C3-4817-828C-79C36502B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71" y="0"/>
            <a:ext cx="68176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25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C379FA5-32D3-45DF-8927-99726F2C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878" y="0"/>
            <a:ext cx="68602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82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A2B98E0-77E6-468D-87C2-CC3E3CFE0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69" y="0"/>
            <a:ext cx="68022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4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04;p32">
            <a:extLst>
              <a:ext uri="{FF2B5EF4-FFF2-40B4-BE49-F238E27FC236}">
                <a16:creationId xmlns:a16="http://schemas.microsoft.com/office/drawing/2014/main" id="{6FECBBB2-6E89-4343-9F12-27706CBB9B22}"/>
              </a:ext>
            </a:extLst>
          </p:cNvPr>
          <p:cNvSpPr txBox="1">
            <a:spLocks/>
          </p:cNvSpPr>
          <p:nvPr/>
        </p:nvSpPr>
        <p:spPr>
          <a:xfrm>
            <a:off x="10894740" y="5317831"/>
            <a:ext cx="72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>
            <a:defPPr>
              <a:defRPr lang="en-US"/>
            </a:defPPr>
            <a:lvl1pPr marL="0" marR="0" lv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kern="12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fld id="{00000000-1234-1234-1234-123412341234}" type="slidenum">
              <a:rPr kumimoji="0" lang="ru" sz="1467" b="0" i="0" u="none" strike="noStrike" kern="0" cap="none" spc="0" normalizeH="0" baseline="0" noProof="0" smtClean="0">
                <a:ln>
                  <a:noFill/>
                </a:ln>
                <a:solidFill>
                  <a:srgbClr val="004777"/>
                </a:solidFill>
                <a:effectLst/>
                <a:uLnTx/>
                <a:uFillTx/>
                <a:sym typeface="Open San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tabLst/>
                <a:defRPr/>
              </a:pPr>
              <a:t>2</a:t>
            </a:fld>
            <a:endParaRPr kumimoji="0" lang="ru" sz="1467" b="0" i="0" u="none" strike="noStrike" kern="0" cap="none" spc="0" normalizeH="0" baseline="0" noProof="0">
              <a:ln>
                <a:noFill/>
              </a:ln>
              <a:solidFill>
                <a:srgbClr val="004777"/>
              </a:solidFill>
              <a:effectLst/>
              <a:uLnTx/>
              <a:uFillTx/>
              <a:sym typeface="Open Sans"/>
            </a:endParaRPr>
          </a:p>
        </p:txBody>
      </p:sp>
      <p:pic>
        <p:nvPicPr>
          <p:cNvPr id="16" name="Picture 2" descr="https://sun1-85.userapi.com/impg/6k5xZ6FQs17OKeDc3H7AFRCK3k4cKl3hb9rhhA/GFRJ-7MW1yw.jpg?size=1200x1200&amp;quality=96&amp;sign=43a0b62f3872c9724496f8ed3a831695&amp;type=album">
            <a:extLst>
              <a:ext uri="{FF2B5EF4-FFF2-40B4-BE49-F238E27FC236}">
                <a16:creationId xmlns:a16="http://schemas.microsoft.com/office/drawing/2014/main" id="{7DF98D01-A6EE-43F5-85AA-752566A99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7" y="309574"/>
            <a:ext cx="2254753" cy="225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Объект 3">
            <a:extLst>
              <a:ext uri="{FF2B5EF4-FFF2-40B4-BE49-F238E27FC236}">
                <a16:creationId xmlns:a16="http://schemas.microsoft.com/office/drawing/2014/main" id="{86D4FF60-8D43-41A0-91C5-7B66B35A6F89}"/>
              </a:ext>
            </a:extLst>
          </p:cNvPr>
          <p:cNvSpPr txBox="1">
            <a:spLocks/>
          </p:cNvSpPr>
          <p:nvPr/>
        </p:nvSpPr>
        <p:spPr>
          <a:xfrm>
            <a:off x="2387948" y="424437"/>
            <a:ext cx="5905500" cy="290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Open Sans"/>
              <a:buChar char="•"/>
              <a:defRPr sz="15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Open Sans"/>
              <a:buChar char="•"/>
              <a:defRPr sz="12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•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 err="1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Фулстек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-разработчик (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Pt, JS, C#, Django, Flask, Vue, 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)</a:t>
            </a:r>
            <a:endParaRPr lang="en-US" sz="1600" kern="0" dirty="0">
              <a:solidFill>
                <a:srgbClr val="002060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Путь от инженера до старшего научного сотрудника ЦНИИ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Основатель компьютерной академии Вектор Времени, технического клуба Кибернетик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IT </a:t>
            </a:r>
            <a:r>
              <a:rPr lang="ru-RU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компании 1</a:t>
            </a:r>
            <a:r>
              <a:rPr lang="en-US" sz="1600" kern="0" dirty="0">
                <a:solidFill>
                  <a:srgbClr val="00206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-PRO-1</a:t>
            </a:r>
            <a:endParaRPr lang="ru-RU" sz="1600" kern="0" dirty="0">
              <a:solidFill>
                <a:srgbClr val="002060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Опыт работы программистом в Европе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05386C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Автор учебных пособий по программированию</a:t>
            </a: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Кандидат технических наук, доцент РТУ МИРЭА</a:t>
            </a:r>
            <a:r>
              <a:rPr lang="en-US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</a:t>
            </a:r>
            <a:r>
              <a:rPr lang="ru-RU" sz="1600" kern="0" dirty="0">
                <a:solidFill>
                  <a:srgbClr val="C000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Политех</a:t>
            </a:r>
          </a:p>
          <a:p>
            <a:pPr marL="135463" indent="0" defTabSz="1219170">
              <a:spcBef>
                <a:spcPts val="1067"/>
              </a:spcBef>
              <a:buSzPct val="130000"/>
              <a:buFont typeface="Open Sans"/>
              <a:buNone/>
            </a:pPr>
            <a:endParaRPr lang="ru-RU" sz="1600" kern="0" dirty="0">
              <a:solidFill>
                <a:srgbClr val="05386C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609585" indent="-474121" defTabSz="1219170">
              <a:spcBef>
                <a:spcPts val="1067"/>
              </a:spcBef>
              <a:buSzPct val="130000"/>
              <a:buFont typeface="Open Sans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ru-RU" sz="1600" kern="0" dirty="0"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0" indent="0" defTabSz="1219170">
              <a:spcBef>
                <a:spcPts val="1067"/>
              </a:spcBef>
              <a:buFont typeface="Open Sans"/>
              <a:buNone/>
            </a:pPr>
            <a:endParaRPr lang="ru-RU" sz="1600" kern="0" dirty="0">
              <a:latin typeface="Yandex Sans Text Light" panose="02000000000000000000" pitchFamily="2" charset="-52"/>
            </a:endParaRPr>
          </a:p>
          <a:p>
            <a:pPr marL="609585" indent="-474121" defTabSz="1219170">
              <a:spcBef>
                <a:spcPts val="1067"/>
              </a:spcBef>
            </a:pPr>
            <a:endParaRPr lang="ru-RU" sz="1600" kern="0" dirty="0">
              <a:latin typeface="Yandex Sans Text Light" panose="02000000000000000000" pitchFamily="2" charset="-52"/>
            </a:endParaRPr>
          </a:p>
        </p:txBody>
      </p:sp>
      <p:pic>
        <p:nvPicPr>
          <p:cNvPr id="18" name="Picture 6" descr="Qotto Logo">
            <a:extLst>
              <a:ext uri="{FF2B5EF4-FFF2-40B4-BE49-F238E27FC236}">
                <a16:creationId xmlns:a16="http://schemas.microsoft.com/office/drawing/2014/main" id="{3AA5E54A-290B-4CEE-A0F4-5ECDB74F6B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8" b="10617"/>
          <a:stretch/>
        </p:blipFill>
        <p:spPr bwMode="auto">
          <a:xfrm>
            <a:off x="320731" y="2972212"/>
            <a:ext cx="841320" cy="103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2401D22-73D4-45CD-B33F-2FCD8CF8F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8754" y="3596248"/>
            <a:ext cx="746343" cy="73141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E5C12E4-D02A-41FA-8A3E-C320DC59CD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1814" y="3656704"/>
            <a:ext cx="744221" cy="744221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C7ABA7B-0BBA-46E4-ABEB-C39D550C4753}"/>
              </a:ext>
            </a:extLst>
          </p:cNvPr>
          <p:cNvSpPr/>
          <p:nvPr/>
        </p:nvSpPr>
        <p:spPr>
          <a:xfrm>
            <a:off x="1597109" y="3106743"/>
            <a:ext cx="360401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https://vektor-vremeni.ru/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E21A123-2FFB-484B-8978-DA30A67A567D}"/>
              </a:ext>
            </a:extLst>
          </p:cNvPr>
          <p:cNvSpPr/>
          <p:nvPr/>
        </p:nvSpPr>
        <p:spPr>
          <a:xfrm>
            <a:off x="3386763" y="4517492"/>
            <a:ext cx="3003812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https://cyberneticum.ru/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58D7E06-DA6C-42F8-8554-0E582D60E545}"/>
              </a:ext>
            </a:extLst>
          </p:cNvPr>
          <p:cNvSpPr/>
          <p:nvPr/>
        </p:nvSpPr>
        <p:spPr>
          <a:xfrm>
            <a:off x="-26190" y="4137836"/>
            <a:ext cx="267442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cs typeface="Arial"/>
                <a:sym typeface="Arial"/>
              </a:rPr>
              <a:t>https://www.qotto.net/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A36C075-FE89-495F-A89F-D14B67F92C8E}"/>
              </a:ext>
            </a:extLst>
          </p:cNvPr>
          <p:cNvSpPr/>
          <p:nvPr/>
        </p:nvSpPr>
        <p:spPr>
          <a:xfrm>
            <a:off x="5578714" y="3030222"/>
            <a:ext cx="3244555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ru-RU" sz="1867" kern="0" dirty="0">
                <a:solidFill>
                  <a:srgbClr val="05386C"/>
                </a:solidFill>
                <a:latin typeface="Arial"/>
                <a:cs typeface="Arial"/>
                <a:sym typeface="Arial"/>
              </a:rPr>
              <a:t>https://programism.ru/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468EE8D-B06B-4A86-B4E6-DB3B5472DE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2752" y="3463495"/>
            <a:ext cx="873033" cy="86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24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FDFB331-622D-4CE7-A83E-F6AB907E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43" y="0"/>
            <a:ext cx="68245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23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60B53D-9210-450D-BF3F-8B2B73E0B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34" y="0"/>
            <a:ext cx="684233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08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AAAEBC-9487-4431-BE6C-40EB3805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89" y="0"/>
            <a:ext cx="68468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54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216773-65B4-40B8-ADF4-368CC9CD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62" y="0"/>
            <a:ext cx="685127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70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BA799AB-FDCD-45A0-8E63-42E98EB2C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67" y="0"/>
            <a:ext cx="68134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6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Организационные 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моменты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type="subTitle"/>
          </p:nvPr>
        </p:nvSpPr>
        <p:spPr>
          <a:xfrm>
            <a:off x="628560" y="1400830"/>
            <a:ext cx="7886520" cy="326304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ru-RU" sz="2000" i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Правила совместной работы:</a:t>
            </a:r>
            <a:endParaRPr lang="ru-RU" sz="2000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Вопросы преподавателю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Правило поднятой руки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86AA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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Уважение к мнению других участников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ru-RU" sz="1400" i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Давайте знакомиться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Имя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Компания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Должность, роль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Ожидания от курса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2D2D2A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36922" indent="0">
              <a:buNone/>
            </a:pPr>
            <a:endParaRPr lang="ru-RU" sz="20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136922" indent="0">
              <a:buNone/>
            </a:pP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Мобильные телефоны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Опоздания</a:t>
            </a:r>
            <a:b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sz="20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 </a:t>
            </a:r>
            <a:r>
              <a:rPr lang="ru-RU" sz="2000" dirty="0">
                <a:solidFill>
                  <a:srgbClr val="2D2D2A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Приватные обсуждения</a:t>
            </a:r>
          </a:p>
          <a:p>
            <a:pPr marL="136922" indent="0">
              <a:buNone/>
            </a:pP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17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830452-0358-4C7F-A61E-079E370F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3" y="0"/>
            <a:ext cx="682387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8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B1600FE-E6DC-40B5-A080-104FB6A5165D}"/>
              </a:ext>
            </a:extLst>
          </p:cNvPr>
          <p:cNvSpPr/>
          <p:nvPr/>
        </p:nvSpPr>
        <p:spPr>
          <a:xfrm>
            <a:off x="238260" y="725298"/>
            <a:ext cx="67871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Montserrat"/>
              </a:rPr>
              <a:t>Курс будет полезен:</a:t>
            </a:r>
          </a:p>
          <a:p>
            <a:endParaRPr lang="ru-RU" sz="2400" dirty="0">
              <a:solidFill>
                <a:srgbClr val="000000"/>
              </a:solidFill>
              <a:latin typeface="Montserrat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inherit"/>
              </a:rPr>
              <a:t>Разработчикам СУБД </a:t>
            </a:r>
            <a:r>
              <a:rPr lang="ru-RU" sz="2400" dirty="0" err="1">
                <a:solidFill>
                  <a:srgbClr val="000000"/>
                </a:solidFill>
                <a:latin typeface="inherit"/>
              </a:rPr>
              <a:t>PostgreSQL</a:t>
            </a:r>
            <a:r>
              <a:rPr lang="ru-RU" sz="2400" dirty="0">
                <a:solidFill>
                  <a:srgbClr val="000000"/>
                </a:solidFill>
                <a:latin typeface="inherit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inherit"/>
              </a:rPr>
              <a:t>Разработчикам серверной части приложений СУБД </a:t>
            </a:r>
            <a:r>
              <a:rPr lang="ru-RU" sz="2400" dirty="0" err="1">
                <a:solidFill>
                  <a:srgbClr val="000000"/>
                </a:solidFill>
                <a:latin typeface="inherit"/>
              </a:rPr>
              <a:t>PostgreSQL</a:t>
            </a:r>
            <a:r>
              <a:rPr lang="ru-RU" sz="2400" dirty="0">
                <a:solidFill>
                  <a:srgbClr val="000000"/>
                </a:solidFill>
                <a:latin typeface="inherit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inherit"/>
              </a:rPr>
              <a:t>Администраторам СУБД </a:t>
            </a:r>
            <a:r>
              <a:rPr lang="ru-RU" sz="2400" dirty="0" err="1">
                <a:solidFill>
                  <a:srgbClr val="000000"/>
                </a:solidFill>
                <a:latin typeface="inherit"/>
              </a:rPr>
              <a:t>PostgreSQL</a:t>
            </a:r>
            <a:r>
              <a:rPr lang="ru-RU" sz="2400" dirty="0">
                <a:solidFill>
                  <a:srgbClr val="000000"/>
                </a:solidFill>
                <a:latin typeface="inherit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inherit"/>
              </a:rPr>
              <a:t>Разработчикам приложений;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inherit"/>
              </a:rPr>
              <a:t>Слушателям, обучающимся по направлению «Системы управления базами данных».</a:t>
            </a:r>
            <a:endParaRPr lang="ru-RU" sz="2400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2394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8C81448-7F7F-4AA1-9EA5-517C59F71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51" y="0"/>
            <a:ext cx="68379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3A29098-1472-4443-AF10-985B6864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35" y="0"/>
            <a:ext cx="68499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7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1970EC-AF6E-4983-AD5E-353B20DE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09" y="0"/>
            <a:ext cx="67999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4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4C9589-CE5D-4881-B830-60A7C73C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08" y="0"/>
            <a:ext cx="68119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9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shift</Template>
  <TotalTime>325</TotalTime>
  <Words>129</Words>
  <Application>Microsoft Office PowerPoint</Application>
  <PresentationFormat>Экран (16:9)</PresentationFormat>
  <Paragraphs>37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6" baseType="lpstr">
      <vt:lpstr>Arial</vt:lpstr>
      <vt:lpstr>Calibri</vt:lpstr>
      <vt:lpstr>Calibri Light</vt:lpstr>
      <vt:lpstr>inherit</vt:lpstr>
      <vt:lpstr>Montserrat</vt:lpstr>
      <vt:lpstr>News706 BT</vt:lpstr>
      <vt:lpstr>Open Sans</vt:lpstr>
      <vt:lpstr>Segoe UI Light</vt:lpstr>
      <vt:lpstr>Times New Roman</vt:lpstr>
      <vt:lpstr>Wingdings</vt:lpstr>
      <vt:lpstr>Yandex Sans Text Light</vt:lpstr>
      <vt:lpstr>Office Theme</vt:lpstr>
      <vt:lpstr>Презентация PowerPoint</vt:lpstr>
      <vt:lpstr>Презентация PowerPoint</vt:lpstr>
      <vt:lpstr>Организационные  моменты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User</dc:creator>
  <cp:keywords>docId FE6D1329DBA66969002233C0258430B5</cp:keywords>
  <dc:description/>
  <cp:lastModifiedBy>user</cp:lastModifiedBy>
  <cp:revision>32</cp:revision>
  <dcterms:created xsi:type="dcterms:W3CDTF">2013-01-27T09:14:16Z</dcterms:created>
  <dcterms:modified xsi:type="dcterms:W3CDTF">2024-09-19T09:07:51Z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