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1" r:id="rId5"/>
    <p:sldId id="272" r:id="rId6"/>
    <p:sldId id="289" r:id="rId7"/>
    <p:sldId id="29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8" r:id="rId16"/>
    <p:sldId id="286" r:id="rId17"/>
    <p:sldId id="287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62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3616E8-2589-42DE-9FC6-33222F5C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92" y="0"/>
            <a:ext cx="913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BAAD27-ADF4-4991-9513-C5B89B1D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74" y="0"/>
            <a:ext cx="9105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E322FE-C746-47AC-BD65-D12C78E4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92" y="0"/>
            <a:ext cx="9138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8F0C02-422D-412D-9D23-AC0FEC2A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2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74A5A-D6F9-48F7-B892-2A4879C6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3" y="0"/>
            <a:ext cx="911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1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982721-F20D-4612-8F44-2E3C6FAE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37" y="2084358"/>
            <a:ext cx="7829725" cy="352787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DBD131-8EB9-49D2-B869-F53E74A3AAE5}"/>
              </a:ext>
            </a:extLst>
          </p:cNvPr>
          <p:cNvSpPr/>
          <p:nvPr/>
        </p:nvSpPr>
        <p:spPr>
          <a:xfrm>
            <a:off x="1015757" y="509523"/>
            <a:ext cx="9931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данных приложения состоит из четырех таблиц</a:t>
            </a:r>
          </a:p>
        </p:txBody>
      </p:sp>
    </p:spTree>
    <p:extLst>
      <p:ext uri="{BB962C8B-B14F-4D97-AF65-F5344CB8AC3E}">
        <p14:creationId xmlns:p14="http://schemas.microsoft.com/office/powerpoint/2010/main" val="96143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B16694-9864-4E7F-9090-29AE3897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04" y="1999060"/>
            <a:ext cx="10489143" cy="373233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DA8198-4BF9-47FC-864A-59CF1E6D72A2}"/>
              </a:ext>
            </a:extLst>
          </p:cNvPr>
          <p:cNvSpPr/>
          <p:nvPr/>
        </p:nvSpPr>
        <p:spPr>
          <a:xfrm>
            <a:off x="4472022" y="324966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Книги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745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F6F4D-2008-4BC1-A899-8B6E6FE1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2" y="0"/>
            <a:ext cx="91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05270E-AEF7-4497-B6E2-2B8D3DA1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51" y="0"/>
            <a:ext cx="9129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7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D57C8F-542A-4CE6-B898-645C3A68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8" y="0"/>
            <a:ext cx="910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EC85C6-1EF8-441D-B9A0-C5F0239B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77" y="0"/>
            <a:ext cx="9186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729998-6048-4885-A4C4-78D9CA2D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39" y="0"/>
            <a:ext cx="9173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74A5A-D6F9-48F7-B892-2A4879C6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3" y="0"/>
            <a:ext cx="911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9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54A74B-BDBA-4A7F-87AC-2211D14A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F8CF6-2E47-4536-A7BC-2A17767B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F45061-6565-4222-BBC0-19A5AF68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4" y="0"/>
            <a:ext cx="909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D0894-E8C0-41ED-8FFE-F82638EA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72" y="8460"/>
            <a:ext cx="10515600" cy="1325563"/>
          </a:xfrm>
        </p:spPr>
        <p:txBody>
          <a:bodyPr/>
          <a:lstStyle/>
          <a:p>
            <a:r>
              <a:rPr lang="en-US" b="1" dirty="0"/>
              <a:t>PostgreSQL API (REST API PostgreSQL)</a:t>
            </a:r>
            <a:endParaRPr lang="ru-RU" dirty="0"/>
          </a:p>
        </p:txBody>
      </p:sp>
      <p:pic>
        <p:nvPicPr>
          <p:cNvPr id="1026" name="Picture 2" descr="Методы HTTP, используемые API-интерфейсами REST PostgreSQL.">
            <a:extLst>
              <a:ext uri="{FF2B5EF4-FFF2-40B4-BE49-F238E27FC236}">
                <a16:creationId xmlns:a16="http://schemas.microsoft.com/office/drawing/2014/main" id="{C04F6037-7307-4FEB-8700-05A66FE8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0" y="973080"/>
            <a:ext cx="9781564" cy="30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154ABFB-7BA8-4734-ADBC-30A7CE8A16F6}"/>
              </a:ext>
            </a:extLst>
          </p:cNvPr>
          <p:cNvSpPr/>
          <p:nvPr/>
        </p:nvSpPr>
        <p:spPr>
          <a:xfrm>
            <a:off x="260059" y="4029819"/>
            <a:ext cx="1125802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 err="1"/>
              <a:t>PostgreSQL</a:t>
            </a:r>
            <a:r>
              <a:rPr lang="ru-RU" dirty="0"/>
              <a:t> REST API — это веб-служба, которая использует HTTP-запросы, чтобы позволить приложению взаимодействовать с база данных </a:t>
            </a:r>
            <a:r>
              <a:rPr lang="ru-RU" dirty="0" err="1"/>
              <a:t>PostgreSQL</a:t>
            </a:r>
            <a:r>
              <a:rPr lang="ru-RU" dirty="0"/>
              <a:t>. 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/>
              <a:t>Он использует стандартные методы HTTP, такие как GET, POST, PUT и DELETE, вместо традиционных языков запросов к базе данных, таких как SQL. 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/>
              <a:t>API REST возвращают данные в формате JSON.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dirty="0" err="1"/>
              <a:t>PostgREST</a:t>
            </a:r>
            <a:r>
              <a:rPr lang="ru-RU" dirty="0"/>
              <a:t> — это автономный веб-сервер, который может напрямую превратить базу данных </a:t>
            </a:r>
            <a:r>
              <a:rPr lang="ru-RU" dirty="0" err="1"/>
              <a:t>PostgreSQL</a:t>
            </a:r>
            <a:r>
              <a:rPr lang="ru-RU" dirty="0"/>
              <a:t> в </a:t>
            </a:r>
            <a:r>
              <a:rPr lang="ru-RU" dirty="0" err="1"/>
              <a:t>RESTful</a:t>
            </a:r>
            <a:r>
              <a:rPr lang="ru-RU" dirty="0"/>
              <a:t> API. </a:t>
            </a:r>
          </a:p>
        </p:txBody>
      </p:sp>
    </p:spTree>
    <p:extLst>
      <p:ext uri="{BB962C8B-B14F-4D97-AF65-F5344CB8AC3E}">
        <p14:creationId xmlns:p14="http://schemas.microsoft.com/office/powerpoint/2010/main" val="5774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C8F7B2-1594-4A28-9CD7-53189BBDBDC5}"/>
              </a:ext>
            </a:extLst>
          </p:cNvPr>
          <p:cNvSpPr/>
          <p:nvPr/>
        </p:nvSpPr>
        <p:spPr>
          <a:xfrm>
            <a:off x="286623" y="105013"/>
            <a:ext cx="116187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1348D"/>
                </a:solidFill>
                <a:latin typeface="Open Sans"/>
              </a:rPr>
              <a:t>ПЛЮСЫ И МИНУСЫ </a:t>
            </a:r>
            <a:r>
              <a:rPr lang="en-US" sz="2000" b="1" dirty="0">
                <a:solidFill>
                  <a:srgbClr val="01348D"/>
                </a:solidFill>
                <a:latin typeface="Open Sans"/>
              </a:rPr>
              <a:t>API</a:t>
            </a:r>
            <a:r>
              <a:rPr lang="ru-RU" sz="2000" b="1" dirty="0">
                <a:solidFill>
                  <a:srgbClr val="01348D"/>
                </a:solidFill>
                <a:latin typeface="Open Sans"/>
              </a:rPr>
              <a:t>POSTGREST</a:t>
            </a:r>
            <a:endParaRPr lang="en-US" sz="2000" b="1" dirty="0">
              <a:solidFill>
                <a:srgbClr val="01348D"/>
              </a:solidFill>
              <a:latin typeface="Open Sans"/>
            </a:endParaRPr>
          </a:p>
          <a:p>
            <a:endParaRPr lang="ru-RU" sz="2000" b="1" dirty="0">
              <a:solidFill>
                <a:srgbClr val="01348D"/>
              </a:solidFill>
              <a:latin typeface="Open Sans"/>
            </a:endParaRPr>
          </a:p>
          <a:p>
            <a:r>
              <a:rPr lang="ru-RU" sz="1600" dirty="0">
                <a:solidFill>
                  <a:srgbClr val="535353"/>
                </a:solidFill>
                <a:latin typeface="Open Sans"/>
              </a:rPr>
              <a:t>У реализации </a:t>
            </a:r>
            <a:r>
              <a:rPr lang="ru-RU" sz="1600" b="1" dirty="0">
                <a:solidFill>
                  <a:srgbClr val="535353"/>
                </a:solidFill>
                <a:latin typeface="Open Sans"/>
              </a:rPr>
              <a:t>API </a:t>
            </a:r>
            <a:r>
              <a:rPr lang="ru-RU" sz="1600" b="1" dirty="0" err="1">
                <a:solidFill>
                  <a:srgbClr val="535353"/>
                </a:solidFill>
                <a:latin typeface="Open Sans"/>
              </a:rPr>
              <a:t>PostgREST</a:t>
            </a:r>
            <a:r>
              <a:rPr lang="ru-RU" sz="1600" b="1" dirty="0">
                <a:solidFill>
                  <a:srgbClr val="535353"/>
                </a:solidFill>
                <a:latin typeface="Open Sans"/>
              </a:rPr>
              <a:t> </a:t>
            </a:r>
            <a:r>
              <a:rPr lang="ru-RU" sz="1600" dirty="0">
                <a:solidFill>
                  <a:srgbClr val="535353"/>
                </a:solidFill>
                <a:latin typeface="Open Sans"/>
              </a:rPr>
              <a:t>есть как плюсы, так и минусы. Их понимание поможет вам максимально эффективно использовать эти </a:t>
            </a:r>
            <a:r>
              <a:rPr lang="ru-RU" sz="1600" b="1" dirty="0">
                <a:solidFill>
                  <a:srgbClr val="535353"/>
                </a:solidFill>
                <a:latin typeface="Open Sans"/>
              </a:rPr>
              <a:t>API</a:t>
            </a:r>
            <a:r>
              <a:rPr lang="ru-RU" sz="1600" dirty="0">
                <a:solidFill>
                  <a:srgbClr val="535353"/>
                </a:solidFill>
                <a:latin typeface="Open Sans"/>
              </a:rPr>
              <a:t>. </a:t>
            </a:r>
            <a:endParaRPr lang="en-US" sz="1600" dirty="0">
              <a:solidFill>
                <a:srgbClr val="535353"/>
              </a:solidFill>
              <a:latin typeface="Open Sans"/>
            </a:endParaRPr>
          </a:p>
          <a:p>
            <a:endParaRPr lang="en-US" sz="1600" dirty="0">
              <a:solidFill>
                <a:srgbClr val="535353"/>
              </a:solidFill>
              <a:latin typeface="Open Sans"/>
            </a:endParaRPr>
          </a:p>
          <a:p>
            <a:r>
              <a:rPr lang="ru-RU" sz="1600" b="1" dirty="0">
                <a:solidFill>
                  <a:srgbClr val="01348D"/>
                </a:solidFill>
                <a:latin typeface="Open Sans"/>
              </a:rPr>
              <a:t>Плюсы: </a:t>
            </a: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Автоматическое создание </a:t>
            </a:r>
            <a:r>
              <a:rPr lang="ru-RU" sz="1600" b="1" dirty="0">
                <a:latin typeface="Open Sans"/>
              </a:rPr>
              <a:t>API</a:t>
            </a:r>
            <a:r>
              <a:rPr lang="ru-RU" sz="1600" dirty="0">
                <a:latin typeface="Open Sans"/>
              </a:rPr>
              <a:t> сводит к минимуму усилия по написанию кода, поэтому разработчики могут вместо этого сосредоточиться на логике приложения. </a:t>
            </a: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Поскольку </a:t>
            </a:r>
            <a:r>
              <a:rPr lang="ru-RU" sz="1600" b="1" dirty="0" err="1">
                <a:latin typeface="Open Sans"/>
              </a:rPr>
              <a:t>PostgREST</a:t>
            </a:r>
            <a:r>
              <a:rPr lang="ru-RU" sz="1600" dirty="0">
                <a:latin typeface="Open Sans"/>
              </a:rPr>
              <a:t> использует схему базы данных для создания конечных точек, API немедленно отразит любые изменения в базе данных. </a:t>
            </a: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Инструмент оптимизирован для повышения производительности, поэтому он эффективно обрабатывает подключения к базе данных и генерацию запросов. </a:t>
            </a: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Он предлагает различные меры безопасности, такие как управление доступом на основе ролей и разрешения на операции с базой данных, а также интегрируется с JWT для безопасной передачи данных. </a:t>
            </a:r>
            <a:endParaRPr lang="en-US" sz="1600" dirty="0">
              <a:latin typeface="Open Sans"/>
            </a:endParaRPr>
          </a:p>
          <a:p>
            <a:pPr indent="266700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Быстрое прототипированию приложений, в которых структура API напрямую зависит от схемы базы данных (т. е. конечные точки, параметры и ответы API создаются на основе таблиц, столбцов и связей базы данных).</a:t>
            </a:r>
            <a:endParaRPr lang="en-US" sz="1600" dirty="0"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535353"/>
              </a:solidFill>
              <a:latin typeface="Open Sans"/>
            </a:endParaRPr>
          </a:p>
          <a:p>
            <a:r>
              <a:rPr lang="ru-RU" sz="1600" b="1" dirty="0">
                <a:solidFill>
                  <a:srgbClr val="01348D"/>
                </a:solidFill>
                <a:latin typeface="Open Sans"/>
              </a:rPr>
              <a:t>Минусы: </a:t>
            </a:r>
            <a:endParaRPr lang="en-US" sz="1600" b="1" dirty="0">
              <a:solidFill>
                <a:srgbClr val="01348D"/>
              </a:solidFill>
              <a:latin typeface="Open Sans"/>
            </a:endParaRPr>
          </a:p>
          <a:p>
            <a:endParaRPr lang="ru-RU" sz="1600" b="1" dirty="0">
              <a:solidFill>
                <a:srgbClr val="01348D"/>
              </a:solidFill>
              <a:latin typeface="Open Sans"/>
            </a:endParaRPr>
          </a:p>
          <a:p>
            <a:pPr indent="180975">
              <a:buFont typeface="Arial" panose="020B0604020202020204" pitchFamily="34" charset="0"/>
              <a:buChar char="•"/>
            </a:pPr>
            <a:r>
              <a:rPr lang="ru-RU" sz="1600" dirty="0" err="1">
                <a:latin typeface="Open Sans"/>
              </a:rPr>
              <a:t>PostgREST</a:t>
            </a:r>
            <a:r>
              <a:rPr lang="ru-RU" sz="1600" dirty="0">
                <a:latin typeface="Open Sans"/>
              </a:rPr>
              <a:t> очень эффективен для базовых операций CRUD, но работа с более </a:t>
            </a:r>
            <a:r>
              <a:rPr lang="ru-RU" sz="1600" b="1" dirty="0">
                <a:latin typeface="Open Sans"/>
              </a:rPr>
              <a:t>сложной бизнес-логикой </a:t>
            </a:r>
            <a:r>
              <a:rPr lang="ru-RU" sz="1600" dirty="0">
                <a:latin typeface="Open Sans"/>
              </a:rPr>
              <a:t>может быть сложной и требовать внешней специальной разработки. </a:t>
            </a:r>
          </a:p>
          <a:p>
            <a:pPr indent="180975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Разработка пользовательских рабочих процессов или интеграция </a:t>
            </a:r>
            <a:r>
              <a:rPr lang="ru-RU" sz="1600" b="1" dirty="0" err="1">
                <a:latin typeface="Open Sans"/>
              </a:rPr>
              <a:t>PostgREST</a:t>
            </a:r>
            <a:r>
              <a:rPr lang="ru-RU" sz="1600" dirty="0">
                <a:latin typeface="Open Sans"/>
              </a:rPr>
              <a:t> со сторонними системами требует дополнительных инструментов или ручного написания кода. </a:t>
            </a:r>
          </a:p>
          <a:p>
            <a:pPr indent="180975"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/>
              </a:rPr>
              <a:t>Для полного использования </a:t>
            </a:r>
            <a:r>
              <a:rPr lang="ru-RU" sz="1600" dirty="0" err="1">
                <a:latin typeface="Open Sans"/>
              </a:rPr>
              <a:t>PostgREST</a:t>
            </a:r>
            <a:r>
              <a:rPr lang="ru-RU" sz="1600" dirty="0">
                <a:latin typeface="Open Sans"/>
              </a:rPr>
              <a:t> требуется понимание его более продвинутых функций, таких как внешние ключи, транзакции, наследование и оконные функции.</a:t>
            </a:r>
            <a:endParaRPr lang="ru-RU" sz="1600" b="0" i="0" dirty="0"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9845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824C66-A1F6-4976-9DDE-02C8BDC8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98" y="0"/>
            <a:ext cx="9141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164A4A-A7A9-4FD2-8B55-BD456054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47" y="0"/>
            <a:ext cx="9117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3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D022C2-944C-4A86-8919-0781C523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54" y="0"/>
            <a:ext cx="9081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711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92</Words>
  <Application>Microsoft Office PowerPoint</Application>
  <PresentationFormat>Широкоэкранный</PresentationFormat>
  <Paragraphs>25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PostgreSQL API (REST API PostgreSQL)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2024-09-11T19:02:22Z</dcterms:created>
  <dcterms:modified xsi:type="dcterms:W3CDTF">2024-09-21T14:47:29Z</dcterms:modified>
</cp:coreProperties>
</file>