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43" r:id="rId2"/>
    <p:sldMasterId id="2147483859" r:id="rId3"/>
  </p:sldMasterIdLst>
  <p:notesMasterIdLst>
    <p:notesMasterId r:id="rId18"/>
  </p:notesMasterIdLst>
  <p:handoutMasterIdLst>
    <p:handoutMasterId r:id="rId19"/>
  </p:handoutMasterIdLst>
  <p:sldIdLst>
    <p:sldId id="431" r:id="rId4"/>
    <p:sldId id="433" r:id="rId5"/>
    <p:sldId id="285" r:id="rId6"/>
    <p:sldId id="292" r:id="rId7"/>
    <p:sldId id="293" r:id="rId8"/>
    <p:sldId id="294" r:id="rId9"/>
    <p:sldId id="299" r:id="rId10"/>
    <p:sldId id="290" r:id="rId11"/>
    <p:sldId id="298" r:id="rId12"/>
    <p:sldId id="432" r:id="rId13"/>
    <p:sldId id="429" r:id="rId14"/>
    <p:sldId id="430" r:id="rId15"/>
    <p:sldId id="434" r:id="rId16"/>
    <p:sldId id="363" r:id="rId1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3"/>
            <p14:sldId id="285"/>
            <p14:sldId id="292"/>
            <p14:sldId id="293"/>
            <p14:sldId id="294"/>
            <p14:sldId id="299"/>
            <p14:sldId id="290"/>
            <p14:sldId id="298"/>
            <p14:sldId id="432"/>
            <p14:sldId id="429"/>
            <p14:sldId id="430"/>
            <p14:sldId id="434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 varScale="1">
        <p:scale>
          <a:sx n="106" d="100"/>
          <a:sy n="106" d="100"/>
        </p:scale>
        <p:origin x="11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://python-scripts.com/scope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https://habr.com/post/335866/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://www.ibm.com/developerworks/ru/library/l-python_details_03</a:t>
            </a:r>
            <a:r>
              <a:rPr lang="en-US" dirty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en-US"/>
              <a:t>://old.pynsk.ru/posts/2015/Oct/08/opyt-razrabotchikov-zamykaniia-closure-zachem-i-pochemu/#.WvlNtn--mie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00" y="4095784"/>
            <a:ext cx="1056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0367"/>
            <a:ext cx="9144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81" y="2635556"/>
            <a:ext cx="826504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4038600" y="6484254"/>
            <a:ext cx="41148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591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042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7657"/>
            <a:ext cx="10515600" cy="37193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38200" y="1804173"/>
            <a:ext cx="105156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4716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2" y="222224"/>
            <a:ext cx="5177108" cy="31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770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514"/>
            <a:ext cx="5157787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53513"/>
            <a:ext cx="5183188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88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8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32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08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1379" y="1352550"/>
            <a:ext cx="6439191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306900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5" y="2943330"/>
            <a:ext cx="5177108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1126993" y="2946605"/>
            <a:ext cx="1905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26994" y="3288435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1884219" y="410160"/>
            <a:ext cx="9469581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0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76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5074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305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893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0716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3769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1927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60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06349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225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0967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408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144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8472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39" y="0"/>
            <a:ext cx="11905323" cy="620688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339" y="764704"/>
            <a:ext cx="11905323" cy="5544616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  <a:defRPr/>
            </a:lvl1pPr>
            <a:lvl2pPr marL="324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ü"/>
              <a:defRPr/>
            </a:lvl2pPr>
            <a:lvl3pPr marL="64800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lvl3pPr>
            <a:lvl4pPr marL="972000" indent="0">
              <a:lnSpc>
                <a:spcPct val="80000"/>
              </a:lnSpc>
              <a:spcBef>
                <a:spcPts val="0"/>
              </a:spcBef>
              <a:defRPr/>
            </a:lvl4pPr>
            <a:lvl5pPr marL="1296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v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06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9.png"/><Relationship Id="rId2" Type="http://schemas.openxmlformats.org/officeDocument/2006/relationships/slideLayout" Target="../slideLayouts/slideLayout21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4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55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54.jpeg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72" y="6380054"/>
            <a:ext cx="2893329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189230"/>
            <a:ext cx="2706332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 userDrawn="1"/>
        </p:nvSpPr>
        <p:spPr>
          <a:xfrm>
            <a:off x="8816547" y="6339473"/>
            <a:ext cx="25372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sz="12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9142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6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6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7" y="230164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E9B1B-960D-4B79-933C-48608354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proproprogs.ru/htm/python_base/files/python3-oblasti-vidimosti-peremennyh-klyuchevye-slova-global-i-nonlocal.files/image002.jpg">
            <a:extLst>
              <a:ext uri="{FF2B5EF4-FFF2-40B4-BE49-F238E27FC236}">
                <a16:creationId xmlns:a16="http://schemas.microsoft.com/office/drawing/2014/main" id="{7113ACC8-D78A-44EA-907B-1C592D9A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84" y="2220371"/>
            <a:ext cx="7689208" cy="311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0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11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Что такое декораторы и для чего они нужны в Python">
            <a:extLst>
              <a:ext uri="{FF2B5EF4-FFF2-40B4-BE49-F238E27FC236}">
                <a16:creationId xmlns:a16="http://schemas.microsoft.com/office/drawing/2014/main" id="{4513F5B7-1B47-4526-B6EA-EFC55330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30" y="429599"/>
            <a:ext cx="9047294" cy="54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6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12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Декораторы в Python: понятие, структура, примеры использования">
            <a:extLst>
              <a:ext uri="{FF2B5EF4-FFF2-40B4-BE49-F238E27FC236}">
                <a16:creationId xmlns:a16="http://schemas.microsoft.com/office/drawing/2014/main" id="{386092F4-A1B6-4C36-9D9C-CAFC22D3A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5" y="319089"/>
            <a:ext cx="4919480" cy="3830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Декораторы в Python: работа с функциями и классами, способы применения">
            <a:extLst>
              <a:ext uri="{FF2B5EF4-FFF2-40B4-BE49-F238E27FC236}">
                <a16:creationId xmlns:a16="http://schemas.microsoft.com/office/drawing/2014/main" id="{1DA8ED47-57F9-4138-B564-3402151B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54" y="2627923"/>
            <a:ext cx="5448300" cy="363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8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27338-5B1D-4790-9E42-81C5F346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21" y="573510"/>
            <a:ext cx="10515360" cy="1325280"/>
          </a:xfrm>
        </p:spPr>
        <p:txBody>
          <a:bodyPr/>
          <a:lstStyle/>
          <a:p>
            <a:r>
              <a:rPr lang="ru-RU" dirty="0"/>
              <a:t>Функция-генератор. </a:t>
            </a:r>
            <a:br>
              <a:rPr lang="en-US" dirty="0"/>
            </a:br>
            <a:r>
              <a:rPr lang="ru-RU" dirty="0"/>
              <a:t>Оператор </a:t>
            </a:r>
            <a:r>
              <a:rPr lang="en-US" dirty="0"/>
              <a:t>yield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632DA0-8E3E-4921-B3BB-4D317192A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4" y="3476735"/>
            <a:ext cx="8486740" cy="24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52E04-6C95-442D-87EA-C566D47D79B7}"/>
              </a:ext>
            </a:extLst>
          </p:cNvPr>
          <p:cNvSpPr/>
          <p:nvPr/>
        </p:nvSpPr>
        <p:spPr>
          <a:xfrm>
            <a:off x="461025" y="2083444"/>
            <a:ext cx="114623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1)	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Глобальный и локальный контекст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2)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Замыкания функций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3)	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Декораторы функций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4)	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Встроенные декораторы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5)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Функция-генератор. Оператор </a:t>
            </a:r>
            <a:r>
              <a:rPr lang="ru-RU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yield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latin typeface="Yandex Sans Text Light" panose="02000000000000000000" pitchFamily="2" charset="-52"/>
            </a:endParaRP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6)	Практические задачи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C1123A-19BF-4882-9F66-D70C0F568C33}"/>
              </a:ext>
            </a:extLst>
          </p:cNvPr>
          <p:cNvSpPr/>
          <p:nvPr/>
        </p:nvSpPr>
        <p:spPr>
          <a:xfrm>
            <a:off x="576404" y="145414"/>
            <a:ext cx="7724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kumimoji="0" lang="ru-RU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Модуль 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2</a:t>
            </a:r>
            <a:r>
              <a:rPr lang="ru-RU" sz="4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. Замыкания и функции декораторы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5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видимости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9904" y="953344"/>
            <a:ext cx="10103296" cy="5904656"/>
          </a:xfrm>
        </p:spPr>
        <p:txBody>
          <a:bodyPr>
            <a:normAutofit fontScale="92500" lnSpcReduction="10000"/>
          </a:bodyPr>
          <a:lstStyle/>
          <a:p>
            <a:pPr marL="360000" indent="-360000">
              <a:lnSpc>
                <a:spcPct val="90000"/>
              </a:lnSpc>
              <a:spcAft>
                <a:spcPts val="1200"/>
              </a:spcAft>
            </a:pPr>
            <a:r>
              <a:rPr lang="ru-RU" sz="2800" dirty="0"/>
              <a:t>В </a:t>
            </a:r>
            <a:r>
              <a:rPr lang="ru-RU" sz="2800" b="1" dirty="0" err="1"/>
              <a:t>Python</a:t>
            </a:r>
            <a:r>
              <a:rPr lang="ru-RU" sz="2800" dirty="0"/>
              <a:t> три базовых области видимости переменных:</a:t>
            </a:r>
          </a:p>
          <a:p>
            <a:pPr marL="1080000" lvl="1" indent="-360000">
              <a:lnSpc>
                <a:spcPct val="90000"/>
              </a:lnSpc>
              <a:spcAft>
                <a:spcPts val="1200"/>
              </a:spcAft>
            </a:pPr>
            <a:r>
              <a:rPr lang="ru-RU" sz="2400" dirty="0"/>
              <a:t>Глобальная</a:t>
            </a:r>
          </a:p>
          <a:p>
            <a:pPr marL="1080000" lvl="1" indent="-360000">
              <a:lnSpc>
                <a:spcPct val="90000"/>
              </a:lnSpc>
              <a:spcAft>
                <a:spcPts val="1200"/>
              </a:spcAft>
            </a:pPr>
            <a:r>
              <a:rPr lang="ru-RU" sz="2400" dirty="0"/>
              <a:t>Локальная</a:t>
            </a:r>
            <a:endParaRPr lang="en-US" sz="2400" dirty="0"/>
          </a:p>
          <a:p>
            <a:pPr marL="1080000" lvl="1" indent="-360000">
              <a:lnSpc>
                <a:spcPct val="90000"/>
              </a:lnSpc>
              <a:spcAft>
                <a:spcPts val="1200"/>
              </a:spcAft>
            </a:pPr>
            <a:r>
              <a:rPr lang="ru-RU" sz="2400" dirty="0"/>
              <a:t>Нелокальная</a:t>
            </a:r>
          </a:p>
          <a:p>
            <a:pPr marL="360000" indent="-360000">
              <a:lnSpc>
                <a:spcPct val="90000"/>
              </a:lnSpc>
              <a:spcAft>
                <a:spcPts val="1200"/>
              </a:spcAft>
            </a:pPr>
            <a:r>
              <a:rPr lang="ru-RU" sz="2800" dirty="0"/>
              <a:t>Переменные, объявленные </a:t>
            </a:r>
            <a:r>
              <a:rPr lang="ru-RU" sz="2800" b="1" dirty="0">
                <a:solidFill>
                  <a:srgbClr val="FF0000"/>
                </a:solidFill>
              </a:rPr>
              <a:t>внутри</a:t>
            </a:r>
            <a:r>
              <a:rPr lang="ru-RU" sz="2800" dirty="0"/>
              <a:t> тела функции, имеют локальную область видимости, а объявленные </a:t>
            </a:r>
            <a:r>
              <a:rPr lang="ru-RU" sz="2800" b="1" dirty="0">
                <a:solidFill>
                  <a:srgbClr val="FF0000"/>
                </a:solidFill>
              </a:rPr>
              <a:t>вне</a:t>
            </a:r>
            <a:r>
              <a:rPr lang="ru-RU" sz="2800" dirty="0"/>
              <a:t> тела функции, имеют глобальную область видимости.</a:t>
            </a:r>
          </a:p>
          <a:p>
            <a:pPr marL="360000" indent="-360000">
              <a:lnSpc>
                <a:spcPct val="90000"/>
              </a:lnSpc>
              <a:spcAft>
                <a:spcPts val="1200"/>
              </a:spcAft>
            </a:pPr>
            <a:r>
              <a:rPr lang="ru-RU" sz="2800" dirty="0"/>
              <a:t>Доступ к локальным переменным имеют только те функции, внутри которых они были объявлены, а доступ к глобальным переменным можно получить по всей программе в любой функции.</a:t>
            </a:r>
          </a:p>
          <a:p>
            <a:pPr marL="360000" indent="-360000">
              <a:lnSpc>
                <a:spcPct val="90000"/>
              </a:lnSpc>
              <a:spcAft>
                <a:spcPts val="1200"/>
              </a:spcAft>
            </a:pPr>
            <a:r>
              <a:rPr lang="ru-RU" sz="2800" dirty="0"/>
              <a:t>По умолчанию все имена, присваивание которым производится внутри функций, являются </a:t>
            </a:r>
            <a:r>
              <a:rPr lang="ru-RU" sz="2800" b="1" dirty="0">
                <a:solidFill>
                  <a:srgbClr val="FF0000"/>
                </a:solidFill>
              </a:rPr>
              <a:t>локальными</a:t>
            </a:r>
            <a:r>
              <a:rPr lang="ru-RU" sz="2800" dirty="0"/>
              <a:t> для этих функций и существуют только во время их выполнения.</a:t>
            </a:r>
          </a:p>
          <a:p>
            <a:pPr lvl="2">
              <a:lnSpc>
                <a:spcPct val="90000"/>
              </a:lnSpc>
              <a:spcAft>
                <a:spcPts val="1200"/>
              </a:spcAft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400" y="260648"/>
            <a:ext cx="10388600" cy="620688"/>
          </a:xfrm>
        </p:spPr>
        <p:txBody>
          <a:bodyPr/>
          <a:lstStyle/>
          <a:p>
            <a:r>
              <a:rPr lang="ru-RU" dirty="0"/>
              <a:t>Пример локальных и глобальных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9352" y="2200408"/>
            <a:ext cx="10128696" cy="4968552"/>
          </a:xfrm>
        </p:spPr>
        <p:txBody>
          <a:bodyPr/>
          <a:lstStyle/>
          <a:p>
            <a:pPr>
              <a:buNone/>
            </a:pPr>
            <a:r>
              <a:rPr lang="en-US" sz="2800" b="1" i="1" dirty="0"/>
              <a:t>t = 20</a:t>
            </a:r>
            <a:br>
              <a:rPr lang="en-US" sz="2800" b="1" i="1" dirty="0"/>
            </a:br>
            <a:r>
              <a:rPr lang="en-US" sz="2800" b="1" i="1" dirty="0"/>
              <a:t>def glob():</a:t>
            </a:r>
            <a:br>
              <a:rPr lang="en-US" sz="2800" b="1" i="1" dirty="0"/>
            </a:br>
            <a:r>
              <a:rPr lang="en-US" sz="2800" b="1" i="1" dirty="0"/>
              <a:t>    print(t) 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Печатаем глобальную переменную </a:t>
            </a:r>
            <a:r>
              <a:rPr lang="en-US" sz="2800" b="1" i="1" dirty="0">
                <a:solidFill>
                  <a:srgbClr val="00B050"/>
                </a:solidFill>
              </a:rPr>
              <a:t>t</a:t>
            </a:r>
            <a:br>
              <a:rPr lang="en-US" sz="2800" b="1" i="1" dirty="0">
                <a:solidFill>
                  <a:srgbClr val="00B050"/>
                </a:solidFill>
              </a:rPr>
            </a:br>
            <a:endParaRPr lang="en-US" sz="2800" b="1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b="1" i="1" dirty="0"/>
              <a:t>def loc():</a:t>
            </a:r>
            <a:br>
              <a:rPr lang="en-US" sz="2800" b="1" i="1" dirty="0"/>
            </a:br>
            <a:r>
              <a:rPr lang="en-US" sz="2800" b="1" i="1" dirty="0"/>
              <a:t>    t = 22 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Создаем локальную переменную </a:t>
            </a:r>
            <a:r>
              <a:rPr lang="en-US" sz="2800" b="1" i="1" dirty="0">
                <a:solidFill>
                  <a:srgbClr val="00B050"/>
                </a:solidFill>
              </a:rPr>
              <a:t>t</a:t>
            </a:r>
            <a:br>
              <a:rPr lang="en-US" sz="2800" b="1" i="1" dirty="0"/>
            </a:br>
            <a:r>
              <a:rPr lang="en-US" sz="2800" b="1" i="1" dirty="0"/>
              <a:t>    print(t)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Печатаем локальную переменную </a:t>
            </a:r>
            <a:r>
              <a:rPr lang="en-US" sz="2800" b="1" i="1" dirty="0">
                <a:solidFill>
                  <a:srgbClr val="00B050"/>
                </a:solidFill>
              </a:rPr>
              <a:t>t</a:t>
            </a:r>
            <a:br>
              <a:rPr lang="en-US" sz="2800" b="1" i="1" dirty="0"/>
            </a:br>
            <a:endParaRPr lang="en-US" sz="2800" b="1" i="1" dirty="0"/>
          </a:p>
          <a:p>
            <a:pPr>
              <a:buNone/>
            </a:pPr>
            <a:r>
              <a:rPr lang="en-US" sz="2800" b="1" i="1" dirty="0"/>
              <a:t>glob() 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напечатает 20</a:t>
            </a:r>
            <a:br>
              <a:rPr lang="ru-RU" sz="2800" b="1" i="1" dirty="0"/>
            </a:br>
            <a:r>
              <a:rPr lang="en-US" sz="2800" b="1" i="1" dirty="0"/>
              <a:t>loc() 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напечатает 22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Изменение глобальных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338" y="1567384"/>
            <a:ext cx="11905323" cy="5544616"/>
          </a:xfrm>
        </p:spPr>
        <p:txBody>
          <a:bodyPr/>
          <a:lstStyle/>
          <a:p>
            <a:pPr marL="360000" indent="-360000"/>
            <a:r>
              <a:rPr lang="ru-RU" sz="3200" dirty="0"/>
              <a:t>Изменить глобальную переменную внутри функции нельзя, если она не задана с помощью ключевого слова </a:t>
            </a:r>
            <a:r>
              <a:rPr lang="en-US" sz="3200" b="1" i="1" dirty="0"/>
              <a:t>global.</a:t>
            </a:r>
            <a:endParaRPr lang="ru-RU" sz="3200" b="1" i="1" dirty="0"/>
          </a:p>
          <a:p>
            <a:pPr marL="360000" indent="-360000"/>
            <a:endParaRPr lang="en-US" sz="3200" b="1" i="1" dirty="0"/>
          </a:p>
          <a:p>
            <a:pPr marL="360000" indent="-360000">
              <a:buNone/>
            </a:pPr>
            <a:r>
              <a:rPr lang="en-US" sz="3200" b="1" i="1" dirty="0"/>
              <a:t>t = 20</a:t>
            </a:r>
          </a:p>
          <a:p>
            <a:pPr marL="360000" indent="-360000">
              <a:buNone/>
            </a:pPr>
            <a:r>
              <a:rPr lang="en-US" sz="3200" b="1" i="1" dirty="0"/>
              <a:t>def glob():</a:t>
            </a:r>
          </a:p>
          <a:p>
            <a:pPr marL="360000" indent="-360000">
              <a:buNone/>
            </a:pPr>
            <a:r>
              <a:rPr lang="en-US" sz="3200" b="1" i="1" dirty="0"/>
              <a:t>	global t 	</a:t>
            </a:r>
            <a:r>
              <a:rPr lang="en-US" sz="3200" b="1" i="1" dirty="0">
                <a:solidFill>
                  <a:srgbClr val="00B050"/>
                </a:solidFill>
              </a:rPr>
              <a:t># </a:t>
            </a:r>
            <a:r>
              <a:rPr lang="ru-RU" sz="3200" b="1" i="1" dirty="0">
                <a:solidFill>
                  <a:srgbClr val="00B050"/>
                </a:solidFill>
              </a:rPr>
              <a:t>доступ к глобальной переменной </a:t>
            </a:r>
            <a:r>
              <a:rPr lang="en-US" sz="3200" b="1" i="1" dirty="0">
                <a:solidFill>
                  <a:srgbClr val="00B050"/>
                </a:solidFill>
              </a:rPr>
              <a:t>t</a:t>
            </a:r>
            <a:br>
              <a:rPr lang="en-US" sz="3200" b="1" i="1" dirty="0">
                <a:solidFill>
                  <a:srgbClr val="00B050"/>
                </a:solidFill>
              </a:rPr>
            </a:br>
            <a:r>
              <a:rPr lang="en-US" sz="3200" b="1" i="1" dirty="0"/>
              <a:t>t+=1</a:t>
            </a:r>
            <a:br>
              <a:rPr lang="en-US" sz="3200" b="1" i="1" dirty="0"/>
            </a:br>
            <a:r>
              <a:rPr lang="en-US" sz="3200" b="1" i="1" dirty="0"/>
              <a:t>print(t)  	</a:t>
            </a:r>
            <a:r>
              <a:rPr lang="en-US" sz="3200" b="1" i="1" dirty="0">
                <a:solidFill>
                  <a:srgbClr val="00B050"/>
                </a:solidFill>
              </a:rPr>
              <a:t># </a:t>
            </a:r>
            <a:r>
              <a:rPr lang="ru-RU" sz="3200" b="1" i="1" dirty="0">
                <a:solidFill>
                  <a:srgbClr val="00B050"/>
                </a:solidFill>
              </a:rPr>
              <a:t>Печатаем глобальную переменную </a:t>
            </a:r>
            <a:r>
              <a:rPr lang="en-US" sz="3200" b="1" i="1" dirty="0">
                <a:solidFill>
                  <a:srgbClr val="00B050"/>
                </a:solidFill>
              </a:rPr>
              <a:t>t</a:t>
            </a:r>
          </a:p>
          <a:p>
            <a:pPr marL="360000" indent="-360000">
              <a:buNone/>
            </a:pPr>
            <a:r>
              <a:rPr lang="en-US" sz="3200" b="1" i="1" dirty="0"/>
              <a:t>glob()  	</a:t>
            </a:r>
            <a:r>
              <a:rPr lang="en-US" sz="3200" b="1" i="1" dirty="0">
                <a:solidFill>
                  <a:srgbClr val="00B050"/>
                </a:solidFill>
              </a:rPr>
              <a:t># </a:t>
            </a:r>
            <a:r>
              <a:rPr lang="ru-RU" sz="3200" b="1" i="1" dirty="0">
                <a:solidFill>
                  <a:srgbClr val="00B050"/>
                </a:solidFill>
              </a:rPr>
              <a:t>напечатает 2</a:t>
            </a:r>
            <a:r>
              <a:rPr lang="en-US" sz="3200" b="1" i="1" dirty="0">
                <a:solidFill>
                  <a:srgbClr val="00B050"/>
                </a:solidFill>
              </a:rPr>
              <a:t>1</a:t>
            </a:r>
            <a:endParaRPr lang="ru-RU" sz="32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nonlocal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8300" y="1336204"/>
            <a:ext cx="10985140" cy="5976664"/>
          </a:xfrm>
        </p:spPr>
        <p:txBody>
          <a:bodyPr>
            <a:normAutofit/>
          </a:bodyPr>
          <a:lstStyle/>
          <a:p>
            <a:r>
              <a:rPr lang="ru-RU" sz="2000" dirty="0"/>
              <a:t>В </a:t>
            </a:r>
            <a:r>
              <a:rPr lang="ru-RU" sz="2000" dirty="0" err="1"/>
              <a:t>Python</a:t>
            </a:r>
            <a:r>
              <a:rPr lang="ru-RU" sz="2000" dirty="0"/>
              <a:t> 3 было добавлено новое ключевое слово под названием </a:t>
            </a:r>
            <a:r>
              <a:rPr lang="ru-RU" sz="2000" b="1" i="1" dirty="0" err="1"/>
              <a:t>nonlocal</a:t>
            </a:r>
            <a:r>
              <a:rPr lang="ru-RU" sz="2000" dirty="0"/>
              <a:t>. С его помощью возможно добавлять переопределение области во внутреннюю область. дополнительно см. </a:t>
            </a:r>
            <a:r>
              <a:rPr lang="ru-RU" sz="2000" b="1" dirty="0"/>
              <a:t>PEP 3104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b="1" dirty="0" err="1"/>
              <a:t>nonlocal</a:t>
            </a:r>
            <a:r>
              <a:rPr lang="ru-RU" sz="2000" dirty="0"/>
              <a:t> позволяет назначать переменные во </a:t>
            </a:r>
            <a:r>
              <a:rPr lang="ru-RU" sz="2000" b="1" dirty="0"/>
              <a:t>внешней области</a:t>
            </a:r>
            <a:r>
              <a:rPr lang="ru-RU" sz="2000" dirty="0"/>
              <a:t>, но не в глобальной.</a:t>
            </a:r>
          </a:p>
          <a:p>
            <a:pPr>
              <a:lnSpc>
                <a:spcPct val="100000"/>
              </a:lnSpc>
            </a:pPr>
            <a:endParaRPr lang="ru-RU" sz="2000" dirty="0"/>
          </a:p>
          <a:p>
            <a:pPr>
              <a:buNone/>
            </a:pPr>
            <a:r>
              <a:rPr lang="en-US" sz="2000" b="1" i="1" dirty="0"/>
              <a:t>def counter():</a:t>
            </a:r>
            <a:r>
              <a:rPr lang="ru-RU" sz="2000" b="1" i="1" dirty="0"/>
              <a:t> </a:t>
            </a:r>
            <a:br>
              <a:rPr lang="en-US" sz="2000" b="1" i="1" dirty="0"/>
            </a:br>
            <a:r>
              <a:rPr lang="en-US" sz="2000" b="1" i="1" dirty="0"/>
              <a:t>    num = 0</a:t>
            </a:r>
            <a:br>
              <a:rPr lang="en-US" sz="2000" b="1" i="1" dirty="0"/>
            </a:br>
            <a:r>
              <a:rPr lang="en-US" sz="2000" b="1" i="1" dirty="0"/>
              <a:t>    def </a:t>
            </a:r>
            <a:r>
              <a:rPr lang="en-US" sz="2000" b="1" i="1" dirty="0" err="1"/>
              <a:t>incrementer</a:t>
            </a:r>
            <a:r>
              <a:rPr lang="en-US" sz="2000" b="1" i="1" dirty="0"/>
              <a:t>():</a:t>
            </a:r>
            <a:br>
              <a:rPr lang="en-US" sz="2000" b="1" i="1" dirty="0"/>
            </a:br>
            <a:r>
              <a:rPr lang="en-US" sz="2000" b="1" i="1" dirty="0"/>
              <a:t>        num += 1</a:t>
            </a:r>
            <a:r>
              <a:rPr lang="ru-RU" sz="2000" b="1" i="1" dirty="0"/>
              <a:t>	</a:t>
            </a:r>
            <a:r>
              <a:rPr lang="en-US" sz="2000" b="1" i="1" dirty="0">
                <a:solidFill>
                  <a:srgbClr val="00B050"/>
                </a:solidFill>
              </a:rPr>
              <a:t>#</a:t>
            </a:r>
            <a:r>
              <a:rPr lang="ru-RU" sz="2000" b="1" i="1" dirty="0">
                <a:solidFill>
                  <a:srgbClr val="00B050"/>
                </a:solidFill>
              </a:rPr>
              <a:t> Неправильно!</a:t>
            </a:r>
            <a:br>
              <a:rPr lang="en-US" sz="2000" b="1" i="1" dirty="0"/>
            </a:br>
            <a:r>
              <a:rPr lang="en-US" sz="2000" b="1" i="1" dirty="0"/>
              <a:t>        return num</a:t>
            </a:r>
            <a:br>
              <a:rPr lang="en-US" sz="2000" b="1" i="1" dirty="0"/>
            </a:br>
            <a:r>
              <a:rPr lang="en-US" sz="2000" b="1" i="1" dirty="0"/>
              <a:t>    return </a:t>
            </a:r>
            <a:r>
              <a:rPr lang="en-US" sz="2000" b="1" i="1" dirty="0" err="1"/>
              <a:t>incrementer</a:t>
            </a:r>
            <a:endParaRPr lang="ru-RU" sz="2000" b="1" i="1" dirty="0"/>
          </a:p>
          <a:p>
            <a:pPr>
              <a:buNone/>
            </a:pPr>
            <a:r>
              <a:rPr lang="pt-BR" sz="2000" b="1" i="1" dirty="0"/>
              <a:t>def counter():</a:t>
            </a:r>
            <a:br>
              <a:rPr lang="pt-BR" sz="2000" b="1" i="1" dirty="0"/>
            </a:br>
            <a:r>
              <a:rPr lang="pt-BR" sz="2000" b="1" i="1" dirty="0"/>
              <a:t>    num = 0</a:t>
            </a:r>
            <a:br>
              <a:rPr lang="pt-BR" sz="2000" b="1" i="1" dirty="0"/>
            </a:br>
            <a:r>
              <a:rPr lang="pt-BR" sz="2000" b="1" i="1" dirty="0"/>
              <a:t>    def incrementer():</a:t>
            </a:r>
            <a:br>
              <a:rPr lang="pt-BR" sz="2000" b="1" i="1" dirty="0"/>
            </a:br>
            <a:r>
              <a:rPr lang="pt-BR" sz="2000" b="1" i="1" dirty="0"/>
              <a:t>        nonlocal num</a:t>
            </a:r>
            <a:r>
              <a:rPr lang="ru-RU" sz="2000" b="1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#</a:t>
            </a:r>
            <a:r>
              <a:rPr lang="ru-RU" sz="2000" b="1" i="1" dirty="0">
                <a:solidFill>
                  <a:srgbClr val="FF0000"/>
                </a:solidFill>
              </a:rPr>
              <a:t> Правильно! </a:t>
            </a:r>
            <a:br>
              <a:rPr lang="pt-BR" sz="2000" b="1" i="1" dirty="0"/>
            </a:br>
            <a:r>
              <a:rPr lang="pt-BR" sz="2000" b="1" i="1" dirty="0"/>
              <a:t>        num += 1</a:t>
            </a:r>
            <a:br>
              <a:rPr lang="pt-BR" sz="2000" b="1" i="1" dirty="0"/>
            </a:br>
            <a:r>
              <a:rPr lang="pt-BR" sz="2000" b="1" i="1" dirty="0"/>
              <a:t>        return num</a:t>
            </a:r>
            <a:br>
              <a:rPr lang="pt-BR" sz="2000" b="1" i="1" dirty="0"/>
            </a:br>
            <a:r>
              <a:rPr lang="pt-BR" sz="2000" b="1" i="1" dirty="0"/>
              <a:t>    return incrementer</a:t>
            </a:r>
            <a:endParaRPr lang="ru-RU" sz="20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38" y="431800"/>
            <a:ext cx="11905323" cy="620688"/>
          </a:xfrm>
        </p:spPr>
        <p:txBody>
          <a:bodyPr/>
          <a:lstStyle/>
          <a:p>
            <a:r>
              <a:rPr lang="ru-RU" b="1" dirty="0"/>
              <a:t>Функции высших порядков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338" y="1425104"/>
            <a:ext cx="11905323" cy="5544616"/>
          </a:xfrm>
        </p:spPr>
        <p:txBody>
          <a:bodyPr/>
          <a:lstStyle/>
          <a:p>
            <a:r>
              <a:rPr lang="ru-RU" sz="3600" dirty="0"/>
              <a:t>При функциональном стиле программирования стандартной практикой является </a:t>
            </a:r>
            <a:r>
              <a:rPr lang="ru-RU" sz="3600" b="1" i="1" dirty="0"/>
              <a:t>динамическая генерация</a:t>
            </a:r>
            <a:r>
              <a:rPr lang="ru-RU" sz="3600" dirty="0"/>
              <a:t> функционального объекта в процессе исполнения кода, с его последующим вызовом в том же коде.</a:t>
            </a:r>
          </a:p>
          <a:p>
            <a:r>
              <a:rPr lang="ru-RU" sz="3600" b="1" dirty="0"/>
              <a:t>Замыкание</a:t>
            </a:r>
            <a:r>
              <a:rPr lang="en-US" sz="3600" b="1" dirty="0"/>
              <a:t> (closure)</a:t>
            </a:r>
            <a:endParaRPr lang="ru-RU" sz="3600" b="1" dirty="0"/>
          </a:p>
          <a:p>
            <a:r>
              <a:rPr lang="ru-RU" sz="3600" b="1" dirty="0"/>
              <a:t>Частичное применение</a:t>
            </a:r>
            <a:r>
              <a:rPr lang="en-US" sz="3600" b="1" dirty="0"/>
              <a:t> (partial application)</a:t>
            </a:r>
          </a:p>
          <a:p>
            <a:r>
              <a:rPr lang="ru-RU" sz="3600" b="1" dirty="0" err="1"/>
              <a:t>Карринг</a:t>
            </a:r>
            <a:r>
              <a:rPr lang="en-US" sz="3600" b="1" dirty="0"/>
              <a:t> (carrying)</a:t>
            </a:r>
          </a:p>
          <a:p>
            <a:r>
              <a:rPr lang="ru-RU" sz="3600" b="1" dirty="0"/>
              <a:t>Функтор</a:t>
            </a:r>
          </a:p>
          <a:p>
            <a:endParaRPr lang="ru-RU" sz="3600" b="1" dirty="0"/>
          </a:p>
          <a:p>
            <a:endParaRPr lang="ru-RU" sz="3600" b="1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/>
              <a:t>Замыкания</a:t>
            </a:r>
            <a:r>
              <a:rPr lang="en-US" sz="4800" b="1" dirty="0"/>
              <a:t> (closure)</a:t>
            </a:r>
            <a:endParaRPr lang="ru-RU" sz="4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93944"/>
            <a:ext cx="10273141" cy="5544616"/>
          </a:xfrm>
        </p:spPr>
        <p:txBody>
          <a:bodyPr>
            <a:normAutofit fontScale="92500" lnSpcReduction="10000"/>
          </a:bodyPr>
          <a:lstStyle/>
          <a:p>
            <a:pPr marL="360000" indent="-360000"/>
            <a:r>
              <a:rPr lang="ru-RU" b="1" dirty="0"/>
              <a:t>Замыкание</a:t>
            </a:r>
            <a:r>
              <a:rPr lang="ru-RU" dirty="0"/>
              <a:t> – это функция, которая динамически генерируется другой функцией, и они обе могут изменяться и запоминать значения переменных, которые были созданы вне функции.</a:t>
            </a:r>
          </a:p>
          <a:p>
            <a:pPr marL="360000" indent="-360000"/>
            <a:r>
              <a:rPr lang="ru-RU" dirty="0"/>
              <a:t>Дэвид </a:t>
            </a:r>
            <a:r>
              <a:rPr lang="ru-RU" dirty="0" err="1"/>
              <a:t>Мертц</a:t>
            </a:r>
            <a:r>
              <a:rPr lang="ru-RU" dirty="0"/>
              <a:t> приводит следующее определение замыкания: "</a:t>
            </a:r>
            <a:r>
              <a:rPr lang="ru-RU" b="1" i="1" dirty="0"/>
              <a:t>Замыкание</a:t>
            </a:r>
            <a:r>
              <a:rPr lang="ru-RU" dirty="0"/>
              <a:t> – это процедура вместе с привязанной к ней совокупностью данных" (в противовес объектам в объектном программировании, как: "данные вместе с привязанным к ним совокупностью процедур").</a:t>
            </a:r>
          </a:p>
          <a:p>
            <a:pPr marL="360000" indent="-360000"/>
            <a:r>
              <a:rPr lang="ru-RU" dirty="0"/>
              <a:t>Замыкание – это более общий случай декоратора.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38" y="266700"/>
            <a:ext cx="11905323" cy="620688"/>
          </a:xfrm>
        </p:spPr>
        <p:txBody>
          <a:bodyPr/>
          <a:lstStyle/>
          <a:p>
            <a:r>
              <a:rPr lang="ru-RU" sz="4800" b="1" dirty="0"/>
              <a:t>Смысл замыкания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76344"/>
            <a:ext cx="11905323" cy="5544616"/>
          </a:xfrm>
        </p:spPr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ru-RU" sz="3600" dirty="0"/>
              <a:t>Применение замыкания позволяет</a:t>
            </a:r>
            <a:r>
              <a:rPr lang="en-US" sz="3600" dirty="0"/>
              <a:t> </a:t>
            </a:r>
            <a:endParaRPr lang="ru-RU" sz="3600" dirty="0"/>
          </a:p>
          <a:p>
            <a:pPr lvl="1">
              <a:spcAft>
                <a:spcPts val="1200"/>
              </a:spcAft>
            </a:pPr>
            <a:r>
              <a:rPr lang="ru-RU" sz="2800" dirty="0"/>
              <a:t>устранить жестко кодированные константы; </a:t>
            </a:r>
          </a:p>
          <a:p>
            <a:pPr lvl="1">
              <a:spcAft>
                <a:spcPts val="1200"/>
              </a:spcAft>
            </a:pPr>
            <a:r>
              <a:rPr lang="ru-RU" sz="2800" dirty="0"/>
              <a:t>убрать глобальные переменные из кода;</a:t>
            </a:r>
          </a:p>
          <a:p>
            <a:pPr lvl="1">
              <a:spcAft>
                <a:spcPts val="1200"/>
              </a:spcAft>
            </a:pPr>
            <a:r>
              <a:rPr lang="ru-RU" sz="2800" dirty="0"/>
              <a:t>увеличить производительность (В </a:t>
            </a:r>
            <a:r>
              <a:rPr lang="ru-RU" sz="2800" dirty="0" err="1"/>
              <a:t>Python</a:t>
            </a:r>
            <a:r>
              <a:rPr lang="ru-RU" sz="2800" dirty="0"/>
              <a:t> загрузка переменных в SCOPE (локальную область) сравнительно долгий процесс).</a:t>
            </a:r>
          </a:p>
          <a:p>
            <a:pPr>
              <a:spcAft>
                <a:spcPts val="1200"/>
              </a:spcAft>
            </a:pPr>
            <a:r>
              <a:rPr lang="ru-RU" sz="3600" dirty="0"/>
              <a:t>Замкнутые переменные доступны только для чтения. </a:t>
            </a:r>
            <a:endParaRPr lang="en-US" sz="3600" dirty="0"/>
          </a:p>
          <a:p>
            <a:pPr>
              <a:spcAft>
                <a:spcPts val="1200"/>
              </a:spcAft>
            </a:pPr>
            <a:r>
              <a:rPr lang="ru-RU" sz="3600" dirty="0"/>
              <a:t>Чтобы обойти это ограничение, нужно замыкать переменные в изменяемые переменные, например, в список. </a:t>
            </a:r>
            <a:endParaRPr lang="en-US" sz="3600" dirty="0"/>
          </a:p>
          <a:p>
            <a:pPr>
              <a:spcAft>
                <a:spcPts val="1200"/>
              </a:spcAft>
            </a:pPr>
            <a:r>
              <a:rPr lang="ru-RU" sz="3600" dirty="0"/>
              <a:t>Сами замкнутые переменные нельзя будет перезаписывать, а вот содержимое контейнера возможно.</a:t>
            </a:r>
          </a:p>
          <a:p>
            <a:pPr>
              <a:spcAft>
                <a:spcPts val="1200"/>
              </a:spcAft>
            </a:pP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специалиста (без слайдов).potx" id="{EEA6CBE0-5BEA-473D-B54D-403E495B247F}" vid="{3DCA0052-605D-40A0-8378-5EB23E0C97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9136</TotalTime>
  <Words>451</Words>
  <Application>Microsoft Office PowerPoint</Application>
  <PresentationFormat>Широкоэкранный</PresentationFormat>
  <Paragraphs>77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Myriad Pro</vt:lpstr>
      <vt:lpstr>News706 BT</vt:lpstr>
      <vt:lpstr>Open Sans</vt:lpstr>
      <vt:lpstr>Segoe UI Light</vt:lpstr>
      <vt:lpstr>Times New Roman</vt:lpstr>
      <vt:lpstr>Trebuchet MS</vt:lpstr>
      <vt:lpstr>Wingdings</vt:lpstr>
      <vt:lpstr>Wingdings 3</vt:lpstr>
      <vt:lpstr>Yandex Sans Text Light</vt:lpstr>
      <vt:lpstr>Аспект</vt:lpstr>
      <vt:lpstr>Тема Office</vt:lpstr>
      <vt:lpstr>Office Theme</vt:lpstr>
      <vt:lpstr>Презентация PowerPoint</vt:lpstr>
      <vt:lpstr>Презентация PowerPoint</vt:lpstr>
      <vt:lpstr>Области видимости переменных</vt:lpstr>
      <vt:lpstr>Пример локальных и глобальных переменных</vt:lpstr>
      <vt:lpstr>Изменение глобальных переменных</vt:lpstr>
      <vt:lpstr>nonlocal</vt:lpstr>
      <vt:lpstr>Функции высших порядков</vt:lpstr>
      <vt:lpstr>Замыкания (closure)</vt:lpstr>
      <vt:lpstr>Смысл замыкания</vt:lpstr>
      <vt:lpstr>Презентация PowerPoint</vt:lpstr>
      <vt:lpstr>Презентация PowerPoint</vt:lpstr>
      <vt:lpstr>Презентация PowerPoint</vt:lpstr>
      <vt:lpstr>Функция-генератор.  Оператор yield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439</cp:revision>
  <cp:lastPrinted>2019-04-08T14:42:06Z</cp:lastPrinted>
  <dcterms:created xsi:type="dcterms:W3CDTF">2019-04-03T13:32:28Z</dcterms:created>
  <dcterms:modified xsi:type="dcterms:W3CDTF">2024-11-11T20:18:07Z</dcterms:modified>
</cp:coreProperties>
</file>