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1" r:id="rId2"/>
  </p:sldMasterIdLst>
  <p:notesMasterIdLst>
    <p:notesMasterId r:id="rId23"/>
  </p:notesMasterIdLst>
  <p:sldIdLst>
    <p:sldId id="431" r:id="rId3"/>
    <p:sldId id="502" r:id="rId4"/>
    <p:sldId id="332" r:id="rId5"/>
    <p:sldId id="412" r:id="rId6"/>
    <p:sldId id="428" r:id="rId7"/>
    <p:sldId id="318" r:id="rId8"/>
    <p:sldId id="430" r:id="rId9"/>
    <p:sldId id="501" r:id="rId10"/>
    <p:sldId id="342" r:id="rId11"/>
    <p:sldId id="422" r:id="rId12"/>
    <p:sldId id="423" r:id="rId13"/>
    <p:sldId id="424" r:id="rId14"/>
    <p:sldId id="425" r:id="rId15"/>
    <p:sldId id="426" r:id="rId16"/>
    <p:sldId id="503" r:id="rId17"/>
    <p:sldId id="504" r:id="rId18"/>
    <p:sldId id="257" r:id="rId19"/>
    <p:sldId id="429" r:id="rId20"/>
    <p:sldId id="363" r:id="rId21"/>
    <p:sldId id="265" r:id="rId22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30" autoAdjust="0"/>
  </p:normalViewPr>
  <p:slideViewPr>
    <p:cSldViewPr snapToGrid="0">
      <p:cViewPr>
        <p:scale>
          <a:sx n="75" d="100"/>
          <a:sy n="75" d="100"/>
        </p:scale>
        <p:origin x="1152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A0595-55A8-48ED-89D9-94EF8A794717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CE960-5D9D-430C-9D09-6E77992381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7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82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874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, текст,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52174"/>
            <a:ext cx="6796567" cy="4642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250" dirty="0"/>
              <a:t>Заголовок раздела курса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0A5A5D0F-2091-41CB-B49D-7B8F7DD5A7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000" y="1093530"/>
            <a:ext cx="3849947" cy="38192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9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350" dirty="0"/>
              <a:t>Курс готовит экспертов по </a:t>
            </a:r>
            <a:r>
              <a:rPr lang="ru-RU" sz="1350" b="1" dirty="0"/>
              <a:t>Битрикс24</a:t>
            </a:r>
            <a:r>
              <a:rPr lang="ru-RU" sz="135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350" dirty="0"/>
              <a:t>Для компаний, внедривших или готовящихся внедрять </a:t>
            </a:r>
            <a:r>
              <a:rPr lang="ru-RU" sz="1350" b="1" dirty="0"/>
              <a:t>Битрикс24,</a:t>
            </a:r>
            <a:r>
              <a:rPr lang="ru-RU" sz="1350" dirty="0"/>
              <a:t> курс является альтернативой привлечения сторонних интеграторов </a:t>
            </a:r>
            <a:r>
              <a:rPr lang="ru-RU" sz="1350" b="1" dirty="0"/>
              <a:t>Битрикс24</a:t>
            </a:r>
            <a:r>
              <a:rPr lang="ru-RU" sz="135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350" dirty="0"/>
              <a:t>Курс готовит экспертов по </a:t>
            </a:r>
            <a:r>
              <a:rPr lang="ru-RU" sz="1350" b="1" dirty="0"/>
              <a:t>Битрикс24</a:t>
            </a:r>
            <a:r>
              <a:rPr lang="ru-RU" sz="135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15" name="Рисунок 8">
            <a:extLst>
              <a:ext uri="{FF2B5EF4-FFF2-40B4-BE49-F238E27FC236}">
                <a16:creationId xmlns:a16="http://schemas.microsoft.com/office/drawing/2014/main" id="{757A936C-DED9-4A02-AF8D-1EBD78E4FF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8215" y="1093530"/>
            <a:ext cx="3424844" cy="38192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542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52174"/>
            <a:ext cx="6796567" cy="9396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5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291856"/>
            <a:ext cx="6447501" cy="3239166"/>
          </a:xfrm>
          <a:prstGeom prst="rect">
            <a:avLst/>
          </a:prstGeom>
        </p:spPr>
        <p:txBody>
          <a:bodyPr/>
          <a:lstStyle>
            <a:lvl1pPr marL="257175" indent="-257175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500" b="0"/>
            </a:lvl1pPr>
            <a:lvl2pPr marL="557213" indent="-214313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8572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2001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15430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74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52174"/>
            <a:ext cx="6796567" cy="9396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5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291856"/>
            <a:ext cx="6447501" cy="3239166"/>
          </a:xfrm>
          <a:prstGeom prst="rect">
            <a:avLst/>
          </a:prstGeom>
        </p:spPr>
        <p:txBody>
          <a:bodyPr/>
          <a:lstStyle>
            <a:lvl1pPr marL="257175" indent="-257175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500" b="0"/>
            </a:lvl1pPr>
            <a:lvl2pPr marL="557213" indent="-214313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8572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2001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15430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04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Слайд для разделения модуле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76D43C2-AE01-406A-B0C1-9293B7B42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79" y="2011093"/>
            <a:ext cx="7519745" cy="95717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02FA436-796C-4D8F-8A54-C83B58F03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79" y="3033222"/>
            <a:ext cx="6980204" cy="8226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ru-RU" sz="1800" dirty="0"/>
              <a:t>Направление Курсы Бизнес-приложения 16 </a:t>
            </a:r>
            <a:r>
              <a:rPr lang="ru-RU" sz="1800" dirty="0" err="1"/>
              <a:t>ак.час</a:t>
            </a:r>
            <a:r>
              <a:rPr lang="ru-RU" sz="1800" dirty="0"/>
              <a:t>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701375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05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8322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222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21591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8728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90429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36814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32192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1636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09359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074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13113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1978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46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5EF2BE1-C6B1-44D9-AC14-847FE245C45E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0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1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27" lvl="1" indent="-170996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38" lvl="2" indent="-170996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210" lvl="3" indent="-170996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922" lvl="4" indent="-170996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9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9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1844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20" indent="-128250" algn="l" defTabSz="914378" rtl="0" eaLnBrk="1" latinLnBrk="0" hangingPunct="1">
        <a:lnSpc>
          <a:spcPct val="90000"/>
        </a:lnSpc>
        <a:spcBef>
          <a:spcPts val="563"/>
        </a:spcBef>
        <a:buClr>
          <a:srgbClr val="00000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python/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stepik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8923" y="1757514"/>
            <a:ext cx="7886520" cy="99396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dirty="0"/>
              <a:t>Уровень 2. </a:t>
            </a:r>
            <a:endParaRPr lang="en-US" dirty="0"/>
          </a:p>
          <a:p>
            <a:pPr algn="ctr"/>
            <a:r>
              <a:rPr lang="ru-RU" dirty="0"/>
              <a:t>Продвинутый курс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s706 BT" panose="02040804060705020204" pitchFamily="18" charset="0"/>
              <a:cs typeface="Segoe UI Ligh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3" y="172624"/>
            <a:ext cx="1391909" cy="13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E9782F-2382-4CA8-B3E8-C778C9133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83" y="287595"/>
            <a:ext cx="2715004" cy="11217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CCFAC4-27C9-49F4-AED0-C0673B05F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74" y="1566899"/>
            <a:ext cx="3015083" cy="77877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6271B5-2C16-4883-BE0C-AA49D726F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74" y="2571750"/>
            <a:ext cx="3593808" cy="4001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20ED3D-3F64-42BA-A754-1F82CA22D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74" y="3248131"/>
            <a:ext cx="4465467" cy="77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4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4F4CD61-736B-4987-8737-E07C8C088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43" y="298035"/>
            <a:ext cx="2386346" cy="113601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FC3877-A552-49F6-A4D5-AF18FBEAA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3" y="1624287"/>
            <a:ext cx="5358560" cy="13146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57B495-6E17-4BA3-A0B7-432C36675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43" y="3213786"/>
            <a:ext cx="6351680" cy="110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8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28F0FA-9693-4EA2-BEED-C60FCADA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47" y="313972"/>
            <a:ext cx="2743583" cy="11217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1D9899-CCBB-4E2F-B393-E78F39C47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47" y="1617419"/>
            <a:ext cx="5337126" cy="12932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383393-85AE-4CA0-875F-09E214858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47" y="3253359"/>
            <a:ext cx="6158772" cy="99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5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FFFC0EE-03F7-4D82-B0AB-1B2ACEF67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79" y="676936"/>
            <a:ext cx="2915057" cy="102884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CD9A9B-FDD7-474C-A2A3-2545DA5DD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80" y="1869656"/>
            <a:ext cx="5015612" cy="119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9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863B28-A1F2-4034-9A35-04CD4646B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98" y="286716"/>
            <a:ext cx="4472612" cy="10860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4AE165-A9A9-4135-B04E-B7B1E20B3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33" y="1688574"/>
            <a:ext cx="6523154" cy="14146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3B20D3-A693-4E87-BD32-FA32186BB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98" y="3484993"/>
            <a:ext cx="6001588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5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15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F7B6AA1-2CB3-47D6-A3D3-8FD2BCBEA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00" y="440898"/>
            <a:ext cx="6027506" cy="392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16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26" name="Picture 2" descr="Упрости свой JavaScript – используй map, reduce и filter">
            <a:extLst>
              <a:ext uri="{FF2B5EF4-FFF2-40B4-BE49-F238E27FC236}">
                <a16:creationId xmlns:a16="http://schemas.microsoft.com/office/drawing/2014/main" id="{6D55CB7E-0A22-4323-8B6C-CBDDFD77B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194" y="808894"/>
            <a:ext cx="6591395" cy="329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249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17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0DFAB1FD-E889-4A5E-805C-79807796E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53" y="829761"/>
            <a:ext cx="7860323" cy="296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094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18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9C208089-D6CD-4C90-814B-7EEA531FD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114" y="835270"/>
            <a:ext cx="6071773" cy="334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36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6E8557-2C11-4E65-A7DC-4FD9955DF42A}"/>
              </a:ext>
            </a:extLst>
          </p:cNvPr>
          <p:cNvSpPr txBox="1">
            <a:spLocks/>
          </p:cNvSpPr>
          <p:nvPr/>
        </p:nvSpPr>
        <p:spPr>
          <a:xfrm>
            <a:off x="950096" y="2002143"/>
            <a:ext cx="2738120" cy="954341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350" dirty="0"/>
              <a:t>Спасибо </a:t>
            </a:r>
          </a:p>
          <a:p>
            <a:r>
              <a:rPr lang="ru-RU" sz="2700" dirty="0"/>
              <a:t>за внимание!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F517F1-B040-4C23-A1FC-87F348A889F9}"/>
              </a:ext>
            </a:extLst>
          </p:cNvPr>
          <p:cNvSpPr txBox="1">
            <a:spLocks/>
          </p:cNvSpPr>
          <p:nvPr/>
        </p:nvSpPr>
        <p:spPr>
          <a:xfrm>
            <a:off x="950096" y="2907074"/>
            <a:ext cx="2738120" cy="56815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0" dirty="0"/>
              <a:t>Ваши вопросы…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1D53B5-DE19-479B-83BD-E3D8F3DB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5140" y="259241"/>
            <a:ext cx="4803326" cy="480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1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04;p32">
            <a:extLst>
              <a:ext uri="{FF2B5EF4-FFF2-40B4-BE49-F238E27FC236}">
                <a16:creationId xmlns:a16="http://schemas.microsoft.com/office/drawing/2014/main" id="{6FECBBB2-6E89-4343-9F12-27706CBB9B22}"/>
              </a:ext>
            </a:extLst>
          </p:cNvPr>
          <p:cNvSpPr txBox="1">
            <a:spLocks/>
          </p:cNvSpPr>
          <p:nvPr/>
        </p:nvSpPr>
        <p:spPr>
          <a:xfrm>
            <a:off x="10894740" y="5317831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>
            <a:defPPr>
              <a:defRPr lang="en-US"/>
            </a:defPPr>
            <a:lvl1pPr marL="0" marR="0" lv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fld id="{00000000-1234-1234-1234-123412341234}" type="slidenum">
              <a:rPr kumimoji="0" lang="ru" sz="1467" b="0" i="0" u="none" strike="noStrike" kern="0" cap="none" spc="0" normalizeH="0" baseline="0" noProof="0" smtClean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  <a:sym typeface="Open San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t>2</a:t>
            </a:fld>
            <a:endParaRPr kumimoji="0" lang="ru" sz="1467" b="0" i="0" u="none" strike="noStrike" kern="0" cap="none" spc="0" normalizeH="0" baseline="0" noProof="0">
              <a:ln>
                <a:noFill/>
              </a:ln>
              <a:solidFill>
                <a:srgbClr val="004777"/>
              </a:solidFill>
              <a:effectLst/>
              <a:uLnTx/>
              <a:uFillTx/>
              <a:sym typeface="Open Sans"/>
            </a:endParaRPr>
          </a:p>
        </p:txBody>
      </p:sp>
      <p:pic>
        <p:nvPicPr>
          <p:cNvPr id="16" name="Picture 2" descr="https://sun1-85.userapi.com/impg/6k5xZ6FQs17OKeDc3H7AFRCK3k4cKl3hb9rhhA/GFRJ-7MW1yw.jpg?size=1200x1200&amp;quality=96&amp;sign=43a0b62f3872c9724496f8ed3a831695&amp;type=album">
            <a:extLst>
              <a:ext uri="{FF2B5EF4-FFF2-40B4-BE49-F238E27FC236}">
                <a16:creationId xmlns:a16="http://schemas.microsoft.com/office/drawing/2014/main" id="{7DF98D01-A6EE-43F5-85AA-752566A99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7" y="309574"/>
            <a:ext cx="2254753" cy="225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Объект 3">
            <a:extLst>
              <a:ext uri="{FF2B5EF4-FFF2-40B4-BE49-F238E27FC236}">
                <a16:creationId xmlns:a16="http://schemas.microsoft.com/office/drawing/2014/main" id="{86D4FF60-8D43-41A0-91C5-7B66B35A6F89}"/>
              </a:ext>
            </a:extLst>
          </p:cNvPr>
          <p:cNvSpPr txBox="1">
            <a:spLocks/>
          </p:cNvSpPr>
          <p:nvPr/>
        </p:nvSpPr>
        <p:spPr>
          <a:xfrm>
            <a:off x="2387948" y="100960"/>
            <a:ext cx="5905500" cy="290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Char char="•"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Char char="•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 err="1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Фулстек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-разработчик </a:t>
            </a:r>
          </a:p>
          <a:p>
            <a:pPr marL="609585" indent="-474121" defTabSz="1219170">
              <a:spcBef>
                <a:spcPts val="1067"/>
              </a:spcBef>
              <a:buSzPct val="13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Стек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: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Pt, JS, C#, 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языки ассемблера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Django, Flask, Vue, </a:t>
            </a:r>
            <a:r>
              <a:rPr lang="en-US" sz="1600" kern="0" dirty="0" err="1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Pg</a:t>
            </a:r>
            <a:endParaRPr lang="en-US" sz="1600" kern="0" dirty="0">
              <a:solidFill>
                <a:srgbClr val="002060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Путь от инженера до старшего научного сотрудника ЦНИИ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Основатель компьютерной академии Вектор Времени, технического клуба Кибернетик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IT 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компании 1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-PRO-1</a:t>
            </a:r>
            <a:endParaRPr lang="ru-RU" sz="1600" kern="0" dirty="0">
              <a:solidFill>
                <a:srgbClr val="002060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Опыт работы программистом в Европе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05386C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Автор учебных пособий по программированию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Кандидат технических наук, доцент РТУ МИРЭА</a:t>
            </a:r>
            <a:r>
              <a:rPr lang="en-US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</a:t>
            </a: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Политех, </a:t>
            </a:r>
            <a:r>
              <a:rPr lang="ru-RU" sz="1600" kern="0" dirty="0" err="1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Бауманский</a:t>
            </a: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 учебный центр Специалист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ru-RU" sz="1600" kern="0" dirty="0">
              <a:solidFill>
                <a:srgbClr val="C00000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135463" indent="0" defTabSz="1219170">
              <a:spcBef>
                <a:spcPts val="1067"/>
              </a:spcBef>
              <a:buSzPct val="130000"/>
              <a:buFont typeface="Open Sans"/>
              <a:buNone/>
            </a:pPr>
            <a:endParaRPr lang="ru-RU" sz="1600" kern="0" dirty="0">
              <a:solidFill>
                <a:srgbClr val="05386C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ru-RU" sz="1600" kern="0" dirty="0"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0" indent="0" defTabSz="1219170">
              <a:spcBef>
                <a:spcPts val="1067"/>
              </a:spcBef>
              <a:buFont typeface="Open Sans"/>
              <a:buNone/>
            </a:pPr>
            <a:endParaRPr lang="ru-RU" sz="1600" kern="0" dirty="0">
              <a:latin typeface="Yandex Sans Text Light" panose="02000000000000000000" pitchFamily="2" charset="-52"/>
            </a:endParaRPr>
          </a:p>
          <a:p>
            <a:pPr marL="609585" indent="-474121" defTabSz="1219170">
              <a:spcBef>
                <a:spcPts val="1067"/>
              </a:spcBef>
            </a:pPr>
            <a:endParaRPr lang="ru-RU" sz="1600" kern="0" dirty="0">
              <a:latin typeface="Yandex Sans Text Light" panose="02000000000000000000" pitchFamily="2" charset="-52"/>
            </a:endParaRPr>
          </a:p>
        </p:txBody>
      </p:sp>
      <p:pic>
        <p:nvPicPr>
          <p:cNvPr id="18" name="Picture 6" descr="Qotto Logo">
            <a:extLst>
              <a:ext uri="{FF2B5EF4-FFF2-40B4-BE49-F238E27FC236}">
                <a16:creationId xmlns:a16="http://schemas.microsoft.com/office/drawing/2014/main" id="{3AA5E54A-290B-4CEE-A0F4-5ECDB74F6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8" b="10617"/>
          <a:stretch/>
        </p:blipFill>
        <p:spPr bwMode="auto">
          <a:xfrm>
            <a:off x="320731" y="2972212"/>
            <a:ext cx="841320" cy="103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2401D22-73D4-45CD-B33F-2FCD8CF8F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8754" y="3772128"/>
            <a:ext cx="746343" cy="73141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E5C12E4-D02A-41FA-8A3E-C320DC59CD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4448" y="3678357"/>
            <a:ext cx="744221" cy="744221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C7ABA7B-0BBA-46E4-ABEB-C39D550C4753}"/>
              </a:ext>
            </a:extLst>
          </p:cNvPr>
          <p:cNvSpPr/>
          <p:nvPr/>
        </p:nvSpPr>
        <p:spPr>
          <a:xfrm>
            <a:off x="1396588" y="3244138"/>
            <a:ext cx="360401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https://vektor-vremeni.ru/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E21A123-2FFB-484B-8978-DA30A67A567D}"/>
              </a:ext>
            </a:extLst>
          </p:cNvPr>
          <p:cNvSpPr/>
          <p:nvPr/>
        </p:nvSpPr>
        <p:spPr>
          <a:xfrm>
            <a:off x="3386763" y="4517492"/>
            <a:ext cx="300381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https://cyberneticum.ru/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58D7E06-DA6C-42F8-8554-0E582D60E545}"/>
              </a:ext>
            </a:extLst>
          </p:cNvPr>
          <p:cNvSpPr/>
          <p:nvPr/>
        </p:nvSpPr>
        <p:spPr>
          <a:xfrm>
            <a:off x="-26190" y="4137836"/>
            <a:ext cx="267442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https://www.qotto.net/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A36C075-FE89-495F-A89F-D14B67F92C8E}"/>
              </a:ext>
            </a:extLst>
          </p:cNvPr>
          <p:cNvSpPr/>
          <p:nvPr/>
        </p:nvSpPr>
        <p:spPr>
          <a:xfrm>
            <a:off x="5340698" y="3122754"/>
            <a:ext cx="324455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latin typeface="Arial"/>
                <a:cs typeface="Arial"/>
                <a:sym typeface="Arial"/>
              </a:rPr>
              <a:t>https://programism.ru/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468EE8D-B06B-4A86-B4E6-DB3B5472DE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5724" y="3552714"/>
            <a:ext cx="873033" cy="8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24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77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17ADC-B554-47CF-8A96-D022B7C8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>
                <a:solidFill>
                  <a:schemeClr val="accent2"/>
                </a:solidFill>
                <a:latin typeface="Yandex Sans Text Light" panose="02000000000000000000" pitchFamily="2" charset="-52"/>
              </a:rPr>
              <a:t>Требуемая подготовка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576F90-4641-4D08-ABFC-A888766BC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21" y="1582928"/>
            <a:ext cx="6134440" cy="1805116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45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pPr>
            <a:r>
              <a:rPr lang="ru-RU" sz="2700" dirty="0">
                <a:solidFill>
                  <a:prstClr val="black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 «Уровень 1. </a:t>
            </a:r>
            <a:r>
              <a:rPr lang="en-US" sz="2700" dirty="0">
                <a:solidFill>
                  <a:prstClr val="black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Python </a:t>
            </a:r>
            <a:r>
              <a:rPr lang="ru-RU" sz="2700" dirty="0">
                <a:solidFill>
                  <a:prstClr val="black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базовый курс»</a:t>
            </a:r>
          </a:p>
          <a:p>
            <a:pPr>
              <a:lnSpc>
                <a:spcPct val="130000"/>
              </a:lnSpc>
              <a:spcBef>
                <a:spcPts val="45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pPr>
            <a:r>
              <a:rPr lang="ru-RU" sz="2700" dirty="0">
                <a:solidFill>
                  <a:prstClr val="black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 Эквивалентный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0301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1D2D92-C423-4411-8AD5-95D62A0B9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32" b="20870"/>
          <a:stretch/>
        </p:blipFill>
        <p:spPr>
          <a:xfrm>
            <a:off x="154906" y="1631256"/>
            <a:ext cx="7892618" cy="2519498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A81C31E-982A-461B-A836-4BD47C75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13" y="263109"/>
            <a:ext cx="6796567" cy="588088"/>
          </a:xfrm>
        </p:spPr>
        <p:txBody>
          <a:bodyPr>
            <a:normAutofit/>
          </a:bodyPr>
          <a:lstStyle/>
          <a:p>
            <a:r>
              <a:rPr lang="ru-RU" sz="22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Место в линейке курсов</a:t>
            </a:r>
          </a:p>
        </p:txBody>
      </p:sp>
    </p:spTree>
    <p:extLst>
      <p:ext uri="{BB962C8B-B14F-4D97-AF65-F5344CB8AC3E}">
        <p14:creationId xmlns:p14="http://schemas.microsoft.com/office/powerpoint/2010/main" val="65035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FFE72-A644-4C7E-B940-81ED83CC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71" y="218359"/>
            <a:ext cx="6796567" cy="464255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Yandex Sans Text Light" panose="02000000000000000000" pitchFamily="2" charset="-52"/>
              </a:rPr>
              <a:t>Организационные вопросы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1E820E9-B1B7-4A46-B832-21CB88E5D9BA}"/>
              </a:ext>
            </a:extLst>
          </p:cNvPr>
          <p:cNvSpPr/>
          <p:nvPr/>
        </p:nvSpPr>
        <p:spPr>
          <a:xfrm>
            <a:off x="1173641" y="1008182"/>
            <a:ext cx="3277589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175A9F"/>
                </a:solidFill>
                <a:latin typeface="Arial" panose="020B0604020202020204" pitchFamily="34" charset="0"/>
              </a:rPr>
              <a:t>Дневной регламент</a:t>
            </a:r>
            <a:r>
              <a:rPr lang="en-US" sz="2800" dirty="0">
                <a:solidFill>
                  <a:srgbClr val="175A9F"/>
                </a:solidFill>
                <a:latin typeface="Arial" panose="020B0604020202020204" pitchFamily="34" charset="0"/>
              </a:rPr>
              <a:t>:</a:t>
            </a:r>
          </a:p>
          <a:p>
            <a:endParaRPr lang="en-US" sz="2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9</a:t>
            </a:r>
            <a:r>
              <a:rPr lang="ru-RU" sz="3200" dirty="0">
                <a:solidFill>
                  <a:srgbClr val="222222"/>
                </a:solidFill>
                <a:latin typeface="Arial" panose="020B0604020202020204" pitchFamily="34" charset="0"/>
              </a:rPr>
              <a:t>.00-1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0:25</a:t>
            </a:r>
          </a:p>
          <a:p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10:35-12:00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65DD5C-3C7D-4847-86B2-C90EDFF24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4970" y="154146"/>
            <a:ext cx="2274830" cy="227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5C50C77-FCAD-418B-B3A3-8FF571B1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284834"/>
            <a:ext cx="6447501" cy="827823"/>
          </a:xfrm>
        </p:spPr>
        <p:txBody>
          <a:bodyPr>
            <a:normAutofit/>
          </a:bodyPr>
          <a:lstStyle/>
          <a:p>
            <a:r>
              <a:rPr lang="ru-RU" dirty="0"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Учебники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AF3BA1-3208-425F-8BE1-2D57F7D1B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408742"/>
            <a:ext cx="7479061" cy="2798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sz="1800" dirty="0">
                <a:latin typeface="Yandex Sans Text Light" panose="02000000000000000000" pitchFamily="2" charset="-52"/>
              </a:rPr>
              <a:t>Документация на английском </a:t>
            </a:r>
            <a:r>
              <a:rPr lang="en-US" sz="1800" dirty="0">
                <a:latin typeface="Yandex Sans Text Light" panose="02000000000000000000" pitchFamily="2" charset="-52"/>
                <a:hlinkClick r:id="rId2"/>
              </a:rPr>
              <a:t>https://docs.python.org/3/</a:t>
            </a:r>
            <a:endParaRPr lang="ru-RU" sz="1800" dirty="0">
              <a:latin typeface="Yandex Sans Text Light" panose="02000000000000000000" pitchFamily="2" charset="-52"/>
            </a:endParaRPr>
          </a:p>
          <a:p>
            <a:pPr marL="342900" indent="-342900">
              <a:buFontTx/>
              <a:buAutoNum type="arabicPeriod"/>
            </a:pPr>
            <a:r>
              <a:rPr lang="ru-RU" sz="1800" dirty="0" err="1">
                <a:latin typeface="Yandex Sans Text Light" panose="02000000000000000000" pitchFamily="2" charset="-52"/>
              </a:rPr>
              <a:t>Лутц</a:t>
            </a:r>
            <a:r>
              <a:rPr lang="ru-RU" sz="1800" dirty="0">
                <a:latin typeface="Yandex Sans Text Light" panose="02000000000000000000" pitchFamily="2" charset="-52"/>
              </a:rPr>
              <a:t> Марк </a:t>
            </a:r>
            <a:r>
              <a:rPr lang="en-US" sz="1800" dirty="0">
                <a:latin typeface="Yandex Sans Text Light" panose="02000000000000000000" pitchFamily="2" charset="-52"/>
              </a:rPr>
              <a:t>“</a:t>
            </a:r>
            <a:r>
              <a:rPr lang="ru-RU" sz="1800" dirty="0">
                <a:latin typeface="Yandex Sans Text Light" panose="02000000000000000000" pitchFamily="2" charset="-52"/>
              </a:rPr>
              <a:t>Изучаем </a:t>
            </a:r>
            <a:r>
              <a:rPr lang="en-US" sz="1800" dirty="0">
                <a:latin typeface="Yandex Sans Text Light" panose="02000000000000000000" pitchFamily="2" charset="-52"/>
              </a:rPr>
              <a:t>Python”(</a:t>
            </a:r>
            <a:r>
              <a:rPr lang="ru-RU" sz="1800" dirty="0">
                <a:latin typeface="Yandex Sans Text Light" panose="02000000000000000000" pitchFamily="2" charset="-52"/>
              </a:rPr>
              <a:t>том 2)</a:t>
            </a:r>
          </a:p>
          <a:p>
            <a:pPr marL="342900" indent="-342900">
              <a:buFontTx/>
              <a:buAutoNum type="arabicPeriod"/>
            </a:pPr>
            <a:r>
              <a:rPr lang="ru-RU" sz="1800" dirty="0" err="1">
                <a:latin typeface="Yandex Sans Text Light" panose="02000000000000000000" pitchFamily="2" charset="-52"/>
              </a:rPr>
              <a:t>LeetCode</a:t>
            </a:r>
            <a:r>
              <a:rPr lang="ru-RU" sz="1800" dirty="0">
                <a:latin typeface="Yandex Sans Text Light" panose="02000000000000000000" pitchFamily="2" charset="-52"/>
              </a:rPr>
              <a:t> — сайт с задачами для подготовки к собеседованиям.</a:t>
            </a:r>
          </a:p>
          <a:p>
            <a:pPr marL="342900" indent="-342900">
              <a:buAutoNum type="arabicPeriod"/>
            </a:pPr>
            <a:r>
              <a:rPr lang="ru-RU" sz="1800" dirty="0" err="1">
                <a:latin typeface="Yandex Sans Text Light" panose="02000000000000000000" pitchFamily="2" charset="-52"/>
              </a:rPr>
              <a:t>Метанит</a:t>
            </a:r>
            <a:r>
              <a:rPr lang="ru-RU" sz="1800" dirty="0">
                <a:latin typeface="Yandex Sans Text Light" panose="02000000000000000000" pitchFamily="2" charset="-52"/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  <a:hlinkClick r:id="rId3"/>
              </a:rPr>
              <a:t>https://metanit.com/python/</a:t>
            </a:r>
            <a:endParaRPr lang="ru-RU" sz="1800" dirty="0">
              <a:solidFill>
                <a:schemeClr val="accent1">
                  <a:lumMod val="75000"/>
                </a:schemeClr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342900" indent="-342900">
              <a:buAutoNum type="arabicPeriod"/>
            </a:pPr>
            <a:r>
              <a:rPr lang="ru-RU" sz="1800" dirty="0" err="1">
                <a:latin typeface="Yandex Sans Text Light" panose="02000000000000000000" pitchFamily="2" charset="-52"/>
              </a:rPr>
              <a:t>Степик</a:t>
            </a:r>
            <a:r>
              <a:rPr lang="en-US" sz="1800" dirty="0">
                <a:latin typeface="Yandex Sans Text Light" panose="02000000000000000000" pitchFamily="2" charset="-52"/>
              </a:rPr>
              <a:t> </a:t>
            </a:r>
            <a:r>
              <a:rPr lang="en-US" sz="1800" dirty="0">
                <a:latin typeface="Yandex Sans Text Light" panose="02000000000000000000" pitchFamily="2" charset="-52"/>
                <a:hlinkClick r:id="rId4"/>
              </a:rPr>
              <a:t>https://stepik.org/</a:t>
            </a:r>
            <a:endParaRPr lang="en-US" sz="1800" dirty="0">
              <a:latin typeface="Yandex Sans Text Light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6188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1570B-C6CA-45CC-A11F-81156A70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46" y="2275759"/>
            <a:ext cx="8296508" cy="425624"/>
          </a:xfrm>
        </p:spPr>
        <p:txBody>
          <a:bodyPr>
            <a:noAutofit/>
          </a:bodyPr>
          <a:lstStyle/>
          <a:p>
            <a:r>
              <a:rPr lang="en-US" sz="3750" dirty="0"/>
              <a:t>https://github.com/nesrv/python-2</a:t>
            </a:r>
            <a:endParaRPr lang="ru-RU" sz="3750" dirty="0"/>
          </a:p>
        </p:txBody>
      </p:sp>
    </p:spTree>
    <p:extLst>
      <p:ext uri="{BB962C8B-B14F-4D97-AF65-F5344CB8AC3E}">
        <p14:creationId xmlns:p14="http://schemas.microsoft.com/office/powerpoint/2010/main" val="85918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Организационные 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моменты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subTitle"/>
          </p:nvPr>
        </p:nvSpPr>
        <p:spPr>
          <a:xfrm>
            <a:off x="628560" y="1400830"/>
            <a:ext cx="7886520" cy="326304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ru-RU" sz="2000" i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Правила совместной работы:</a:t>
            </a:r>
            <a:endParaRPr lang="ru-RU" sz="20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Вопросы преподавателю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Правило поднятой руки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Уважение к мнению других участников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1400" i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Давайте знакомиться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Имя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Компания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Должность, роль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Ожидания от курса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36922" indent="0">
              <a:buNone/>
            </a:pPr>
            <a:endParaRPr lang="ru-RU" sz="20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36922" indent="0">
              <a:buNone/>
            </a:pP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Мобильные телефоны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Опоздания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Приватные обсуждения</a:t>
            </a:r>
          </a:p>
          <a:p>
            <a:pPr marL="136922" indent="0">
              <a:buNone/>
            </a:pP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9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61B2C69-729B-4C9C-84F5-80430BDD0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08" y="646520"/>
            <a:ext cx="8825392" cy="560657"/>
          </a:xfrm>
        </p:spPr>
        <p:txBody>
          <a:bodyPr/>
          <a:lstStyle/>
          <a:p>
            <a:r>
              <a:rPr lang="ru-RU" sz="3600" dirty="0">
                <a:latin typeface="Yandex Sans Text Light" panose="02000000000000000000" pitchFamily="2" charset="-52"/>
              </a:rPr>
              <a:t>Модуль </a:t>
            </a:r>
            <a:r>
              <a:rPr lang="en-US" sz="3600" dirty="0">
                <a:latin typeface="Yandex Sans Text Light" panose="02000000000000000000" pitchFamily="2" charset="-52"/>
              </a:rPr>
              <a:t>1</a:t>
            </a:r>
            <a:r>
              <a:rPr lang="ru-RU" sz="3600" dirty="0">
                <a:latin typeface="Yandex Sans Text Light" panose="02000000000000000000" pitchFamily="2" charset="-52"/>
              </a:rPr>
              <a:t>. Функциональное программирование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8F94433-70AB-4C77-8764-021B0506F233}"/>
              </a:ext>
            </a:extLst>
          </p:cNvPr>
          <p:cNvSpPr/>
          <p:nvPr/>
        </p:nvSpPr>
        <p:spPr>
          <a:xfrm>
            <a:off x="178713" y="1793470"/>
            <a:ext cx="85967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rgbClr val="FFFF00"/>
                </a:solidFill>
              </a:rPr>
              <a:t>Функция как объект. Паттерн «Фабрика функций»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rgbClr val="FFFF00"/>
                </a:solidFill>
              </a:rPr>
              <a:t>Анонимные функции. Сортировка коллекций по ключу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rgbClr val="FFFF00"/>
                </a:solidFill>
              </a:rPr>
              <a:t>Применение функций </a:t>
            </a:r>
            <a:r>
              <a:rPr lang="en-US" sz="2400" dirty="0">
                <a:solidFill>
                  <a:srgbClr val="FFFF00"/>
                </a:solidFill>
              </a:rPr>
              <a:t>all</a:t>
            </a:r>
            <a:r>
              <a:rPr lang="ru-RU" sz="2400" dirty="0">
                <a:solidFill>
                  <a:srgbClr val="FFFF00"/>
                </a:solidFill>
              </a:rPr>
              <a:t> и </a:t>
            </a:r>
            <a:r>
              <a:rPr lang="en-US" sz="2400" dirty="0">
                <a:solidFill>
                  <a:srgbClr val="FFFF00"/>
                </a:solidFill>
              </a:rPr>
              <a:t>any</a:t>
            </a:r>
            <a:endParaRPr lang="ru-RU" sz="2400" dirty="0">
              <a:solidFill>
                <a:srgbClr val="FFFF00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rgbClr val="FFFF00"/>
                </a:solidFill>
              </a:rPr>
              <a:t>Функции высшего порядка (</a:t>
            </a:r>
            <a:r>
              <a:rPr lang="en-US" sz="2400" dirty="0">
                <a:solidFill>
                  <a:srgbClr val="FFFF00"/>
                </a:solidFill>
              </a:rPr>
              <a:t>map</a:t>
            </a:r>
            <a:r>
              <a:rPr lang="ru-RU" sz="2400" dirty="0">
                <a:solidFill>
                  <a:srgbClr val="FFFF00"/>
                </a:solidFill>
              </a:rPr>
              <a:t>, </a:t>
            </a:r>
            <a:r>
              <a:rPr lang="en-US" sz="2400" dirty="0">
                <a:solidFill>
                  <a:srgbClr val="FFFF00"/>
                </a:solidFill>
              </a:rPr>
              <a:t>filter</a:t>
            </a:r>
            <a:r>
              <a:rPr lang="ru-RU" sz="2400" dirty="0">
                <a:solidFill>
                  <a:srgbClr val="FFFF00"/>
                </a:solidFill>
              </a:rPr>
              <a:t>, </a:t>
            </a:r>
            <a:r>
              <a:rPr lang="en-US" sz="2400" dirty="0">
                <a:solidFill>
                  <a:srgbClr val="FFFF00"/>
                </a:solidFill>
              </a:rPr>
              <a:t>reduce</a:t>
            </a:r>
            <a:r>
              <a:rPr lang="ru-RU" sz="2400" dirty="0">
                <a:solidFill>
                  <a:srgbClr val="FFFF00"/>
                </a:solidFill>
              </a:rPr>
              <a:t>)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rgbClr val="FFFF00"/>
                </a:solidFill>
              </a:rPr>
              <a:t>Модуль </a:t>
            </a:r>
            <a:r>
              <a:rPr lang="en-US" sz="2400" dirty="0" err="1">
                <a:solidFill>
                  <a:srgbClr val="FFFF00"/>
                </a:solidFill>
              </a:rPr>
              <a:t>itertools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ru-RU" sz="2400" dirty="0">
                <a:solidFill>
                  <a:srgbClr val="FFFF00"/>
                </a:solidFill>
              </a:rPr>
              <a:t>и комбинаторика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rgbClr val="FFFF00"/>
                </a:solidFill>
              </a:rPr>
              <a:t>Практические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256470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shift</Template>
  <TotalTime>372</TotalTime>
  <Words>238</Words>
  <Application>Microsoft Office PowerPoint</Application>
  <PresentationFormat>Экран (16:9)</PresentationFormat>
  <Paragraphs>63</Paragraphs>
  <Slides>20</Slides>
  <Notes>0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News706 BT</vt:lpstr>
      <vt:lpstr>Open Sans</vt:lpstr>
      <vt:lpstr>Segoe UI Light</vt:lpstr>
      <vt:lpstr>Times New Roman</vt:lpstr>
      <vt:lpstr>Wingdings</vt:lpstr>
      <vt:lpstr>Yandex Sans Text Light</vt:lpstr>
      <vt:lpstr>Office Theme</vt:lpstr>
      <vt:lpstr>1_Office Theme</vt:lpstr>
      <vt:lpstr>Презентация PowerPoint</vt:lpstr>
      <vt:lpstr>Презентация PowerPoint</vt:lpstr>
      <vt:lpstr>Требуемая подготовка</vt:lpstr>
      <vt:lpstr>Место в линейке курсов</vt:lpstr>
      <vt:lpstr>Организационные вопросы</vt:lpstr>
      <vt:lpstr>Учебники</vt:lpstr>
      <vt:lpstr>https://github.com/nesrv/python-2</vt:lpstr>
      <vt:lpstr>Организационные  моменты</vt:lpstr>
      <vt:lpstr>Модуль 1. Функциональное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User</dc:creator>
  <cp:keywords>docId FE6D1329DBA66969002233C0258430B5</cp:keywords>
  <dc:description/>
  <cp:lastModifiedBy>user</cp:lastModifiedBy>
  <cp:revision>44</cp:revision>
  <dcterms:created xsi:type="dcterms:W3CDTF">2013-01-27T09:14:16Z</dcterms:created>
  <dcterms:modified xsi:type="dcterms:W3CDTF">2024-11-06T20:23:33Z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