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  <p:sldMasterId id="2147483830" r:id="rId2"/>
  </p:sldMasterIdLst>
  <p:notesMasterIdLst>
    <p:notesMasterId r:id="rId23"/>
  </p:notesMasterIdLst>
  <p:handoutMasterIdLst>
    <p:handoutMasterId r:id="rId24"/>
  </p:handoutMasterIdLst>
  <p:sldIdLst>
    <p:sldId id="431" r:id="rId3"/>
    <p:sldId id="432" r:id="rId4"/>
    <p:sldId id="402" r:id="rId5"/>
    <p:sldId id="399" r:id="rId6"/>
    <p:sldId id="403" r:id="rId7"/>
    <p:sldId id="433" r:id="rId8"/>
    <p:sldId id="404" r:id="rId9"/>
    <p:sldId id="434" r:id="rId10"/>
    <p:sldId id="435" r:id="rId11"/>
    <p:sldId id="337" r:id="rId12"/>
    <p:sldId id="398" r:id="rId13"/>
    <p:sldId id="351" r:id="rId14"/>
    <p:sldId id="377" r:id="rId15"/>
    <p:sldId id="396" r:id="rId16"/>
    <p:sldId id="397" r:id="rId17"/>
    <p:sldId id="392" r:id="rId18"/>
    <p:sldId id="400" r:id="rId19"/>
    <p:sldId id="401" r:id="rId20"/>
    <p:sldId id="361" r:id="rId21"/>
    <p:sldId id="336" r:id="rId22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86C"/>
    <a:srgbClr val="1369C1"/>
    <a:srgbClr val="175A9F"/>
    <a:srgbClr val="F88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8" autoAdjust="0"/>
    <p:restoredTop sz="95953" autoAdjust="0"/>
  </p:normalViewPr>
  <p:slideViewPr>
    <p:cSldViewPr snapToGrid="0">
      <p:cViewPr varScale="1">
        <p:scale>
          <a:sx n="106" d="100"/>
          <a:sy n="106" d="100"/>
        </p:scale>
        <p:origin x="828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02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3A26F25-1F2A-4AF0-AD94-84413D4E44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5310CD-EF82-4A31-8E54-23CCAA114E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26834-5DB3-4451-BEB8-B76B7C0DCE76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E0FFCD-366D-4185-B4F0-B75E02F2FD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DD2DE9-8D5E-4B07-BCE1-9A746FFB44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8D1A7-2B11-4DE3-BFA2-B3C098B2FB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3565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6072826-B294-4B60-AAC1-7EDD02A53457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B0DE6D9-1D81-41B8-8F9B-67900FA3B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583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svg"/><Relationship Id="rId7" Type="http://schemas.openxmlformats.org/officeDocument/2006/relationships/image" Target="../media/image1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svg"/><Relationship Id="rId7" Type="http://schemas.openxmlformats.org/officeDocument/2006/relationships/image" Target="../media/image2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3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svg"/><Relationship Id="rId7" Type="http://schemas.openxmlformats.org/officeDocument/2006/relationships/image" Target="../media/image41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0.png"/><Relationship Id="rId5" Type="http://schemas.openxmlformats.org/officeDocument/2006/relationships/image" Target="../media/image5.svg"/><Relationship Id="rId10" Type="http://schemas.openxmlformats.org/officeDocument/2006/relationships/image" Target="../media/image44.png"/><Relationship Id="rId4" Type="http://schemas.openxmlformats.org/officeDocument/2006/relationships/image" Target="../media/image4.png"/><Relationship Id="rId9" Type="http://schemas.openxmlformats.org/officeDocument/2006/relationships/image" Target="../media/image43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без заголов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FE86D8-2530-4198-BC9A-E273E9D735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104" y="1711128"/>
            <a:ext cx="6501384" cy="1818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FEA7DE-E437-48EE-88A5-028D61BC07E5}"/>
              </a:ext>
            </a:extLst>
          </p:cNvPr>
          <p:cNvSpPr txBox="1"/>
          <p:nvPr userDrawn="1"/>
        </p:nvSpPr>
        <p:spPr>
          <a:xfrm>
            <a:off x="742378" y="6041352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12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8A79297-C692-45A9-BEF3-9FDA8162976E}"/>
              </a:ext>
            </a:extLst>
          </p:cNvPr>
          <p:cNvSpPr txBox="1">
            <a:spLocks/>
          </p:cNvSpPr>
          <p:nvPr userDrawn="1"/>
        </p:nvSpPr>
        <p:spPr>
          <a:xfrm>
            <a:off x="1266794" y="2669523"/>
            <a:ext cx="3650827" cy="127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800" dirty="0"/>
              <a:t>Спасибо </a:t>
            </a:r>
          </a:p>
          <a:p>
            <a:r>
              <a:rPr lang="ru-RU" dirty="0"/>
              <a:t>за внимание!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BCDCEA4-EA37-4B79-9769-583AB696C4CC}"/>
              </a:ext>
            </a:extLst>
          </p:cNvPr>
          <p:cNvSpPr txBox="1">
            <a:spLocks/>
          </p:cNvSpPr>
          <p:nvPr userDrawn="1"/>
        </p:nvSpPr>
        <p:spPr>
          <a:xfrm>
            <a:off x="1266794" y="3876099"/>
            <a:ext cx="3650827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b="0" dirty="0"/>
              <a:t>Ваши вопросы…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B0FE18D-9184-4EAD-9BB5-47B554113E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186" y="345654"/>
            <a:ext cx="6404435" cy="64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3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86A41AA-86B0-4826-A836-4E2796BE84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07515" y="813903"/>
            <a:ext cx="11132389" cy="7590265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121131D-EA0D-4E18-8811-50017C50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5"/>
            <a:ext cx="9062089" cy="6886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/>
              <a:t>Учебный центр «СПЕЦИАЛИСТ» –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B97056C4-B048-4049-9955-FF24ACB243A3}"/>
              </a:ext>
            </a:extLst>
          </p:cNvPr>
          <p:cNvSpPr txBox="1">
            <a:spLocks/>
          </p:cNvSpPr>
          <p:nvPr userDrawn="1"/>
        </p:nvSpPr>
        <p:spPr>
          <a:xfrm>
            <a:off x="672974" y="1066495"/>
            <a:ext cx="9062089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/>
              <a:t>Ваш путь к успеху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39D19A2B-32CF-4D08-9532-19E0E8D0687F}"/>
              </a:ext>
            </a:extLst>
          </p:cNvPr>
          <p:cNvSpPr/>
          <p:nvPr userDrawn="1"/>
        </p:nvSpPr>
        <p:spPr>
          <a:xfrm>
            <a:off x="1086364" y="2331664"/>
            <a:ext cx="594208" cy="59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8D3F54C-88AD-4193-AFA6-6F88CAC3F7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8382" y="2540053"/>
            <a:ext cx="313035" cy="19484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53FEBFB-EDBE-4698-BC85-F289A32F5B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6938" y="2490108"/>
            <a:ext cx="246075" cy="262211"/>
          </a:xfrm>
          <a:prstGeom prst="rect">
            <a:avLst/>
          </a:prstGeom>
        </p:spPr>
      </p:pic>
      <p:sp>
        <p:nvSpPr>
          <p:cNvPr id="18" name="Овал 17">
            <a:extLst>
              <a:ext uri="{FF2B5EF4-FFF2-40B4-BE49-F238E27FC236}">
                <a16:creationId xmlns:a16="http://schemas.microsoft.com/office/drawing/2014/main" id="{48E9CD85-0FA5-4C89-8C14-1A2EDABBDE8C}"/>
              </a:ext>
            </a:extLst>
          </p:cNvPr>
          <p:cNvSpPr/>
          <p:nvPr userDrawn="1"/>
        </p:nvSpPr>
        <p:spPr>
          <a:xfrm>
            <a:off x="5052872" y="2331664"/>
            <a:ext cx="594208" cy="59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A0FE37F1-BE4F-47A6-A981-96569F2D2FEC}"/>
              </a:ext>
            </a:extLst>
          </p:cNvPr>
          <p:cNvSpPr txBox="1">
            <a:spLocks/>
          </p:cNvSpPr>
          <p:nvPr userDrawn="1"/>
        </p:nvSpPr>
        <p:spPr>
          <a:xfrm>
            <a:off x="5718895" y="2331664"/>
            <a:ext cx="2967904" cy="98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altLang="ru-RU" sz="2400" dirty="0">
                <a:solidFill>
                  <a:schemeClr val="accent6">
                    <a:lumMod val="50000"/>
                  </a:schemeClr>
                </a:solidFill>
              </a:rPr>
              <a:t>+7 (495) 232-32-16</a:t>
            </a:r>
          </a:p>
          <a:p>
            <a:endParaRPr lang="ru-RU" sz="2800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1D0B2BD3-DF30-4577-B49D-A455EF3F75D3}"/>
              </a:ext>
            </a:extLst>
          </p:cNvPr>
          <p:cNvSpPr txBox="1">
            <a:spLocks/>
          </p:cNvSpPr>
          <p:nvPr userDrawn="1"/>
        </p:nvSpPr>
        <p:spPr>
          <a:xfrm>
            <a:off x="1763321" y="2331664"/>
            <a:ext cx="2967904" cy="98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ru-RU" sz="2400" dirty="0">
                <a:solidFill>
                  <a:schemeClr val="accent6">
                    <a:lumMod val="50000"/>
                  </a:schemeClr>
                </a:solidFill>
              </a:rPr>
              <a:t>info@specialist.ru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29236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09AA9130-CF1C-4B8A-B848-1CBEBE582622}"/>
              </a:ext>
            </a:extLst>
          </p:cNvPr>
          <p:cNvSpPr txBox="1">
            <a:spLocks/>
          </p:cNvSpPr>
          <p:nvPr userDrawn="1"/>
        </p:nvSpPr>
        <p:spPr>
          <a:xfrm>
            <a:off x="620120" y="1362864"/>
            <a:ext cx="9371848" cy="17520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>
                <a:solidFill>
                  <a:schemeClr val="accent6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«Битрикс24 — администрирование: CRM, коробочная версия, бизнес-процессы»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3A79C625-6CD7-4D01-BAF0-81D1A8479B09}"/>
              </a:ext>
            </a:extLst>
          </p:cNvPr>
          <p:cNvSpPr txBox="1">
            <a:spLocks/>
          </p:cNvSpPr>
          <p:nvPr userDrawn="1"/>
        </p:nvSpPr>
        <p:spPr>
          <a:xfrm>
            <a:off x="620121" y="2472572"/>
            <a:ext cx="9371848" cy="20471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администрировать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администрировать модули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установить коробочную версию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работать с бизнес-процессами Битрикс24?</a:t>
            </a:r>
          </a:p>
          <a:p>
            <a:pPr marL="0" indent="0">
              <a:lnSpc>
                <a:spcPct val="130000"/>
              </a:lnSpc>
              <a:buNone/>
            </a:pPr>
            <a:endParaRPr lang="ru-RU" sz="2000" b="0" dirty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EC5562A-88BE-4F02-9754-38D21B23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7841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7E9A7DB-01F5-48C2-9C51-CFB005267715}"/>
              </a:ext>
            </a:extLst>
          </p:cNvPr>
          <p:cNvSpPr/>
          <p:nvPr userDrawn="1"/>
        </p:nvSpPr>
        <p:spPr>
          <a:xfrm>
            <a:off x="758390" y="4708362"/>
            <a:ext cx="9233578" cy="1900009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DE86E1A-DA15-452A-92E5-D6AC93181C05}"/>
              </a:ext>
            </a:extLst>
          </p:cNvPr>
          <p:cNvSpPr/>
          <p:nvPr userDrawn="1"/>
        </p:nvSpPr>
        <p:spPr>
          <a:xfrm>
            <a:off x="2297178" y="4892907"/>
            <a:ext cx="7632480" cy="149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На эти и множество других вопросов слушатель получит ответ. Полученные навыки и знания востребованы во </a:t>
            </a:r>
            <a:r>
              <a:rPr lang="ru-RU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множестве компаний</a:t>
            </a: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 уже внедривших Битрикс24 или только рассматривающих его.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D2E8F31-1190-4879-B089-F06AA96457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585" y="5137834"/>
            <a:ext cx="1053964" cy="105396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13ABD1D-A3C5-44E6-BCCC-AAAE9E9F964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0644" y="3169147"/>
            <a:ext cx="2018211" cy="2010791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82C14F4-2332-482E-B3B9-D47047F3BAE9}"/>
              </a:ext>
            </a:extLst>
          </p:cNvPr>
          <p:cNvSpPr txBox="1">
            <a:spLocks/>
          </p:cNvSpPr>
          <p:nvPr userDrawn="1"/>
        </p:nvSpPr>
        <p:spPr>
          <a:xfrm>
            <a:off x="9985736" y="4306338"/>
            <a:ext cx="1834738" cy="602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500" b="0" dirty="0">
                <a:solidFill>
                  <a:schemeClr val="accent6">
                    <a:lumMod val="50000"/>
                  </a:schemeClr>
                </a:solidFill>
              </a:rPr>
              <a:t>Длительность:</a:t>
            </a:r>
          </a:p>
          <a:p>
            <a:pPr algn="ctr"/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45 </a:t>
            </a:r>
            <a:r>
              <a:rPr lang="ru-RU" sz="1500" dirty="0" err="1">
                <a:solidFill>
                  <a:schemeClr val="accent6">
                    <a:lumMod val="50000"/>
                  </a:schemeClr>
                </a:solidFill>
              </a:rPr>
              <a:t>ак.ч</a:t>
            </a:r>
            <a:r>
              <a:rPr lang="ru-RU" sz="15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7890921-FFE3-415B-91EA-0AC41DDF074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16810" y="3404622"/>
            <a:ext cx="795628" cy="7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25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кур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D4CB9D8-E883-4067-84F5-E497D0F5C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79778"/>
            <a:ext cx="8596668" cy="11037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1274A601-4A03-41F1-9C27-9E15FA3A1AC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77335" y="1104652"/>
            <a:ext cx="9076265" cy="762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ru-RU" b="0" dirty="0">
                <a:solidFill>
                  <a:schemeClr val="accent6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Цель курса: получение экспертных знаний по Битрикс24 для дальнейшего администрирования системы и бизнес-инструментов.</a:t>
            </a:r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C24206D2-05C5-411C-A9FE-4E01EEB8849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7333" y="1789279"/>
            <a:ext cx="8862451" cy="341172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Задачи курса: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Битрикс24 – один из самых востребованных на сегодня наборов бизнес-инструментов. Он объединяет в себе современную </a:t>
            </a:r>
            <a:r>
              <a:rPr lang="en-US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CRM</a:t>
            </a: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+маркетинг, </a:t>
            </a:r>
            <a:r>
              <a:rPr lang="en-US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BPM</a:t>
            </a: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 с широкими возможностями для автоматизации и множество других актуальных инструментов.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Курс дает знания и навыки, необходимые для понимания принципов администрирования системы. Рассматриваются облачная и коробочная версии продукта.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Практикум курса представляет собой цикл последовательно выполняемых лабораторных работ по каждому из модулей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09F476E-2D5A-4C98-9700-44A6B88632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0644" y="3169147"/>
            <a:ext cx="2018211" cy="201079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9B26940-BA30-4C4A-98FD-A42AC05E4CC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50287" y="3493422"/>
            <a:ext cx="862151" cy="714575"/>
          </a:xfrm>
          <a:prstGeom prst="rect">
            <a:avLst/>
          </a:pr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51291FC-8201-4BB5-9551-C383201CFBAD}"/>
              </a:ext>
            </a:extLst>
          </p:cNvPr>
          <p:cNvSpPr txBox="1">
            <a:spLocks/>
          </p:cNvSpPr>
          <p:nvPr userDrawn="1"/>
        </p:nvSpPr>
        <p:spPr>
          <a:xfrm>
            <a:off x="9985736" y="4306338"/>
            <a:ext cx="1834738" cy="602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500" b="0" dirty="0">
                <a:solidFill>
                  <a:schemeClr val="accent6">
                    <a:lumMod val="50000"/>
                  </a:schemeClr>
                </a:solidFill>
              </a:rPr>
              <a:t>Курс</a:t>
            </a:r>
          </a:p>
          <a:p>
            <a:pPr algn="ctr"/>
            <a:r>
              <a:rPr lang="ru-RU" sz="1500" dirty="0" err="1">
                <a:solidFill>
                  <a:schemeClr val="accent6">
                    <a:lumMod val="50000"/>
                  </a:schemeClr>
                </a:solidFill>
              </a:rPr>
              <a:t>Битрикс</a:t>
            </a:r>
            <a:r>
              <a:rPr lang="ru-RU" sz="1500" dirty="0">
                <a:solidFill>
                  <a:schemeClr val="accent6">
                    <a:lumMod val="50000"/>
                  </a:schemeClr>
                </a:solidFill>
              </a:rPr>
              <a:t> 24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3CFC8D4-EB75-4C57-950F-15F16961D3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002" y="4972240"/>
            <a:ext cx="8092197" cy="1984055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4B48005-F054-4038-A613-2B84303E3B0B}"/>
              </a:ext>
            </a:extLst>
          </p:cNvPr>
          <p:cNvSpPr/>
          <p:nvPr userDrawn="1"/>
        </p:nvSpPr>
        <p:spPr>
          <a:xfrm>
            <a:off x="907034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последняя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</a:t>
            </a:r>
            <a:b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DFC7A81-2CDD-499C-90C2-D9961D81A4AE}"/>
              </a:ext>
            </a:extLst>
          </p:cNvPr>
          <p:cNvSpPr/>
          <p:nvPr userDrawn="1"/>
        </p:nvSpPr>
        <p:spPr>
          <a:xfrm>
            <a:off x="3027572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2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+20%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9A90117-0F25-44A0-84CD-E90E07614B8B}"/>
              </a:ext>
            </a:extLst>
          </p:cNvPr>
          <p:cNvSpPr/>
          <p:nvPr userDrawn="1"/>
        </p:nvSpPr>
        <p:spPr>
          <a:xfrm>
            <a:off x="5108558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3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+25%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7FE5FB8-FCB6-467B-9AF7-6D54E06848AC}"/>
              </a:ext>
            </a:extLst>
          </p:cNvPr>
          <p:cNvSpPr/>
          <p:nvPr userDrawn="1"/>
        </p:nvSpPr>
        <p:spPr>
          <a:xfrm>
            <a:off x="7189544" y="5258283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4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+30%</a:t>
            </a:r>
          </a:p>
        </p:txBody>
      </p:sp>
    </p:spTree>
    <p:extLst>
      <p:ext uri="{BB962C8B-B14F-4D97-AF65-F5344CB8AC3E}">
        <p14:creationId xmlns:p14="http://schemas.microsoft.com/office/powerpoint/2010/main" val="2211583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курс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7AF9A73-8A28-47CE-8FED-8753850FC0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0561" y="2633681"/>
            <a:ext cx="3028541" cy="3166202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F913A0D-4F96-4920-AC5D-5D6D7F610F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8720" y="2699659"/>
            <a:ext cx="2932166" cy="3071108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56B5C45-BE33-4766-80BA-BF46CCC99A0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334" y="2767895"/>
            <a:ext cx="3020868" cy="3166202"/>
          </a:xfrm>
          <a:prstGeom prst="rect">
            <a:avLst/>
          </a:prstGeom>
        </p:spPr>
      </p:pic>
      <p:sp>
        <p:nvSpPr>
          <p:cNvPr id="27" name="Объект 3">
            <a:extLst>
              <a:ext uri="{FF2B5EF4-FFF2-40B4-BE49-F238E27FC236}">
                <a16:creationId xmlns:a16="http://schemas.microsoft.com/office/drawing/2014/main" id="{0DC38EB0-C37A-49D3-8ED4-96497DD59A9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7334" y="1878322"/>
            <a:ext cx="8862451" cy="5427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Задачи курса:</a:t>
            </a:r>
          </a:p>
        </p:txBody>
      </p:sp>
      <p:sp>
        <p:nvSpPr>
          <p:cNvPr id="28" name="Объект 3">
            <a:extLst>
              <a:ext uri="{FF2B5EF4-FFF2-40B4-BE49-F238E27FC236}">
                <a16:creationId xmlns:a16="http://schemas.microsoft.com/office/drawing/2014/main" id="{7BEE5FFE-4645-4636-9094-90CA4BB8920D}"/>
              </a:ext>
            </a:extLst>
          </p:cNvPr>
          <p:cNvSpPr txBox="1">
            <a:spLocks/>
          </p:cNvSpPr>
          <p:nvPr userDrawn="1"/>
        </p:nvSpPr>
        <p:spPr>
          <a:xfrm>
            <a:off x="1612898" y="3525974"/>
            <a:ext cx="2085304" cy="1650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Битрикс24 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– один из самых востребованных на сегодня наборов бизнес-инструментов. Он объединяет в себе современную </a:t>
            </a:r>
            <a:r>
              <a:rPr lang="en-US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CRM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+маркетинг</a:t>
            </a:r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AA3DC84B-1467-43D8-9FEE-7D5ABBCD8F46}"/>
              </a:ext>
            </a:extLst>
          </p:cNvPr>
          <p:cNvSpPr txBox="1">
            <a:spLocks/>
          </p:cNvSpPr>
          <p:nvPr userDrawn="1"/>
        </p:nvSpPr>
        <p:spPr>
          <a:xfrm>
            <a:off x="8463671" y="3525974"/>
            <a:ext cx="2204329" cy="185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Курс дает </a:t>
            </a: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знания и навыки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, необходимые для понимания принципов администрирования системы. Рассматриваются облачная и коробочная версии продукта</a:t>
            </a:r>
          </a:p>
        </p:txBody>
      </p:sp>
      <p:sp>
        <p:nvSpPr>
          <p:cNvPr id="30" name="Объект 3">
            <a:extLst>
              <a:ext uri="{FF2B5EF4-FFF2-40B4-BE49-F238E27FC236}">
                <a16:creationId xmlns:a16="http://schemas.microsoft.com/office/drawing/2014/main" id="{0449CD7E-4FCD-44CC-9A5C-06EF02683DAD}"/>
              </a:ext>
            </a:extLst>
          </p:cNvPr>
          <p:cNvSpPr txBox="1">
            <a:spLocks/>
          </p:cNvSpPr>
          <p:nvPr userDrawn="1"/>
        </p:nvSpPr>
        <p:spPr>
          <a:xfrm>
            <a:off x="5128686" y="3453835"/>
            <a:ext cx="1820754" cy="1676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Практикум курса представляет собой цикл последовательно выполняемых </a:t>
            </a: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лабораторных работ 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по каждому из модулей</a:t>
            </a: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253CB30A-850B-46E0-9B72-409F2FE5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79778"/>
            <a:ext cx="8596668" cy="11037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</p:spTree>
    <p:extLst>
      <p:ext uri="{BB962C8B-B14F-4D97-AF65-F5344CB8AC3E}">
        <p14:creationId xmlns:p14="http://schemas.microsoft.com/office/powerpoint/2010/main" val="3510573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удоустройств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B51A3E-7554-4654-9C31-6F1878FCB3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5281" y="1888855"/>
            <a:ext cx="4282579" cy="3740119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890CC67-3F2E-42B3-B503-5162DB81C2D2}"/>
              </a:ext>
            </a:extLst>
          </p:cNvPr>
          <p:cNvSpPr/>
          <p:nvPr userDrawn="1"/>
        </p:nvSpPr>
        <p:spPr>
          <a:xfrm>
            <a:off x="6826575" y="2247296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E99BC96-C759-43DB-A0F4-ED66CB929F1F}"/>
              </a:ext>
            </a:extLst>
          </p:cNvPr>
          <p:cNvSpPr/>
          <p:nvPr userDrawn="1"/>
        </p:nvSpPr>
        <p:spPr>
          <a:xfrm>
            <a:off x="6809157" y="1734966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3AE3B82-7498-4410-B767-3A2718DB35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4779" y="2073060"/>
            <a:ext cx="115117" cy="115117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950F127-BC63-46A2-AFF2-4F940ED91674}"/>
              </a:ext>
            </a:extLst>
          </p:cNvPr>
          <p:cNvSpPr/>
          <p:nvPr userDrawn="1"/>
        </p:nvSpPr>
        <p:spPr>
          <a:xfrm>
            <a:off x="8122064" y="5399004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6B6B89B-E941-45E4-9185-AE3ADCFBAC31}"/>
              </a:ext>
            </a:extLst>
          </p:cNvPr>
          <p:cNvSpPr/>
          <p:nvPr userDrawn="1"/>
        </p:nvSpPr>
        <p:spPr>
          <a:xfrm>
            <a:off x="8104646" y="4886674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645B51F-9443-498B-8287-2533FE9E87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80268" y="5224768"/>
            <a:ext cx="115117" cy="115117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EDA233E-10AC-454D-8B98-18CBAACAAF3E}"/>
              </a:ext>
            </a:extLst>
          </p:cNvPr>
          <p:cNvSpPr/>
          <p:nvPr userDrawn="1"/>
        </p:nvSpPr>
        <p:spPr>
          <a:xfrm>
            <a:off x="1239798" y="4419290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r"/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AC49D93-1AE7-45A2-B47D-DE1E58B6C294}"/>
              </a:ext>
            </a:extLst>
          </p:cNvPr>
          <p:cNvSpPr/>
          <p:nvPr userDrawn="1"/>
        </p:nvSpPr>
        <p:spPr>
          <a:xfrm>
            <a:off x="1222380" y="3906960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D8195D5-486E-4994-8B97-5AA93F1F171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11629" y="4245054"/>
            <a:ext cx="115117" cy="115117"/>
          </a:xfrm>
          <a:prstGeom prst="rect">
            <a:avLst/>
          </a:prstGeom>
        </p:spPr>
      </p:pic>
      <p:sp>
        <p:nvSpPr>
          <p:cNvPr id="21" name="Заголовок 2">
            <a:extLst>
              <a:ext uri="{FF2B5EF4-FFF2-40B4-BE49-F238E27FC236}">
                <a16:creationId xmlns:a16="http://schemas.microsoft.com/office/drawing/2014/main" id="{E831F410-867A-4761-8B69-FBB40DE7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Трудоустройство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789005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удоустройство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A8F97B-75F3-488B-8F4F-360AE4720C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314" y="4534401"/>
            <a:ext cx="3771572" cy="1739280"/>
          </a:xfrm>
          <a:prstGeom prst="rect">
            <a:avLst/>
          </a:prstGeom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8546810-89DE-4F56-AAAE-FCCDDEC4E85C}"/>
              </a:ext>
            </a:extLst>
          </p:cNvPr>
          <p:cNvSpPr/>
          <p:nvPr userDrawn="1"/>
        </p:nvSpPr>
        <p:spPr>
          <a:xfrm>
            <a:off x="735007" y="4499565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9D16B03-F3B7-484B-A8CE-E319F9D503DD}"/>
              </a:ext>
            </a:extLst>
          </p:cNvPr>
          <p:cNvSpPr/>
          <p:nvPr userDrawn="1"/>
        </p:nvSpPr>
        <p:spPr>
          <a:xfrm>
            <a:off x="549359" y="1410189"/>
            <a:ext cx="3962036" cy="1817260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62C1A-A449-4DF9-91EE-08B9286A8E18}"/>
              </a:ext>
            </a:extLst>
          </p:cNvPr>
          <p:cNvSpPr txBox="1"/>
          <p:nvPr userDrawn="1"/>
        </p:nvSpPr>
        <p:spPr>
          <a:xfrm>
            <a:off x="779416" y="1591625"/>
            <a:ext cx="34640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Junior: </a:t>
            </a:r>
            <a:r>
              <a:rPr lang="ru-RU" dirty="0"/>
              <a:t>70-110 тыс. руб.</a:t>
            </a:r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ru-RU" dirty="0"/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Middle:</a:t>
            </a:r>
            <a:r>
              <a:rPr lang="ru-RU" dirty="0"/>
              <a:t> </a:t>
            </a:r>
            <a:r>
              <a:rPr lang="en-US" dirty="0"/>
              <a:t>1</a:t>
            </a:r>
            <a:r>
              <a:rPr lang="ru-RU" dirty="0"/>
              <a:t>2</a:t>
            </a:r>
            <a:r>
              <a:rPr lang="en-US" dirty="0"/>
              <a:t>0 – </a:t>
            </a:r>
            <a:r>
              <a:rPr lang="ru-RU" dirty="0"/>
              <a:t>16</a:t>
            </a:r>
            <a:r>
              <a:rPr lang="en-US" dirty="0"/>
              <a:t>0 </a:t>
            </a:r>
            <a:r>
              <a:rPr lang="ru-RU" dirty="0"/>
              <a:t>тыс. руб.</a:t>
            </a:r>
          </a:p>
          <a:p>
            <a:pPr>
              <a:buSzPct val="130000"/>
            </a:pPr>
            <a:endParaRPr lang="ru-RU" dirty="0"/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Senior: </a:t>
            </a:r>
            <a:r>
              <a:rPr lang="ru-RU" dirty="0"/>
              <a:t>170</a:t>
            </a:r>
            <a:r>
              <a:rPr lang="en-US" dirty="0"/>
              <a:t> – </a:t>
            </a:r>
            <a:r>
              <a:rPr lang="ru-RU" dirty="0"/>
              <a:t>230</a:t>
            </a:r>
            <a:r>
              <a:rPr lang="en-US" dirty="0"/>
              <a:t> </a:t>
            </a:r>
            <a:r>
              <a:rPr lang="ru-RU" dirty="0"/>
              <a:t>тыс. руб.</a:t>
            </a:r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921A2080-38A3-4E3A-8F57-69DE3B00EF6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9070" y="4143975"/>
            <a:ext cx="460164" cy="26212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7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6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5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4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3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2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1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0</a:t>
            </a:r>
          </a:p>
          <a:p>
            <a:pPr marL="0" indent="0">
              <a:buSzPct val="130000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5273C866-682B-40A1-8747-79D28D82BB8E}"/>
              </a:ext>
            </a:extLst>
          </p:cNvPr>
          <p:cNvSpPr txBox="1">
            <a:spLocks/>
          </p:cNvSpPr>
          <p:nvPr userDrawn="1"/>
        </p:nvSpPr>
        <p:spPr>
          <a:xfrm>
            <a:off x="767977" y="4538974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229FEFFA-169D-4259-9B76-D2282C7C40FA}"/>
              </a:ext>
            </a:extLst>
          </p:cNvPr>
          <p:cNvSpPr/>
          <p:nvPr userDrawn="1"/>
        </p:nvSpPr>
        <p:spPr>
          <a:xfrm>
            <a:off x="1225735" y="4972005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D1D8A92A-303E-45DD-8EC9-1B2074205042}"/>
              </a:ext>
            </a:extLst>
          </p:cNvPr>
          <p:cNvSpPr txBox="1">
            <a:spLocks/>
          </p:cNvSpPr>
          <p:nvPr userDrawn="1"/>
        </p:nvSpPr>
        <p:spPr>
          <a:xfrm>
            <a:off x="1240417" y="5011414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B4E787C9-EB73-46E1-8145-BEEE727BBEED}"/>
              </a:ext>
            </a:extLst>
          </p:cNvPr>
          <p:cNvSpPr/>
          <p:nvPr userDrawn="1"/>
        </p:nvSpPr>
        <p:spPr>
          <a:xfrm>
            <a:off x="1734751" y="4127709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BD21B2C0-0A2F-4B04-9D14-E1E99C1202AE}"/>
              </a:ext>
            </a:extLst>
          </p:cNvPr>
          <p:cNvSpPr txBox="1">
            <a:spLocks/>
          </p:cNvSpPr>
          <p:nvPr userDrawn="1"/>
        </p:nvSpPr>
        <p:spPr>
          <a:xfrm>
            <a:off x="1731145" y="4167118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50CAB6-48F4-4C9F-990A-412B3976205A}"/>
              </a:ext>
            </a:extLst>
          </p:cNvPr>
          <p:cNvSpPr/>
          <p:nvPr userDrawn="1"/>
        </p:nvSpPr>
        <p:spPr>
          <a:xfrm>
            <a:off x="2216335" y="4673301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бъект 3">
            <a:extLst>
              <a:ext uri="{FF2B5EF4-FFF2-40B4-BE49-F238E27FC236}">
                <a16:creationId xmlns:a16="http://schemas.microsoft.com/office/drawing/2014/main" id="{E863BDF9-5A6B-4F23-8305-0E4E2C6B7CA9}"/>
              </a:ext>
            </a:extLst>
          </p:cNvPr>
          <p:cNvSpPr txBox="1">
            <a:spLocks/>
          </p:cNvSpPr>
          <p:nvPr userDrawn="1"/>
        </p:nvSpPr>
        <p:spPr>
          <a:xfrm>
            <a:off x="2231017" y="4712710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06A3EB27-0139-4435-80C2-E64651850FD0}"/>
              </a:ext>
            </a:extLst>
          </p:cNvPr>
          <p:cNvSpPr/>
          <p:nvPr userDrawn="1"/>
        </p:nvSpPr>
        <p:spPr>
          <a:xfrm>
            <a:off x="2716207" y="4359357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EF17724D-859C-43EF-AA9D-76D0D0DC1AB9}"/>
              </a:ext>
            </a:extLst>
          </p:cNvPr>
          <p:cNvSpPr txBox="1">
            <a:spLocks/>
          </p:cNvSpPr>
          <p:nvPr userDrawn="1"/>
        </p:nvSpPr>
        <p:spPr>
          <a:xfrm>
            <a:off x="2730889" y="4398766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07A40CD3-F5CF-416F-A4EC-5C260214F316}"/>
              </a:ext>
            </a:extLst>
          </p:cNvPr>
          <p:cNvSpPr/>
          <p:nvPr userDrawn="1"/>
        </p:nvSpPr>
        <p:spPr>
          <a:xfrm>
            <a:off x="3225223" y="4923237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бъект 3">
            <a:extLst>
              <a:ext uri="{FF2B5EF4-FFF2-40B4-BE49-F238E27FC236}">
                <a16:creationId xmlns:a16="http://schemas.microsoft.com/office/drawing/2014/main" id="{D0740C27-35E1-4967-B2E5-9F29D161656C}"/>
              </a:ext>
            </a:extLst>
          </p:cNvPr>
          <p:cNvSpPr txBox="1">
            <a:spLocks/>
          </p:cNvSpPr>
          <p:nvPr userDrawn="1"/>
        </p:nvSpPr>
        <p:spPr>
          <a:xfrm>
            <a:off x="3239905" y="4962646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9043DA81-2588-4C75-A876-9B741341B7AD}"/>
              </a:ext>
            </a:extLst>
          </p:cNvPr>
          <p:cNvSpPr/>
          <p:nvPr userDrawn="1"/>
        </p:nvSpPr>
        <p:spPr>
          <a:xfrm>
            <a:off x="3725095" y="4563573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бъект 3">
            <a:extLst>
              <a:ext uri="{FF2B5EF4-FFF2-40B4-BE49-F238E27FC236}">
                <a16:creationId xmlns:a16="http://schemas.microsoft.com/office/drawing/2014/main" id="{432067B8-883B-42C7-B720-90B2785476EC}"/>
              </a:ext>
            </a:extLst>
          </p:cNvPr>
          <p:cNvSpPr txBox="1">
            <a:spLocks/>
          </p:cNvSpPr>
          <p:nvPr userDrawn="1"/>
        </p:nvSpPr>
        <p:spPr>
          <a:xfrm>
            <a:off x="3739777" y="4602982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43BF1ACE-AD75-4D6C-8903-3236A8DBB2FC}"/>
              </a:ext>
            </a:extLst>
          </p:cNvPr>
          <p:cNvSpPr/>
          <p:nvPr userDrawn="1"/>
        </p:nvSpPr>
        <p:spPr>
          <a:xfrm>
            <a:off x="4243255" y="4341069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бъект 3">
            <a:extLst>
              <a:ext uri="{FF2B5EF4-FFF2-40B4-BE49-F238E27FC236}">
                <a16:creationId xmlns:a16="http://schemas.microsoft.com/office/drawing/2014/main" id="{8E707284-67FB-4925-8566-BE1F02F89EA9}"/>
              </a:ext>
            </a:extLst>
          </p:cNvPr>
          <p:cNvSpPr txBox="1">
            <a:spLocks/>
          </p:cNvSpPr>
          <p:nvPr userDrawn="1"/>
        </p:nvSpPr>
        <p:spPr>
          <a:xfrm>
            <a:off x="4276225" y="4380478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6" name="Объект 3">
            <a:extLst>
              <a:ext uri="{FF2B5EF4-FFF2-40B4-BE49-F238E27FC236}">
                <a16:creationId xmlns:a16="http://schemas.microsoft.com/office/drawing/2014/main" id="{AAF073B7-2F63-4EAB-B7BA-791904B6F5D7}"/>
              </a:ext>
            </a:extLst>
          </p:cNvPr>
          <p:cNvSpPr txBox="1">
            <a:spLocks/>
          </p:cNvSpPr>
          <p:nvPr userDrawn="1"/>
        </p:nvSpPr>
        <p:spPr>
          <a:xfrm>
            <a:off x="741383" y="6330355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7" name="Объект 3">
            <a:extLst>
              <a:ext uri="{FF2B5EF4-FFF2-40B4-BE49-F238E27FC236}">
                <a16:creationId xmlns:a16="http://schemas.microsoft.com/office/drawing/2014/main" id="{C9963106-985C-4407-B652-DE107B4B6097}"/>
              </a:ext>
            </a:extLst>
          </p:cNvPr>
          <p:cNvSpPr txBox="1">
            <a:spLocks/>
          </p:cNvSpPr>
          <p:nvPr userDrawn="1"/>
        </p:nvSpPr>
        <p:spPr>
          <a:xfrm>
            <a:off x="1213823" y="633645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8" name="Объект 3">
            <a:extLst>
              <a:ext uri="{FF2B5EF4-FFF2-40B4-BE49-F238E27FC236}">
                <a16:creationId xmlns:a16="http://schemas.microsoft.com/office/drawing/2014/main" id="{F1D975E3-01F5-4D57-A942-C6C812F5C6BF}"/>
              </a:ext>
            </a:extLst>
          </p:cNvPr>
          <p:cNvSpPr txBox="1">
            <a:spLocks/>
          </p:cNvSpPr>
          <p:nvPr userDrawn="1"/>
        </p:nvSpPr>
        <p:spPr>
          <a:xfrm>
            <a:off x="1731983" y="6342547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9" name="Объект 3">
            <a:extLst>
              <a:ext uri="{FF2B5EF4-FFF2-40B4-BE49-F238E27FC236}">
                <a16:creationId xmlns:a16="http://schemas.microsoft.com/office/drawing/2014/main" id="{8F1F9EB9-EE33-43C6-B6EA-C42163FCDD2C}"/>
              </a:ext>
            </a:extLst>
          </p:cNvPr>
          <p:cNvSpPr txBox="1">
            <a:spLocks/>
          </p:cNvSpPr>
          <p:nvPr userDrawn="1"/>
        </p:nvSpPr>
        <p:spPr>
          <a:xfrm>
            <a:off x="2213567" y="636693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0" name="Объект 3">
            <a:extLst>
              <a:ext uri="{FF2B5EF4-FFF2-40B4-BE49-F238E27FC236}">
                <a16:creationId xmlns:a16="http://schemas.microsoft.com/office/drawing/2014/main" id="{25EF176D-F2AE-48BB-B3F1-6E2555143088}"/>
              </a:ext>
            </a:extLst>
          </p:cNvPr>
          <p:cNvSpPr txBox="1">
            <a:spLocks/>
          </p:cNvSpPr>
          <p:nvPr userDrawn="1"/>
        </p:nvSpPr>
        <p:spPr>
          <a:xfrm>
            <a:off x="2731727" y="6363883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1" name="Объект 3">
            <a:extLst>
              <a:ext uri="{FF2B5EF4-FFF2-40B4-BE49-F238E27FC236}">
                <a16:creationId xmlns:a16="http://schemas.microsoft.com/office/drawing/2014/main" id="{977E0644-6898-4C5C-B21B-44B703BBEE66}"/>
              </a:ext>
            </a:extLst>
          </p:cNvPr>
          <p:cNvSpPr txBox="1">
            <a:spLocks/>
          </p:cNvSpPr>
          <p:nvPr userDrawn="1"/>
        </p:nvSpPr>
        <p:spPr>
          <a:xfrm>
            <a:off x="3240743" y="635169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2" name="Объект 3">
            <a:extLst>
              <a:ext uri="{FF2B5EF4-FFF2-40B4-BE49-F238E27FC236}">
                <a16:creationId xmlns:a16="http://schemas.microsoft.com/office/drawing/2014/main" id="{0A3B31F1-6BF9-4789-A098-61835013E155}"/>
              </a:ext>
            </a:extLst>
          </p:cNvPr>
          <p:cNvSpPr txBox="1">
            <a:spLocks/>
          </p:cNvSpPr>
          <p:nvPr userDrawn="1"/>
        </p:nvSpPr>
        <p:spPr>
          <a:xfrm>
            <a:off x="3749759" y="636693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3" name="Объект 3">
            <a:extLst>
              <a:ext uri="{FF2B5EF4-FFF2-40B4-BE49-F238E27FC236}">
                <a16:creationId xmlns:a16="http://schemas.microsoft.com/office/drawing/2014/main" id="{5B6BC946-4D8E-4A41-8288-E0EA99FE8917}"/>
              </a:ext>
            </a:extLst>
          </p:cNvPr>
          <p:cNvSpPr txBox="1">
            <a:spLocks/>
          </p:cNvSpPr>
          <p:nvPr userDrawn="1"/>
        </p:nvSpPr>
        <p:spPr>
          <a:xfrm>
            <a:off x="4249631" y="6345595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4" name="Объект 3">
            <a:extLst>
              <a:ext uri="{FF2B5EF4-FFF2-40B4-BE49-F238E27FC236}">
                <a16:creationId xmlns:a16="http://schemas.microsoft.com/office/drawing/2014/main" id="{E16C69DD-BEE4-4DCC-B6EF-97833319A665}"/>
              </a:ext>
            </a:extLst>
          </p:cNvPr>
          <p:cNvSpPr txBox="1">
            <a:spLocks/>
          </p:cNvSpPr>
          <p:nvPr userDrawn="1"/>
        </p:nvSpPr>
        <p:spPr>
          <a:xfrm>
            <a:off x="471238" y="3498506"/>
            <a:ext cx="4109703" cy="542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Рейтинг актуальности: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91ACCCAA-8E67-4779-9A64-6D86B948CCF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0797" y="4290412"/>
            <a:ext cx="6816324" cy="2007804"/>
          </a:xfrm>
          <a:prstGeom prst="rect">
            <a:avLst/>
          </a:prstGeom>
        </p:spPr>
      </p:pic>
      <p:sp>
        <p:nvSpPr>
          <p:cNvPr id="46" name="Объект 2">
            <a:extLst>
              <a:ext uri="{FF2B5EF4-FFF2-40B4-BE49-F238E27FC236}">
                <a16:creationId xmlns:a16="http://schemas.microsoft.com/office/drawing/2014/main" id="{2496208F-2CAD-46E2-BBDB-1D0C1AB11B20}"/>
              </a:ext>
            </a:extLst>
          </p:cNvPr>
          <p:cNvSpPr txBox="1">
            <a:spLocks/>
          </p:cNvSpPr>
          <p:nvPr userDrawn="1"/>
        </p:nvSpPr>
        <p:spPr>
          <a:xfrm>
            <a:off x="6751974" y="4491033"/>
            <a:ext cx="5375675" cy="1830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dirty="0"/>
              <a:t>Курс готовит экспертов по </a:t>
            </a:r>
            <a:r>
              <a:rPr lang="ru-RU" sz="1400" b="1" dirty="0"/>
              <a:t>Битрикс24</a:t>
            </a:r>
            <a:r>
              <a:rPr lang="ru-RU" sz="14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buNone/>
            </a:pPr>
            <a:r>
              <a:rPr lang="ru-RU" sz="1400" dirty="0"/>
              <a:t>Для компаний, внедривших или готовящихся внедрять </a:t>
            </a:r>
            <a:r>
              <a:rPr lang="ru-RU" sz="1400" b="1" dirty="0"/>
              <a:t>Битрикс24</a:t>
            </a:r>
            <a:r>
              <a:rPr lang="ru-RU" sz="1400" dirty="0"/>
              <a:t>, курс является альтернативой привлечения сторонних интеграторов </a:t>
            </a:r>
            <a:r>
              <a:rPr lang="ru-RU" sz="1400" b="1" dirty="0"/>
              <a:t>Битрикс24</a:t>
            </a:r>
            <a:r>
              <a:rPr lang="ru-RU" sz="1400" dirty="0"/>
              <a:t>.</a:t>
            </a: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61009739-7FB3-40CB-A651-DC0E2CFE114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07069" y="4766973"/>
            <a:ext cx="1057693" cy="1057693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64978675-C65D-40F1-9929-063F3FC7B90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503919" y="1142228"/>
            <a:ext cx="4298512" cy="2740991"/>
          </a:xfrm>
          <a:prstGeom prst="rect">
            <a:avLst/>
          </a:prstGeom>
        </p:spPr>
      </p:pic>
      <p:sp>
        <p:nvSpPr>
          <p:cNvPr id="49" name="Заголовок 3">
            <a:extLst>
              <a:ext uri="{FF2B5EF4-FFF2-40B4-BE49-F238E27FC236}">
                <a16:creationId xmlns:a16="http://schemas.microsoft.com/office/drawing/2014/main" id="{449BC1D3-73CD-42A4-B626-2287B4BA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5"/>
            <a:ext cx="9062089" cy="714868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Трудоустройство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434899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Заголовок 1">
            <a:extLst>
              <a:ext uri="{FF2B5EF4-FFF2-40B4-BE49-F238E27FC236}">
                <a16:creationId xmlns:a16="http://schemas.microsoft.com/office/drawing/2014/main" id="{62DD60D3-7226-4192-8C56-E020CECE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51" name="Объект 2">
            <a:extLst>
              <a:ext uri="{FF2B5EF4-FFF2-40B4-BE49-F238E27FC236}">
                <a16:creationId xmlns:a16="http://schemas.microsoft.com/office/drawing/2014/main" id="{5AA41738-3819-4A14-AD4D-5118FF92B597}"/>
              </a:ext>
            </a:extLst>
          </p:cNvPr>
          <p:cNvSpPr txBox="1">
            <a:spLocks/>
          </p:cNvSpPr>
          <p:nvPr userDrawn="1"/>
        </p:nvSpPr>
        <p:spPr>
          <a:xfrm>
            <a:off x="2331961" y="1455744"/>
            <a:ext cx="7857067" cy="200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Курс готовит экспертов по </a:t>
            </a:r>
            <a:r>
              <a:rPr lang="ru-RU" sz="1600" b="1" dirty="0"/>
              <a:t>Битрикс24</a:t>
            </a:r>
            <a:r>
              <a:rPr lang="ru-RU" sz="16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buNone/>
            </a:pPr>
            <a:r>
              <a:rPr lang="ru-RU" sz="1600" dirty="0"/>
              <a:t>Для компаний, внедривших или готовящихся внедрять </a:t>
            </a:r>
            <a:r>
              <a:rPr lang="ru-RU" sz="1600" b="1" dirty="0"/>
              <a:t>Битрикс24</a:t>
            </a:r>
            <a:r>
              <a:rPr lang="ru-RU" sz="1600" dirty="0"/>
              <a:t>, курс является альтернативой привлечения сторонних интеграторов </a:t>
            </a:r>
            <a:r>
              <a:rPr lang="ru-RU" sz="1600" b="1" dirty="0"/>
              <a:t>Битрикс24</a:t>
            </a:r>
            <a:r>
              <a:rPr lang="ru-RU" sz="1600" dirty="0"/>
              <a:t>.</a:t>
            </a:r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A9B4E02A-7253-44CC-A7FF-4FEF6E44DF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628" y="1461426"/>
            <a:ext cx="1578939" cy="1573134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7AD207F7-A324-4FC3-AE7E-673D3E2AE1A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400" y="1737992"/>
            <a:ext cx="685393" cy="920032"/>
          </a:xfrm>
          <a:prstGeom prst="rect">
            <a:avLst/>
          </a:prstGeom>
        </p:spPr>
      </p:pic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BC628EE1-64A6-4E13-B19D-CA574560B09F}"/>
              </a:ext>
            </a:extLst>
          </p:cNvPr>
          <p:cNvSpPr/>
          <p:nvPr userDrawn="1"/>
        </p:nvSpPr>
        <p:spPr>
          <a:xfrm>
            <a:off x="847316" y="3890824"/>
            <a:ext cx="9672638" cy="2109371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Объект 2">
            <a:extLst>
              <a:ext uri="{FF2B5EF4-FFF2-40B4-BE49-F238E27FC236}">
                <a16:creationId xmlns:a16="http://schemas.microsoft.com/office/drawing/2014/main" id="{05346541-911C-40C1-BA8E-154EDE8E0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406" y="4148433"/>
            <a:ext cx="9245918" cy="210937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242750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,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19A9089-09CF-4332-AA37-F4F2140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0A5A5D0F-2091-41CB-B49D-7B8F7DD5A7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7334" y="1458040"/>
            <a:ext cx="5133262" cy="50923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</a:t>
            </a:r>
          </a:p>
        </p:txBody>
      </p:sp>
      <p:sp>
        <p:nvSpPr>
          <p:cNvPr id="15" name="Рисунок 8">
            <a:extLst>
              <a:ext uri="{FF2B5EF4-FFF2-40B4-BE49-F238E27FC236}">
                <a16:creationId xmlns:a16="http://schemas.microsoft.com/office/drawing/2014/main" id="{757A936C-DED9-4A02-AF8D-1EBD78E4FF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90952" y="1458040"/>
            <a:ext cx="4566459" cy="50923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791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,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19A9089-09CF-4332-AA37-F4F2140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E70656E-1816-4D2C-93B5-51AC03000AD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49087" y="1458040"/>
            <a:ext cx="5133262" cy="50923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</a:t>
            </a:r>
          </a:p>
        </p:txBody>
      </p:sp>
      <p:sp>
        <p:nvSpPr>
          <p:cNvPr id="6" name="Рисунок 8">
            <a:extLst>
              <a:ext uri="{FF2B5EF4-FFF2-40B4-BE49-F238E27FC236}">
                <a16:creationId xmlns:a16="http://schemas.microsoft.com/office/drawing/2014/main" id="{1DD34810-7933-44D7-A624-DFDC39D9C2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7333" y="1458040"/>
            <a:ext cx="4566459" cy="50923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26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для разделения модул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76D43C2-AE01-406A-B0C1-9293B7B42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06" y="2681457"/>
            <a:ext cx="10026326" cy="127623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Битрикс24 - администрирование: CRM, коробочная версия, бизнес-процессы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02FA436-796C-4D8F-8A54-C83B58F03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06" y="4044295"/>
            <a:ext cx="9306938" cy="10968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ru-RU" sz="2400" dirty="0"/>
              <a:t>Направление Курсы Бизнес-приложения 16 </a:t>
            </a:r>
            <a:r>
              <a:rPr lang="ru-RU" sz="2400" dirty="0" err="1"/>
              <a:t>ак.час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11835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016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71685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09753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51527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96468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280"/>
            <a:ext cx="10515360" cy="614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22155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97982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41294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98902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812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53F746-D5FB-40B7-9844-97FB9920DE59}"/>
              </a:ext>
            </a:extLst>
          </p:cNvPr>
          <p:cNvSpPr txBox="1"/>
          <p:nvPr userDrawn="1"/>
        </p:nvSpPr>
        <p:spPr>
          <a:xfrm>
            <a:off x="742378" y="6041352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01BF1C0-EADD-47BA-8687-016F44BBC2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916626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95644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832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832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60517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4176000" y="6398075"/>
            <a:ext cx="3840000" cy="36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12490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24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97B81FD-B602-4D6E-B860-96F61B36C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06" y="3122030"/>
            <a:ext cx="10026326" cy="127623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Битрикс24 - администрирование: CRM, коробочная версия, бизнес-процессы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C7D4C8F-DA2C-407F-9CB5-12D29E220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06" y="4484868"/>
            <a:ext cx="9306938" cy="10968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ru-RU" sz="2400" dirty="0"/>
              <a:t>Направление Курсы Бизнес-приложения 16 </a:t>
            </a:r>
            <a:r>
              <a:rPr lang="ru-RU" sz="2400" dirty="0" err="1"/>
              <a:t>ак.час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89D8A5-6110-473F-B3BE-96BC8D8CD7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06" y="900268"/>
            <a:ext cx="3930599" cy="109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DEB476-C43A-43BB-9346-713FA0EE8CA5}"/>
              </a:ext>
            </a:extLst>
          </p:cNvPr>
          <p:cNvSpPr txBox="1"/>
          <p:nvPr userDrawn="1"/>
        </p:nvSpPr>
        <p:spPr>
          <a:xfrm>
            <a:off x="842106" y="6054509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71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463ACB8-C362-4D16-B699-DBE302265A5B}"/>
              </a:ext>
            </a:extLst>
          </p:cNvPr>
          <p:cNvSpPr txBox="1">
            <a:spLocks/>
          </p:cNvSpPr>
          <p:nvPr userDrawn="1"/>
        </p:nvSpPr>
        <p:spPr>
          <a:xfrm>
            <a:off x="677332" y="965830"/>
            <a:ext cx="9062089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/>
              <a:t>Подзаголовок раздела курса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29DDE8A-E63F-4B77-B18F-E96EB0311573}"/>
              </a:ext>
            </a:extLst>
          </p:cNvPr>
          <p:cNvSpPr txBox="1">
            <a:spLocks/>
          </p:cNvSpPr>
          <p:nvPr userDrawn="1"/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000" dirty="0">
                <a:solidFill>
                  <a:schemeClr val="accent2"/>
                </a:solidFill>
              </a:rPr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91676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2475"/>
            <a:ext cx="8596668" cy="43188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4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преподавател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2">
            <a:extLst>
              <a:ext uri="{FF2B5EF4-FFF2-40B4-BE49-F238E27FC236}">
                <a16:creationId xmlns:a16="http://schemas.microsoft.com/office/drawing/2014/main" id="{AEA37DF3-6EB2-4447-B516-069AB125468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08306" y="1576336"/>
            <a:ext cx="7810213" cy="89541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marL="0" indent="0">
              <a:buNone/>
            </a:pPr>
            <a:r>
              <a:rPr lang="ru-RU" sz="3200" dirty="0" err="1">
                <a:solidFill>
                  <a:schemeClr val="accent6">
                    <a:lumMod val="50000"/>
                  </a:schemeClr>
                </a:solidFill>
                <a:latin typeface="Montserrat" panose="00000500000000000000" pitchFamily="2" charset="-52"/>
              </a:rPr>
              <a:t>Клевогин</a:t>
            </a:r>
            <a:r>
              <a:rPr lang="ru-RU" sz="3200" dirty="0">
                <a:solidFill>
                  <a:schemeClr val="accent6">
                    <a:lumMod val="50000"/>
                  </a:schemeClr>
                </a:solidFill>
                <a:latin typeface="Montserrat" panose="00000500000000000000" pitchFamily="2" charset="-52"/>
              </a:rPr>
              <a:t> Сергей Павлович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44F41B25-6E40-4745-8F4C-7B04DFD446C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08306" y="2466719"/>
            <a:ext cx="7663909" cy="31257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Преподаватель курсов по Интернет-технологиям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Сертифицированный разработчик, тренер и интегратор 1С-Битрикс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15 лет в ИТ и Интернет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Преподаватель курсов по Интернет-технологиям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Сертифицированный разработчик, тренер и интегратор 1С-Битрикс</a:t>
            </a:r>
          </a:p>
          <a:p>
            <a:pPr marL="0" indent="0">
              <a:buNone/>
            </a:pPr>
            <a:endParaRPr lang="ru-RU" sz="2000" dirty="0"/>
          </a:p>
          <a:p>
            <a:endParaRPr lang="ru-RU" sz="2000" dirty="0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80F53586-1450-4A51-9A61-7CE1B9D5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7841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 преподавателе</a:t>
            </a:r>
          </a:p>
        </p:txBody>
      </p:sp>
      <p:sp>
        <p:nvSpPr>
          <p:cNvPr id="11" name="Рисунок 8">
            <a:extLst>
              <a:ext uri="{FF2B5EF4-FFF2-40B4-BE49-F238E27FC236}">
                <a16:creationId xmlns:a16="http://schemas.microsoft.com/office/drawing/2014/main" id="{5891B36B-881C-4141-BBE6-B105A94390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7336" y="1576337"/>
            <a:ext cx="2302449" cy="30538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12" name="Рисунок 8">
            <a:extLst>
              <a:ext uri="{FF2B5EF4-FFF2-40B4-BE49-F238E27FC236}">
                <a16:creationId xmlns:a16="http://schemas.microsoft.com/office/drawing/2014/main" id="{D0DC394C-8699-4A45-A201-AA08A651EF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08307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4" name="Рисунок 8">
            <a:extLst>
              <a:ext uri="{FF2B5EF4-FFF2-40B4-BE49-F238E27FC236}">
                <a16:creationId xmlns:a16="http://schemas.microsoft.com/office/drawing/2014/main" id="{A1F3E756-AA96-4059-8790-E061C222A0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44371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5" name="Рисунок 8">
            <a:extLst>
              <a:ext uri="{FF2B5EF4-FFF2-40B4-BE49-F238E27FC236}">
                <a16:creationId xmlns:a16="http://schemas.microsoft.com/office/drawing/2014/main" id="{4F2B07F3-F754-49F5-BDE6-333192BF63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62147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6" name="Рисунок 8">
            <a:extLst>
              <a:ext uri="{FF2B5EF4-FFF2-40B4-BE49-F238E27FC236}">
                <a16:creationId xmlns:a16="http://schemas.microsoft.com/office/drawing/2014/main" id="{17E681ED-16F0-4689-A5CB-3937C69D54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79921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36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5A6DC10-EF66-4F0E-8206-F25E5DF7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F4D986-E3F5-40FA-A342-31C859248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2475"/>
            <a:ext cx="8596668" cy="43188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65307"/>
            <a:ext cx="9062089" cy="132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</p:spPr>
        <p:txBody>
          <a:bodyPr/>
          <a:lstStyle>
            <a:lvl1pPr marL="342900" indent="-3429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</p:spPr>
        <p:txBody>
          <a:bodyPr/>
          <a:lstStyle>
            <a:lvl1pPr marL="342900" indent="-3429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9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image" Target="../media/image48.png"/><Relationship Id="rId2" Type="http://schemas.openxmlformats.org/officeDocument/2006/relationships/slideLayout" Target="../slideLayouts/slideLayout21.xml"/><Relationship Id="rId16" Type="http://schemas.openxmlformats.org/officeDocument/2006/relationships/image" Target="../media/image47.jpeg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966C0EA-153F-45C6-9ECE-5A8B4176BC6E}"/>
              </a:ext>
            </a:extLst>
          </p:cNvPr>
          <p:cNvSpPr txBox="1"/>
          <p:nvPr userDrawn="1"/>
        </p:nvSpPr>
        <p:spPr>
          <a:xfrm>
            <a:off x="7240772" y="624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45D06BEE-9355-479F-BCCF-D769E58E87B3}"/>
              </a:ext>
            </a:extLst>
          </p:cNvPr>
          <p:cNvSpPr txBox="1">
            <a:spLocks/>
          </p:cNvSpPr>
          <p:nvPr userDrawn="1"/>
        </p:nvSpPr>
        <p:spPr>
          <a:xfrm>
            <a:off x="10957186" y="258650"/>
            <a:ext cx="90503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2000" b="1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1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69" r:id="rId2"/>
    <p:sldLayoutId id="2147483756" r:id="rId3"/>
    <p:sldLayoutId id="2147483767" r:id="rId4"/>
    <p:sldLayoutId id="2147483759" r:id="rId5"/>
    <p:sldLayoutId id="2147483743" r:id="rId6"/>
    <p:sldLayoutId id="2147483744" r:id="rId7"/>
    <p:sldLayoutId id="2147483757" r:id="rId8"/>
    <p:sldLayoutId id="2147483745" r:id="rId9"/>
    <p:sldLayoutId id="2147483758" r:id="rId10"/>
    <p:sldLayoutId id="2147483747" r:id="rId11"/>
    <p:sldLayoutId id="2147483750" r:id="rId12"/>
    <p:sldLayoutId id="2147483751" r:id="rId13"/>
    <p:sldLayoutId id="2147483760" r:id="rId14"/>
    <p:sldLayoutId id="2147483761" r:id="rId15"/>
    <p:sldLayoutId id="2147483763" r:id="rId16"/>
    <p:sldLayoutId id="2147483764" r:id="rId17"/>
    <p:sldLayoutId id="2147483765" r:id="rId18"/>
    <p:sldLayoutId id="2147483768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1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886" lvl="1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2822" lvl="2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40" lvl="3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178" lvl="4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720" y="6356160"/>
            <a:ext cx="411456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72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12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12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9508320" y="5517120"/>
            <a:ext cx="2302080" cy="102144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6958080" y="-3098400"/>
            <a:ext cx="6575520" cy="537072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49560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</p:sldLayoutIdLst>
  <p:txStyles>
    <p:titleStyle>
      <a:lvl1pPr algn="l" defTabSz="121914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74" indent="-227994" algn="l" defTabSz="1219140" rtl="0" eaLnBrk="1" latinLnBrk="0" hangingPunct="1">
        <a:lnSpc>
          <a:spcPct val="90000"/>
        </a:lnSpc>
        <a:spcBef>
          <a:spcPts val="1001"/>
        </a:spcBef>
        <a:buClr>
          <a:srgbClr val="000000"/>
        </a:buClr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25231" y="2343352"/>
            <a:ext cx="10515360" cy="1522478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6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Программирование </a:t>
            </a:r>
            <a:endParaRPr lang="en-US" sz="64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6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языке </a:t>
            </a:r>
            <a:r>
              <a:rPr lang="ru-RU" sz="6400" b="1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endParaRPr lang="en-US" dirty="0"/>
          </a:p>
          <a:p>
            <a:pPr algn="ctr"/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B9901B-6F31-42BD-8097-0B6D9FA8D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58" y="230166"/>
            <a:ext cx="1855879" cy="185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47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40CC379E-5270-4161-BBF7-683CD5AE1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26" y="338574"/>
            <a:ext cx="9062089" cy="1001488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dirty="0">
                <a:latin typeface="Yandex Sans Text Light" panose="02000000000000000000" pitchFamily="2" charset="-52"/>
              </a:rPr>
              <a:t>Операторы </a:t>
            </a:r>
            <a:r>
              <a:rPr lang="ru-RU" dirty="0" err="1">
                <a:latin typeface="Yandex Sans Text Light" panose="02000000000000000000" pitchFamily="2" charset="-52"/>
              </a:rPr>
              <a:t>not</a:t>
            </a:r>
            <a:r>
              <a:rPr lang="ru-RU" dirty="0">
                <a:latin typeface="Yandex Sans Text Light" panose="02000000000000000000" pitchFamily="2" charset="-52"/>
              </a:rPr>
              <a:t>, </a:t>
            </a:r>
            <a:r>
              <a:rPr lang="ru-RU" dirty="0" err="1">
                <a:latin typeface="Yandex Sans Text Light" panose="02000000000000000000" pitchFamily="2" charset="-52"/>
              </a:rPr>
              <a:t>and</a:t>
            </a:r>
            <a:r>
              <a:rPr lang="ru-RU" dirty="0">
                <a:latin typeface="Yandex Sans Text Light" panose="02000000000000000000" pitchFamily="2" charset="-52"/>
              </a:rPr>
              <a:t>, </a:t>
            </a:r>
            <a:r>
              <a:rPr lang="ru-RU" dirty="0" err="1">
                <a:latin typeface="Yandex Sans Text Light" panose="02000000000000000000" pitchFamily="2" charset="-52"/>
              </a:rPr>
              <a:t>or</a:t>
            </a:r>
            <a:r>
              <a:rPr lang="ru-RU" dirty="0">
                <a:latin typeface="Yandex Sans Text Light" panose="02000000000000000000" pitchFamily="2" charset="-52"/>
              </a:rPr>
              <a:t> и их приоритеты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FEAD496-2D4C-405F-8552-090D7A94C749}"/>
              </a:ext>
            </a:extLst>
          </p:cNvPr>
          <p:cNvSpPr/>
          <p:nvPr/>
        </p:nvSpPr>
        <p:spPr>
          <a:xfrm>
            <a:off x="183156" y="1596799"/>
            <a:ext cx="10932148" cy="2080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3600" dirty="0">
                <a:solidFill>
                  <a:srgbClr val="FF0000"/>
                </a:solidFill>
                <a:latin typeface="Yandex Sans Text Light" panose="020000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en-US" sz="3600" b="1" dirty="0">
                <a:solidFill>
                  <a:srgbClr val="1369C1"/>
                </a:solidFill>
                <a:latin typeface="Yandex Sans Text Light" panose="020000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3600" dirty="0">
                <a:solidFill>
                  <a:srgbClr val="FF0000"/>
                </a:solidFill>
                <a:latin typeface="Yandex Sans Text Light" panose="020000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2400" b="1" dirty="0">
                <a:solidFill>
                  <a:srgbClr val="1369C1"/>
                </a:solidFill>
                <a:latin typeface="Yandex Sans Text Light" panose="020000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Сначала</a:t>
            </a:r>
            <a:r>
              <a:rPr lang="ru-RU" sz="2400" dirty="0">
                <a:latin typeface="Yandex Sans Text Light" panose="020000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оператор </a:t>
            </a:r>
            <a:r>
              <a:rPr lang="ru-RU" sz="2400" dirty="0" err="1">
                <a:latin typeface="Yandex Sans Text Light" panose="020000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ru-RU" sz="2400" dirty="0">
                <a:latin typeface="Yandex Sans Text Light" panose="020000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оценивает </a:t>
            </a:r>
            <a:r>
              <a:rPr lang="ru-RU" sz="2400" dirty="0">
                <a:solidFill>
                  <a:srgbClr val="1369C1"/>
                </a:solidFill>
                <a:latin typeface="Yandex Sans Text Light" panose="020000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выражение x</a:t>
            </a:r>
            <a:r>
              <a:rPr lang="ru-RU" sz="2400" dirty="0">
                <a:latin typeface="Yandex Sans Text Light" panose="020000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и если оно равно </a:t>
            </a:r>
            <a:r>
              <a:rPr lang="ru-RU" sz="2400" b="1" dirty="0" err="1">
                <a:solidFill>
                  <a:srgbClr val="1369C1"/>
                </a:solidFill>
                <a:latin typeface="Yandex Sans Text Light" panose="020000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ru-RU" sz="2400" dirty="0">
                <a:latin typeface="Yandex Sans Text Light" panose="020000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то возвращается его значение. Если </a:t>
            </a:r>
            <a:r>
              <a:rPr lang="ru-RU" sz="2400" b="1" dirty="0">
                <a:solidFill>
                  <a:srgbClr val="FF0000"/>
                </a:solidFill>
                <a:latin typeface="Yandex Sans Text Light" panose="020000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оно равно </a:t>
            </a:r>
            <a:r>
              <a:rPr lang="ru-RU" sz="2400" b="1" dirty="0" err="1">
                <a:solidFill>
                  <a:srgbClr val="FF0000"/>
                </a:solidFill>
                <a:latin typeface="Yandex Sans Text Light" panose="020000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ru-RU" sz="2400" dirty="0">
                <a:latin typeface="Yandex Sans Text Light" panose="020000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то оценивается второй операнд - y и возвращается </a:t>
            </a:r>
            <a:r>
              <a:rPr lang="ru-RU" sz="2400" b="1" dirty="0">
                <a:solidFill>
                  <a:srgbClr val="FF0000"/>
                </a:solidFill>
                <a:latin typeface="Yandex Sans Text Light" panose="020000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значение y</a:t>
            </a:r>
            <a:r>
              <a:rPr lang="ru-RU" sz="2400" dirty="0">
                <a:latin typeface="Yandex Sans Text Light" panose="020000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CC68BFB-36FE-4605-8D65-08C629720CCD}"/>
              </a:ext>
            </a:extLst>
          </p:cNvPr>
          <p:cNvSpPr/>
          <p:nvPr/>
        </p:nvSpPr>
        <p:spPr>
          <a:xfrm>
            <a:off x="183156" y="3938369"/>
            <a:ext cx="10932148" cy="2080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3600" dirty="0">
                <a:solidFill>
                  <a:srgbClr val="FF0000"/>
                </a:solidFill>
                <a:latin typeface="Yandex Sans Text Light" panose="020000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en-US" sz="3600" b="1" dirty="0">
                <a:solidFill>
                  <a:srgbClr val="1369C1"/>
                </a:solidFill>
                <a:latin typeface="Yandex Sans Text Light" panose="020000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z="3600" dirty="0">
                <a:solidFill>
                  <a:srgbClr val="FF0000"/>
                </a:solidFill>
                <a:latin typeface="Yandex Sans Text Light" panose="020000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2400" b="1" dirty="0">
                <a:solidFill>
                  <a:srgbClr val="1369C1"/>
                </a:solidFill>
                <a:latin typeface="Yandex Sans Text Light" panose="020000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Сначала</a:t>
            </a:r>
            <a:r>
              <a:rPr lang="ru-RU" sz="2400" dirty="0">
                <a:latin typeface="Yandex Sans Text Light" panose="020000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оператор </a:t>
            </a:r>
            <a:r>
              <a:rPr lang="ru-RU" sz="2400" dirty="0" err="1">
                <a:latin typeface="Yandex Sans Text Light" panose="020000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ru-RU" sz="2400" dirty="0">
                <a:latin typeface="Yandex Sans Text Light" panose="020000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оценивает выражение x, и если оно равно </a:t>
            </a:r>
            <a:r>
              <a:rPr lang="ru-RU" sz="2400" b="1" dirty="0" err="1">
                <a:solidFill>
                  <a:srgbClr val="1369C1"/>
                </a:solidFill>
                <a:latin typeface="Yandex Sans Text Light" panose="020000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ru-RU" sz="2400" dirty="0">
                <a:latin typeface="Yandex Sans Text Light" panose="020000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то возвращается его значение. Если оно равно </a:t>
            </a:r>
            <a:r>
              <a:rPr lang="ru-RU" sz="2400" dirty="0" err="1">
                <a:latin typeface="Yandex Sans Text Light" panose="020000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ru-RU" sz="2400" dirty="0">
                <a:latin typeface="Yandex Sans Text Light" panose="020000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то оценивается второй операнд - y и возвращается значение y. Например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012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AC887C-F0F9-481C-BD99-E0D38EF4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1" y="140600"/>
            <a:ext cx="9062089" cy="683145"/>
          </a:xfrm>
          <a:solidFill>
            <a:srgbClr val="FFFF00"/>
          </a:solidFill>
        </p:spPr>
        <p:txBody>
          <a:bodyPr/>
          <a:lstStyle/>
          <a:p>
            <a:r>
              <a:rPr lang="ru-RU">
                <a:latin typeface="Yandex Sans Text Light" panose="02000000000000000000" pitchFamily="2" charset="-52"/>
              </a:rPr>
              <a:t>Условный </a:t>
            </a:r>
            <a:r>
              <a:rPr lang="ru-RU" dirty="0">
                <a:latin typeface="Yandex Sans Text Light" panose="02000000000000000000" pitchFamily="2" charset="-52"/>
              </a:rPr>
              <a:t>оператор </a:t>
            </a:r>
            <a:r>
              <a:rPr lang="ru-RU" dirty="0" err="1">
                <a:latin typeface="Yandex Sans Text Light" panose="02000000000000000000" pitchFamily="2" charset="-52"/>
              </a:rPr>
              <a:t>if</a:t>
            </a:r>
            <a:r>
              <a:rPr lang="ru-RU" dirty="0">
                <a:latin typeface="Yandex Sans Text Light" panose="02000000000000000000" pitchFamily="2" charset="-52"/>
              </a:rPr>
              <a:t>, тернарный оператор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AFFF0B9-3FA3-4438-81CD-F69127F0A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69" y="1210533"/>
            <a:ext cx="5284126" cy="2356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53C3960-82E6-4773-9FCA-9DA6FC556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834" y="2619851"/>
            <a:ext cx="5284127" cy="3697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676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AC887C-F0F9-481C-BD99-E0D38EF4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33" y="243948"/>
            <a:ext cx="9062089" cy="1252911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Yandex Sans Text Light" panose="02000000000000000000" pitchFamily="2" charset="-52"/>
              </a:rPr>
              <a:t>Условный оператор </a:t>
            </a:r>
            <a:r>
              <a:rPr lang="ru-RU" sz="3200" dirty="0" err="1">
                <a:latin typeface="Yandex Sans Text Light" panose="02000000000000000000" pitchFamily="2" charset="-52"/>
              </a:rPr>
              <a:t>if</a:t>
            </a:r>
            <a:r>
              <a:rPr lang="ru-RU" sz="3200" dirty="0">
                <a:latin typeface="Yandex Sans Text Light" panose="02000000000000000000" pitchFamily="2" charset="-52"/>
              </a:rPr>
              <a:t>, тернарный оператор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2602DA4-24A6-4672-833A-6897606E9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555" y="1378106"/>
            <a:ext cx="5001037" cy="4856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E8BF3D83-5EE0-408E-B51C-2768284CB07F}"/>
              </a:ext>
            </a:extLst>
          </p:cNvPr>
          <p:cNvSpPr/>
          <p:nvPr/>
        </p:nvSpPr>
        <p:spPr>
          <a:xfrm>
            <a:off x="4039318" y="1802361"/>
            <a:ext cx="3878778" cy="149090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7873173C-D9D5-49C1-8BED-C66E7F5CE064}"/>
              </a:ext>
            </a:extLst>
          </p:cNvPr>
          <p:cNvSpPr/>
          <p:nvPr/>
        </p:nvSpPr>
        <p:spPr>
          <a:xfrm>
            <a:off x="3998779" y="3704238"/>
            <a:ext cx="3730135" cy="11596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43A7B5DE-E84C-4D88-B69C-635F9EA015BD}"/>
              </a:ext>
            </a:extLst>
          </p:cNvPr>
          <p:cNvSpPr/>
          <p:nvPr/>
        </p:nvSpPr>
        <p:spPr>
          <a:xfrm>
            <a:off x="3280336" y="4969391"/>
            <a:ext cx="4637760" cy="126515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30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AC887C-F0F9-481C-BD99-E0D38EF4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26" y="459177"/>
            <a:ext cx="9062089" cy="773800"/>
          </a:xfrm>
          <a:noFill/>
        </p:spPr>
        <p:txBody>
          <a:bodyPr/>
          <a:lstStyle/>
          <a:p>
            <a:r>
              <a:rPr lang="ru-RU" sz="2800" dirty="0">
                <a:latin typeface="Yandex Sans Text Light" panose="02000000000000000000" pitchFamily="2" charset="-52"/>
              </a:rPr>
              <a:t>Условный оператор </a:t>
            </a:r>
            <a:r>
              <a:rPr lang="ru-RU" sz="2800" dirty="0" err="1">
                <a:latin typeface="Yandex Sans Text Light" panose="02000000000000000000" pitchFamily="2" charset="-52"/>
              </a:rPr>
              <a:t>if</a:t>
            </a:r>
            <a:r>
              <a:rPr lang="ru-RU" sz="2800" dirty="0">
                <a:latin typeface="Yandex Sans Text Light" panose="02000000000000000000" pitchFamily="2" charset="-52"/>
              </a:rPr>
              <a:t>, тернарный оператор</a:t>
            </a:r>
            <a:endParaRPr lang="ru-RU" dirty="0">
              <a:latin typeface="Yandex Sans Text Light" panose="02000000000000000000" pitchFamily="2" charset="-52"/>
            </a:endParaRPr>
          </a:p>
        </p:txBody>
      </p:sp>
      <p:pic>
        <p:nvPicPr>
          <p:cNvPr id="5" name="Рисунок 4" descr="https://proproprogs.ru/htm/python_base/files/python3-vlozhennye-usloviya-i-mnozhestvennyy-vybor-konstrukciya-if-elif-else.files/image001.jpg">
            <a:extLst>
              <a:ext uri="{FF2B5EF4-FFF2-40B4-BE49-F238E27FC236}">
                <a16:creationId xmlns:a16="http://schemas.microsoft.com/office/drawing/2014/main" id="{993CC838-AA98-45CC-ACA0-3097659E20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947" y="1900052"/>
            <a:ext cx="8005185" cy="3574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1236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AC887C-F0F9-481C-BD99-E0D38EF4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26" y="459177"/>
            <a:ext cx="9062089" cy="773800"/>
          </a:xfrm>
          <a:noFill/>
        </p:spPr>
        <p:txBody>
          <a:bodyPr/>
          <a:lstStyle/>
          <a:p>
            <a:r>
              <a:rPr lang="en-US" dirty="0">
                <a:latin typeface="Yandex Sans Text Light" panose="02000000000000000000" pitchFamily="2" charset="-52"/>
              </a:rPr>
              <a:t>2</a:t>
            </a:r>
            <a:r>
              <a:rPr lang="ru-RU" dirty="0">
                <a:latin typeface="Yandex Sans Text Light" panose="02000000000000000000" pitchFamily="2" charset="-52"/>
              </a:rPr>
              <a:t>.2 </a:t>
            </a:r>
            <a:r>
              <a:rPr lang="ru-RU" sz="2800" dirty="0">
                <a:latin typeface="Yandex Sans Text Light" panose="02000000000000000000" pitchFamily="2" charset="-52"/>
              </a:rPr>
              <a:t>Условный оператор </a:t>
            </a:r>
            <a:r>
              <a:rPr lang="ru-RU" sz="2800" dirty="0" err="1">
                <a:latin typeface="Yandex Sans Text Light" panose="02000000000000000000" pitchFamily="2" charset="-52"/>
              </a:rPr>
              <a:t>if</a:t>
            </a:r>
            <a:r>
              <a:rPr lang="ru-RU" sz="2800" dirty="0">
                <a:latin typeface="Yandex Sans Text Light" panose="02000000000000000000" pitchFamily="2" charset="-52"/>
              </a:rPr>
              <a:t>, тернарный оператор</a:t>
            </a:r>
            <a:endParaRPr lang="ru-RU" dirty="0">
              <a:latin typeface="Yandex Sans Text Light" panose="02000000000000000000" pitchFamily="2" charset="-52"/>
            </a:endParaRPr>
          </a:p>
        </p:txBody>
      </p:sp>
      <p:pic>
        <p:nvPicPr>
          <p:cNvPr id="4" name="Рисунок 3" descr="https://proproprogs.ru/htm/python_base/files/python3-vlozhennye-usloviya-i-mnozhestvennyy-vybor-konstrukciya-if-elif-else.files/image002.jpg">
            <a:extLst>
              <a:ext uri="{FF2B5EF4-FFF2-40B4-BE49-F238E27FC236}">
                <a16:creationId xmlns:a16="http://schemas.microsoft.com/office/drawing/2014/main" id="{1CEECE78-067E-4990-803A-123E452E5B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814" y="1741253"/>
            <a:ext cx="4723459" cy="41622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6687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AC887C-F0F9-481C-BD99-E0D38EF4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26" y="459177"/>
            <a:ext cx="9062089" cy="773800"/>
          </a:xfrm>
          <a:noFill/>
        </p:spPr>
        <p:txBody>
          <a:bodyPr/>
          <a:lstStyle/>
          <a:p>
            <a:r>
              <a:rPr lang="en-US" dirty="0">
                <a:latin typeface="Yandex Sans Text Light" panose="02000000000000000000" pitchFamily="2" charset="-52"/>
              </a:rPr>
              <a:t>2</a:t>
            </a:r>
            <a:r>
              <a:rPr lang="ru-RU" dirty="0">
                <a:latin typeface="Yandex Sans Text Light" panose="02000000000000000000" pitchFamily="2" charset="-52"/>
              </a:rPr>
              <a:t>.2 </a:t>
            </a:r>
            <a:r>
              <a:rPr lang="ru-RU" sz="2800" dirty="0">
                <a:latin typeface="Yandex Sans Text Light" panose="02000000000000000000" pitchFamily="2" charset="-52"/>
              </a:rPr>
              <a:t>Условный оператор </a:t>
            </a:r>
            <a:r>
              <a:rPr lang="ru-RU" sz="2800" dirty="0" err="1">
                <a:latin typeface="Yandex Sans Text Light" panose="02000000000000000000" pitchFamily="2" charset="-52"/>
              </a:rPr>
              <a:t>if</a:t>
            </a:r>
            <a:r>
              <a:rPr lang="ru-RU" sz="2800" dirty="0">
                <a:latin typeface="Yandex Sans Text Light" panose="02000000000000000000" pitchFamily="2" charset="-52"/>
              </a:rPr>
              <a:t>, </a:t>
            </a:r>
            <a:r>
              <a:rPr lang="ru-RU" sz="2800" dirty="0">
                <a:solidFill>
                  <a:srgbClr val="FF0000"/>
                </a:solidFill>
                <a:latin typeface="Yandex Sans Text Light" panose="02000000000000000000" pitchFamily="2" charset="-52"/>
              </a:rPr>
              <a:t>тернарный оператор</a:t>
            </a:r>
            <a:endParaRPr lang="ru-RU" dirty="0">
              <a:solidFill>
                <a:srgbClr val="FF0000"/>
              </a:solidFill>
              <a:latin typeface="Yandex Sans Text Light" panose="02000000000000000000" pitchFamily="2" charset="-52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38B5EC7-014F-4377-B57A-D73916DAE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714" y="1908574"/>
            <a:ext cx="5880129" cy="380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99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AC887C-F0F9-481C-BD99-E0D38EF4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26" y="459177"/>
            <a:ext cx="9062089" cy="1001488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ru-RU" dirty="0">
                <a:latin typeface="Yandex Sans Text Light" panose="02000000000000000000" pitchFamily="2" charset="-52"/>
              </a:rPr>
              <a:t>2.2 Логический тип </a:t>
            </a:r>
            <a:r>
              <a:rPr lang="ru-RU" dirty="0" err="1">
                <a:latin typeface="Yandex Sans Text Light" panose="02000000000000000000" pitchFamily="2" charset="-52"/>
              </a:rPr>
              <a:t>bool</a:t>
            </a:r>
            <a:r>
              <a:rPr lang="ru-RU" dirty="0">
                <a:latin typeface="Yandex Sans Text Light" panose="02000000000000000000" pitchFamily="2" charset="-52"/>
              </a:rPr>
              <a:t>. Операторы сравнения и операторы </a:t>
            </a:r>
            <a:r>
              <a:rPr lang="ru-RU" dirty="0" err="1">
                <a:latin typeface="Yandex Sans Text Light" panose="02000000000000000000" pitchFamily="2" charset="-52"/>
              </a:rPr>
              <a:t>and</a:t>
            </a:r>
            <a:r>
              <a:rPr lang="ru-RU" dirty="0">
                <a:latin typeface="Yandex Sans Text Light" panose="02000000000000000000" pitchFamily="2" charset="-52"/>
              </a:rPr>
              <a:t>, </a:t>
            </a:r>
            <a:r>
              <a:rPr lang="ru-RU" dirty="0" err="1">
                <a:latin typeface="Yandex Sans Text Light" panose="02000000000000000000" pitchFamily="2" charset="-52"/>
              </a:rPr>
              <a:t>or</a:t>
            </a:r>
            <a:r>
              <a:rPr lang="ru-RU" dirty="0">
                <a:latin typeface="Yandex Sans Text Light" panose="02000000000000000000" pitchFamily="2" charset="-52"/>
              </a:rPr>
              <a:t>, </a:t>
            </a:r>
            <a:r>
              <a:rPr lang="ru-RU" dirty="0" err="1">
                <a:latin typeface="Yandex Sans Text Light" panose="02000000000000000000" pitchFamily="2" charset="-52"/>
              </a:rPr>
              <a:t>not</a:t>
            </a:r>
            <a:endParaRPr lang="ru-RU" dirty="0">
              <a:latin typeface="Yandex Sans Text Light" panose="02000000000000000000" pitchFamily="2" charset="-52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06CCBA9-401F-40FB-99C5-8045140E6A7E}"/>
              </a:ext>
            </a:extLst>
          </p:cNvPr>
          <p:cNvSpPr/>
          <p:nvPr/>
        </p:nvSpPr>
        <p:spPr>
          <a:xfrm>
            <a:off x="484826" y="2695675"/>
            <a:ext cx="104423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True – </a:t>
            </a:r>
            <a:r>
              <a:rPr lang="ru-RU" sz="4000" dirty="0"/>
              <a:t>истина</a:t>
            </a:r>
          </a:p>
          <a:p>
            <a:r>
              <a:rPr lang="en-US" sz="4000" dirty="0"/>
              <a:t>False – </a:t>
            </a:r>
            <a:r>
              <a:rPr lang="ru-RU" sz="4000" dirty="0"/>
              <a:t>ложь</a:t>
            </a:r>
          </a:p>
        </p:txBody>
      </p:sp>
    </p:spTree>
    <p:extLst>
      <p:ext uri="{BB962C8B-B14F-4D97-AF65-F5344CB8AC3E}">
        <p14:creationId xmlns:p14="http://schemas.microsoft.com/office/powerpoint/2010/main" val="1218061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AC887C-F0F9-481C-BD99-E0D38EF4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6" y="140600"/>
            <a:ext cx="9835661" cy="597954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ru-RU" dirty="0">
                <a:latin typeface="Yandex Sans Text Light" panose="02000000000000000000" pitchFamily="2" charset="-52"/>
              </a:rPr>
              <a:t>Цикл </a:t>
            </a:r>
            <a:r>
              <a:rPr lang="en-US" dirty="0">
                <a:latin typeface="Yandex Sans Text Light" panose="02000000000000000000" pitchFamily="2" charset="-52"/>
              </a:rPr>
              <a:t>while </a:t>
            </a:r>
            <a:r>
              <a:rPr lang="ru-RU" dirty="0">
                <a:latin typeface="Yandex Sans Text Light" panose="02000000000000000000" pitchFamily="2" charset="-52"/>
              </a:rPr>
              <a:t>и </a:t>
            </a:r>
            <a:r>
              <a:rPr lang="en-US" dirty="0">
                <a:latin typeface="Yandex Sans Text Light" panose="02000000000000000000" pitchFamily="2" charset="-52"/>
              </a:rPr>
              <a:t>for. </a:t>
            </a:r>
            <a:r>
              <a:rPr lang="ru-RU" dirty="0">
                <a:latin typeface="Yandex Sans Text Light" panose="02000000000000000000" pitchFamily="2" charset="-52"/>
              </a:rPr>
              <a:t>Тип данных </a:t>
            </a:r>
            <a:r>
              <a:rPr lang="en-US" dirty="0">
                <a:latin typeface="Yandex Sans Text Light" panose="02000000000000000000" pitchFamily="2" charset="-52"/>
              </a:rPr>
              <a:t>range.</a:t>
            </a:r>
            <a:br>
              <a:rPr lang="en-US" dirty="0">
                <a:latin typeface="Yandex Sans Text Light" panose="02000000000000000000" pitchFamily="2" charset="-52"/>
              </a:rPr>
            </a:br>
            <a:endParaRPr lang="ru-RU" dirty="0">
              <a:latin typeface="Yandex Sans Text Light" panose="02000000000000000000" pitchFamily="2" charset="-52"/>
            </a:endParaRPr>
          </a:p>
        </p:txBody>
      </p:sp>
      <p:pic>
        <p:nvPicPr>
          <p:cNvPr id="5" name="Рисунок 4" descr="https://proproprogs.ru/htm/python_base/files/python3-operator-cikla-while.files/image001.jpg">
            <a:extLst>
              <a:ext uri="{FF2B5EF4-FFF2-40B4-BE49-F238E27FC236}">
                <a16:creationId xmlns:a16="http://schemas.microsoft.com/office/drawing/2014/main" id="{8E141495-15BF-4431-A593-57503109140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16" y="1242644"/>
            <a:ext cx="5821610" cy="1758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https://proproprogs.ru/htm/python_base/files/python3-operator-cikla-while.files/image002.png">
            <a:extLst>
              <a:ext uri="{FF2B5EF4-FFF2-40B4-BE49-F238E27FC236}">
                <a16:creationId xmlns:a16="http://schemas.microsoft.com/office/drawing/2014/main" id="{1C114943-780E-4221-9722-10B7942B16A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675" y="3765568"/>
            <a:ext cx="5416061" cy="2400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051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AC887C-F0F9-481C-BD99-E0D38EF4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6" y="140600"/>
            <a:ext cx="9835661" cy="597954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ru-RU" dirty="0">
                <a:latin typeface="Yandex Sans Text Light" panose="02000000000000000000" pitchFamily="2" charset="-52"/>
              </a:rPr>
              <a:t>Цикл </a:t>
            </a:r>
            <a:r>
              <a:rPr lang="en-US" dirty="0">
                <a:latin typeface="Yandex Sans Text Light" panose="02000000000000000000" pitchFamily="2" charset="-52"/>
              </a:rPr>
              <a:t>while </a:t>
            </a:r>
            <a:r>
              <a:rPr lang="ru-RU" dirty="0">
                <a:latin typeface="Yandex Sans Text Light" panose="02000000000000000000" pitchFamily="2" charset="-52"/>
              </a:rPr>
              <a:t>и </a:t>
            </a:r>
            <a:r>
              <a:rPr lang="en-US" dirty="0">
                <a:latin typeface="Yandex Sans Text Light" panose="02000000000000000000" pitchFamily="2" charset="-52"/>
              </a:rPr>
              <a:t>for. </a:t>
            </a:r>
            <a:r>
              <a:rPr lang="ru-RU" dirty="0">
                <a:latin typeface="Yandex Sans Text Light" panose="02000000000000000000" pitchFamily="2" charset="-52"/>
              </a:rPr>
              <a:t>Тип данных </a:t>
            </a:r>
            <a:r>
              <a:rPr lang="en-US" dirty="0">
                <a:latin typeface="Yandex Sans Text Light" panose="02000000000000000000" pitchFamily="2" charset="-52"/>
              </a:rPr>
              <a:t>range.</a:t>
            </a:r>
            <a:br>
              <a:rPr lang="en-US" dirty="0">
                <a:latin typeface="Yandex Sans Text Light" panose="02000000000000000000" pitchFamily="2" charset="-52"/>
              </a:rPr>
            </a:br>
            <a:endParaRPr lang="ru-RU" dirty="0">
              <a:latin typeface="Yandex Sans Text Light" panose="02000000000000000000" pitchFamily="2" charset="-52"/>
            </a:endParaRPr>
          </a:p>
        </p:txBody>
      </p:sp>
      <p:pic>
        <p:nvPicPr>
          <p:cNvPr id="8" name="Рисунок 7" descr="https://proproprogs.ru/htm/python_base/files/python3-operatory-ciklov-break-continue-i-else.files/image001.png">
            <a:extLst>
              <a:ext uri="{FF2B5EF4-FFF2-40B4-BE49-F238E27FC236}">
                <a16:creationId xmlns:a16="http://schemas.microsoft.com/office/drawing/2014/main" id="{2E4C2415-A567-4674-AC50-1C23FF84F2C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184" y="1348154"/>
            <a:ext cx="6224026" cy="4183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2742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6E8557-2C11-4E65-A7DC-4FD9955DF42A}"/>
              </a:ext>
            </a:extLst>
          </p:cNvPr>
          <p:cNvSpPr txBox="1">
            <a:spLocks/>
          </p:cNvSpPr>
          <p:nvPr/>
        </p:nvSpPr>
        <p:spPr>
          <a:xfrm>
            <a:off x="1266794" y="2669523"/>
            <a:ext cx="3650827" cy="127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800" dirty="0"/>
              <a:t>Спасибо </a:t>
            </a:r>
          </a:p>
          <a:p>
            <a:r>
              <a:rPr lang="ru-RU" dirty="0"/>
              <a:t>за внимание!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4F517F1-B040-4C23-A1FC-87F348A889F9}"/>
              </a:ext>
            </a:extLst>
          </p:cNvPr>
          <p:cNvSpPr txBox="1">
            <a:spLocks/>
          </p:cNvSpPr>
          <p:nvPr/>
        </p:nvSpPr>
        <p:spPr>
          <a:xfrm>
            <a:off x="1266794" y="3876099"/>
            <a:ext cx="3650827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b="0" dirty="0"/>
              <a:t>Домашнее задание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57A2D4-D9BC-404C-9165-0540EAE02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0" y="1655456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87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43C3DB7-5F92-4105-A5B5-C66DD9F1575D}"/>
              </a:ext>
            </a:extLst>
          </p:cNvPr>
          <p:cNvSpPr txBox="1">
            <a:spLocks/>
          </p:cNvSpPr>
          <p:nvPr/>
        </p:nvSpPr>
        <p:spPr>
          <a:xfrm>
            <a:off x="487491" y="298474"/>
            <a:ext cx="10783838" cy="74754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12191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Модуль 2. Управляющие конструкции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95F9BCF-8286-4660-B35B-945CD7D32812}"/>
              </a:ext>
            </a:extLst>
          </p:cNvPr>
          <p:cNvSpPr/>
          <p:nvPr/>
        </p:nvSpPr>
        <p:spPr>
          <a:xfrm>
            <a:off x="622600" y="1626647"/>
            <a:ext cx="1064872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arenR"/>
            </a:pPr>
            <a:r>
              <a:rPr lang="ru-RU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Строка как последовательность</a:t>
            </a:r>
            <a:endParaRPr lang="en-US" sz="4400" dirty="0">
              <a:solidFill>
                <a:schemeClr val="tx1">
                  <a:lumMod val="95000"/>
                  <a:lumOff val="5000"/>
                </a:schemeClr>
              </a:solidFill>
              <a:latin typeface="Yandex Sans Text Light" panose="02000000000000000000" pitchFamily="2" charset="-52"/>
            </a:endParaRPr>
          </a:p>
          <a:p>
            <a:pPr marL="742950" indent="-742950">
              <a:buFont typeface="+mj-lt"/>
              <a:buAutoNum type="arabicParenR"/>
            </a:pPr>
            <a:r>
              <a:rPr lang="ru-RU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Ветвление</a:t>
            </a:r>
          </a:p>
          <a:p>
            <a:pPr marL="742950" indent="-742950">
              <a:buFont typeface="+mj-lt"/>
              <a:buAutoNum type="arabicParenR"/>
            </a:pPr>
            <a:r>
              <a:rPr lang="ru-RU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Циклы</a:t>
            </a:r>
          </a:p>
          <a:p>
            <a:pPr marL="742950" indent="-742950">
              <a:buFont typeface="+mj-lt"/>
              <a:buAutoNum type="arabicParenR"/>
            </a:pPr>
            <a:r>
              <a:rPr lang="ru-RU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Простой ввод и простой вывод</a:t>
            </a:r>
          </a:p>
          <a:p>
            <a:pPr marL="742950" indent="-742950">
              <a:buFont typeface="+mj-lt"/>
              <a:buAutoNum type="arabicParenR"/>
            </a:pPr>
            <a:r>
              <a:rPr lang="ru-RU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Последовательности и циклы</a:t>
            </a:r>
          </a:p>
          <a:p>
            <a:pPr marL="742950" indent="-742950">
              <a:buFont typeface="+mj-lt"/>
              <a:buAutoNum type="arabicParenR"/>
            </a:pPr>
            <a:r>
              <a:rPr lang="ru-RU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Практикум</a:t>
            </a:r>
          </a:p>
        </p:txBody>
      </p:sp>
    </p:spTree>
    <p:extLst>
      <p:ext uri="{BB962C8B-B14F-4D97-AF65-F5344CB8AC3E}">
        <p14:creationId xmlns:p14="http://schemas.microsoft.com/office/powerpoint/2010/main" val="175061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157376-90C7-4945-ABD5-24FF3FBD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Практические кейсы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94540F-AAF7-4343-9908-843B2C6F2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79575"/>
            <a:ext cx="8596668" cy="4318888"/>
          </a:xfrm>
        </p:spPr>
        <p:txBody>
          <a:bodyPr/>
          <a:lstStyle/>
          <a:p>
            <a:r>
              <a:rPr lang="ru-RU" dirty="0"/>
              <a:t>Напишите функцию</a:t>
            </a:r>
            <a:r>
              <a:rPr lang="ru-RU" b="1" dirty="0"/>
              <a:t> </a:t>
            </a:r>
            <a:r>
              <a:rPr lang="ru-RU" b="1" dirty="0" err="1"/>
              <a:t>read_last</a:t>
            </a:r>
            <a:r>
              <a:rPr lang="ru-RU" b="1" dirty="0"/>
              <a:t>(</a:t>
            </a:r>
            <a:r>
              <a:rPr lang="ru-RU" b="1" dirty="0" err="1"/>
              <a:t>lines</a:t>
            </a:r>
            <a:r>
              <a:rPr lang="ru-RU" b="1" dirty="0"/>
              <a:t>, </a:t>
            </a:r>
            <a:r>
              <a:rPr lang="ru-RU" b="1" dirty="0" err="1"/>
              <a:t>file</a:t>
            </a:r>
            <a:r>
              <a:rPr lang="ru-RU" b="1" dirty="0"/>
              <a:t>)</a:t>
            </a:r>
            <a:r>
              <a:rPr lang="ru-RU" dirty="0"/>
              <a:t>, которая будет открывать определенный файл </a:t>
            </a:r>
            <a:r>
              <a:rPr lang="ru-RU" b="1" dirty="0" err="1"/>
              <a:t>file</a:t>
            </a:r>
            <a:r>
              <a:rPr lang="ru-RU" b="1" dirty="0"/>
              <a:t> </a:t>
            </a:r>
            <a:r>
              <a:rPr lang="ru-RU" dirty="0"/>
              <a:t>и выводить на печать построчно последние строки в количестве </a:t>
            </a:r>
            <a:r>
              <a:rPr lang="ru-RU" b="1" dirty="0" err="1"/>
              <a:t>lines</a:t>
            </a:r>
            <a:r>
              <a:rPr lang="ru-RU" b="1" dirty="0"/>
              <a:t> </a:t>
            </a:r>
            <a:r>
              <a:rPr lang="ru-RU" dirty="0"/>
              <a:t>(на всякий случай проверим, что задано положительное целое число). Протестируем функцию на файле </a:t>
            </a:r>
            <a:r>
              <a:rPr lang="ru-RU" b="1" dirty="0"/>
              <a:t>article.txt</a:t>
            </a:r>
            <a:r>
              <a:rPr lang="ru-RU" dirty="0"/>
              <a:t> со следующим содержимым:</a:t>
            </a:r>
            <a:br>
              <a:rPr lang="ru-RU" dirty="0"/>
            </a:br>
            <a:br>
              <a:rPr lang="ru-RU" dirty="0"/>
            </a:br>
            <a:r>
              <a:rPr lang="ru-RU" b="1" dirty="0"/>
              <a:t>Вечерело</a:t>
            </a:r>
            <a:br>
              <a:rPr lang="ru-RU" b="1" dirty="0"/>
            </a:br>
            <a:r>
              <a:rPr lang="ru-RU" b="1" dirty="0"/>
              <a:t>Жужжали мухи</a:t>
            </a:r>
            <a:br>
              <a:rPr lang="ru-RU" b="1" dirty="0"/>
            </a:br>
            <a:r>
              <a:rPr lang="ru-RU" b="1" dirty="0"/>
              <a:t>Светил фонарик</a:t>
            </a:r>
            <a:br>
              <a:rPr lang="ru-RU" b="1" dirty="0"/>
            </a:br>
            <a:r>
              <a:rPr lang="ru-RU" b="1" dirty="0"/>
              <a:t>Кипела вода в чайнике</a:t>
            </a:r>
            <a:br>
              <a:rPr lang="ru-RU" b="1" dirty="0"/>
            </a:br>
            <a:r>
              <a:rPr lang="ru-RU" b="1" dirty="0"/>
              <a:t>Венера зажглась на небе</a:t>
            </a:r>
            <a:br>
              <a:rPr lang="ru-RU" b="1" dirty="0"/>
            </a:br>
            <a:r>
              <a:rPr lang="ru-RU" b="1" dirty="0"/>
              <a:t>Деревья шумели</a:t>
            </a:r>
            <a:br>
              <a:rPr lang="ru-RU" b="1" dirty="0"/>
            </a:br>
            <a:r>
              <a:rPr lang="ru-RU" b="1" dirty="0"/>
              <a:t>Тучи разошлись</a:t>
            </a:r>
            <a:br>
              <a:rPr lang="ru-RU" b="1" dirty="0"/>
            </a:br>
            <a:r>
              <a:rPr lang="ru-RU" b="1" dirty="0"/>
              <a:t>Листва зеленела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A08884-BCDA-4C9B-9388-1AAEAC756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800" y="3878226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67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AC887C-F0F9-481C-BD99-E0D38EF4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6" y="140600"/>
            <a:ext cx="9835661" cy="5979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dirty="0">
                <a:latin typeface="Yandex Sans Text Light" panose="02000000000000000000" pitchFamily="2" charset="-52"/>
              </a:rPr>
              <a:t>Строка как последовательность. Индексы, срезы(</a:t>
            </a:r>
            <a:r>
              <a:rPr lang="ru-RU" dirty="0" err="1">
                <a:latin typeface="Yandex Sans Text Light" panose="02000000000000000000" pitchFamily="2" charset="-52"/>
              </a:rPr>
              <a:t>slice</a:t>
            </a:r>
            <a:r>
              <a:rPr lang="ru-RU" dirty="0">
                <a:latin typeface="Yandex Sans Text Light" panose="02000000000000000000" pitchFamily="2" charset="-52"/>
              </a:rPr>
              <a:t>).</a:t>
            </a:r>
          </a:p>
        </p:txBody>
      </p:sp>
      <p:pic>
        <p:nvPicPr>
          <p:cNvPr id="5" name="Рисунок 4" descr="https://proproprogs.ru/htm/python_base/files/python3-znakomstvo-s-indeksami-i-srezami-strok.files/image001.jpg">
            <a:extLst>
              <a:ext uri="{FF2B5EF4-FFF2-40B4-BE49-F238E27FC236}">
                <a16:creationId xmlns:a16="http://schemas.microsoft.com/office/drawing/2014/main" id="{01D24B24-6B53-49FF-B133-429A26477E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49" y="1958747"/>
            <a:ext cx="8921457" cy="1945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422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AC887C-F0F9-481C-BD99-E0D38EF4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6" y="140600"/>
            <a:ext cx="9835661" cy="5979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dirty="0">
                <a:latin typeface="Yandex Sans Text Light" panose="02000000000000000000" pitchFamily="2" charset="-52"/>
              </a:rPr>
              <a:t>Строка как последовательность. Индексы, срезы(</a:t>
            </a:r>
            <a:r>
              <a:rPr lang="ru-RU" dirty="0" err="1">
                <a:latin typeface="Yandex Sans Text Light" panose="02000000000000000000" pitchFamily="2" charset="-52"/>
              </a:rPr>
              <a:t>slice</a:t>
            </a:r>
            <a:r>
              <a:rPr lang="ru-RU" dirty="0">
                <a:latin typeface="Yandex Sans Text Light" panose="02000000000000000000" pitchFamily="2" charset="-52"/>
              </a:rPr>
              <a:t>).</a:t>
            </a:r>
          </a:p>
        </p:txBody>
      </p:sp>
      <p:pic>
        <p:nvPicPr>
          <p:cNvPr id="4" name="Рисунок 3" descr="https://proproprogs.ru/htm/python_base/files/python3-osnovnye-metody-strok.files/image001.jpg">
            <a:extLst>
              <a:ext uri="{FF2B5EF4-FFF2-40B4-BE49-F238E27FC236}">
                <a16:creationId xmlns:a16="http://schemas.microsoft.com/office/drawing/2014/main" id="{7E911ACF-37A0-4C63-8729-3102E942EB5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311" y="1450877"/>
            <a:ext cx="7203905" cy="45044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7410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AC887C-F0F9-481C-BD99-E0D38EF4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6" y="140600"/>
            <a:ext cx="9835661" cy="597954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ru-RU" dirty="0">
                <a:latin typeface="Yandex Sans Text Light" panose="02000000000000000000" pitchFamily="2" charset="-52"/>
              </a:rPr>
              <a:t>Кодирование и декодирование строк</a:t>
            </a:r>
            <a:br>
              <a:rPr lang="ru-RU" dirty="0">
                <a:latin typeface="Yandex Sans Text Light" panose="02000000000000000000" pitchFamily="2" charset="-52"/>
              </a:rPr>
            </a:br>
            <a:br>
              <a:rPr lang="ru-RU" dirty="0">
                <a:latin typeface="Yandex Sans Text Light" panose="02000000000000000000" pitchFamily="2" charset="-52"/>
              </a:rPr>
            </a:br>
            <a:endParaRPr lang="ru-RU" dirty="0">
              <a:latin typeface="Yandex Sans Text Light" panose="02000000000000000000" pitchFamily="2" charset="-52"/>
            </a:endParaRPr>
          </a:p>
        </p:txBody>
      </p:sp>
      <p:pic>
        <p:nvPicPr>
          <p:cNvPr id="2050" name="Picture 2" descr="https://luxe-host.ru/wp-content/uploads/e/4/3/e4373d58d74b914aa1c544efa99c2d97.jpeg">
            <a:extLst>
              <a:ext uri="{FF2B5EF4-FFF2-40B4-BE49-F238E27FC236}">
                <a16:creationId xmlns:a16="http://schemas.microsoft.com/office/drawing/2014/main" id="{D2BB0429-CD3B-4BAB-B61B-8F3FBEB274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95"/>
          <a:stretch/>
        </p:blipFill>
        <p:spPr bwMode="auto">
          <a:xfrm>
            <a:off x="320701" y="829559"/>
            <a:ext cx="9156700" cy="431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luxe-host.ru/wp-content/uploads/e/4/3/e4373d58d74b914aa1c544efa99c2d97.jpeg">
            <a:extLst>
              <a:ext uri="{FF2B5EF4-FFF2-40B4-BE49-F238E27FC236}">
                <a16:creationId xmlns:a16="http://schemas.microsoft.com/office/drawing/2014/main" id="{BF2B0F27-CC8F-4161-A2F0-38EE19AD9C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04" r="12737" b="63565"/>
          <a:stretch/>
        </p:blipFill>
        <p:spPr bwMode="auto">
          <a:xfrm>
            <a:off x="2782922" y="5187670"/>
            <a:ext cx="7990381" cy="91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D70791E-278B-42CE-A92E-A627DF9AE045}"/>
              </a:ext>
            </a:extLst>
          </p:cNvPr>
          <p:cNvSpPr/>
          <p:nvPr/>
        </p:nvSpPr>
        <p:spPr>
          <a:xfrm>
            <a:off x="536684" y="5383161"/>
            <a:ext cx="17693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3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Unicode</a:t>
            </a:r>
            <a:endParaRPr kumimoji="0" lang="ru-RU" altLang="ru-RU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Облако 4">
            <a:extLst>
              <a:ext uri="{FF2B5EF4-FFF2-40B4-BE49-F238E27FC236}">
                <a16:creationId xmlns:a16="http://schemas.microsoft.com/office/drawing/2014/main" id="{73873F99-E851-4300-AD5D-FD3F0CF1B582}"/>
              </a:ext>
            </a:extLst>
          </p:cNvPr>
          <p:cNvSpPr/>
          <p:nvPr/>
        </p:nvSpPr>
        <p:spPr>
          <a:xfrm>
            <a:off x="9477401" y="2765202"/>
            <a:ext cx="2344847" cy="1895200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таблица символов</a:t>
            </a:r>
          </a:p>
        </p:txBody>
      </p:sp>
    </p:spTree>
    <p:extLst>
      <p:ext uri="{BB962C8B-B14F-4D97-AF65-F5344CB8AC3E}">
        <p14:creationId xmlns:p14="http://schemas.microsoft.com/office/powerpoint/2010/main" val="118194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AC887C-F0F9-481C-BD99-E0D38EF4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6" y="140600"/>
            <a:ext cx="9835661" cy="597954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ru-RU" dirty="0">
                <a:latin typeface="Yandex Sans Text Light" panose="02000000000000000000" pitchFamily="2" charset="-52"/>
              </a:rPr>
              <a:t>Кодирование и декодирование строк</a:t>
            </a:r>
            <a:br>
              <a:rPr lang="ru-RU" dirty="0">
                <a:latin typeface="Yandex Sans Text Light" panose="02000000000000000000" pitchFamily="2" charset="-52"/>
              </a:rPr>
            </a:br>
            <a:br>
              <a:rPr lang="ru-RU" dirty="0">
                <a:latin typeface="Yandex Sans Text Light" panose="02000000000000000000" pitchFamily="2" charset="-52"/>
              </a:rPr>
            </a:br>
            <a:endParaRPr lang="ru-RU" dirty="0">
              <a:latin typeface="Yandex Sans Text Light" panose="02000000000000000000" pitchFamily="2" charset="-52"/>
            </a:endParaRPr>
          </a:p>
        </p:txBody>
      </p:sp>
      <p:pic>
        <p:nvPicPr>
          <p:cNvPr id="1026" name="Picture 2" descr="https://fuzeservers.ru/wp-content/uploads/5/c/6/5c66f1e445e3408730c95911cbd0d29e.jpeg">
            <a:extLst>
              <a:ext uri="{FF2B5EF4-FFF2-40B4-BE49-F238E27FC236}">
                <a16:creationId xmlns:a16="http://schemas.microsoft.com/office/drawing/2014/main" id="{BC54FB59-0BA7-4533-9BA7-829241A76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9" y="818988"/>
            <a:ext cx="9747564" cy="444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F00B6A1-4271-430F-87D2-EE5ED5358DAA}"/>
              </a:ext>
            </a:extLst>
          </p:cNvPr>
          <p:cNvSpPr/>
          <p:nvPr/>
        </p:nvSpPr>
        <p:spPr>
          <a:xfrm>
            <a:off x="8877350" y="5409308"/>
            <a:ext cx="22683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print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(</a:t>
            </a:r>
            <a:r>
              <a:rPr kumimoji="0" lang="ru-RU" altLang="ru-RU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ord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(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'A'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))</a:t>
            </a:r>
            <a:endParaRPr kumimoji="0" lang="ru-RU" altLang="ru-RU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3379B53-8133-4FDC-A242-5A028439B204}"/>
              </a:ext>
            </a:extLst>
          </p:cNvPr>
          <p:cNvSpPr/>
          <p:nvPr/>
        </p:nvSpPr>
        <p:spPr>
          <a:xfrm>
            <a:off x="370703" y="5352461"/>
            <a:ext cx="81058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ASCII - American standard code for information interchange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Облако 8">
            <a:extLst>
              <a:ext uri="{FF2B5EF4-FFF2-40B4-BE49-F238E27FC236}">
                <a16:creationId xmlns:a16="http://schemas.microsoft.com/office/drawing/2014/main" id="{4F0218D1-C74D-4642-9B72-72E9C3769319}"/>
              </a:ext>
            </a:extLst>
          </p:cNvPr>
          <p:cNvSpPr/>
          <p:nvPr/>
        </p:nvSpPr>
        <p:spPr>
          <a:xfrm>
            <a:off x="10102594" y="619530"/>
            <a:ext cx="2124953" cy="1770585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 байта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7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128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1AB4B7D-F3D6-45CC-901A-72BC0081CD3B}"/>
              </a:ext>
            </a:extLst>
          </p:cNvPr>
          <p:cNvSpPr/>
          <p:nvPr/>
        </p:nvSpPr>
        <p:spPr>
          <a:xfrm>
            <a:off x="8893032" y="6028334"/>
            <a:ext cx="24191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print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(</a:t>
            </a:r>
            <a:r>
              <a:rPr kumimoji="0" lang="en-US" altLang="ru-RU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chr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(</a:t>
            </a:r>
            <a:r>
              <a:rPr kumimoji="0" lang="en-US" alt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100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))</a:t>
            </a:r>
            <a:endParaRPr kumimoji="0" lang="ru-RU" altLang="ru-RU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0EC7F15-BEF8-453F-A794-C6FF959EDBB1}"/>
              </a:ext>
            </a:extLst>
          </p:cNvPr>
          <p:cNvSpPr/>
          <p:nvPr/>
        </p:nvSpPr>
        <p:spPr>
          <a:xfrm>
            <a:off x="1741284" y="5957377"/>
            <a:ext cx="81058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UTF-8 - Unicode Transformation Format,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8-bit — «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формат преобразования Юникода</a:t>
            </a:r>
          </a:p>
        </p:txBody>
      </p:sp>
      <p:sp>
        <p:nvSpPr>
          <p:cNvPr id="12" name="Облако 11">
            <a:extLst>
              <a:ext uri="{FF2B5EF4-FFF2-40B4-BE49-F238E27FC236}">
                <a16:creationId xmlns:a16="http://schemas.microsoft.com/office/drawing/2014/main" id="{568FD39B-0003-4D92-BFC4-F27E93D43783}"/>
              </a:ext>
            </a:extLst>
          </p:cNvPr>
          <p:cNvSpPr/>
          <p:nvPr/>
        </p:nvSpPr>
        <p:spPr>
          <a:xfrm>
            <a:off x="9477129" y="2912701"/>
            <a:ext cx="2750417" cy="2181885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100 %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совместимость с 7-битной кодировкой ASCII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361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 animBg="1"/>
      <p:bldP spid="10" grpId="0"/>
      <p:bldP spid="11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154D6E-1095-4F44-A9D9-CAE0783C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Спецсимволы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4100" name="Picture 4" descr="https://office-guru.ru/wp-content/uploads/2021/02/2.jpg">
            <a:extLst>
              <a:ext uri="{FF2B5EF4-FFF2-40B4-BE49-F238E27FC236}">
                <a16:creationId xmlns:a16="http://schemas.microsoft.com/office/drawing/2014/main" id="{92D57CD3-2FB8-4A4E-99AF-854F7164B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393" y="1294856"/>
            <a:ext cx="8042495" cy="509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249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AC887C-F0F9-481C-BD99-E0D38EF4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6" y="140600"/>
            <a:ext cx="9835661" cy="597954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ru-RU" dirty="0">
                <a:latin typeface="Yandex Sans Text Light" panose="02000000000000000000" pitchFamily="2" charset="-52"/>
              </a:rPr>
              <a:t>Цикл </a:t>
            </a:r>
            <a:r>
              <a:rPr lang="en-US" dirty="0">
                <a:latin typeface="Yandex Sans Text Light" panose="02000000000000000000" pitchFamily="2" charset="-52"/>
              </a:rPr>
              <a:t>while </a:t>
            </a:r>
            <a:r>
              <a:rPr lang="ru-RU" dirty="0">
                <a:latin typeface="Yandex Sans Text Light" panose="02000000000000000000" pitchFamily="2" charset="-52"/>
              </a:rPr>
              <a:t>и </a:t>
            </a:r>
            <a:r>
              <a:rPr lang="en-US" dirty="0">
                <a:latin typeface="Yandex Sans Text Light" panose="02000000000000000000" pitchFamily="2" charset="-52"/>
              </a:rPr>
              <a:t>for. </a:t>
            </a:r>
            <a:r>
              <a:rPr lang="ru-RU" dirty="0">
                <a:latin typeface="Yandex Sans Text Light" panose="02000000000000000000" pitchFamily="2" charset="-52"/>
              </a:rPr>
              <a:t>Тип данных </a:t>
            </a:r>
            <a:r>
              <a:rPr lang="en-US" dirty="0">
                <a:latin typeface="Yandex Sans Text Light" panose="02000000000000000000" pitchFamily="2" charset="-52"/>
              </a:rPr>
              <a:t>range.</a:t>
            </a:r>
            <a:br>
              <a:rPr lang="en-US" dirty="0">
                <a:latin typeface="Yandex Sans Text Light" panose="02000000000000000000" pitchFamily="2" charset="-52"/>
              </a:rPr>
            </a:br>
            <a:endParaRPr lang="ru-RU" dirty="0">
              <a:latin typeface="Yandex Sans Text Light" panose="02000000000000000000" pitchFamily="2" charset="-52"/>
            </a:endParaRPr>
          </a:p>
        </p:txBody>
      </p:sp>
      <p:pic>
        <p:nvPicPr>
          <p:cNvPr id="5" name="Рисунок 4" descr="https://proproprogs.ru/htm/python_base/files/python3-operator-cikla-while.files/image001.jpg">
            <a:extLst>
              <a:ext uri="{FF2B5EF4-FFF2-40B4-BE49-F238E27FC236}">
                <a16:creationId xmlns:a16="http://schemas.microsoft.com/office/drawing/2014/main" id="{8E141495-15BF-4431-A593-57503109140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16" y="1242644"/>
            <a:ext cx="5416061" cy="1758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https://proproprogs.ru/htm/python_base/files/python3-operator-cikla-while.files/image002.png">
            <a:extLst>
              <a:ext uri="{FF2B5EF4-FFF2-40B4-BE49-F238E27FC236}">
                <a16:creationId xmlns:a16="http://schemas.microsoft.com/office/drawing/2014/main" id="{1C114943-780E-4221-9722-10B7942B16A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675" y="3765568"/>
            <a:ext cx="5416061" cy="2400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239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AC887C-F0F9-481C-BD99-E0D38EF4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6" y="140600"/>
            <a:ext cx="9835661" cy="597954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ru-RU" dirty="0">
                <a:latin typeface="Yandex Sans Text Light" panose="02000000000000000000" pitchFamily="2" charset="-52"/>
              </a:rPr>
              <a:t>Цикл </a:t>
            </a:r>
            <a:r>
              <a:rPr lang="en-US" dirty="0">
                <a:latin typeface="Yandex Sans Text Light" panose="02000000000000000000" pitchFamily="2" charset="-52"/>
              </a:rPr>
              <a:t>while </a:t>
            </a:r>
            <a:r>
              <a:rPr lang="ru-RU" dirty="0">
                <a:latin typeface="Yandex Sans Text Light" panose="02000000000000000000" pitchFamily="2" charset="-52"/>
              </a:rPr>
              <a:t>и </a:t>
            </a:r>
            <a:r>
              <a:rPr lang="en-US" dirty="0">
                <a:latin typeface="Yandex Sans Text Light" panose="02000000000000000000" pitchFamily="2" charset="-52"/>
              </a:rPr>
              <a:t>for. </a:t>
            </a:r>
            <a:r>
              <a:rPr lang="ru-RU" dirty="0">
                <a:latin typeface="Yandex Sans Text Light" panose="02000000000000000000" pitchFamily="2" charset="-52"/>
              </a:rPr>
              <a:t>Тип данных </a:t>
            </a:r>
            <a:r>
              <a:rPr lang="en-US" dirty="0">
                <a:latin typeface="Yandex Sans Text Light" panose="02000000000000000000" pitchFamily="2" charset="-52"/>
              </a:rPr>
              <a:t>range.</a:t>
            </a:r>
            <a:br>
              <a:rPr lang="en-US" dirty="0">
                <a:latin typeface="Yandex Sans Text Light" panose="02000000000000000000" pitchFamily="2" charset="-52"/>
              </a:rPr>
            </a:br>
            <a:endParaRPr lang="ru-RU" dirty="0">
              <a:latin typeface="Yandex Sans Text Light" panose="02000000000000000000" pitchFamily="2" charset="-52"/>
            </a:endParaRPr>
          </a:p>
        </p:txBody>
      </p:sp>
      <p:pic>
        <p:nvPicPr>
          <p:cNvPr id="8" name="Рисунок 7" descr="https://proproprogs.ru/htm/python_base/files/python3-operatory-ciklov-break-continue-i-else.files/image001.png">
            <a:extLst>
              <a:ext uri="{FF2B5EF4-FFF2-40B4-BE49-F238E27FC236}">
                <a16:creationId xmlns:a16="http://schemas.microsoft.com/office/drawing/2014/main" id="{2E4C2415-A567-4674-AC50-1C23FF84F2C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184" y="1348154"/>
            <a:ext cx="5697415" cy="3809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523963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Специалист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1C4"/>
      </a:accent1>
      <a:accent2>
        <a:srgbClr val="004777"/>
      </a:accent2>
      <a:accent3>
        <a:srgbClr val="14A0FF"/>
      </a:accent3>
      <a:accent4>
        <a:srgbClr val="E28B18"/>
      </a:accent4>
      <a:accent5>
        <a:srgbClr val="7F7F7F"/>
      </a:accent5>
      <a:accent6>
        <a:srgbClr val="14A0FF"/>
      </a:accent6>
      <a:hlink>
        <a:srgbClr val="1C6093"/>
      </a:hlink>
      <a:folHlink>
        <a:srgbClr val="70A1C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6516</TotalTime>
  <Words>281</Words>
  <Application>Microsoft Office PowerPoint</Application>
  <PresentationFormat>Широкоэкранный</PresentationFormat>
  <Paragraphs>46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33" baseType="lpstr">
      <vt:lpstr>Arial</vt:lpstr>
      <vt:lpstr>Calibri</vt:lpstr>
      <vt:lpstr>Calibri Light</vt:lpstr>
      <vt:lpstr>JetBrains Mono</vt:lpstr>
      <vt:lpstr>Montserrat</vt:lpstr>
      <vt:lpstr>Open Sans</vt:lpstr>
      <vt:lpstr>Segoe UI Light</vt:lpstr>
      <vt:lpstr>Times New Roman</vt:lpstr>
      <vt:lpstr>Trebuchet MS</vt:lpstr>
      <vt:lpstr>Wingdings 3</vt:lpstr>
      <vt:lpstr>Yandex Sans Text Light</vt:lpstr>
      <vt:lpstr>Аспект</vt:lpstr>
      <vt:lpstr>1_Office Theme</vt:lpstr>
      <vt:lpstr>Презентация PowerPoint</vt:lpstr>
      <vt:lpstr>Презентация PowerPoint</vt:lpstr>
      <vt:lpstr>Строка как последовательность. Индексы, срезы(slice).</vt:lpstr>
      <vt:lpstr>Строка как последовательность. Индексы, срезы(slice).</vt:lpstr>
      <vt:lpstr>Кодирование и декодирование строк  </vt:lpstr>
      <vt:lpstr>Кодирование и декодирование строк  </vt:lpstr>
      <vt:lpstr>Спецсимволы Python</vt:lpstr>
      <vt:lpstr>Цикл while и for. Тип данных range. </vt:lpstr>
      <vt:lpstr>Цикл while и for. Тип данных range. </vt:lpstr>
      <vt:lpstr>Операторы not, and, or и их приоритеты</vt:lpstr>
      <vt:lpstr>Условный оператор if, тернарный оператор</vt:lpstr>
      <vt:lpstr>Условный оператор if, тернарный оператор</vt:lpstr>
      <vt:lpstr>Условный оператор if, тернарный оператор</vt:lpstr>
      <vt:lpstr>2.2 Условный оператор if, тернарный оператор</vt:lpstr>
      <vt:lpstr>2.2 Условный оператор if, тернарный оператор</vt:lpstr>
      <vt:lpstr>2.2 Логический тип bool. Операторы сравнения и операторы and, or, not</vt:lpstr>
      <vt:lpstr>Цикл while и for. Тип данных range. </vt:lpstr>
      <vt:lpstr>Цикл while и for. Тип данных range. </vt:lpstr>
      <vt:lpstr>Презентация PowerPoint</vt:lpstr>
      <vt:lpstr>Практические кейсы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Майдыковский Евгений Игоревич</dc:creator>
  <cp:lastModifiedBy>user</cp:lastModifiedBy>
  <cp:revision>362</cp:revision>
  <cp:lastPrinted>2019-04-08T14:42:06Z</cp:lastPrinted>
  <dcterms:created xsi:type="dcterms:W3CDTF">2019-04-03T13:32:28Z</dcterms:created>
  <dcterms:modified xsi:type="dcterms:W3CDTF">2024-11-07T13:33:03Z</dcterms:modified>
</cp:coreProperties>
</file>