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24"/>
  </p:notesMasterIdLst>
  <p:sldIdLst>
    <p:sldId id="432" r:id="rId4"/>
    <p:sldId id="433" r:id="rId5"/>
    <p:sldId id="440" r:id="rId6"/>
    <p:sldId id="257" r:id="rId7"/>
    <p:sldId id="262" r:id="rId8"/>
    <p:sldId id="438" r:id="rId9"/>
    <p:sldId id="439" r:id="rId10"/>
    <p:sldId id="275" r:id="rId11"/>
    <p:sldId id="258" r:id="rId12"/>
    <p:sldId id="259" r:id="rId13"/>
    <p:sldId id="260" r:id="rId14"/>
    <p:sldId id="261" r:id="rId15"/>
    <p:sldId id="263" r:id="rId16"/>
    <p:sldId id="436" r:id="rId17"/>
    <p:sldId id="266" r:id="rId18"/>
    <p:sldId id="267" r:id="rId19"/>
    <p:sldId id="265" r:id="rId20"/>
    <p:sldId id="268" r:id="rId21"/>
    <p:sldId id="435" r:id="rId22"/>
    <p:sldId id="26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Helvetica" panose="020B0604020202020204" pitchFamily="3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  <p:embeddedFont>
      <p:font typeface="Segoe UI Light" panose="020B0502040204020203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8" autoAdjust="0"/>
  </p:normalViewPr>
  <p:slideViewPr>
    <p:cSldViewPr snapToGrid="0">
      <p:cViewPr varScale="1">
        <p:scale>
          <a:sx n="133" d="100"/>
          <a:sy n="133" d="100"/>
        </p:scale>
        <p:origin x="330" y="30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99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D46A-9331-4E58-9868-B6ECF00A1A93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057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read_csv.html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ndas.pydata.org/docs/reference/api/pandas.DataFrame.groupby.html?highlight=groupby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hashtamov.com/category/python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44252-27FA-4DE0-82EE-F3AEB9706BF1}"/>
              </a:ext>
            </a:extLst>
          </p:cNvPr>
          <p:cNvSpPr txBox="1"/>
          <p:nvPr/>
        </p:nvSpPr>
        <p:spPr>
          <a:xfrm>
            <a:off x="595578" y="982772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Индексы можно задавать явно: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E170F-0E42-4236-8929-221C78EB8AC2}"/>
              </a:ext>
            </a:extLst>
          </p:cNvPr>
          <p:cNvSpPr txBox="1"/>
          <p:nvPr/>
        </p:nvSpPr>
        <p:spPr>
          <a:xfrm>
            <a:off x="103209" y="1583275"/>
            <a:ext cx="703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=</a:t>
            </a:r>
            <a:r>
              <a:rPr lang="ru-RU" sz="1800" dirty="0" err="1"/>
              <a:t>pd.Series</a:t>
            </a:r>
            <a:r>
              <a:rPr lang="ru-RU" sz="1800" dirty="0"/>
              <a:t>([5,6,7,10,-5,8,-9], </a:t>
            </a:r>
            <a:r>
              <a:rPr lang="ru-RU" sz="1800" dirty="0" err="1"/>
              <a:t>index</a:t>
            </a:r>
            <a:r>
              <a:rPr lang="ru-RU" sz="1800" dirty="0"/>
              <a:t>=['</a:t>
            </a:r>
            <a:r>
              <a:rPr lang="ru-RU" sz="1800" dirty="0" err="1"/>
              <a:t>a','b','c','d','e','f','g</a:t>
            </a:r>
            <a:r>
              <a:rPr lang="ru-RU" sz="1800" dirty="0"/>
              <a:t>'])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8B384-85A7-4DBD-BC1D-79CD1D02072E}"/>
              </a:ext>
            </a:extLst>
          </p:cNvPr>
          <p:cNvSpPr txBox="1"/>
          <p:nvPr/>
        </p:nvSpPr>
        <p:spPr>
          <a:xfrm>
            <a:off x="349394" y="2038672"/>
            <a:ext cx="4577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По нескольким индексам можно осуществлять групповое присваивание:</a:t>
            </a:r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DA85C-7BC8-4D97-8757-8813100308E4}"/>
              </a:ext>
            </a:extLst>
          </p:cNvPr>
          <p:cNvSpPr txBox="1"/>
          <p:nvPr/>
        </p:nvSpPr>
        <p:spPr>
          <a:xfrm>
            <a:off x="349394" y="2778011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[['</a:t>
            </a:r>
            <a:r>
              <a:rPr lang="ru-RU" sz="1800" dirty="0" err="1"/>
              <a:t>a','c','d</a:t>
            </a:r>
            <a:r>
              <a:rPr lang="ru-RU" sz="1800" dirty="0"/>
              <a:t>']]=0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3280C-51ED-4ED4-91F9-60D6CA172591}"/>
              </a:ext>
            </a:extLst>
          </p:cNvPr>
          <p:cNvSpPr txBox="1"/>
          <p:nvPr/>
        </p:nvSpPr>
        <p:spPr>
          <a:xfrm>
            <a:off x="349394" y="3240353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Фильтровать и т.п:</a:t>
            </a:r>
            <a:endParaRPr lang="ru-R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0A61D-4C4B-4A0F-9FFB-A88A31524F86}"/>
              </a:ext>
            </a:extLst>
          </p:cNvPr>
          <p:cNvSpPr txBox="1"/>
          <p:nvPr/>
        </p:nvSpPr>
        <p:spPr>
          <a:xfrm>
            <a:off x="349394" y="3586601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</a:t>
            </a:r>
            <a:r>
              <a:rPr lang="ru-RU" sz="1800" dirty="0" err="1"/>
              <a:t>my_series</a:t>
            </a:r>
            <a:r>
              <a:rPr lang="ru-RU" sz="1800" dirty="0"/>
              <a:t>!=0]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DF1A5-8CB8-4C75-B219-F79F2E873588}"/>
              </a:ext>
            </a:extLst>
          </p:cNvPr>
          <p:cNvSpPr txBox="1"/>
          <p:nvPr/>
        </p:nvSpPr>
        <p:spPr>
          <a:xfrm>
            <a:off x="349394" y="3932850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</a:t>
            </a:r>
            <a:r>
              <a:rPr lang="ru-RU" sz="1800" dirty="0" err="1"/>
              <a:t>my_series</a:t>
            </a:r>
            <a:r>
              <a:rPr lang="ru-RU" sz="1800" dirty="0"/>
              <a:t>&gt;0]*2</a:t>
            </a:r>
          </a:p>
        </p:txBody>
      </p:sp>
    </p:spTree>
    <p:extLst>
      <p:ext uri="{BB962C8B-B14F-4D97-AF65-F5344CB8AC3E}">
        <p14:creationId xmlns:p14="http://schemas.microsoft.com/office/powerpoint/2010/main" val="156817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A6D93-0EAE-4FA9-8A9E-1D4139A8A375}"/>
              </a:ext>
            </a:extLst>
          </p:cNvPr>
          <p:cNvSpPr txBox="1">
            <a:spLocks/>
          </p:cNvSpPr>
          <p:nvPr/>
        </p:nvSpPr>
        <p:spPr>
          <a:xfrm>
            <a:off x="398860" y="228467"/>
            <a:ext cx="7429499" cy="1108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Объект</a:t>
            </a:r>
            <a:r>
              <a:rPr lang="ru-RU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    </a:t>
            </a:r>
            <a:r>
              <a:rPr lang="en-US" sz="27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DataFrame</a:t>
            </a:r>
            <a:endParaRPr lang="ru-RU" sz="27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BAFAE-C322-4084-936C-7FD338BEE769}"/>
              </a:ext>
            </a:extLst>
          </p:cNvPr>
          <p:cNvSpPr txBox="1"/>
          <p:nvPr/>
        </p:nvSpPr>
        <p:spPr>
          <a:xfrm>
            <a:off x="302144" y="746816"/>
            <a:ext cx="67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DataFrame является табличной структурой данных.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009CB-A5A0-452E-83CE-A3520CEB9B9E}"/>
              </a:ext>
            </a:extLst>
          </p:cNvPr>
          <p:cNvSpPr txBox="1"/>
          <p:nvPr/>
        </p:nvSpPr>
        <p:spPr>
          <a:xfrm>
            <a:off x="82336" y="1292561"/>
            <a:ext cx="681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Столбцами в объекте DataFrame выступают объекты Series</a:t>
            </a:r>
            <a:endParaRPr lang="ru-RU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BB1AF0A-3A1C-4B06-8681-A19733596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590"/>
              </p:ext>
            </p:extLst>
          </p:nvPr>
        </p:nvGraphicFramePr>
        <p:xfrm>
          <a:off x="4163198" y="2720786"/>
          <a:ext cx="2569128" cy="1688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376">
                  <a:extLst>
                    <a:ext uri="{9D8B030D-6E8A-4147-A177-3AD203B41FA5}">
                      <a16:colId xmlns:a16="http://schemas.microsoft.com/office/drawing/2014/main" val="2232271454"/>
                    </a:ext>
                  </a:extLst>
                </a:gridCol>
                <a:gridCol w="856376">
                  <a:extLst>
                    <a:ext uri="{9D8B030D-6E8A-4147-A177-3AD203B41FA5}">
                      <a16:colId xmlns:a16="http://schemas.microsoft.com/office/drawing/2014/main" val="3725606595"/>
                    </a:ext>
                  </a:extLst>
                </a:gridCol>
                <a:gridCol w="856376">
                  <a:extLst>
                    <a:ext uri="{9D8B030D-6E8A-4147-A177-3AD203B41FA5}">
                      <a16:colId xmlns:a16="http://schemas.microsoft.com/office/drawing/2014/main" val="71224141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15381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-2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-4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24964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-1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-1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864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913680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-1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24292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-4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028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EFF800-9C54-4DE2-A329-84D6358710EB}"/>
              </a:ext>
            </a:extLst>
          </p:cNvPr>
          <p:cNvSpPr txBox="1"/>
          <p:nvPr/>
        </p:nvSpPr>
        <p:spPr>
          <a:xfrm>
            <a:off x="323137" y="2083338"/>
            <a:ext cx="856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=</a:t>
            </a:r>
            <a:r>
              <a:rPr lang="ru-RU" sz="1800" dirty="0" err="1"/>
              <a:t>pd.DataFrame</a:t>
            </a:r>
            <a:r>
              <a:rPr lang="ru-RU" sz="1800" dirty="0"/>
              <a:t>([[-2,4,-4],[-1,1,-1],[0,0,0],[1,1,-1],[2,4,-4]],</a:t>
            </a:r>
            <a:r>
              <a:rPr lang="ru-RU" sz="1800" dirty="0" err="1"/>
              <a:t>columns</a:t>
            </a:r>
            <a:r>
              <a:rPr lang="ru-RU" sz="1800" dirty="0"/>
              <a:t>=['x','y1','y2'])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DD4A7-DCF1-4E85-92D7-6527F90D97A1}"/>
              </a:ext>
            </a:extLst>
          </p:cNvPr>
          <p:cNvSpPr txBox="1"/>
          <p:nvPr/>
        </p:nvSpPr>
        <p:spPr>
          <a:xfrm>
            <a:off x="323137" y="3049261"/>
            <a:ext cx="45772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=</a:t>
            </a:r>
            <a:r>
              <a:rPr lang="ru-RU" sz="1800" dirty="0" err="1"/>
              <a:t>pd.DataFrame</a:t>
            </a:r>
            <a:r>
              <a:rPr lang="ru-RU" sz="1800" dirty="0"/>
              <a:t>({</a:t>
            </a:r>
          </a:p>
          <a:p>
            <a:r>
              <a:rPr lang="ru-RU" sz="1800" dirty="0"/>
              <a:t>    'x':[-2,-1,0,1,2],</a:t>
            </a:r>
          </a:p>
          <a:p>
            <a:r>
              <a:rPr lang="ru-RU" sz="1800" dirty="0"/>
              <a:t>    'y':[4,1,0,1,4],</a:t>
            </a:r>
          </a:p>
          <a:p>
            <a:r>
              <a:rPr lang="ru-RU" sz="1800" dirty="0"/>
              <a:t>    'z':[-4,-1,0,-1,-4]</a:t>
            </a:r>
          </a:p>
          <a:p>
            <a:r>
              <a:rPr lang="ru-RU" sz="1800" dirty="0"/>
              <a:t>    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4D9C1-3745-4A3A-B5DF-272ACAAE127D}"/>
              </a:ext>
            </a:extLst>
          </p:cNvPr>
          <p:cNvSpPr txBox="1"/>
          <p:nvPr/>
        </p:nvSpPr>
        <p:spPr>
          <a:xfrm>
            <a:off x="172135" y="270301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источник: </a:t>
            </a:r>
            <a:r>
              <a:rPr lang="ru-RU" sz="1800" b="1" i="1" dirty="0">
                <a:solidFill>
                  <a:schemeClr val="tx2">
                    <a:lumMod val="75000"/>
                  </a:schemeClr>
                </a:solidFill>
              </a:rPr>
              <a:t>словарь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395A7-2B74-41B2-8D62-CEF742F6CC8F}"/>
              </a:ext>
            </a:extLst>
          </p:cNvPr>
          <p:cNvSpPr txBox="1"/>
          <p:nvPr/>
        </p:nvSpPr>
        <p:spPr>
          <a:xfrm>
            <a:off x="172135" y="171666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источник: </a:t>
            </a:r>
            <a:r>
              <a:rPr lang="ru-RU" sz="1800" b="1" i="1" dirty="0">
                <a:solidFill>
                  <a:schemeClr val="tx2">
                    <a:lumMod val="75000"/>
                  </a:schemeClr>
                </a:solidFill>
              </a:rPr>
              <a:t>список, элементами которого являются списки</a:t>
            </a:r>
          </a:p>
        </p:txBody>
      </p:sp>
    </p:spTree>
    <p:extLst>
      <p:ext uri="{BB962C8B-B14F-4D97-AF65-F5344CB8AC3E}">
        <p14:creationId xmlns:p14="http://schemas.microsoft.com/office/powerpoint/2010/main" val="153625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4658-A441-4123-8097-9ABD77BC56E3}"/>
              </a:ext>
            </a:extLst>
          </p:cNvPr>
          <p:cNvSpPr txBox="1"/>
          <p:nvPr/>
        </p:nvSpPr>
        <p:spPr>
          <a:xfrm>
            <a:off x="377683" y="330479"/>
            <a:ext cx="2090637" cy="369332"/>
          </a:xfrm>
          <a:prstGeom prst="rect">
            <a:avLst/>
          </a:prstGeom>
          <a:solidFill>
            <a:schemeClr val="bg2">
              <a:lumMod val="75000"/>
              <a:alpha val="22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источник: </a:t>
            </a:r>
            <a:r>
              <a:rPr lang="ru-RU" sz="1800" b="1" i="1" dirty="0">
                <a:solidFill>
                  <a:schemeClr val="tx2">
                    <a:lumMod val="75000"/>
                  </a:schemeClr>
                </a:solidFill>
              </a:rPr>
              <a:t>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67B7-701C-4CF2-B15C-868CB6DBBC26}"/>
              </a:ext>
            </a:extLst>
          </p:cNvPr>
          <p:cNvSpPr txBox="1"/>
          <p:nvPr/>
        </p:nvSpPr>
        <p:spPr>
          <a:xfrm>
            <a:off x="498848" y="1050240"/>
            <a:ext cx="6086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latin typeface="PT Serif" panose="020A0603040505020204" pitchFamily="18" charset="-52"/>
              </a:rPr>
              <a:t>pandas</a:t>
            </a:r>
            <a:r>
              <a:rPr lang="ru-RU" sz="1600" dirty="0">
                <a:latin typeface="PT Serif" panose="020A0603040505020204" pitchFamily="18" charset="-52"/>
              </a:rPr>
              <a:t> поддерживает все самые популярные форматы хранения данных: </a:t>
            </a:r>
            <a:r>
              <a:rPr lang="ru-RU" sz="1600" dirty="0" err="1">
                <a:latin typeface="PT Serif" panose="020A0603040505020204" pitchFamily="18" charset="-52"/>
              </a:rPr>
              <a:t>csv</a:t>
            </a:r>
            <a:r>
              <a:rPr lang="ru-RU" sz="1600" dirty="0">
                <a:latin typeface="PT Serif" panose="020A0603040505020204" pitchFamily="18" charset="-52"/>
              </a:rPr>
              <a:t>, </a:t>
            </a:r>
            <a:r>
              <a:rPr lang="ru-RU" sz="1600" dirty="0" err="1">
                <a:latin typeface="PT Serif" panose="020A0603040505020204" pitchFamily="18" charset="-52"/>
              </a:rPr>
              <a:t>excel</a:t>
            </a:r>
            <a:r>
              <a:rPr lang="ru-RU" sz="1600" dirty="0">
                <a:latin typeface="PT Serif" panose="020A0603040505020204" pitchFamily="18" charset="-52"/>
              </a:rPr>
              <a:t>, </a:t>
            </a:r>
            <a:r>
              <a:rPr lang="ru-RU" sz="1600" dirty="0" err="1">
                <a:latin typeface="PT Serif" panose="020A0603040505020204" pitchFamily="18" charset="-52"/>
              </a:rPr>
              <a:t>sql</a:t>
            </a:r>
            <a:r>
              <a:rPr lang="ru-RU" sz="1600" dirty="0">
                <a:latin typeface="PT Serif" panose="020A0603040505020204" pitchFamily="18" charset="-52"/>
              </a:rPr>
              <a:t>, буфер обмена, </a:t>
            </a:r>
            <a:r>
              <a:rPr lang="ru-RU" sz="1600" dirty="0" err="1">
                <a:latin typeface="PT Serif" panose="020A0603040505020204" pitchFamily="18" charset="-52"/>
              </a:rPr>
              <a:t>html</a:t>
            </a:r>
            <a:r>
              <a:rPr lang="ru-RU" sz="1600" dirty="0">
                <a:latin typeface="PT Serif" panose="020A0603040505020204" pitchFamily="18" charset="-52"/>
              </a:rPr>
              <a:t> и многое другое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AB8A1-C06E-4EAE-BE83-D6B986CC4DE2}"/>
              </a:ext>
            </a:extLst>
          </p:cNvPr>
          <p:cNvSpPr txBox="1"/>
          <p:nvPr/>
        </p:nvSpPr>
        <p:spPr>
          <a:xfrm>
            <a:off x="498848" y="2160690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dirty="0">
                <a:solidFill>
                  <a:schemeClr val="tx2">
                    <a:lumMod val="75000"/>
                  </a:schemeClr>
                </a:solidFill>
              </a:rPr>
              <a:t>Считать данные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EC37-361E-4706-8BF1-4FDBFCFE5AAC}"/>
              </a:ext>
            </a:extLst>
          </p:cNvPr>
          <p:cNvSpPr txBox="1"/>
          <p:nvPr/>
        </p:nvSpPr>
        <p:spPr>
          <a:xfrm>
            <a:off x="2665620" y="2166596"/>
            <a:ext cx="2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-apple-system"/>
              </a:rPr>
              <a:t>pandas.read</a:t>
            </a:r>
            <a:r>
              <a:rPr lang="en-US" sz="1800" dirty="0">
                <a:latin typeface="-apple-system"/>
              </a:rPr>
              <a:t>_...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9205F-BD8B-4369-9A78-DC924665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70" y="2708287"/>
            <a:ext cx="26184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1800" dirty="0" err="1">
                <a:solidFill>
                  <a:schemeClr val="bg2">
                    <a:lumMod val="50000"/>
                  </a:schemeClr>
                </a:solidFill>
              </a:rPr>
              <a:t>pd.read_csv</a:t>
            </a:r>
            <a:r>
              <a:rPr lang="ru-RU" altLang="ru-RU" sz="1800" dirty="0">
                <a:solidFill>
                  <a:schemeClr val="bg2">
                    <a:lumMod val="50000"/>
                  </a:schemeClr>
                </a:solidFill>
                <a:latin typeface="var(--pst-font-family-monospace)"/>
              </a:rPr>
              <a:t>('data.csv')</a:t>
            </a:r>
            <a:r>
              <a:rPr lang="ru-RU" altLang="ru-RU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B7C3139-A47F-4828-BC60-F71BE745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69" y="3095894"/>
            <a:ext cx="36420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1800" dirty="0" err="1">
                <a:solidFill>
                  <a:schemeClr val="bg2">
                    <a:lumMod val="50000"/>
                  </a:schemeClr>
                </a:solidFill>
              </a:rPr>
              <a:t>pd.read_table</a:t>
            </a:r>
            <a:r>
              <a:rPr lang="ru-RU" altLang="ru-RU" sz="1800" dirty="0">
                <a:solidFill>
                  <a:schemeClr val="bg2">
                    <a:lumMod val="50000"/>
                  </a:schemeClr>
                </a:solidFill>
                <a:latin typeface="var(--pst-font-family-monospace)"/>
              </a:rPr>
              <a:t>('data.csv') </a:t>
            </a:r>
            <a:endParaRPr lang="ru-RU" alt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F2A56C8-D31D-4BD8-9EFF-2EE15434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69" y="3512322"/>
            <a:ext cx="51556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</a:pPr>
            <a:r>
              <a:rPr lang="ru-RU" altLang="ru-RU" sz="1800">
                <a:solidFill>
                  <a:schemeClr val="bg2">
                    <a:lumMod val="50000"/>
                  </a:schemeClr>
                </a:solidFill>
              </a:rPr>
              <a:t>pd.read_excel</a:t>
            </a:r>
            <a:r>
              <a:rPr lang="ru-RU" altLang="ru-RU" sz="1800">
                <a:solidFill>
                  <a:schemeClr val="bg2">
                    <a:lumMod val="50000"/>
                  </a:schemeClr>
                </a:solidFill>
                <a:latin typeface="var(--pst-font-family-monospace)"/>
              </a:rPr>
              <a:t>('tmp.xlsx', </a:t>
            </a:r>
            <a:r>
              <a:rPr lang="ru-RU" altLang="ru-RU" sz="1800">
                <a:solidFill>
                  <a:schemeClr val="bg2">
                    <a:lumMod val="50000"/>
                  </a:schemeClr>
                </a:solidFill>
              </a:rPr>
              <a:t>index_col=</a:t>
            </a:r>
            <a:r>
              <a:rPr lang="ru-RU" altLang="ru-RU" sz="1800">
                <a:solidFill>
                  <a:schemeClr val="bg2">
                    <a:lumMod val="50000"/>
                  </a:schemeClr>
                </a:solidFill>
                <a:latin typeface="var(--pst-font-family-monospace)"/>
              </a:rPr>
              <a:t>0)</a:t>
            </a:r>
            <a:r>
              <a:rPr lang="ru-RU" altLang="ru-RU" sz="18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6B366-2789-4492-B22C-FD793E6AD34C}"/>
              </a:ext>
            </a:extLst>
          </p:cNvPr>
          <p:cNvSpPr txBox="1"/>
          <p:nvPr/>
        </p:nvSpPr>
        <p:spPr>
          <a:xfrm>
            <a:off x="656069" y="3896562"/>
            <a:ext cx="51556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hlinkClick r:id="rId2"/>
              </a:rPr>
              <a:t>https://pandas.pydata.org/pandas-docs/stable/reference/api/pandas.read_csv.html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79881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DC79F-6326-4F72-8CC6-AC61F27A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58" y="206861"/>
            <a:ext cx="3781188" cy="1108928"/>
          </a:xfrm>
        </p:spPr>
        <p:txBody>
          <a:bodyPr/>
          <a:lstStyle/>
          <a:p>
            <a:r>
              <a:rPr lang="ru-RU" sz="2800" dirty="0"/>
              <a:t>Доступ к отдельным </a:t>
            </a:r>
            <a:br>
              <a:rPr lang="en-US" sz="2800" dirty="0"/>
            </a:br>
            <a:r>
              <a:rPr lang="ru-RU" sz="2800" dirty="0"/>
              <a:t>элементам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DataFrame</a:t>
            </a:r>
            <a:r>
              <a:rPr lang="ru-RU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3E920-8B68-4900-AB96-542F14D8FD89}"/>
              </a:ext>
            </a:extLst>
          </p:cNvPr>
          <p:cNvSpPr txBox="1"/>
          <p:nvPr/>
        </p:nvSpPr>
        <p:spPr>
          <a:xfrm>
            <a:off x="470461" y="1558842"/>
            <a:ext cx="4576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</a:rPr>
              <a:t>Обращение к строке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2B4FC-FE17-4787-912F-730DFBDB4DA6}"/>
              </a:ext>
            </a:extLst>
          </p:cNvPr>
          <p:cNvSpPr txBox="1"/>
          <p:nvPr/>
        </p:nvSpPr>
        <p:spPr>
          <a:xfrm>
            <a:off x="552863" y="2026935"/>
            <a:ext cx="802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latin typeface="PT Serif" panose="020A0603040505020204" pitchFamily="18" charset="-52"/>
              </a:rPr>
              <a:t>.</a:t>
            </a:r>
            <a:r>
              <a:rPr lang="ru-RU" sz="1800" dirty="0" err="1">
                <a:latin typeface="PT Serif" panose="020A0603040505020204" pitchFamily="18" charset="-52"/>
              </a:rPr>
              <a:t>iloc</a:t>
            </a:r>
            <a:r>
              <a:rPr lang="ru-RU" sz="1800" dirty="0">
                <a:latin typeface="PT Serif" panose="020A0603040505020204" pitchFamily="18" charset="-52"/>
              </a:rPr>
              <a:t> - используется для доступа к строке по ее номеру (начиная с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8AEE6-4D06-4DA7-9055-AF826554D893}"/>
              </a:ext>
            </a:extLst>
          </p:cNvPr>
          <p:cNvSpPr txBox="1"/>
          <p:nvPr/>
        </p:nvSpPr>
        <p:spPr>
          <a:xfrm>
            <a:off x="646710" y="2448861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23398-83DE-479D-AF67-A3F5BEE79A55}"/>
              </a:ext>
            </a:extLst>
          </p:cNvPr>
          <p:cNvSpPr txBox="1"/>
          <p:nvPr/>
        </p:nvSpPr>
        <p:spPr>
          <a:xfrm>
            <a:off x="711681" y="4269332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[3,5]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FE7E4-EDFB-49D7-9FA9-C58484D26998}"/>
              </a:ext>
            </a:extLst>
          </p:cNvPr>
          <p:cNvSpPr txBox="1"/>
          <p:nvPr/>
        </p:nvSpPr>
        <p:spPr>
          <a:xfrm>
            <a:off x="646710" y="2854569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[3:5]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46C1E-8B51-42AC-AF3B-A868845E3AFF}"/>
              </a:ext>
            </a:extLst>
          </p:cNvPr>
          <p:cNvSpPr txBox="1"/>
          <p:nvPr/>
        </p:nvSpPr>
        <p:spPr>
          <a:xfrm>
            <a:off x="552864" y="3818559"/>
            <a:ext cx="73777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100" b="1" i="1" dirty="0">
                <a:solidFill>
                  <a:schemeClr val="tx2">
                    <a:lumMod val="75000"/>
                  </a:schemeClr>
                </a:solidFill>
              </a:rPr>
              <a:t>!!! не путать с доступом к элементу таблицы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8B3D2-E0D6-40CF-AB30-DC21BE9CBBD6}"/>
              </a:ext>
            </a:extLst>
          </p:cNvPr>
          <p:cNvSpPr txBox="1"/>
          <p:nvPr/>
        </p:nvSpPr>
        <p:spPr>
          <a:xfrm>
            <a:off x="646710" y="3305342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[[3,5]]</a:t>
            </a:r>
          </a:p>
        </p:txBody>
      </p:sp>
    </p:spTree>
    <p:extLst>
      <p:ext uri="{BB962C8B-B14F-4D97-AF65-F5344CB8AC3E}">
        <p14:creationId xmlns:p14="http://schemas.microsoft.com/office/powerpoint/2010/main" val="361161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E7A92-BFB1-4D17-8B97-570793D85EC9}"/>
              </a:ext>
            </a:extLst>
          </p:cNvPr>
          <p:cNvSpPr txBox="1"/>
          <p:nvPr/>
        </p:nvSpPr>
        <p:spPr>
          <a:xfrm>
            <a:off x="395654" y="381820"/>
            <a:ext cx="510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Обращение к столбцу (полю)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0C619-19E7-4FB8-BD01-7DCC16798F3A}"/>
              </a:ext>
            </a:extLst>
          </p:cNvPr>
          <p:cNvSpPr txBox="1"/>
          <p:nvPr/>
        </p:nvSpPr>
        <p:spPr>
          <a:xfrm>
            <a:off x="744384" y="1400043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['Club']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D0814-A86C-407E-A443-062D1766A106}"/>
              </a:ext>
            </a:extLst>
          </p:cNvPr>
          <p:cNvSpPr txBox="1"/>
          <p:nvPr/>
        </p:nvSpPr>
        <p:spPr>
          <a:xfrm>
            <a:off x="744384" y="1838487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df.Club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3D893-8935-4983-8869-2A66FD8EA2AC}"/>
              </a:ext>
            </a:extLst>
          </p:cNvPr>
          <p:cNvSpPr txBox="1"/>
          <p:nvPr/>
        </p:nvSpPr>
        <p:spPr>
          <a:xfrm>
            <a:off x="744384" y="2652410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[['Club','</a:t>
            </a:r>
            <a:r>
              <a:rPr lang="ru-RU" sz="1800" dirty="0" err="1"/>
              <a:t>Nationality</a:t>
            </a:r>
            <a:r>
              <a:rPr lang="ru-RU" sz="1800" dirty="0"/>
              <a:t>','</a:t>
            </a:r>
            <a:r>
              <a:rPr lang="ru-RU" sz="1800" dirty="0" err="1"/>
              <a:t>Position</a:t>
            </a:r>
            <a:r>
              <a:rPr lang="ru-RU" sz="1800" dirty="0"/>
              <a:t>']]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DF289-858D-4890-8631-04094FBF3DA2}"/>
              </a:ext>
            </a:extLst>
          </p:cNvPr>
          <p:cNvSpPr txBox="1"/>
          <p:nvPr/>
        </p:nvSpPr>
        <p:spPr>
          <a:xfrm>
            <a:off x="744384" y="2229922"/>
            <a:ext cx="802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latin typeface="PT Serif" panose="020A0603040505020204" pitchFamily="18" charset="-52"/>
              </a:rPr>
              <a:t>.</a:t>
            </a:r>
            <a:r>
              <a:rPr lang="ru-RU" sz="1800" dirty="0" err="1">
                <a:latin typeface="PT Serif" panose="020A0603040505020204" pitchFamily="18" charset="-52"/>
              </a:rPr>
              <a:t>iloc</a:t>
            </a:r>
            <a:r>
              <a:rPr lang="ru-RU" sz="1800" dirty="0">
                <a:latin typeface="PT Serif" panose="020A0603040505020204" pitchFamily="18" charset="-52"/>
              </a:rPr>
              <a:t> - используется для доступа к столбцу по ее номеру (начиная с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DEFF0-7401-413F-8DDE-6437DE644742}"/>
              </a:ext>
            </a:extLst>
          </p:cNvPr>
          <p:cNvSpPr txBox="1"/>
          <p:nvPr/>
        </p:nvSpPr>
        <p:spPr>
          <a:xfrm>
            <a:off x="744384" y="3090854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[:,4]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EBA27-6A65-4863-A3E9-118D03D9CAA6}"/>
              </a:ext>
            </a:extLst>
          </p:cNvPr>
          <p:cNvSpPr txBox="1"/>
          <p:nvPr/>
        </p:nvSpPr>
        <p:spPr>
          <a:xfrm>
            <a:off x="744384" y="3528777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[:,[4,3,7]]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43A9A-BA42-4F30-BC59-F5FF4337A058}"/>
              </a:ext>
            </a:extLst>
          </p:cNvPr>
          <p:cNvSpPr txBox="1"/>
          <p:nvPr/>
        </p:nvSpPr>
        <p:spPr>
          <a:xfrm>
            <a:off x="744384" y="3985692"/>
            <a:ext cx="457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df.iloc</a:t>
            </a:r>
            <a:r>
              <a:rPr lang="ru-RU" sz="1800" dirty="0"/>
              <a:t>[:,3:7]</a:t>
            </a:r>
          </a:p>
        </p:txBody>
      </p:sp>
    </p:spTree>
    <p:extLst>
      <p:ext uri="{BB962C8B-B14F-4D97-AF65-F5344CB8AC3E}">
        <p14:creationId xmlns:p14="http://schemas.microsoft.com/office/powerpoint/2010/main" val="107136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9DA8E-0E85-4C5E-9957-5DAF4F7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методы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DataFrame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3E74C-54DE-459C-88CB-E3D06E3120D5}"/>
              </a:ext>
            </a:extLst>
          </p:cNvPr>
          <p:cNvSpPr txBox="1"/>
          <p:nvPr/>
        </p:nvSpPr>
        <p:spPr>
          <a:xfrm>
            <a:off x="490565" y="1042703"/>
            <a:ext cx="58784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</a:t>
            </a:r>
            <a:r>
              <a:rPr lang="ru-RU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info</a:t>
            </a:r>
            <a:r>
              <a:rPr lang="ru-RU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()   </a:t>
            </a:r>
            <a:r>
              <a:rPr lang="ru-RU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- </a:t>
            </a:r>
            <a:r>
              <a:rPr lang="ru-RU" sz="2000" b="1" dirty="0" err="1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инфрмация</a:t>
            </a:r>
            <a:r>
              <a:rPr lang="ru-RU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о данных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3E716-2C78-40BA-BDD8-8A685945C733}"/>
              </a:ext>
            </a:extLst>
          </p:cNvPr>
          <p:cNvSpPr txBox="1"/>
          <p:nvPr/>
        </p:nvSpPr>
        <p:spPr>
          <a:xfrm>
            <a:off x="490564" y="1473655"/>
            <a:ext cx="58784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первые/последние строки</a:t>
            </a:r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1AFF5-F730-430E-8931-FEB21DAD803A}"/>
              </a:ext>
            </a:extLst>
          </p:cNvPr>
          <p:cNvSpPr txBox="1"/>
          <p:nvPr/>
        </p:nvSpPr>
        <p:spPr>
          <a:xfrm>
            <a:off x="490564" y="1904607"/>
            <a:ext cx="8574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.describe</a:t>
            </a:r>
            <a:r>
              <a:rPr lang="en-US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статистические характеристики данных 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6BB66-36F3-4FAA-90E9-447E2FAB5EAB}"/>
              </a:ext>
            </a:extLst>
          </p:cNvPr>
          <p:cNvSpPr txBox="1"/>
          <p:nvPr/>
        </p:nvSpPr>
        <p:spPr>
          <a:xfrm>
            <a:off x="726285" y="2704827"/>
            <a:ext cx="5878403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max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Максимум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min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Минимум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mean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Среднее значение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sum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Сумма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Количество непустых элементов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std</a:t>
            </a:r>
            <a:r>
              <a:rPr lang="ru-RU" sz="1600" dirty="0">
                <a:latin typeface="Helvetica" panose="020B0604020202020204" pitchFamily="34" charset="0"/>
                <a:cs typeface="Helvetica" panose="020B0604020202020204" pitchFamily="34" charset="0"/>
              </a:rPr>
              <a:t>()	</a:t>
            </a: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Стандартное отклонение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0964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68191-0689-4DA1-9E54-C8310D84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42" y="148040"/>
            <a:ext cx="7429499" cy="1108928"/>
          </a:xfrm>
        </p:spPr>
        <p:txBody>
          <a:bodyPr/>
          <a:lstStyle/>
          <a:p>
            <a:r>
              <a:rPr lang="ru-RU" dirty="0"/>
              <a:t>Фильтрация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2474A-CD6E-4F61-864E-A1D05A35224D}"/>
              </a:ext>
            </a:extLst>
          </p:cNvPr>
          <p:cNvSpPr txBox="1"/>
          <p:nvPr/>
        </p:nvSpPr>
        <p:spPr>
          <a:xfrm>
            <a:off x="856060" y="1256968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</a:t>
            </a:r>
            <a:r>
              <a:rPr lang="ru-RU" sz="1800" dirty="0" err="1"/>
              <a:t>df.Age</a:t>
            </a:r>
            <a:r>
              <a:rPr lang="ru-RU" sz="1800" dirty="0"/>
              <a:t>&gt;40]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5E942-7E8F-4277-B4E6-631FD1AE21AD}"/>
              </a:ext>
            </a:extLst>
          </p:cNvPr>
          <p:cNvSpPr txBox="1"/>
          <p:nvPr/>
        </p:nvSpPr>
        <p:spPr>
          <a:xfrm>
            <a:off x="856060" y="1660939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</a:t>
            </a:r>
            <a:r>
              <a:rPr lang="ru-RU" sz="1800" dirty="0" err="1"/>
              <a:t>df.Age</a:t>
            </a:r>
            <a:r>
              <a:rPr lang="ru-RU" sz="1800" dirty="0"/>
              <a:t>&gt;</a:t>
            </a:r>
            <a:r>
              <a:rPr lang="ru-RU" sz="1800" dirty="0" err="1"/>
              <a:t>df.Age.mean</a:t>
            </a:r>
            <a:r>
              <a:rPr lang="ru-RU" sz="1800" dirty="0"/>
              <a:t>()]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421FC-0C6B-4476-BD1E-ABC2F637B0BD}"/>
              </a:ext>
            </a:extLst>
          </p:cNvPr>
          <p:cNvSpPr txBox="1"/>
          <p:nvPr/>
        </p:nvSpPr>
        <p:spPr>
          <a:xfrm>
            <a:off x="856060" y="2064830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</a:t>
            </a:r>
            <a:r>
              <a:rPr lang="ru-RU" sz="1800" dirty="0" err="1"/>
              <a:t>df.Age</a:t>
            </a:r>
            <a:r>
              <a:rPr lang="ru-RU" sz="1800" dirty="0"/>
              <a:t>&gt;40].</a:t>
            </a:r>
            <a:r>
              <a:rPr lang="ru-RU" sz="1800" dirty="0" err="1"/>
              <a:t>Wage</a:t>
            </a:r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C4538-9100-408B-9913-E4FC5EE5E15F}"/>
              </a:ext>
            </a:extLst>
          </p:cNvPr>
          <p:cNvSpPr txBox="1"/>
          <p:nvPr/>
        </p:nvSpPr>
        <p:spPr>
          <a:xfrm>
            <a:off x="856060" y="2473994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</a:t>
            </a:r>
            <a:r>
              <a:rPr lang="ru-RU" sz="1800" dirty="0"/>
              <a:t>[</a:t>
            </a:r>
            <a:r>
              <a:rPr lang="ru-RU" sz="1800" dirty="0" err="1"/>
              <a:t>df.Age</a:t>
            </a:r>
            <a:r>
              <a:rPr lang="ru-RU" sz="1800" dirty="0"/>
              <a:t>&gt;40].</a:t>
            </a:r>
            <a:r>
              <a:rPr lang="ru-RU" sz="1800" dirty="0" err="1"/>
              <a:t>Wage.mean</a:t>
            </a:r>
            <a:r>
              <a:rPr lang="ru-RU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804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29493-000F-40E0-8939-6D4E6449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16452"/>
            <a:ext cx="7429499" cy="656556"/>
          </a:xfrm>
        </p:spPr>
        <p:txBody>
          <a:bodyPr/>
          <a:lstStyle/>
          <a:p>
            <a:r>
              <a:rPr lang="ru-RU" dirty="0"/>
              <a:t>Группировка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D8237-3771-4072-B795-2E15324F4AEF}"/>
              </a:ext>
            </a:extLst>
          </p:cNvPr>
          <p:cNvSpPr txBox="1"/>
          <p:nvPr/>
        </p:nvSpPr>
        <p:spPr>
          <a:xfrm>
            <a:off x="856060" y="932082"/>
            <a:ext cx="6436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В </a:t>
            </a:r>
            <a:r>
              <a:rPr lang="ru-RU" sz="1800" dirty="0" err="1">
                <a:latin typeface="PT Serif" panose="020A0603040505020204" pitchFamily="18" charset="-52"/>
              </a:rPr>
              <a:t>pandas</a:t>
            </a:r>
            <a:r>
              <a:rPr lang="ru-RU" sz="1800" dirty="0">
                <a:latin typeface="PT Serif" panose="020A0603040505020204" pitchFamily="18" charset="-52"/>
              </a:rPr>
              <a:t> за группировку отвечает метод   </a:t>
            </a:r>
            <a:r>
              <a:rPr lang="ru-RU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.</a:t>
            </a:r>
            <a:r>
              <a:rPr lang="ru-RU" sz="180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groupby</a:t>
            </a:r>
            <a:endParaRPr lang="ru-RU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339D6-172B-4778-8C1D-BE7CE277EB37}"/>
              </a:ext>
            </a:extLst>
          </p:cNvPr>
          <p:cNvSpPr txBox="1"/>
          <p:nvPr/>
        </p:nvSpPr>
        <p:spPr>
          <a:xfrm>
            <a:off x="940233" y="4650050"/>
            <a:ext cx="75913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hlinkClick r:id="rId2"/>
              </a:rPr>
              <a:t>https://pandas.pydata.org/docs/reference/api/pandas.DataFrame.groupby.html?highlight=groupby#</a:t>
            </a:r>
            <a:r>
              <a:rPr lang="ru-RU" sz="1050" dirty="0"/>
              <a:t> </a:t>
            </a:r>
          </a:p>
        </p:txBody>
      </p:sp>
      <p:pic>
        <p:nvPicPr>
          <p:cNvPr id="7" name="Рисунок 6" descr="split-apply-combine">
            <a:extLst>
              <a:ext uri="{FF2B5EF4-FFF2-40B4-BE49-F238E27FC236}">
                <a16:creationId xmlns:a16="http://schemas.microsoft.com/office/drawing/2014/main" id="{F49FEA6E-16A7-47C0-89A7-D08F595CE2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3" y="1399460"/>
            <a:ext cx="6616151" cy="3180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CF82F-B80F-435C-845B-0695BC34D67B}"/>
              </a:ext>
            </a:extLst>
          </p:cNvPr>
          <p:cNvSpPr txBox="1"/>
          <p:nvPr/>
        </p:nvSpPr>
        <p:spPr>
          <a:xfrm>
            <a:off x="1080607" y="705964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df.groupby</a:t>
            </a:r>
            <a:r>
              <a:rPr lang="ru-RU" sz="1800" dirty="0"/>
              <a:t>(['</a:t>
            </a:r>
            <a:r>
              <a:rPr lang="ru-RU" sz="1800" dirty="0" err="1"/>
              <a:t>Nationality</a:t>
            </a:r>
            <a:r>
              <a:rPr lang="ru-RU" sz="1800" dirty="0"/>
              <a:t>']).</a:t>
            </a:r>
            <a:r>
              <a:rPr lang="ru-RU" sz="1800" dirty="0" err="1"/>
              <a:t>mean</a:t>
            </a:r>
            <a:r>
              <a:rPr lang="ru-RU" sz="18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E46A5-F13B-4AAD-9396-98E689148A20}"/>
              </a:ext>
            </a:extLst>
          </p:cNvPr>
          <p:cNvSpPr txBox="1"/>
          <p:nvPr/>
        </p:nvSpPr>
        <p:spPr>
          <a:xfrm>
            <a:off x="1104202" y="1202244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df.groupby</a:t>
            </a:r>
            <a:r>
              <a:rPr lang="ru-RU" sz="1800" dirty="0"/>
              <a:t>(['</a:t>
            </a:r>
            <a:r>
              <a:rPr lang="ru-RU" sz="1800" dirty="0" err="1"/>
              <a:t>Nationality</a:t>
            </a:r>
            <a:r>
              <a:rPr lang="ru-RU" sz="1800" dirty="0"/>
              <a:t>'])['</a:t>
            </a:r>
            <a:r>
              <a:rPr lang="ru-RU" sz="1800" dirty="0" err="1"/>
              <a:t>Age</a:t>
            </a:r>
            <a:r>
              <a:rPr lang="ru-RU" sz="1800" dirty="0"/>
              <a:t>'].</a:t>
            </a:r>
            <a:r>
              <a:rPr lang="ru-RU" sz="1800" dirty="0" err="1"/>
              <a:t>mean</a:t>
            </a:r>
            <a:r>
              <a:rPr lang="ru-RU" sz="18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51D2C-4006-4E2E-B93F-AF8E76F039CF}"/>
              </a:ext>
            </a:extLst>
          </p:cNvPr>
          <p:cNvSpPr txBox="1"/>
          <p:nvPr/>
        </p:nvSpPr>
        <p:spPr>
          <a:xfrm>
            <a:off x="1104202" y="1698524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df.groupby</a:t>
            </a:r>
            <a:r>
              <a:rPr lang="ru-RU" sz="1800" dirty="0"/>
              <a:t>(['</a:t>
            </a:r>
            <a:r>
              <a:rPr lang="ru-RU" sz="1800" dirty="0" err="1"/>
              <a:t>Nationality</a:t>
            </a:r>
            <a:r>
              <a:rPr lang="ru-RU" sz="1800" dirty="0"/>
              <a:t>'])['</a:t>
            </a:r>
            <a:r>
              <a:rPr lang="ru-RU" sz="1800" dirty="0" err="1"/>
              <a:t>Age</a:t>
            </a:r>
            <a:r>
              <a:rPr lang="ru-RU" sz="1800" dirty="0"/>
              <a:t>'].</a:t>
            </a:r>
            <a:r>
              <a:rPr lang="ru-RU" sz="1800" dirty="0" err="1"/>
              <a:t>count</a:t>
            </a:r>
            <a:r>
              <a:rPr lang="ru-RU" sz="18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0159-829C-4630-97E0-E5D5DF0416C5}"/>
              </a:ext>
            </a:extLst>
          </p:cNvPr>
          <p:cNvSpPr txBox="1"/>
          <p:nvPr/>
        </p:nvSpPr>
        <p:spPr>
          <a:xfrm>
            <a:off x="1104202" y="2225501"/>
            <a:ext cx="4577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df.groupby</a:t>
            </a:r>
            <a:r>
              <a:rPr lang="ru-RU" sz="1800" dirty="0"/>
              <a:t>(['</a:t>
            </a:r>
            <a:r>
              <a:rPr lang="ru-RU" sz="1800" dirty="0" err="1"/>
              <a:t>Nationality</a:t>
            </a:r>
            <a:r>
              <a:rPr lang="ru-RU" sz="1800" dirty="0"/>
              <a:t>','Club'])['</a:t>
            </a:r>
            <a:r>
              <a:rPr lang="ru-RU" sz="1800" dirty="0" err="1"/>
              <a:t>Age</a:t>
            </a:r>
            <a:r>
              <a:rPr lang="ru-RU" sz="1800" dirty="0"/>
              <a:t>'].</a:t>
            </a:r>
            <a:r>
              <a:rPr lang="ru-RU" sz="1800" dirty="0" err="1"/>
              <a:t>count</a:t>
            </a:r>
            <a:r>
              <a:rPr lang="ru-RU" sz="18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913A7-0093-4EF2-87D9-297B8907E738}"/>
              </a:ext>
            </a:extLst>
          </p:cNvPr>
          <p:cNvSpPr txBox="1"/>
          <p:nvPr/>
        </p:nvSpPr>
        <p:spPr>
          <a:xfrm>
            <a:off x="318782" y="2752479"/>
            <a:ext cx="85064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 err="1"/>
              <a:t>df.groupby</a:t>
            </a:r>
            <a:r>
              <a:rPr lang="ru-RU" sz="1500" dirty="0"/>
              <a:t>(['</a:t>
            </a:r>
            <a:r>
              <a:rPr lang="ru-RU" sz="1500" dirty="0" err="1"/>
              <a:t>Nationality</a:t>
            </a:r>
            <a:r>
              <a:rPr lang="ru-RU" sz="1500" dirty="0"/>
              <a:t>'])[['</a:t>
            </a:r>
            <a:r>
              <a:rPr lang="ru-RU" sz="1500" dirty="0" err="1"/>
              <a:t>Wage</a:t>
            </a:r>
            <a:r>
              <a:rPr lang="ru-RU" sz="1500" dirty="0"/>
              <a:t>','</a:t>
            </a:r>
            <a:r>
              <a:rPr lang="ru-RU" sz="1500" dirty="0" err="1"/>
              <a:t>Age</a:t>
            </a:r>
            <a:r>
              <a:rPr lang="ru-RU" sz="1500" dirty="0"/>
              <a:t>','</a:t>
            </a:r>
            <a:r>
              <a:rPr lang="ru-RU" sz="1500" dirty="0" err="1"/>
              <a:t>ShotPower</a:t>
            </a:r>
            <a:r>
              <a:rPr lang="ru-RU" sz="1500" dirty="0"/>
              <a:t>']].</a:t>
            </a:r>
            <a:r>
              <a:rPr lang="ru-RU" sz="1500" dirty="0" err="1"/>
              <a:t>mean</a:t>
            </a:r>
            <a:r>
              <a:rPr lang="ru-RU" sz="1500" dirty="0"/>
              <a:t>().</a:t>
            </a:r>
            <a:r>
              <a:rPr lang="ru-RU" sz="1500" dirty="0" err="1"/>
              <a:t>sort_values</a:t>
            </a:r>
            <a:r>
              <a:rPr lang="ru-RU" sz="1500" dirty="0"/>
              <a:t>(['</a:t>
            </a:r>
            <a:r>
              <a:rPr lang="ru-RU" sz="1500" dirty="0" err="1"/>
              <a:t>Wage</a:t>
            </a:r>
            <a:r>
              <a:rPr lang="ru-RU" sz="1500" dirty="0"/>
              <a:t>'],</a:t>
            </a:r>
            <a:r>
              <a:rPr lang="ru-RU" sz="1500" dirty="0" err="1"/>
              <a:t>ascending</a:t>
            </a:r>
            <a:r>
              <a:rPr lang="ru-RU" sz="1500" dirty="0"/>
              <a:t>=</a:t>
            </a:r>
            <a:r>
              <a:rPr lang="ru-RU" sz="1500" dirty="0" err="1"/>
              <a:t>False</a:t>
            </a:r>
            <a:r>
              <a:rPr lang="ru-RU" sz="1500" dirty="0"/>
              <a:t>).</a:t>
            </a:r>
            <a:r>
              <a:rPr lang="ru-RU" sz="1500" dirty="0" err="1"/>
              <a:t>head</a:t>
            </a:r>
            <a:r>
              <a:rPr lang="ru-RU" sz="15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00374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7a36463e476a158c84427c4fcf3e403bb5aaf1d8-4476027-images-thumbs&amp;n=13">
            <a:extLst>
              <a:ext uri="{FF2B5EF4-FFF2-40B4-BE49-F238E27FC236}">
                <a16:creationId xmlns:a16="http://schemas.microsoft.com/office/drawing/2014/main" id="{BBB9F890-2185-48D0-BD88-DEEBC625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2" y="608541"/>
            <a:ext cx="6524350" cy="3669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Библиотека </a:t>
            </a:r>
            <a:r>
              <a:rPr lang="ru-RU" sz="4400" b="1" dirty="0" err="1"/>
              <a:t>Pandas</a:t>
            </a:r>
            <a:r>
              <a:rPr lang="ru-RU" sz="4400" b="1" dirty="0"/>
              <a:t>. Статистика и анализ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273603" y="1868825"/>
            <a:ext cx="85967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200" dirty="0"/>
              <a:t>Объект </a:t>
            </a:r>
            <a:r>
              <a:rPr lang="ru-RU" sz="3200" dirty="0" err="1"/>
              <a:t>Series</a:t>
            </a:r>
            <a:r>
              <a:rPr lang="ru-RU" sz="3200" dirty="0"/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Объект </a:t>
            </a:r>
            <a:r>
              <a:rPr lang="ru-RU" sz="3200" dirty="0" err="1"/>
              <a:t>DataFrame</a:t>
            </a:r>
            <a:r>
              <a:rPr lang="ru-RU" sz="3200" dirty="0"/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Загрузка и выгрузка данных.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Организация колонок и строчек.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Пропуски и повторы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p Kaggle Courses For Data Science - GeeksforGeeks">
            <a:extLst>
              <a:ext uri="{FF2B5EF4-FFF2-40B4-BE49-F238E27FC236}">
                <a16:creationId xmlns:a16="http://schemas.microsoft.com/office/drawing/2014/main" id="{C5F1D906-276F-4B81-BB45-4A3A70EE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5" y="305999"/>
            <a:ext cx="7238321" cy="376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E4EFE8-B89F-449F-A309-F7FC94CC5BCF}"/>
              </a:ext>
            </a:extLst>
          </p:cNvPr>
          <p:cNvSpPr txBox="1"/>
          <p:nvPr/>
        </p:nvSpPr>
        <p:spPr>
          <a:xfrm>
            <a:off x="364237" y="360343"/>
            <a:ext cx="493752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P</a:t>
            </a:r>
            <a:r>
              <a:rPr lang="ru-RU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andas</a:t>
            </a:r>
            <a:r>
              <a:rPr lang="ru-RU" sz="2400" dirty="0">
                <a:latin typeface="PT Serif" panose="020A0603040505020204" pitchFamily="18" charset="-52"/>
              </a:rPr>
              <a:t> это высокоуровневая </a:t>
            </a:r>
            <a:r>
              <a:rPr lang="ru-RU" sz="2400" dirty="0">
                <a:solidFill>
                  <a:srgbClr val="337AB7"/>
                </a:solidFill>
                <a:latin typeface="PT Serif" panose="020A0603040505020204" pitchFamily="18" charset="-52"/>
                <a:hlinkClick r:id="rId2"/>
              </a:rPr>
              <a:t>Python</a:t>
            </a:r>
            <a:r>
              <a:rPr lang="ru-RU" sz="2400" dirty="0">
                <a:latin typeface="PT Serif" panose="020A0603040505020204" pitchFamily="18" charset="-52"/>
              </a:rPr>
              <a:t> библиотека для анализа данных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FF422-1124-4B0A-9A0A-ADF11E7BA2C6}"/>
              </a:ext>
            </a:extLst>
          </p:cNvPr>
          <p:cNvSpPr txBox="1"/>
          <p:nvPr/>
        </p:nvSpPr>
        <p:spPr>
          <a:xfrm>
            <a:off x="1120375" y="1757352"/>
            <a:ext cx="5915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PT Serif" panose="020A0603040505020204" pitchFamily="18" charset="-52"/>
              </a:rPr>
              <a:t>она построена поверх более низкоуровневой библиотеки </a:t>
            </a:r>
            <a:r>
              <a:rPr lang="ru-RU" sz="2400" dirty="0" err="1">
                <a:latin typeface="PT Serif" panose="020A0603040505020204" pitchFamily="18" charset="-52"/>
              </a:rPr>
              <a:t>NumPy</a:t>
            </a:r>
            <a:r>
              <a:rPr lang="ru-RU" sz="2400" dirty="0">
                <a:latin typeface="PT Serif" panose="020A0603040505020204" pitchFamily="18" charset="-52"/>
              </a:rPr>
              <a:t> (написана на Си)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164FA-2222-4874-BC66-900BAA8F0264}"/>
              </a:ext>
            </a:extLst>
          </p:cNvPr>
          <p:cNvSpPr txBox="1"/>
          <p:nvPr/>
        </p:nvSpPr>
        <p:spPr>
          <a:xfrm>
            <a:off x="425783" y="3215963"/>
            <a:ext cx="4577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PT Serif" panose="020A0603040505020204" pitchFamily="18" charset="-52"/>
              </a:rPr>
              <a:t>главные структуры данных библиотеки: </a:t>
            </a: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DataFrame</a:t>
            </a:r>
            <a:r>
              <a:rPr lang="ru-RU" sz="2400" dirty="0">
                <a:latin typeface="PT Serif" panose="020A0603040505020204" pitchFamily="18" charset="-52"/>
              </a:rPr>
              <a:t> и </a:t>
            </a: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Series</a:t>
            </a:r>
            <a:endParaRPr lang="ru-RU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8D5E2-6C20-4F5E-8CCA-360E774046E2}"/>
              </a:ext>
            </a:extLst>
          </p:cNvPr>
          <p:cNvSpPr txBox="1"/>
          <p:nvPr/>
        </p:nvSpPr>
        <p:spPr>
          <a:xfrm>
            <a:off x="404447" y="731120"/>
            <a:ext cx="4576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сбор данных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очистка данных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анализ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моделирование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60EB89F-F1D2-4B91-85E6-724EE320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06" y="70103"/>
            <a:ext cx="6214172" cy="613546"/>
          </a:xfrm>
        </p:spPr>
        <p:txBody>
          <a:bodyPr/>
          <a:lstStyle/>
          <a:p>
            <a:r>
              <a:rPr lang="ru-RU" dirty="0"/>
              <a:t>область применения 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F57FB17-A3CF-4B9E-82A3-8CE809E15108}"/>
              </a:ext>
            </a:extLst>
          </p:cNvPr>
          <p:cNvSpPr txBox="1">
            <a:spLocks/>
          </p:cNvSpPr>
          <p:nvPr/>
        </p:nvSpPr>
        <p:spPr>
          <a:xfrm>
            <a:off x="213006" y="1671503"/>
            <a:ext cx="7429499" cy="900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Основные возможности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C48DA-3F6E-427F-98F6-9C1BB4175B65}"/>
              </a:ext>
            </a:extLst>
          </p:cNvPr>
          <p:cNvSpPr txBox="1"/>
          <p:nvPr/>
        </p:nvSpPr>
        <p:spPr>
          <a:xfrm>
            <a:off x="958362" y="2444263"/>
            <a:ext cx="82554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манипулирование индексированными массивами двумерных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обработка отсутствующей информации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изменение типов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создание сводных таблиц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срез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вставка и удаление столбцов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группировки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слияние наборов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работа с временными рядами</a:t>
            </a:r>
          </a:p>
        </p:txBody>
      </p:sp>
    </p:spTree>
    <p:extLst>
      <p:ext uri="{BB962C8B-B14F-4D97-AF65-F5344CB8AC3E}">
        <p14:creationId xmlns:p14="http://schemas.microsoft.com/office/powerpoint/2010/main" val="141201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215" y="-140710"/>
            <a:ext cx="7886520" cy="993960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57" y="1230857"/>
            <a:ext cx="6899292" cy="3263040"/>
          </a:xfrm>
        </p:spPr>
        <p:txBody>
          <a:bodyPr/>
          <a:lstStyle/>
          <a:p>
            <a:r>
              <a:rPr lang="ru-RU" sz="2000" dirty="0"/>
              <a:t>Чтобы эффективно работать с </a:t>
            </a:r>
            <a:r>
              <a:rPr lang="ru-RU" sz="2000" dirty="0" err="1"/>
              <a:t>pandas</a:t>
            </a:r>
            <a:r>
              <a:rPr lang="ru-RU" sz="2000" dirty="0"/>
              <a:t>, необходимо освоить самую главную структуру данных </a:t>
            </a:r>
            <a:r>
              <a:rPr lang="ru-RU" sz="2000" dirty="0" err="1"/>
              <a:t>DataFrame</a:t>
            </a:r>
            <a:r>
              <a:rPr lang="ru-RU" sz="2000" dirty="0"/>
              <a:t>. Без понимания что они из себя представляют, невозможно в дальнейшем проводить качественный анализ.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Объект </a:t>
            </a:r>
            <a:r>
              <a:rPr lang="ru-RU" sz="2000" dirty="0" err="1"/>
              <a:t>DataFrame</a:t>
            </a:r>
            <a:r>
              <a:rPr lang="ru-RU" sz="2000" dirty="0"/>
              <a:t> лучше всего представлять себе в виде обычной таблицы и это правильно, ведь </a:t>
            </a:r>
            <a:r>
              <a:rPr lang="ru-RU" sz="2000" dirty="0" err="1"/>
              <a:t>DataFrame</a:t>
            </a:r>
            <a:r>
              <a:rPr lang="ru-RU" sz="2000" dirty="0"/>
              <a:t> является табличной структурой данных. В любой таблице всегда присутствуют строки и столбцы.</a:t>
            </a:r>
          </a:p>
        </p:txBody>
      </p:sp>
    </p:spTree>
    <p:extLst>
      <p:ext uri="{BB962C8B-B14F-4D97-AF65-F5344CB8AC3E}">
        <p14:creationId xmlns:p14="http://schemas.microsoft.com/office/powerpoint/2010/main" val="5101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488" y="1369080"/>
            <a:ext cx="8355592" cy="3263040"/>
          </a:xfrm>
        </p:spPr>
        <p:txBody>
          <a:bodyPr/>
          <a:lstStyle/>
          <a:p>
            <a:r>
              <a:rPr lang="ru-RU" dirty="0"/>
              <a:t>Мы будем использовать готовые данные, которые есть на сайте </a:t>
            </a:r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Данные, как правило лежат в формате </a:t>
            </a:r>
            <a:r>
              <a:rPr lang="en-US" dirty="0"/>
              <a:t>.csv</a:t>
            </a:r>
            <a:r>
              <a:rPr lang="ru-RU" dirty="0"/>
              <a:t>, и что бы добавить их в программу, необходимо воспользоваться следующим методом: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08C59-192A-4C66-9E58-F4C9270D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6" y="2499361"/>
            <a:ext cx="6433615" cy="3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899" y="-95626"/>
            <a:ext cx="7886520" cy="993960"/>
          </a:xfrm>
        </p:spPr>
        <p:txBody>
          <a:bodyPr/>
          <a:lstStyle/>
          <a:p>
            <a:r>
              <a:rPr lang="ru-RU" sz="3200" dirty="0"/>
              <a:t>Создание таблиц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CBF079-4826-4DF0-9769-FCE021AF2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0" y="733647"/>
            <a:ext cx="7954229" cy="426540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C9D62A0-7AFB-4CE0-AF84-51354C1E2A6C}"/>
              </a:ext>
            </a:extLst>
          </p:cNvPr>
          <p:cNvSpPr txBox="1">
            <a:spLocks/>
          </p:cNvSpPr>
          <p:nvPr/>
        </p:nvSpPr>
        <p:spPr>
          <a:xfrm>
            <a:off x="6694342" y="1186079"/>
            <a:ext cx="2361335" cy="25312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Как видно на данном скрине – здесь есть очень много данных (строк и столбцов)</a:t>
            </a:r>
          </a:p>
          <a:p>
            <a:r>
              <a:rPr lang="ru-RU" sz="1800" dirty="0"/>
              <a:t>Все эти данные и представляют собой таблицу.</a:t>
            </a:r>
          </a:p>
        </p:txBody>
      </p:sp>
    </p:spTree>
    <p:extLst>
      <p:ext uri="{BB962C8B-B14F-4D97-AF65-F5344CB8AC3E}">
        <p14:creationId xmlns:p14="http://schemas.microsoft.com/office/powerpoint/2010/main" val="30023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C85CA-6B52-42CB-A9D3-A7951B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7" y="58705"/>
            <a:ext cx="7886520" cy="993960"/>
          </a:xfrm>
        </p:spPr>
        <p:txBody>
          <a:bodyPr/>
          <a:lstStyle/>
          <a:p>
            <a:r>
              <a:rPr lang="ru-RU" b="0" i="0" cap="non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PT Serif" panose="020A0603040505020204" pitchFamily="18" charset="-52"/>
              </a:rPr>
              <a:t>Объект</a:t>
            </a:r>
            <a:r>
              <a:rPr lang="ru-RU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PT Serif" panose="020A0603040505020204" pitchFamily="18" charset="-52"/>
              </a:rPr>
              <a:t>    </a:t>
            </a:r>
            <a:r>
              <a:rPr lang="en-US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PT Serif" panose="020A0603040505020204" pitchFamily="18" charset="-52"/>
              </a:rPr>
              <a:t>Series</a:t>
            </a:r>
            <a:endParaRPr lang="ru-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3D143-CD25-4CE6-A6C1-0177C684550F}"/>
              </a:ext>
            </a:extLst>
          </p:cNvPr>
          <p:cNvSpPr txBox="1"/>
          <p:nvPr/>
        </p:nvSpPr>
        <p:spPr>
          <a:xfrm>
            <a:off x="362008" y="943254"/>
            <a:ext cx="7801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Series - объект, похожий на одномерный массив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99DF3-D379-419C-954B-BD6637A68962}"/>
              </a:ext>
            </a:extLst>
          </p:cNvPr>
          <p:cNvSpPr txBox="1"/>
          <p:nvPr/>
        </p:nvSpPr>
        <p:spPr>
          <a:xfrm>
            <a:off x="856059" y="1475549"/>
            <a:ext cx="7184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У объекта Series есть атрибуты</a:t>
            </a:r>
          </a:p>
          <a:p>
            <a:r>
              <a:rPr lang="en-US" sz="18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values</a:t>
            </a:r>
            <a:r>
              <a:rPr lang="ru-RU" sz="1800" i="1" dirty="0">
                <a:latin typeface="PT Serif" panose="020A0603040505020204" pitchFamily="18" charset="-52"/>
              </a:rPr>
              <a:t> - </a:t>
            </a:r>
            <a:r>
              <a:rPr lang="ru-RU" sz="1800" dirty="0">
                <a:latin typeface="PT Serif" panose="020A0603040505020204" pitchFamily="18" charset="-52"/>
              </a:rPr>
              <a:t>список элементов </a:t>
            </a:r>
          </a:p>
          <a:p>
            <a:r>
              <a:rPr lang="ru-RU" sz="180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 Serif" panose="020A0603040505020204" pitchFamily="18" charset="-52"/>
              </a:rPr>
              <a:t>index</a:t>
            </a:r>
            <a:r>
              <a:rPr lang="ru-RU" sz="1800" i="1" dirty="0">
                <a:latin typeface="PT Serif" panose="020A0603040505020204" pitchFamily="18" charset="-52"/>
              </a:rPr>
              <a:t> - </a:t>
            </a:r>
            <a:r>
              <a:rPr lang="ru-RU" sz="1800" dirty="0">
                <a:latin typeface="PT Serif" panose="020A0603040505020204" pitchFamily="18" charset="-52"/>
              </a:rPr>
              <a:t>индексы</a:t>
            </a:r>
            <a:endParaRPr lang="ru-R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72634-3618-4540-A17C-E8DD7C86FDF2}"/>
              </a:ext>
            </a:extLst>
          </p:cNvPr>
          <p:cNvSpPr txBox="1"/>
          <p:nvPr/>
        </p:nvSpPr>
        <p:spPr>
          <a:xfrm>
            <a:off x="276867" y="2559956"/>
            <a:ext cx="7379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PT Serif" panose="020A0603040505020204" pitchFamily="18" charset="-52"/>
              </a:rPr>
              <a:t>Доступ к элементам объекта Series возможны по их индексу</a:t>
            </a:r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19DD2-6774-4557-8D60-4C76BBBF0298}"/>
              </a:ext>
            </a:extLst>
          </p:cNvPr>
          <p:cNvSpPr txBox="1"/>
          <p:nvPr/>
        </p:nvSpPr>
        <p:spPr>
          <a:xfrm>
            <a:off x="1582576" y="3090365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858C0-E48B-4341-B267-5F9F3FDD6C5C}"/>
              </a:ext>
            </a:extLst>
          </p:cNvPr>
          <p:cNvSpPr txBox="1"/>
          <p:nvPr/>
        </p:nvSpPr>
        <p:spPr>
          <a:xfrm>
            <a:off x="1582576" y="3373369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[0:4]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4ED79-2D0E-4461-BA47-3D992B8B47AB}"/>
              </a:ext>
            </a:extLst>
          </p:cNvPr>
          <p:cNvSpPr txBox="1"/>
          <p:nvPr/>
        </p:nvSpPr>
        <p:spPr>
          <a:xfrm>
            <a:off x="1582576" y="3659822"/>
            <a:ext cx="457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/>
              <a:t>my_series</a:t>
            </a:r>
            <a:r>
              <a:rPr lang="ru-RU" sz="1800" dirty="0"/>
              <a:t>[[0,3]]</a:t>
            </a:r>
          </a:p>
        </p:txBody>
      </p:sp>
    </p:spTree>
    <p:extLst>
      <p:ext uri="{BB962C8B-B14F-4D97-AF65-F5344CB8AC3E}">
        <p14:creationId xmlns:p14="http://schemas.microsoft.com/office/powerpoint/2010/main" val="4015337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847</Words>
  <Application>Microsoft Office PowerPoint</Application>
  <PresentationFormat>Экран (16:9)</PresentationFormat>
  <Paragraphs>131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3" baseType="lpstr">
      <vt:lpstr>Calibri</vt:lpstr>
      <vt:lpstr>Segoe UI Light</vt:lpstr>
      <vt:lpstr>Calibri Light</vt:lpstr>
      <vt:lpstr>Open Sans</vt:lpstr>
      <vt:lpstr>-apple-system</vt:lpstr>
      <vt:lpstr>var(--pst-font-family-monospace)</vt:lpstr>
      <vt:lpstr>PT Serif</vt:lpstr>
      <vt:lpstr>Arial</vt:lpstr>
      <vt:lpstr>Helvetica</vt:lpstr>
      <vt:lpstr>Times New Roman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область применения </vt:lpstr>
      <vt:lpstr>Данные</vt:lpstr>
      <vt:lpstr>Создание таблиц данных</vt:lpstr>
      <vt:lpstr>Создание таблиц данных</vt:lpstr>
      <vt:lpstr>Объект    Series</vt:lpstr>
      <vt:lpstr>Презентация PowerPoint</vt:lpstr>
      <vt:lpstr>Презентация PowerPoint</vt:lpstr>
      <vt:lpstr>Презентация PowerPoint</vt:lpstr>
      <vt:lpstr>Доступ к отдельным  элементам DataFrame </vt:lpstr>
      <vt:lpstr>Презентация PowerPoint</vt:lpstr>
      <vt:lpstr>Полезные методы DataFrame</vt:lpstr>
      <vt:lpstr>Фильтрация данных</vt:lpstr>
      <vt:lpstr>Группировка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44</cp:revision>
  <dcterms:modified xsi:type="dcterms:W3CDTF">2024-11-21T22:20:54Z</dcterms:modified>
</cp:coreProperties>
</file>