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30" r:id="rId2"/>
  </p:sldMasterIdLst>
  <p:notesMasterIdLst>
    <p:notesMasterId r:id="rId29"/>
  </p:notesMasterIdLst>
  <p:handoutMasterIdLst>
    <p:handoutMasterId r:id="rId30"/>
  </p:handoutMasterIdLst>
  <p:sldIdLst>
    <p:sldId id="433" r:id="rId3"/>
    <p:sldId id="434" r:id="rId4"/>
    <p:sldId id="337" r:id="rId5"/>
    <p:sldId id="351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65" r:id="rId15"/>
    <p:sldId id="335" r:id="rId16"/>
    <p:sldId id="352" r:id="rId17"/>
    <p:sldId id="355" r:id="rId18"/>
    <p:sldId id="353" r:id="rId19"/>
    <p:sldId id="356" r:id="rId20"/>
    <p:sldId id="372" r:id="rId21"/>
    <p:sldId id="357" r:id="rId22"/>
    <p:sldId id="358" r:id="rId23"/>
    <p:sldId id="359" r:id="rId24"/>
    <p:sldId id="360" r:id="rId25"/>
    <p:sldId id="362" r:id="rId26"/>
    <p:sldId id="364" r:id="rId27"/>
    <p:sldId id="361" r:id="rId28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C1"/>
    <a:srgbClr val="175A9F"/>
    <a:srgbClr val="F88F1E"/>
    <a:srgbClr val="053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106" d="100"/>
          <a:sy n="106" d="100"/>
        </p:scale>
        <p:origin x="8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76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915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5826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770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7584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4421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972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3751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35748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31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07324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243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95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3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7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5608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216603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</a:t>
            </a:r>
            <a:r>
              <a:rPr lang="ru-RU" sz="6400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60" y="558464"/>
            <a:ext cx="10041467" cy="1252911"/>
          </a:xfrm>
        </p:spPr>
        <p:txBody>
          <a:bodyPr>
            <a:normAutofit/>
          </a:bodyPr>
          <a:lstStyle/>
          <a:p>
            <a:r>
              <a:rPr lang="ru-RU" dirty="0"/>
              <a:t>Работа с модулем </a:t>
            </a:r>
            <a:r>
              <a:rPr lang="en-US" dirty="0"/>
              <a:t>OS</a:t>
            </a:r>
            <a:br>
              <a:rPr lang="en-US" dirty="0"/>
            </a:br>
            <a:r>
              <a:rPr lang="ru-RU" sz="3200" dirty="0"/>
              <a:t>Функция </a:t>
            </a:r>
            <a:r>
              <a:rPr lang="en-US" sz="3200" dirty="0" err="1"/>
              <a:t>rmdir</a:t>
            </a:r>
            <a:r>
              <a:rPr lang="en-US" sz="3200" dirty="0"/>
              <a:t>(path, *, </a:t>
            </a:r>
            <a:r>
              <a:rPr lang="en-US" sz="3200" dirty="0" err="1"/>
              <a:t>dir_fd</a:t>
            </a:r>
            <a:r>
              <a:rPr lang="en-US" sz="3200" dirty="0"/>
              <a:t>=None)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81660" y="2103475"/>
            <a:ext cx="99158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Функция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rmdir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модуля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удаляет путь к каталогу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path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Если директория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path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не существует или не является пустым каталогом, соответственно возникает исключение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FileNotFoundError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или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OSError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7345287" y="4969518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8991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60" y="558464"/>
            <a:ext cx="10041467" cy="1252911"/>
          </a:xfrm>
        </p:spPr>
        <p:txBody>
          <a:bodyPr>
            <a:normAutofit/>
          </a:bodyPr>
          <a:lstStyle/>
          <a:p>
            <a:r>
              <a:rPr lang="ru-RU" dirty="0"/>
              <a:t>Работа с модулем </a:t>
            </a:r>
            <a:r>
              <a:rPr lang="en-US" dirty="0"/>
              <a:t>OS</a:t>
            </a:r>
            <a:br>
              <a:rPr lang="en-US" dirty="0"/>
            </a:br>
            <a:r>
              <a:rPr lang="ru-RU" sz="3200" dirty="0"/>
              <a:t>Функция </a:t>
            </a:r>
            <a:r>
              <a:rPr lang="en-US" sz="3200" dirty="0" err="1"/>
              <a:t>removedirs</a:t>
            </a:r>
            <a:r>
              <a:rPr lang="en-US" sz="3200" dirty="0"/>
              <a:t> (path)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81660" y="2103475"/>
            <a:ext cx="99158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Функция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removedirs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удаляет каталоги рекурсивно.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Работает подобно [функции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os.rmdir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()][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os.rmdir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] за исключением того, что, если конечный каталог успешно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удален,os.removedirs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()` пытается последовательно удалить каждый родительский каталог, указанный в пути, до появления ошибки.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Появления ошибки обычно означает, что родительский каталог не пуст.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7345287" y="4969518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5196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0" y="328664"/>
            <a:ext cx="10883240" cy="125291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модулем </a:t>
            </a:r>
            <a:r>
              <a:rPr lang="en-US" dirty="0"/>
              <a:t>OS</a:t>
            </a:r>
            <a:br>
              <a:rPr lang="en-US" dirty="0"/>
            </a:br>
            <a:r>
              <a:rPr lang="ru-RU" sz="3200" dirty="0"/>
              <a:t>Функция </a:t>
            </a:r>
            <a:r>
              <a:rPr lang="en-US" sz="3200" dirty="0"/>
              <a:t>stat(path, *, </a:t>
            </a:r>
            <a:r>
              <a:rPr lang="en-US" sz="3200" dirty="0" err="1"/>
              <a:t>dir_fd</a:t>
            </a:r>
            <a:r>
              <a:rPr lang="en-US" sz="3200" dirty="0"/>
              <a:t>=None, </a:t>
            </a:r>
            <a:r>
              <a:rPr lang="en-US" sz="3200" dirty="0" err="1"/>
              <a:t>follow_symlinks</a:t>
            </a:r>
            <a:r>
              <a:rPr lang="en-US" sz="3200" dirty="0"/>
              <a:t>=True)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81660" y="1482082"/>
            <a:ext cx="99158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Функция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stat()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получает статистическую информацию файла или дескриптора файла.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Выполняет эквивалент системного вызова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stat()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по заданному пути.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Путь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path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может быть указан в виде строки или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bytes,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переданных прямо или косвенно через интерфейс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os.PathLike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или как дескриптор открытого файла.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Функция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stat()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вернет объект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os.stat_result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Функция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os.lstat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эквивалентна вызову функции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os.stat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с установленным аргументом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follow_symlinks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=False,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например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os.stat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(path,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dir_fd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dir_fd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follow_symlinks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=False).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9942521" y="5020318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0053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018077" y="202194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800" b="1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ТЕСТ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9786" y="453565"/>
            <a:ext cx="6404435" cy="640443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0C91EDC-A112-4709-A2A1-57FF82823C7C}"/>
              </a:ext>
            </a:extLst>
          </p:cNvPr>
          <p:cNvSpPr txBox="1">
            <a:spLocks/>
          </p:cNvSpPr>
          <p:nvPr/>
        </p:nvSpPr>
        <p:spPr>
          <a:xfrm>
            <a:off x="339694" y="1474649"/>
            <a:ext cx="7521606" cy="824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1) 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Что делает функция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os.name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()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3568A67-296A-40FF-9462-B081849963CC}"/>
              </a:ext>
            </a:extLst>
          </p:cNvPr>
          <p:cNvSpPr txBox="1">
            <a:spLocks/>
          </p:cNvSpPr>
          <p:nvPr/>
        </p:nvSpPr>
        <p:spPr>
          <a:xfrm>
            <a:off x="441294" y="3773050"/>
            <a:ext cx="7521606" cy="1610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3)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Задание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выберите любую папку на своем компьютере, имеющую вложенные директории. Выведите на печать в терминал ее содержимое, как и всех подкаталогов при помощи функции </a:t>
            </a: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print_docs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(</a:t>
            </a:r>
            <a:r>
              <a:rPr kumimoji="0" lang="ru-RU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directory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)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46FE9B3-CDAB-4BC6-8FE9-B490EB811FF9}"/>
              </a:ext>
            </a:extLst>
          </p:cNvPr>
          <p:cNvSpPr txBox="1">
            <a:spLocks/>
          </p:cNvSpPr>
          <p:nvPr/>
        </p:nvSpPr>
        <p:spPr>
          <a:xfrm>
            <a:off x="339694" y="2495733"/>
            <a:ext cx="7521606" cy="8240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2) 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Что выведет функция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os.listdir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()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129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8.1 Работа с модулем </a:t>
            </a:r>
            <a:r>
              <a:rPr lang="en-US" dirty="0"/>
              <a:t>OS</a:t>
            </a:r>
            <a:br>
              <a:rPr lang="ru-RU" dirty="0"/>
            </a:br>
            <a:r>
              <a:rPr lang="ru-RU" dirty="0"/>
              <a:t>Выводы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026" name="Picture 2" descr="Примеры использования модуля os в Python">
            <a:extLst>
              <a:ext uri="{FF2B5EF4-FFF2-40B4-BE49-F238E27FC236}">
                <a16:creationId xmlns:a16="http://schemas.microsoft.com/office/drawing/2014/main" id="{F3890611-405C-47B6-82B0-4D3F938F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136816"/>
            <a:ext cx="2362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297C37-4E2B-46F0-B431-7893FC38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357" y="2136816"/>
            <a:ext cx="6253679" cy="35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1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работа с файловой системой в </a:t>
            </a:r>
            <a:r>
              <a:rPr lang="ru-RU" dirty="0" err="1"/>
              <a:t>Python</a:t>
            </a:r>
            <a:endParaRPr lang="ru-RU" dirty="0"/>
          </a:p>
        </p:txBody>
      </p:sp>
      <p:pic>
        <p:nvPicPr>
          <p:cNvPr id="7170" name="Picture 2" descr="https://python-school.ru/wp-content/uploads/2020/09/Untitled.png">
            <a:extLst>
              <a:ext uri="{FF2B5EF4-FFF2-40B4-BE49-F238E27FC236}">
                <a16:creationId xmlns:a16="http://schemas.microsoft.com/office/drawing/2014/main" id="{7BB7539F-C763-426A-9143-9F18C366C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/>
          <a:stretch/>
        </p:blipFill>
        <p:spPr bwMode="auto">
          <a:xfrm>
            <a:off x="1454150" y="1866900"/>
            <a:ext cx="7753350" cy="293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83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работа с файловой системой в </a:t>
            </a:r>
            <a:r>
              <a:rPr lang="ru-RU" dirty="0" err="1"/>
              <a:t>Python</a:t>
            </a:r>
            <a:endParaRPr lang="ru-RU" dirty="0"/>
          </a:p>
        </p:txBody>
      </p:sp>
      <p:pic>
        <p:nvPicPr>
          <p:cNvPr id="7170" name="Picture 2" descr="https://python-school.ru/wp-content/uploads/2020/09/Untitled.png">
            <a:extLst>
              <a:ext uri="{FF2B5EF4-FFF2-40B4-BE49-F238E27FC236}">
                <a16:creationId xmlns:a16="http://schemas.microsoft.com/office/drawing/2014/main" id="{7BB7539F-C763-426A-9143-9F18C366C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/>
          <a:stretch/>
        </p:blipFill>
        <p:spPr bwMode="auto">
          <a:xfrm>
            <a:off x="3535572" y="1096019"/>
            <a:ext cx="4739856" cy="17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DAA444-B5D6-4D82-B6C1-A63103422FE8}"/>
              </a:ext>
            </a:extLst>
          </p:cNvPr>
          <p:cNvSpPr/>
          <p:nvPr/>
        </p:nvSpPr>
        <p:spPr>
          <a:xfrm>
            <a:off x="533400" y="3181437"/>
            <a:ext cx="1074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Python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поддерживает множество различных типов файлов, но условно их можно разделить на два виде: текстовые и бинарные.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Текстовые файлы - это к примеру файлы с расширением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cvs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txt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html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в общем любые файлы, которые сохраняют информацию в текстовом виде.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Бинарные файлы - это изображения, аудио и видеофайлы и т.д. В зависимости от типа файла работа с ним может немного отличаться.</a:t>
            </a:r>
          </a:p>
        </p:txBody>
      </p:sp>
    </p:spTree>
    <p:extLst>
      <p:ext uri="{BB962C8B-B14F-4D97-AF65-F5344CB8AC3E}">
        <p14:creationId xmlns:p14="http://schemas.microsoft.com/office/powerpoint/2010/main" val="1857558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0" y="328664"/>
            <a:ext cx="10883240" cy="1252911"/>
          </a:xfrm>
        </p:spPr>
        <p:txBody>
          <a:bodyPr>
            <a:normAutofit/>
          </a:bodyPr>
          <a:lstStyle/>
          <a:p>
            <a:r>
              <a:rPr lang="ru-RU" dirty="0"/>
              <a:t>Файлы и работа с файловой системой в </a:t>
            </a:r>
            <a:r>
              <a:rPr lang="ru-RU" dirty="0" err="1"/>
              <a:t>Python</a:t>
            </a:r>
            <a:br>
              <a:rPr lang="en-US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81660" y="1482082"/>
            <a:ext cx="99158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 работе с файлами необходимо соблюдать некоторую последовательность операций: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Открытие файла с помощью метода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open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Чтение файла с помощью метода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read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или запись в файл посредством метода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write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Закрытие файла методом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close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9942521" y="5020318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1213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0" y="328664"/>
            <a:ext cx="10883240" cy="1252911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Файлы и работа с файловой системой в </a:t>
            </a:r>
            <a:r>
              <a:rPr lang="ru-RU" dirty="0" err="1"/>
              <a:t>Python</a:t>
            </a:r>
            <a:br>
              <a:rPr lang="ru-RU" dirty="0"/>
            </a:br>
            <a:r>
              <a:rPr lang="ru-RU" dirty="0"/>
              <a:t>Функция </a:t>
            </a:r>
            <a:r>
              <a:rPr lang="en-US" dirty="0"/>
              <a:t>open(file, mode)</a:t>
            </a:r>
            <a:br>
              <a:rPr lang="en-US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81660" y="1581575"/>
            <a:ext cx="99158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Второй передаваемый аргумент -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устанавливает режим открытия файла в зависимости от того, что мы собираемся с ним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делать.Существует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4 общих режима: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Read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). Файл открывается для чтения.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Write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). Файл открывается для записи. Если файл отсутствует, то он создается.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Append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). Файл открывается для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дозаписи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Если файл отсутствует, то он создается.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Binary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). Используется для работы с бинарными файлами. Применяется вместе с другими режимами - w или r.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9566845" y="5276425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943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5AAD966-38BB-43EB-9BCF-EEAAC1838C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1264" y="838797"/>
          <a:ext cx="9274130" cy="4435389"/>
        </p:xfrm>
        <a:graphic>
          <a:graphicData uri="http://schemas.openxmlformats.org/drawingml/2006/table">
            <a:tbl>
              <a:tblPr/>
              <a:tblGrid>
                <a:gridCol w="1397615">
                  <a:extLst>
                    <a:ext uri="{9D8B030D-6E8A-4147-A177-3AD203B41FA5}">
                      <a16:colId xmlns:a16="http://schemas.microsoft.com/office/drawing/2014/main" val="3081210441"/>
                    </a:ext>
                  </a:extLst>
                </a:gridCol>
                <a:gridCol w="7876515">
                  <a:extLst>
                    <a:ext uri="{9D8B030D-6E8A-4147-A177-3AD203B41FA5}">
                      <a16:colId xmlns:a16="http://schemas.microsoft.com/office/drawing/2014/main" val="4150971324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Режим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Обозначение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385484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'r'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822235"/>
                  </a:ext>
                </a:extLst>
              </a:tr>
              <a:tr h="821007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highlight>
                            <a:srgbClr val="00FFFF"/>
                          </a:highlight>
                        </a:rPr>
                        <a:t>'w'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946873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'x'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97611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highlight>
                            <a:srgbClr val="00FFFF"/>
                          </a:highlight>
                        </a:rPr>
                        <a:t>'a'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223274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'b'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открытие в двоичном режиме.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484914"/>
                  </a:ext>
                </a:extLst>
              </a:tr>
              <a:tr h="821007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't'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99208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'+'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95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0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3C3DB7-5F92-4105-A5B5-C66DD9F1575D}"/>
              </a:ext>
            </a:extLst>
          </p:cNvPr>
          <p:cNvSpPr txBox="1">
            <a:spLocks/>
          </p:cNvSpPr>
          <p:nvPr/>
        </p:nvSpPr>
        <p:spPr>
          <a:xfrm>
            <a:off x="424115" y="686119"/>
            <a:ext cx="10783838" cy="74754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Модуль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5</a:t>
            </a: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Yandex Sans Text Light" panose="02000000000000000000" pitchFamily="2" charset="-52"/>
              </a:rPr>
              <a:t>. </a:t>
            </a:r>
            <a:r>
              <a:rPr lang="ru-RU" b="1" dirty="0"/>
              <a:t>Работа с файловой системой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5F9BCF-8286-4660-B35B-945CD7D32812}"/>
              </a:ext>
            </a:extLst>
          </p:cNvPr>
          <p:cNvSpPr/>
          <p:nvPr/>
        </p:nvSpPr>
        <p:spPr>
          <a:xfrm>
            <a:off x="491669" y="2389719"/>
            <a:ext cx="10648729" cy="297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lnSpc>
                <a:spcPct val="85000"/>
              </a:lnSpc>
              <a:buFont typeface="+mj-lt"/>
              <a:buAutoNum type="arabicPeriod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Работа с файлами</a:t>
            </a:r>
          </a:p>
          <a:p>
            <a:pPr marL="742950" lvl="0" indent="-742950">
              <a:lnSpc>
                <a:spcPct val="85000"/>
              </a:lnSpc>
              <a:buFont typeface="+mj-lt"/>
              <a:buAutoNum type="arabicPeriod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Работа с каталогами</a:t>
            </a:r>
          </a:p>
          <a:p>
            <a:pPr marL="742950" lvl="0" indent="-742950">
              <a:lnSpc>
                <a:spcPct val="85000"/>
              </a:lnSpc>
              <a:buFont typeface="+mj-lt"/>
              <a:buAutoNum type="arabicPeriod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Обработка параметров командной строки</a:t>
            </a:r>
          </a:p>
          <a:p>
            <a:pPr marL="742950" lvl="0" indent="-742950">
              <a:lnSpc>
                <a:spcPct val="85000"/>
              </a:lnSpc>
              <a:buFont typeface="+mj-lt"/>
              <a:buAutoNum type="arabicPeriod"/>
            </a:pPr>
            <a:r>
              <a:rPr lang="ru-RU" sz="4400" dirty="0">
                <a:solidFill>
                  <a:prstClr val="black">
                    <a:lumMod val="95000"/>
                    <a:lumOff val="5000"/>
                  </a:prstClr>
                </a:solidFill>
                <a:latin typeface="Yandex Sans Text Light" panose="02000000000000000000" pitchFamily="2" charset="-52"/>
              </a:rPr>
              <a:t>Практикум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Yandex Sans Text Light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218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0" y="328664"/>
            <a:ext cx="10883240" cy="1252911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Файлы и работа с файловой системой в </a:t>
            </a:r>
            <a:r>
              <a:rPr lang="ru-RU" dirty="0" err="1"/>
              <a:t>Python</a:t>
            </a:r>
            <a:br>
              <a:rPr lang="ru-RU" dirty="0"/>
            </a:br>
            <a:r>
              <a:rPr lang="ru-RU" dirty="0"/>
              <a:t>Функция </a:t>
            </a:r>
            <a:r>
              <a:rPr lang="en-US" dirty="0"/>
              <a:t>write(str)</a:t>
            </a:r>
            <a:br>
              <a:rPr lang="en-US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56260" y="1962575"/>
            <a:ext cx="99158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Чтобы открыть текстовый файл на запись, необходимо применить режим w (перезапись) или a 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дозапись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Затем для записи применяется метод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write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), в который передается записываемая строка.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Стоит отметить, что записывается именно строка, поэтому, если нужно записать числа, данные других типов, то их предварительно нужно конвертировать в строку.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9566845" y="5276425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9647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0" y="328664"/>
            <a:ext cx="10883240" cy="1252911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Файлы и работа с файловой системой в </a:t>
            </a:r>
            <a:r>
              <a:rPr lang="ru-RU" dirty="0" err="1"/>
              <a:t>Python</a:t>
            </a:r>
            <a:br>
              <a:rPr lang="ru-RU" dirty="0"/>
            </a:br>
            <a:r>
              <a:rPr lang="ru-RU" dirty="0"/>
              <a:t>Функции </a:t>
            </a:r>
            <a:r>
              <a:rPr lang="en-US" dirty="0" err="1"/>
              <a:t>readline</a:t>
            </a:r>
            <a:r>
              <a:rPr lang="en-US" dirty="0"/>
              <a:t>()</a:t>
            </a:r>
            <a:r>
              <a:rPr lang="ru-RU" dirty="0"/>
              <a:t>,</a:t>
            </a:r>
            <a:r>
              <a:rPr lang="en-US" dirty="0"/>
              <a:t>read(), </a:t>
            </a:r>
            <a:r>
              <a:rPr lang="en-US" dirty="0" err="1"/>
              <a:t>readlines</a:t>
            </a:r>
            <a:r>
              <a:rPr lang="en-US" dirty="0"/>
              <a:t>()</a:t>
            </a:r>
            <a:br>
              <a:rPr lang="en-US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56260" y="1962575"/>
            <a:ext cx="99158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readline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(): считывает одну строку из файла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read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(): считывает все содержимое файла в одну строку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readlines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(): считывает все строки файла в список.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9566845" y="5276425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518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60" y="328664"/>
            <a:ext cx="10883240" cy="1252911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Файлы и работа с файловой системой в </a:t>
            </a:r>
            <a:r>
              <a:rPr lang="ru-RU" dirty="0" err="1"/>
              <a:t>Python</a:t>
            </a:r>
            <a:br>
              <a:rPr lang="ru-RU" dirty="0"/>
            </a:br>
            <a:r>
              <a:rPr lang="ru-RU" dirty="0"/>
              <a:t>Файлы </a:t>
            </a:r>
            <a:r>
              <a:rPr lang="en-US" dirty="0"/>
              <a:t>csv</a:t>
            </a:r>
            <a:br>
              <a:rPr lang="en-US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56260" y="1441875"/>
            <a:ext cx="99158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Одним из распространенных файловых форматов, которые хранят в удобном виде информацию, является формат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csv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Каждая строка в файле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csv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представляет отдельную запись или строку, которая состоит из отдельных столбцов, разделенных запятыми.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Собственно поэтому формат и называется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Comma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Separated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Values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Но хотя формат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csv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- это формат текстовых файлов,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Python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для упрощения работы с ним предоставляет специальный встроенный модуль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csv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9566845" y="5276425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169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Файлы и работа с файловой системой в </a:t>
            </a:r>
            <a:r>
              <a:rPr lang="ru-RU" dirty="0" err="1"/>
              <a:t>Python</a:t>
            </a:r>
            <a:br>
              <a:rPr lang="ru-RU" dirty="0"/>
            </a:br>
            <a:r>
              <a:rPr lang="ru-RU" dirty="0"/>
              <a:t>Выводы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026" name="Picture 2" descr="Примеры использования модуля os в Python">
            <a:extLst>
              <a:ext uri="{FF2B5EF4-FFF2-40B4-BE49-F238E27FC236}">
                <a16:creationId xmlns:a16="http://schemas.microsoft.com/office/drawing/2014/main" id="{F3890611-405C-47B6-82B0-4D3F938F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3" y="1723968"/>
            <a:ext cx="2362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python-school.ru/wp-content/uploads/2020/09/Untitled.png">
            <a:extLst>
              <a:ext uri="{FF2B5EF4-FFF2-40B4-BE49-F238E27FC236}">
                <a16:creationId xmlns:a16="http://schemas.microsoft.com/office/drawing/2014/main" id="{497644A1-2132-4FE4-A75F-71CEF14B3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/>
          <a:stretch/>
        </p:blipFill>
        <p:spPr bwMode="auto">
          <a:xfrm>
            <a:off x="3039533" y="3667068"/>
            <a:ext cx="7753350" cy="293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343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018077" y="202194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800" b="1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ТЕСТ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339694" y="2850631"/>
            <a:ext cx="7521606" cy="161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Для чего следует закрывать файл методом 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close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 после работы с ним?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9786" y="453565"/>
            <a:ext cx="6404435" cy="640443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0C91EDC-A112-4709-A2A1-57FF82823C7C}"/>
              </a:ext>
            </a:extLst>
          </p:cNvPr>
          <p:cNvSpPr txBox="1">
            <a:spLocks/>
          </p:cNvSpPr>
          <p:nvPr/>
        </p:nvSpPr>
        <p:spPr>
          <a:xfrm>
            <a:off x="339694" y="1402198"/>
            <a:ext cx="7521606" cy="161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Что возвращает файловый метод </a:t>
            </a:r>
            <a:r>
              <a:rPr kumimoji="0" lang="ru-RU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readlines</a:t>
            </a: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?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3568A67-296A-40FF-9462-B081849963CC}"/>
              </a:ext>
            </a:extLst>
          </p:cNvPr>
          <p:cNvSpPr txBox="1">
            <a:spLocks/>
          </p:cNvSpPr>
          <p:nvPr/>
        </p:nvSpPr>
        <p:spPr>
          <a:xfrm>
            <a:off x="339694" y="4299064"/>
            <a:ext cx="7521606" cy="1610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Что делает метод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seek </a:t>
            </a: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в следующем фрагменте программы: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file = open("text.dat", encoding="utf-8")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r =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file.read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(40)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file.seek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(0)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922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018077" y="202194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800" b="1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ТЕСТ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339694" y="2623849"/>
            <a:ext cx="7521606" cy="1610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2) Что произойдет в результате выполнения команды: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file</a:t>
            </a: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 = </a:t>
            </a:r>
            <a:r>
              <a:rPr kumimoji="0" lang="ru-RU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open</a:t>
            </a: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("text.dat", </a:t>
            </a:r>
            <a:r>
              <a:rPr kumimoji="0" lang="ru-RU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encoding</a:t>
            </a: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="utf-8")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9786" y="453565"/>
            <a:ext cx="6404435" cy="640443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0C91EDC-A112-4709-A2A1-57FF82823C7C}"/>
              </a:ext>
            </a:extLst>
          </p:cNvPr>
          <p:cNvSpPr txBox="1">
            <a:spLocks/>
          </p:cNvSpPr>
          <p:nvPr/>
        </p:nvSpPr>
        <p:spPr>
          <a:xfrm>
            <a:off x="339694" y="1240330"/>
            <a:ext cx="7521606" cy="1610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1) Что возвращает файловый метод </a:t>
            </a:r>
            <a:r>
              <a:rPr kumimoji="0" lang="ru-RU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readlines</a:t>
            </a: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?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3568A67-296A-40FF-9462-B081849963CC}"/>
              </a:ext>
            </a:extLst>
          </p:cNvPr>
          <p:cNvSpPr txBox="1">
            <a:spLocks/>
          </p:cNvSpPr>
          <p:nvPr/>
        </p:nvSpPr>
        <p:spPr>
          <a:xfrm>
            <a:off x="339694" y="4854315"/>
            <a:ext cx="7521606" cy="16103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</a:rPr>
              <a:t>3) Что произойдет при выполнении команд: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file = open("text.dat", encoding="utf-8")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r =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file.read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latin typeface="Open Sans" panose="020B0606030504020204" pitchFamily="34" charset="0"/>
              </a:rPr>
              <a:t>(4)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40477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Домашнее задание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57A2D4-D9BC-404C-9165-0540EAE02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655456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8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модулем </a:t>
            </a:r>
            <a:r>
              <a:rPr lang="en-US" dirty="0"/>
              <a:t>OS</a:t>
            </a:r>
            <a:endParaRPr lang="ru-RU" dirty="0"/>
          </a:p>
        </p:txBody>
      </p:sp>
      <p:pic>
        <p:nvPicPr>
          <p:cNvPr id="1026" name="Picture 2" descr="Примеры использования модуля os в Python">
            <a:extLst>
              <a:ext uri="{FF2B5EF4-FFF2-40B4-BE49-F238E27FC236}">
                <a16:creationId xmlns:a16="http://schemas.microsoft.com/office/drawing/2014/main" id="{F3890611-405C-47B6-82B0-4D3F938F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136816"/>
            <a:ext cx="2362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.ytimg.com/vi/Tp4qTuHROX4/sddefault.jpg">
            <a:extLst>
              <a:ext uri="{FF2B5EF4-FFF2-40B4-BE49-F238E27FC236}">
                <a16:creationId xmlns:a16="http://schemas.microsoft.com/office/drawing/2014/main" id="{2DC48128-A100-406F-A690-EF018BDAF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22" y="156735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243948"/>
            <a:ext cx="9062089" cy="1252911"/>
          </a:xfrm>
        </p:spPr>
        <p:txBody>
          <a:bodyPr/>
          <a:lstStyle/>
          <a:p>
            <a:r>
              <a:rPr lang="ru-RU" dirty="0"/>
              <a:t>Работа с модулем </a:t>
            </a:r>
            <a:r>
              <a:rPr lang="en-US" dirty="0"/>
              <a:t>OS</a:t>
            </a:r>
            <a:br>
              <a:rPr lang="en-US" dirty="0"/>
            </a:br>
            <a:r>
              <a:rPr lang="ru-RU" dirty="0"/>
              <a:t>Горячий старт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94C1A6-D29E-4EED-87D0-ECCBD4C33929}"/>
              </a:ext>
            </a:extLst>
          </p:cNvPr>
          <p:cNvSpPr/>
          <p:nvPr/>
        </p:nvSpPr>
        <p:spPr>
          <a:xfrm>
            <a:off x="8168217" y="-313319"/>
            <a:ext cx="18501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Легко и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просто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?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D00E168-9BBF-43DA-B617-0141692A3487}"/>
              </a:ext>
            </a:extLst>
          </p:cNvPr>
          <p:cNvSpPr/>
          <p:nvPr/>
        </p:nvSpPr>
        <p:spPr>
          <a:xfrm>
            <a:off x="182033" y="1722475"/>
            <a:ext cx="48852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from os import *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print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2D7A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name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7A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environ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print(environ["TMP"])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getenv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"TMP"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))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7A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environ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"TMP2"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])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getcwd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())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FE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#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os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chdir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"C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:\Users\mike\Documents"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os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getcwd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())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FE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# C:\\Users\\mike\\Documents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9E2972-CD8F-4BC0-9F0A-38D61BD1DDEB}"/>
              </a:ext>
            </a:extLst>
          </p:cNvPr>
          <p:cNvSpPr/>
          <p:nvPr/>
        </p:nvSpPr>
        <p:spPr>
          <a:xfrm>
            <a:off x="4821768" y="1256341"/>
            <a:ext cx="66928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os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mkdir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"test"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7A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path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FE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'C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:\Users\mike\Documents\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pytest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'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os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mkdir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7A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path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7A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path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FE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'C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:\Users\mike\Documents\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pytest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\2014\02\19'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os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makedirs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7A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path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os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remove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"test.txt"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os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rmdir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pytest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os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rename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"test.txt"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FE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"pytest.txt"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os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startfile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r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'C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D1144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:\Users\mike\Documents\labels.pdf’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os.walk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/>
                <a:ea typeface="+mn-ea"/>
                <a:cs typeface="+mn-cs"/>
              </a:rPr>
              <a:t>()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BCB0429-0660-4355-A5C5-E2FCCA6BB8E8}"/>
              </a:ext>
            </a:extLst>
          </p:cNvPr>
          <p:cNvSpPr/>
          <p:nvPr/>
        </p:nvSpPr>
        <p:spPr>
          <a:xfrm>
            <a:off x="6690136" y="5536834"/>
            <a:ext cx="46346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а теперь к деталям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830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модулем </a:t>
            </a:r>
            <a:r>
              <a:rPr lang="en-US" dirty="0"/>
              <a:t>OS</a:t>
            </a:r>
            <a:br>
              <a:rPr lang="en-US" dirty="0"/>
            </a:br>
            <a:r>
              <a:rPr lang="ru-RU" sz="3200" dirty="0"/>
              <a:t>Функция </a:t>
            </a:r>
            <a:r>
              <a:rPr lang="ru-RU" sz="3200" dirty="0" err="1"/>
              <a:t>getcwd</a:t>
            </a:r>
            <a:r>
              <a:rPr lang="ru-RU" sz="3200" dirty="0"/>
              <a:t>()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555501" y="2090172"/>
            <a:ext cx="84618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Функция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getcwd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модуля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вернет строку, представляющую текущий рабочий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каталог.Функция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getcwdb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вернет строку байтов, представляющую текущий рабочий каталог.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Функция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getcwdb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использует кодировку UTF-8 в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Windows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а не кодовую страницу ANSI.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94C1A6-D29E-4EED-87D0-ECCBD4C33929}"/>
              </a:ext>
            </a:extLst>
          </p:cNvPr>
          <p:cNvSpPr/>
          <p:nvPr/>
        </p:nvSpPr>
        <p:spPr>
          <a:xfrm>
            <a:off x="6989027" y="4843137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2923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модулем </a:t>
            </a:r>
            <a:r>
              <a:rPr lang="en-US" dirty="0"/>
              <a:t>OS</a:t>
            </a:r>
            <a:br>
              <a:rPr lang="en-US" dirty="0"/>
            </a:br>
            <a:r>
              <a:rPr lang="ru-RU" sz="3200" dirty="0"/>
              <a:t>Функция </a:t>
            </a:r>
            <a:r>
              <a:rPr lang="ru-RU" sz="3200" dirty="0" err="1"/>
              <a:t>listdir</a:t>
            </a:r>
            <a:r>
              <a:rPr lang="ru-RU" sz="3200" dirty="0"/>
              <a:t>(</a:t>
            </a:r>
            <a:r>
              <a:rPr lang="en-US" sz="3200" dirty="0"/>
              <a:t>path=‘.’</a:t>
            </a:r>
            <a:r>
              <a:rPr lang="ru-RU" sz="3200" dirty="0"/>
              <a:t>)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56260" y="1722475"/>
            <a:ext cx="99158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Функция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listdir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модуля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возвращает список, содержащий имена файлов и директорий в каталоге, заданном путем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path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Список будет в произвольном порядке и не содержит специальных обозначений '.' и '..', даже если они присутствуют в каталоге.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Аргумент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path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принимает объекты, реализующих интерфейс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os.PathLike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Если путь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path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имеет байтовый тип, переданный прямо или косвенно через интерфейс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os.PathLike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возвращаемые имена файлов также будут байтовыми типами, во всех остальных случаях они будут иметь строковой тип.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7345287" y="4969518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9737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модулем </a:t>
            </a:r>
            <a:r>
              <a:rPr lang="en-US" dirty="0"/>
              <a:t>OS</a:t>
            </a:r>
            <a:br>
              <a:rPr lang="en-US" dirty="0"/>
            </a:br>
            <a:r>
              <a:rPr lang="ru-RU" sz="3200" dirty="0"/>
              <a:t>Функция </a:t>
            </a:r>
            <a:r>
              <a:rPr lang="en-US" sz="3200" dirty="0" err="1"/>
              <a:t>chdir</a:t>
            </a:r>
            <a:r>
              <a:rPr lang="en-US" sz="3200" dirty="0"/>
              <a:t> </a:t>
            </a:r>
            <a:r>
              <a:rPr lang="ru-RU" sz="3200" dirty="0"/>
              <a:t>(</a:t>
            </a:r>
            <a:r>
              <a:rPr lang="en-US" sz="3200" dirty="0"/>
              <a:t>path</a:t>
            </a:r>
            <a:r>
              <a:rPr lang="ru-RU" sz="3200" dirty="0"/>
              <a:t>)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81660" y="2103475"/>
            <a:ext cx="9915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Функция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chdir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модуля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изменяет текущий рабочий каталог. Аргумент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path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может принимать объекты, представляющие путь файловой системы, такие как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pathlib.PurePath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7345287" y="4969518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142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60" y="558464"/>
            <a:ext cx="10041467" cy="125291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модулем </a:t>
            </a:r>
            <a:r>
              <a:rPr lang="en-US" dirty="0"/>
              <a:t>OS</a:t>
            </a:r>
            <a:br>
              <a:rPr lang="en-US" dirty="0"/>
            </a:br>
            <a:r>
              <a:rPr lang="ru-RU" sz="3200" dirty="0"/>
              <a:t>Функция </a:t>
            </a:r>
            <a:r>
              <a:rPr lang="en-US" sz="3200" dirty="0" err="1"/>
              <a:t>mkdir</a:t>
            </a:r>
            <a:r>
              <a:rPr lang="en-US" sz="3200" dirty="0"/>
              <a:t>(path, mode=0o777, *, </a:t>
            </a:r>
            <a:r>
              <a:rPr lang="en-US" sz="3200" dirty="0" err="1"/>
              <a:t>dir_fd</a:t>
            </a:r>
            <a:r>
              <a:rPr lang="en-US" sz="3200" dirty="0"/>
              <a:t>=None)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81660" y="2103475"/>
            <a:ext cx="99158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Функция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mkdir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модуля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создает каталог с именем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path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с режимом доступа к нему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mode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 Аргумент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path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может принимать объекты, представляющие путь файловой системы, такие как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pathlib.PurePath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7345287" y="4969518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5185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660" y="558464"/>
            <a:ext cx="10041467" cy="1252911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модулем </a:t>
            </a:r>
            <a:r>
              <a:rPr lang="en-US" dirty="0"/>
              <a:t>OS</a:t>
            </a:r>
            <a:br>
              <a:rPr lang="en-US" dirty="0"/>
            </a:br>
            <a:r>
              <a:rPr lang="ru-RU" sz="3200" dirty="0"/>
              <a:t>Функция </a:t>
            </a:r>
            <a:r>
              <a:rPr lang="en-US" sz="3200" dirty="0" err="1"/>
              <a:t>makedirs</a:t>
            </a:r>
            <a:r>
              <a:rPr lang="en-US" sz="3200" dirty="0"/>
              <a:t>(name, mode=0o777, </a:t>
            </a:r>
            <a:r>
              <a:rPr lang="en-US" sz="3200" dirty="0" err="1"/>
              <a:t>exist_ok</a:t>
            </a:r>
            <a:r>
              <a:rPr lang="en-US" sz="3200" dirty="0"/>
              <a:t>=False)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F847B3-3FEC-425F-8CCB-9689FB50CBAF}"/>
              </a:ext>
            </a:extLst>
          </p:cNvPr>
          <p:cNvSpPr/>
          <p:nvPr/>
        </p:nvSpPr>
        <p:spPr>
          <a:xfrm>
            <a:off x="381660" y="2103475"/>
            <a:ext cx="99158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Функция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makedirs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 модуля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рекурсивно создает все промежуточные каталоги, если они не существуют. Функция работает подобно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os.mkdir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(), но создает все каталоги промежуточного уровня, необходимые для хранения конечного каталога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DDE2A8-247D-444B-B935-3F0CE5660899}"/>
              </a:ext>
            </a:extLst>
          </p:cNvPr>
          <p:cNvSpPr/>
          <p:nvPr/>
        </p:nvSpPr>
        <p:spPr>
          <a:xfrm>
            <a:off x="7345287" y="4969518"/>
            <a:ext cx="18678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4777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Пример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0851430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7316</TotalTime>
  <Words>1272</Words>
  <Application>Microsoft Office PowerPoint</Application>
  <PresentationFormat>Широкоэкранный</PresentationFormat>
  <Paragraphs>187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41" baseType="lpstr">
      <vt:lpstr>Arial</vt:lpstr>
      <vt:lpstr>Calibri</vt:lpstr>
      <vt:lpstr>Calibri Light</vt:lpstr>
      <vt:lpstr>inherit</vt:lpstr>
      <vt:lpstr>Monaco</vt:lpstr>
      <vt:lpstr>Montserrat</vt:lpstr>
      <vt:lpstr>Open Sans</vt:lpstr>
      <vt:lpstr>Segoe UI Light</vt:lpstr>
      <vt:lpstr>Times New Roman</vt:lpstr>
      <vt:lpstr>Trebuchet MS</vt:lpstr>
      <vt:lpstr>Wingdings</vt:lpstr>
      <vt:lpstr>Wingdings 3</vt:lpstr>
      <vt:lpstr>Yandex Sans Text Light</vt:lpstr>
      <vt:lpstr>Аспект</vt:lpstr>
      <vt:lpstr>1_Office Theme</vt:lpstr>
      <vt:lpstr>Презентация PowerPoint</vt:lpstr>
      <vt:lpstr>Презентация PowerPoint</vt:lpstr>
      <vt:lpstr>Работа с модулем OS</vt:lpstr>
      <vt:lpstr>Работа с модулем OS Горячий старт</vt:lpstr>
      <vt:lpstr>Работа с модулем OS Функция getcwd()</vt:lpstr>
      <vt:lpstr>Работа с модулем OS Функция listdir(path=‘.’) </vt:lpstr>
      <vt:lpstr>Работа с модулем OS Функция chdir (path) </vt:lpstr>
      <vt:lpstr>Работа с модулем OS Функция mkdir(path, mode=0o777, *, dir_fd=None)</vt:lpstr>
      <vt:lpstr>Работа с модулем OS Функция makedirs(name, mode=0o777, exist_ok=False)</vt:lpstr>
      <vt:lpstr>Работа с модулем OS Функция rmdir(path, *, dir_fd=None)</vt:lpstr>
      <vt:lpstr>Работа с модулем OS Функция removedirs (path)</vt:lpstr>
      <vt:lpstr>Работа с модулем OS Функция stat(path, *, dir_fd=None, follow_symlinks=True)</vt:lpstr>
      <vt:lpstr>Презентация PowerPoint</vt:lpstr>
      <vt:lpstr>8.1 Работа с модулем OS Выводы:</vt:lpstr>
      <vt:lpstr>Файлы и работа с файловой системой в Python</vt:lpstr>
      <vt:lpstr>Файлы и работа с файловой системой в Python</vt:lpstr>
      <vt:lpstr>Файлы и работа с файловой системой в Python </vt:lpstr>
      <vt:lpstr>Файлы и работа с файловой системой в Python Функция open(file, mode) </vt:lpstr>
      <vt:lpstr>Презентация PowerPoint</vt:lpstr>
      <vt:lpstr>Файлы и работа с файловой системой в Python Функция write(str) </vt:lpstr>
      <vt:lpstr>Файлы и работа с файловой системой в Python Функции readline(),read(), readlines() </vt:lpstr>
      <vt:lpstr>Файлы и работа с файловой системой в Python Файлы csv </vt:lpstr>
      <vt:lpstr>Файлы и работа с файловой системой в Python Выводы: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376</cp:revision>
  <cp:lastPrinted>2019-04-08T14:42:06Z</cp:lastPrinted>
  <dcterms:created xsi:type="dcterms:W3CDTF">2019-04-03T13:32:28Z</dcterms:created>
  <dcterms:modified xsi:type="dcterms:W3CDTF">2024-11-07T13:45:51Z</dcterms:modified>
</cp:coreProperties>
</file>