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23"/>
  </p:notesMasterIdLst>
  <p:sldIdLst>
    <p:sldId id="431" r:id="rId3"/>
    <p:sldId id="434" r:id="rId4"/>
    <p:sldId id="285" r:id="rId5"/>
    <p:sldId id="292" r:id="rId6"/>
    <p:sldId id="293" r:id="rId7"/>
    <p:sldId id="294" r:id="rId8"/>
    <p:sldId id="299" r:id="rId9"/>
    <p:sldId id="290" r:id="rId10"/>
    <p:sldId id="298" r:id="rId11"/>
    <p:sldId id="432" r:id="rId12"/>
    <p:sldId id="506" r:id="rId13"/>
    <p:sldId id="507" r:id="rId14"/>
    <p:sldId id="508" r:id="rId15"/>
    <p:sldId id="503" r:id="rId16"/>
    <p:sldId id="504" r:id="rId17"/>
    <p:sldId id="257" r:id="rId18"/>
    <p:sldId id="429" r:id="rId19"/>
    <p:sldId id="505" r:id="rId20"/>
    <p:sldId id="430" r:id="rId21"/>
    <p:sldId id="363" r:id="rId2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 varScale="1">
        <p:scale>
          <a:sx n="143" d="100"/>
          <a:sy n="14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://python-scripts.com/scope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https://habr.com/post/335866/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://www.ibm.com/developerworks/ru/library/l-python_details_03</a:t>
            </a:r>
            <a:r>
              <a:rPr lang="en-US" dirty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en-US"/>
              <a:t>://old.pynsk.ru/posts/2015/Oct/08/opyt-razrabotchikov-zamykaniia-closure-zachem-i-pochemu/#.WvlNtn--mie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9396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5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91856"/>
            <a:ext cx="6447501" cy="3239166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500" b="0"/>
            </a:lvl1pPr>
            <a:lvl2pPr marL="557213" indent="-214313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8572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2001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15430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7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053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322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22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159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72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042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681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219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636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935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740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311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197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689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5" y="0"/>
            <a:ext cx="8928992" cy="465516"/>
          </a:xfrm>
        </p:spPr>
        <p:txBody>
          <a:bodyPr>
            <a:noAutofit/>
          </a:bodyPr>
          <a:lstStyle>
            <a:lvl1pPr>
              <a:defRPr sz="33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5" y="573528"/>
            <a:ext cx="8928992" cy="4158462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  <a:defRPr/>
            </a:lvl1pPr>
            <a:lvl2pPr marL="243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ü"/>
              <a:defRPr/>
            </a:lvl2pPr>
            <a:lvl3pPr marL="48600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lvl3pPr>
            <a:lvl4pPr marL="729000" indent="0">
              <a:lnSpc>
                <a:spcPct val="80000"/>
              </a:lnSpc>
              <a:spcBef>
                <a:spcPts val="0"/>
              </a:spcBef>
              <a:defRPr/>
            </a:lvl4pPr>
            <a:lvl5pPr marL="972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v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85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27" lvl="1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38" lvl="2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10" lvl="3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22" lvl="4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184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78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3" y="172624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E9B1B-960D-4B79-933C-48608354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proproprogs.ru/htm/python_base/files/python3-oblasti-vidimosti-peremennyh-klyuchevye-slova-global-i-nonlocal.files/image002.jpg">
            <a:extLst>
              <a:ext uri="{FF2B5EF4-FFF2-40B4-BE49-F238E27FC236}">
                <a16:creationId xmlns:a16="http://schemas.microsoft.com/office/drawing/2014/main" id="{7113ACC8-D78A-44EA-907B-1C592D9A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63" y="1665279"/>
            <a:ext cx="5766906" cy="23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0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11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Декораторы в Python: понятие, структура, примеры использования">
            <a:extLst>
              <a:ext uri="{FF2B5EF4-FFF2-40B4-BE49-F238E27FC236}">
                <a16:creationId xmlns:a16="http://schemas.microsoft.com/office/drawing/2014/main" id="{386092F4-A1B6-4C36-9D9C-CAFC22D3A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89" y="239317"/>
            <a:ext cx="3689610" cy="2873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Декораторы в Python: работа с функциями и классами, способы применения">
            <a:extLst>
              <a:ext uri="{FF2B5EF4-FFF2-40B4-BE49-F238E27FC236}">
                <a16:creationId xmlns:a16="http://schemas.microsoft.com/office/drawing/2014/main" id="{1DA8ED47-57F9-4138-B564-3402151B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816" y="1970942"/>
            <a:ext cx="4086225" cy="2724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5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12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Что такое декораторы и для чего они нужны в Python">
            <a:extLst>
              <a:ext uri="{FF2B5EF4-FFF2-40B4-BE49-F238E27FC236}">
                <a16:creationId xmlns:a16="http://schemas.microsoft.com/office/drawing/2014/main" id="{4513F5B7-1B47-4526-B6EA-EFC55330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7" y="322199"/>
            <a:ext cx="6785471" cy="412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2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27338-5B1D-4790-9E42-81C5F346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16" y="430133"/>
            <a:ext cx="7886520" cy="993960"/>
          </a:xfrm>
        </p:spPr>
        <p:txBody>
          <a:bodyPr/>
          <a:lstStyle/>
          <a:p>
            <a:r>
              <a:rPr lang="ru-RU" dirty="0"/>
              <a:t>Функция-генератор. </a:t>
            </a:r>
            <a:br>
              <a:rPr lang="en-US" dirty="0"/>
            </a:br>
            <a:r>
              <a:rPr lang="ru-RU" dirty="0"/>
              <a:t>Оператор </a:t>
            </a:r>
            <a:r>
              <a:rPr lang="en-US" dirty="0"/>
              <a:t>yield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632DA0-8E3E-4921-B3BB-4D317192A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18" y="2607552"/>
            <a:ext cx="6365055" cy="18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14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7B6AA1-2CB3-47D6-A3D3-8FD2BCBE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24804"/>
            <a:ext cx="6305906" cy="4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15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Упрости свой JavaScript – используй map, reduce и filter">
            <a:extLst>
              <a:ext uri="{FF2B5EF4-FFF2-40B4-BE49-F238E27FC236}">
                <a16:creationId xmlns:a16="http://schemas.microsoft.com/office/drawing/2014/main" id="{6D55CB7E-0A22-4323-8B6C-CBDDFD77B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94" y="808894"/>
            <a:ext cx="6591395" cy="329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4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16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DFAB1FD-E889-4A5E-805C-79807796E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3" y="829761"/>
            <a:ext cx="7860323" cy="29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9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17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C208089-D6CD-4C90-814B-7EEA531F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14" y="835270"/>
            <a:ext cx="6071773" cy="33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6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18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Что такое декораторы и для чего они нужны в Python">
            <a:extLst>
              <a:ext uri="{FF2B5EF4-FFF2-40B4-BE49-F238E27FC236}">
                <a16:creationId xmlns:a16="http://schemas.microsoft.com/office/drawing/2014/main" id="{4513F5B7-1B47-4526-B6EA-EFC553301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2" b="8016"/>
          <a:stretch/>
        </p:blipFill>
        <p:spPr bwMode="auto">
          <a:xfrm>
            <a:off x="324365" y="1205068"/>
            <a:ext cx="5109483" cy="313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265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19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Декораторы в Python: понятие, структура, примеры использования">
            <a:extLst>
              <a:ext uri="{FF2B5EF4-FFF2-40B4-BE49-F238E27FC236}">
                <a16:creationId xmlns:a16="http://schemas.microsoft.com/office/drawing/2014/main" id="{386092F4-A1B6-4C36-9D9C-CAFC22D3A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4" b="12486"/>
          <a:stretch/>
        </p:blipFill>
        <p:spPr bwMode="auto">
          <a:xfrm>
            <a:off x="186609" y="157655"/>
            <a:ext cx="3689610" cy="2186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Декораторы в Python: работа с функциями и классами, способы применения">
            <a:extLst>
              <a:ext uri="{FF2B5EF4-FFF2-40B4-BE49-F238E27FC236}">
                <a16:creationId xmlns:a16="http://schemas.microsoft.com/office/drawing/2014/main" id="{1DA8ED47-57F9-4138-B564-3402151B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37" y="1855328"/>
            <a:ext cx="3378267" cy="2252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8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3C3DB7-5F92-4105-A5B5-C66DD9F1575D}"/>
              </a:ext>
            </a:extLst>
          </p:cNvPr>
          <p:cNvSpPr txBox="1">
            <a:spLocks/>
          </p:cNvSpPr>
          <p:nvPr/>
        </p:nvSpPr>
        <p:spPr>
          <a:xfrm>
            <a:off x="318086" y="398475"/>
            <a:ext cx="8087879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Элементы функционального программирования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5F9BCF-8286-4660-B35B-945CD7D32812}"/>
              </a:ext>
            </a:extLst>
          </p:cNvPr>
          <p:cNvSpPr/>
          <p:nvPr/>
        </p:nvSpPr>
        <p:spPr>
          <a:xfrm>
            <a:off x="368751" y="1540389"/>
            <a:ext cx="79865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sz="2000" dirty="0"/>
              <a:t>Функция как объект. Паттерн «Фабрика функций»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Анонимные функции. Сортировка коллекций по ключу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Применение функций </a:t>
            </a:r>
            <a:r>
              <a:rPr lang="ru-RU" sz="2000" dirty="0" err="1"/>
              <a:t>all</a:t>
            </a:r>
            <a:r>
              <a:rPr lang="ru-RU" sz="2000" dirty="0"/>
              <a:t> и </a:t>
            </a:r>
            <a:r>
              <a:rPr lang="ru-RU" sz="2000" dirty="0" err="1"/>
              <a:t>any</a:t>
            </a:r>
            <a:endParaRPr lang="ru-RU" sz="2000" dirty="0"/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Функции высшего порядка (</a:t>
            </a:r>
            <a:r>
              <a:rPr lang="ru-RU" sz="2000" dirty="0" err="1"/>
              <a:t>map</a:t>
            </a:r>
            <a:r>
              <a:rPr lang="ru-RU" sz="2000" dirty="0"/>
              <a:t>, </a:t>
            </a:r>
            <a:r>
              <a:rPr lang="ru-RU" sz="2000" dirty="0" err="1"/>
              <a:t>filter</a:t>
            </a:r>
            <a:r>
              <a:rPr lang="ru-RU" sz="2000" dirty="0"/>
              <a:t>, </a:t>
            </a:r>
            <a:r>
              <a:rPr lang="ru-RU" sz="2000" dirty="0" err="1"/>
              <a:t>reduce</a:t>
            </a:r>
            <a:r>
              <a:rPr lang="ru-RU" sz="2000" dirty="0"/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Модуль </a:t>
            </a:r>
            <a:r>
              <a:rPr lang="ru-RU" sz="2000" dirty="0" err="1"/>
              <a:t>itertools</a:t>
            </a:r>
            <a:r>
              <a:rPr lang="ru-RU" sz="2000" dirty="0"/>
              <a:t> и комбинаторика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Глобальный и локальный контекст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Замыкания функций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Декораторы функций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 Встроенные декораторы*</a:t>
            </a:r>
          </a:p>
        </p:txBody>
      </p:sp>
    </p:spTree>
    <p:extLst>
      <p:ext uri="{BB962C8B-B14F-4D97-AF65-F5344CB8AC3E}">
        <p14:creationId xmlns:p14="http://schemas.microsoft.com/office/powerpoint/2010/main" val="237218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950096" y="2002143"/>
            <a:ext cx="2738120" cy="954341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350" dirty="0"/>
              <a:t>Спасибо </a:t>
            </a:r>
          </a:p>
          <a:p>
            <a:r>
              <a:rPr lang="ru-RU" sz="2700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950096" y="2907074"/>
            <a:ext cx="2738120" cy="56815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140" y="259241"/>
            <a:ext cx="4803326" cy="48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видимости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4928" y="715008"/>
            <a:ext cx="7093574" cy="4428492"/>
          </a:xfrm>
        </p:spPr>
        <p:txBody>
          <a:bodyPr>
            <a:normAutofit fontScale="92500" lnSpcReduction="10000"/>
          </a:bodyPr>
          <a:lstStyle/>
          <a:p>
            <a:pPr marL="270000" indent="-270000">
              <a:lnSpc>
                <a:spcPct val="90000"/>
              </a:lnSpc>
              <a:spcAft>
                <a:spcPts val="900"/>
              </a:spcAft>
            </a:pPr>
            <a:r>
              <a:rPr lang="ru-RU" sz="2100" dirty="0"/>
              <a:t>В </a:t>
            </a:r>
            <a:r>
              <a:rPr lang="ru-RU" sz="2100" b="1" dirty="0" err="1"/>
              <a:t>Python</a:t>
            </a:r>
            <a:r>
              <a:rPr lang="ru-RU" sz="2100" dirty="0"/>
              <a:t> три базовых области видимости переменных:</a:t>
            </a:r>
          </a:p>
          <a:p>
            <a:pPr marL="810000" lvl="1" indent="-270000">
              <a:lnSpc>
                <a:spcPct val="90000"/>
              </a:lnSpc>
              <a:spcAft>
                <a:spcPts val="900"/>
              </a:spcAft>
            </a:pPr>
            <a:r>
              <a:rPr lang="ru-RU" sz="1800" dirty="0"/>
              <a:t>Глобальная</a:t>
            </a:r>
          </a:p>
          <a:p>
            <a:pPr marL="810000" lvl="1" indent="-270000">
              <a:lnSpc>
                <a:spcPct val="90000"/>
              </a:lnSpc>
              <a:spcAft>
                <a:spcPts val="900"/>
              </a:spcAft>
            </a:pPr>
            <a:r>
              <a:rPr lang="ru-RU" sz="1800" dirty="0"/>
              <a:t>Локальная</a:t>
            </a:r>
            <a:endParaRPr lang="en-US" sz="1800" dirty="0"/>
          </a:p>
          <a:p>
            <a:pPr marL="810000" lvl="1" indent="-270000">
              <a:lnSpc>
                <a:spcPct val="90000"/>
              </a:lnSpc>
              <a:spcAft>
                <a:spcPts val="900"/>
              </a:spcAft>
            </a:pPr>
            <a:r>
              <a:rPr lang="ru-RU" sz="1800" dirty="0"/>
              <a:t>Нелокальная</a:t>
            </a:r>
          </a:p>
          <a:p>
            <a:pPr marL="270000" indent="-270000">
              <a:lnSpc>
                <a:spcPct val="90000"/>
              </a:lnSpc>
              <a:spcAft>
                <a:spcPts val="900"/>
              </a:spcAft>
            </a:pPr>
            <a:r>
              <a:rPr lang="ru-RU" sz="2100" dirty="0"/>
              <a:t>Переменные, объявленные </a:t>
            </a:r>
            <a:r>
              <a:rPr lang="ru-RU" sz="2100" b="1" dirty="0">
                <a:solidFill>
                  <a:srgbClr val="FF0000"/>
                </a:solidFill>
              </a:rPr>
              <a:t>внутри</a:t>
            </a:r>
            <a:r>
              <a:rPr lang="ru-RU" sz="2100" dirty="0"/>
              <a:t> тела функции, имеют локальную область видимости, а объявленные </a:t>
            </a:r>
            <a:r>
              <a:rPr lang="ru-RU" sz="2100" b="1" dirty="0">
                <a:solidFill>
                  <a:srgbClr val="FF0000"/>
                </a:solidFill>
              </a:rPr>
              <a:t>вне</a:t>
            </a:r>
            <a:r>
              <a:rPr lang="ru-RU" sz="2100" dirty="0"/>
              <a:t> тела функции, имеют глобальную область видимости.</a:t>
            </a:r>
          </a:p>
          <a:p>
            <a:pPr marL="270000" indent="-270000">
              <a:lnSpc>
                <a:spcPct val="90000"/>
              </a:lnSpc>
              <a:spcAft>
                <a:spcPts val="900"/>
              </a:spcAft>
            </a:pPr>
            <a:r>
              <a:rPr lang="ru-RU" sz="2100" dirty="0"/>
              <a:t>Доступ к локальным переменным имеют только те функции, внутри которых они были объявлены, а доступ к глобальным переменным можно получить по всей программе в любой функции.</a:t>
            </a:r>
          </a:p>
          <a:p>
            <a:pPr marL="270000" indent="-270000">
              <a:lnSpc>
                <a:spcPct val="90000"/>
              </a:lnSpc>
              <a:spcAft>
                <a:spcPts val="900"/>
              </a:spcAft>
            </a:pPr>
            <a:r>
              <a:rPr lang="ru-RU" sz="2100" dirty="0"/>
              <a:t>По умолчанию все имена, присваивание которым производится внутри функций, являются </a:t>
            </a:r>
            <a:r>
              <a:rPr lang="ru-RU" sz="2100" b="1" dirty="0">
                <a:solidFill>
                  <a:srgbClr val="FF0000"/>
                </a:solidFill>
              </a:rPr>
              <a:t>локальными</a:t>
            </a:r>
            <a:r>
              <a:rPr lang="ru-RU" sz="2100" dirty="0"/>
              <a:t> для этих функций и существуют только во время их выполнения.</a:t>
            </a:r>
          </a:p>
          <a:p>
            <a:pPr lvl="2">
              <a:lnSpc>
                <a:spcPct val="90000"/>
              </a:lnSpc>
              <a:spcAft>
                <a:spcPts val="900"/>
              </a:spcAft>
              <a:buNone/>
            </a:pPr>
            <a:endParaRPr lang="ru-RU" sz="1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50" y="195486"/>
            <a:ext cx="7791450" cy="465516"/>
          </a:xfrm>
        </p:spPr>
        <p:txBody>
          <a:bodyPr/>
          <a:lstStyle/>
          <a:p>
            <a:r>
              <a:rPr lang="ru-RU" dirty="0"/>
              <a:t>Пример локальных и глобальных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7014" y="1650306"/>
            <a:ext cx="7596522" cy="3726414"/>
          </a:xfrm>
        </p:spPr>
        <p:txBody>
          <a:bodyPr/>
          <a:lstStyle/>
          <a:p>
            <a:pPr>
              <a:buNone/>
            </a:pPr>
            <a:r>
              <a:rPr lang="en-US" sz="2100" b="1" i="1" dirty="0"/>
              <a:t>t = 20</a:t>
            </a:r>
            <a:br>
              <a:rPr lang="en-US" sz="2100" b="1" i="1" dirty="0"/>
            </a:br>
            <a:r>
              <a:rPr lang="en-US" sz="2100" b="1" i="1" dirty="0"/>
              <a:t>def glob():</a:t>
            </a:r>
            <a:br>
              <a:rPr lang="en-US" sz="2100" b="1" i="1" dirty="0"/>
            </a:br>
            <a:r>
              <a:rPr lang="en-US" sz="2100" b="1" i="1" dirty="0"/>
              <a:t>    print(t)  	</a:t>
            </a:r>
            <a:r>
              <a:rPr lang="en-US" sz="2100" b="1" i="1" dirty="0">
                <a:solidFill>
                  <a:srgbClr val="00B050"/>
                </a:solidFill>
              </a:rPr>
              <a:t># </a:t>
            </a:r>
            <a:r>
              <a:rPr lang="ru-RU" sz="2100" b="1" i="1" dirty="0">
                <a:solidFill>
                  <a:srgbClr val="00B050"/>
                </a:solidFill>
              </a:rPr>
              <a:t>Печатаем глобальную переменную </a:t>
            </a:r>
            <a:r>
              <a:rPr lang="en-US" sz="2100" b="1" i="1" dirty="0">
                <a:solidFill>
                  <a:srgbClr val="00B050"/>
                </a:solidFill>
              </a:rPr>
              <a:t>t</a:t>
            </a:r>
            <a:br>
              <a:rPr lang="en-US" sz="2100" b="1" i="1" dirty="0">
                <a:solidFill>
                  <a:srgbClr val="00B050"/>
                </a:solidFill>
              </a:rPr>
            </a:br>
            <a:endParaRPr lang="en-US" sz="2100" b="1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100" b="1" i="1" dirty="0"/>
              <a:t>def loc():</a:t>
            </a:r>
            <a:br>
              <a:rPr lang="en-US" sz="2100" b="1" i="1" dirty="0"/>
            </a:br>
            <a:r>
              <a:rPr lang="en-US" sz="2100" b="1" i="1" dirty="0"/>
              <a:t>    t = 22  	</a:t>
            </a:r>
            <a:r>
              <a:rPr lang="en-US" sz="2100" b="1" i="1" dirty="0">
                <a:solidFill>
                  <a:srgbClr val="00B050"/>
                </a:solidFill>
              </a:rPr>
              <a:t># </a:t>
            </a:r>
            <a:r>
              <a:rPr lang="ru-RU" sz="2100" b="1" i="1" dirty="0">
                <a:solidFill>
                  <a:srgbClr val="00B050"/>
                </a:solidFill>
              </a:rPr>
              <a:t>Создаем локальную переменную </a:t>
            </a:r>
            <a:r>
              <a:rPr lang="en-US" sz="2100" b="1" i="1" dirty="0">
                <a:solidFill>
                  <a:srgbClr val="00B050"/>
                </a:solidFill>
              </a:rPr>
              <a:t>t</a:t>
            </a:r>
            <a:br>
              <a:rPr lang="en-US" sz="2100" b="1" i="1" dirty="0"/>
            </a:br>
            <a:r>
              <a:rPr lang="en-US" sz="2100" b="1" i="1" dirty="0"/>
              <a:t>    print(t) 	</a:t>
            </a:r>
            <a:r>
              <a:rPr lang="en-US" sz="2100" b="1" i="1" dirty="0">
                <a:solidFill>
                  <a:srgbClr val="00B050"/>
                </a:solidFill>
              </a:rPr>
              <a:t># </a:t>
            </a:r>
            <a:r>
              <a:rPr lang="ru-RU" sz="2100" b="1" i="1" dirty="0">
                <a:solidFill>
                  <a:srgbClr val="00B050"/>
                </a:solidFill>
              </a:rPr>
              <a:t>Печатаем локальную переменную </a:t>
            </a:r>
            <a:r>
              <a:rPr lang="en-US" sz="2100" b="1" i="1" dirty="0">
                <a:solidFill>
                  <a:srgbClr val="00B050"/>
                </a:solidFill>
              </a:rPr>
              <a:t>t</a:t>
            </a:r>
            <a:br>
              <a:rPr lang="en-US" sz="2100" b="1" i="1" dirty="0"/>
            </a:br>
            <a:endParaRPr lang="en-US" sz="2100" b="1" i="1" dirty="0"/>
          </a:p>
          <a:p>
            <a:pPr>
              <a:buNone/>
            </a:pPr>
            <a:r>
              <a:rPr lang="en-US" sz="2100" b="1" i="1" dirty="0"/>
              <a:t>glob()  	</a:t>
            </a:r>
            <a:r>
              <a:rPr lang="en-US" sz="2100" b="1" i="1" dirty="0">
                <a:solidFill>
                  <a:srgbClr val="00B050"/>
                </a:solidFill>
              </a:rPr>
              <a:t># </a:t>
            </a:r>
            <a:r>
              <a:rPr lang="ru-RU" sz="2100" b="1" i="1" dirty="0">
                <a:solidFill>
                  <a:srgbClr val="00B050"/>
                </a:solidFill>
              </a:rPr>
              <a:t>напечатает 20</a:t>
            </a:r>
            <a:br>
              <a:rPr lang="ru-RU" sz="2100" b="1" i="1" dirty="0"/>
            </a:br>
            <a:r>
              <a:rPr lang="en-US" sz="2100" b="1" i="1" dirty="0"/>
              <a:t>loc()  	</a:t>
            </a:r>
            <a:r>
              <a:rPr lang="en-US" sz="2100" b="1" i="1" dirty="0">
                <a:solidFill>
                  <a:srgbClr val="00B050"/>
                </a:solidFill>
              </a:rPr>
              <a:t># </a:t>
            </a:r>
            <a:r>
              <a:rPr lang="ru-RU" sz="2100" b="1" i="1" dirty="0">
                <a:solidFill>
                  <a:srgbClr val="00B050"/>
                </a:solidFill>
              </a:rPr>
              <a:t>напечатает 22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150" dirty="0"/>
              <a:t>Изменение глобальных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75538"/>
            <a:ext cx="8928992" cy="4158462"/>
          </a:xfrm>
        </p:spPr>
        <p:txBody>
          <a:bodyPr/>
          <a:lstStyle/>
          <a:p>
            <a:pPr marL="270000" indent="-270000"/>
            <a:r>
              <a:rPr lang="ru-RU" sz="2400" dirty="0"/>
              <a:t>Изменить глобальную переменную внутри функции нельзя, если она не задана с помощью ключевого слова </a:t>
            </a:r>
            <a:r>
              <a:rPr lang="en-US" sz="2400" b="1" i="1" dirty="0"/>
              <a:t>global.</a:t>
            </a:r>
            <a:endParaRPr lang="ru-RU" sz="2400" b="1" i="1" dirty="0"/>
          </a:p>
          <a:p>
            <a:pPr marL="270000" indent="-270000"/>
            <a:endParaRPr lang="en-US" sz="2400" b="1" i="1" dirty="0"/>
          </a:p>
          <a:p>
            <a:pPr marL="270000" indent="-270000">
              <a:buNone/>
            </a:pPr>
            <a:r>
              <a:rPr lang="en-US" sz="2400" b="1" i="1" dirty="0"/>
              <a:t>t = 20</a:t>
            </a:r>
          </a:p>
          <a:p>
            <a:pPr marL="270000" indent="-270000">
              <a:buNone/>
            </a:pPr>
            <a:r>
              <a:rPr lang="en-US" sz="2400" b="1" i="1" dirty="0"/>
              <a:t>def glob():</a:t>
            </a:r>
          </a:p>
          <a:p>
            <a:pPr marL="270000" indent="-270000">
              <a:buNone/>
            </a:pPr>
            <a:r>
              <a:rPr lang="en-US" sz="2400" b="1" i="1" dirty="0"/>
              <a:t>	global t 	</a:t>
            </a:r>
            <a:r>
              <a:rPr lang="en-US" sz="2400" b="1" i="1" dirty="0">
                <a:solidFill>
                  <a:srgbClr val="00B050"/>
                </a:solidFill>
              </a:rPr>
              <a:t># </a:t>
            </a:r>
            <a:r>
              <a:rPr lang="ru-RU" sz="2400" b="1" i="1" dirty="0">
                <a:solidFill>
                  <a:srgbClr val="00B050"/>
                </a:solidFill>
              </a:rPr>
              <a:t>доступ к глобальной переменной </a:t>
            </a:r>
            <a:r>
              <a:rPr lang="en-US" sz="2400" b="1" i="1" dirty="0">
                <a:solidFill>
                  <a:srgbClr val="00B050"/>
                </a:solidFill>
              </a:rPr>
              <a:t>t</a:t>
            </a:r>
            <a:br>
              <a:rPr lang="en-US" sz="2400" b="1" i="1" dirty="0">
                <a:solidFill>
                  <a:srgbClr val="00B050"/>
                </a:solidFill>
              </a:rPr>
            </a:br>
            <a:r>
              <a:rPr lang="en-US" sz="2400" b="1" i="1" dirty="0"/>
              <a:t>t+=1</a:t>
            </a:r>
            <a:br>
              <a:rPr lang="en-US" sz="2400" b="1" i="1" dirty="0"/>
            </a:br>
            <a:r>
              <a:rPr lang="en-US" sz="2400" b="1" i="1" dirty="0"/>
              <a:t>print(t)  	</a:t>
            </a:r>
            <a:r>
              <a:rPr lang="en-US" sz="2400" b="1" i="1" dirty="0">
                <a:solidFill>
                  <a:srgbClr val="00B050"/>
                </a:solidFill>
              </a:rPr>
              <a:t># </a:t>
            </a:r>
            <a:r>
              <a:rPr lang="ru-RU" sz="2400" b="1" i="1" dirty="0">
                <a:solidFill>
                  <a:srgbClr val="00B050"/>
                </a:solidFill>
              </a:rPr>
              <a:t>Печатаем глобальную переменную </a:t>
            </a:r>
            <a:r>
              <a:rPr lang="en-US" sz="2400" b="1" i="1" dirty="0">
                <a:solidFill>
                  <a:srgbClr val="00B050"/>
                </a:solidFill>
              </a:rPr>
              <a:t>t</a:t>
            </a:r>
          </a:p>
          <a:p>
            <a:pPr marL="270000" indent="-270000">
              <a:buNone/>
            </a:pPr>
            <a:r>
              <a:rPr lang="en-US" sz="2400" b="1" i="1" dirty="0"/>
              <a:t>glob()  	</a:t>
            </a:r>
            <a:r>
              <a:rPr lang="en-US" sz="2400" b="1" i="1" dirty="0">
                <a:solidFill>
                  <a:srgbClr val="00B050"/>
                </a:solidFill>
              </a:rPr>
              <a:t># </a:t>
            </a:r>
            <a:r>
              <a:rPr lang="ru-RU" sz="2400" b="1" i="1" dirty="0">
                <a:solidFill>
                  <a:srgbClr val="00B050"/>
                </a:solidFill>
              </a:rPr>
              <a:t>напечатает 2</a:t>
            </a:r>
            <a:r>
              <a:rPr lang="en-US" sz="2400" b="1" i="1" dirty="0">
                <a:solidFill>
                  <a:srgbClr val="00B050"/>
                </a:solidFill>
              </a:rPr>
              <a:t>1</a:t>
            </a:r>
            <a:endParaRPr lang="ru-RU" sz="24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nonlocal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6225" y="1002153"/>
            <a:ext cx="8238855" cy="4482498"/>
          </a:xfrm>
        </p:spPr>
        <p:txBody>
          <a:bodyPr>
            <a:normAutofit/>
          </a:bodyPr>
          <a:lstStyle/>
          <a:p>
            <a:r>
              <a:rPr lang="ru-RU" sz="1500" dirty="0"/>
              <a:t>В </a:t>
            </a:r>
            <a:r>
              <a:rPr lang="ru-RU" sz="1500" dirty="0" err="1"/>
              <a:t>Python</a:t>
            </a:r>
            <a:r>
              <a:rPr lang="ru-RU" sz="1500" dirty="0"/>
              <a:t> 3 было добавлено новое ключевое слово под названием </a:t>
            </a:r>
            <a:r>
              <a:rPr lang="ru-RU" sz="1500" b="1" i="1" dirty="0" err="1"/>
              <a:t>nonlocal</a:t>
            </a:r>
            <a:r>
              <a:rPr lang="ru-RU" sz="1500" dirty="0"/>
              <a:t>. С его помощью возможно добавлять переопределение области во внутреннюю область. дополнительно см. </a:t>
            </a:r>
            <a:r>
              <a:rPr lang="ru-RU" sz="1500" b="1" dirty="0"/>
              <a:t>PEP 3104</a:t>
            </a:r>
            <a:r>
              <a:rPr lang="ru-RU" sz="1500" dirty="0"/>
              <a:t>.</a:t>
            </a:r>
          </a:p>
          <a:p>
            <a:endParaRPr lang="ru-RU" sz="1500" dirty="0"/>
          </a:p>
          <a:p>
            <a:pPr>
              <a:lnSpc>
                <a:spcPct val="100000"/>
              </a:lnSpc>
            </a:pPr>
            <a:r>
              <a:rPr lang="ru-RU" sz="1500" b="1" dirty="0" err="1"/>
              <a:t>nonlocal</a:t>
            </a:r>
            <a:r>
              <a:rPr lang="ru-RU" sz="1500" dirty="0"/>
              <a:t> позволяет назначать переменные во </a:t>
            </a:r>
            <a:r>
              <a:rPr lang="ru-RU" sz="1500" b="1" dirty="0"/>
              <a:t>внешней области</a:t>
            </a:r>
            <a:r>
              <a:rPr lang="ru-RU" sz="1500" dirty="0"/>
              <a:t>, но не в глобальной.</a:t>
            </a:r>
          </a:p>
          <a:p>
            <a:pPr>
              <a:lnSpc>
                <a:spcPct val="100000"/>
              </a:lnSpc>
            </a:pPr>
            <a:endParaRPr lang="ru-RU" sz="1500" dirty="0"/>
          </a:p>
          <a:p>
            <a:pPr>
              <a:buNone/>
            </a:pPr>
            <a:r>
              <a:rPr lang="en-US" sz="1500" b="1" i="1" dirty="0"/>
              <a:t>def counter():</a:t>
            </a:r>
            <a:r>
              <a:rPr lang="ru-RU" sz="1500" b="1" i="1" dirty="0"/>
              <a:t> </a:t>
            </a:r>
            <a:br>
              <a:rPr lang="en-US" sz="1500" b="1" i="1" dirty="0"/>
            </a:br>
            <a:r>
              <a:rPr lang="en-US" sz="1500" b="1" i="1" dirty="0"/>
              <a:t>    num = 0</a:t>
            </a:r>
            <a:br>
              <a:rPr lang="en-US" sz="1500" b="1" i="1" dirty="0"/>
            </a:br>
            <a:r>
              <a:rPr lang="en-US" sz="1500" b="1" i="1" dirty="0"/>
              <a:t>    def </a:t>
            </a:r>
            <a:r>
              <a:rPr lang="en-US" sz="1500" b="1" i="1" dirty="0" err="1"/>
              <a:t>incrementer</a:t>
            </a:r>
            <a:r>
              <a:rPr lang="en-US" sz="1500" b="1" i="1" dirty="0"/>
              <a:t>():</a:t>
            </a:r>
            <a:br>
              <a:rPr lang="en-US" sz="1500" b="1" i="1" dirty="0"/>
            </a:br>
            <a:r>
              <a:rPr lang="en-US" sz="1500" b="1" i="1" dirty="0"/>
              <a:t>        num += 1</a:t>
            </a:r>
            <a:r>
              <a:rPr lang="ru-RU" sz="1500" b="1" i="1" dirty="0"/>
              <a:t>	</a:t>
            </a:r>
            <a:r>
              <a:rPr lang="en-US" sz="1500" b="1" i="1" dirty="0">
                <a:solidFill>
                  <a:srgbClr val="00B050"/>
                </a:solidFill>
              </a:rPr>
              <a:t>#</a:t>
            </a:r>
            <a:r>
              <a:rPr lang="ru-RU" sz="1500" b="1" i="1" dirty="0">
                <a:solidFill>
                  <a:srgbClr val="00B050"/>
                </a:solidFill>
              </a:rPr>
              <a:t> Неправильно!</a:t>
            </a:r>
            <a:br>
              <a:rPr lang="en-US" sz="1500" b="1" i="1" dirty="0"/>
            </a:br>
            <a:r>
              <a:rPr lang="en-US" sz="1500" b="1" i="1" dirty="0"/>
              <a:t>        return num</a:t>
            </a:r>
            <a:br>
              <a:rPr lang="en-US" sz="1500" b="1" i="1" dirty="0"/>
            </a:br>
            <a:r>
              <a:rPr lang="en-US" sz="1500" b="1" i="1" dirty="0"/>
              <a:t>    return </a:t>
            </a:r>
            <a:r>
              <a:rPr lang="en-US" sz="1500" b="1" i="1" dirty="0" err="1"/>
              <a:t>incrementer</a:t>
            </a:r>
            <a:endParaRPr lang="ru-RU" sz="1500" b="1" i="1" dirty="0"/>
          </a:p>
          <a:p>
            <a:pPr>
              <a:buNone/>
            </a:pPr>
            <a:r>
              <a:rPr lang="pt-BR" sz="1500" b="1" i="1" dirty="0"/>
              <a:t>def counter():</a:t>
            </a:r>
            <a:br>
              <a:rPr lang="pt-BR" sz="1500" b="1" i="1" dirty="0"/>
            </a:br>
            <a:r>
              <a:rPr lang="pt-BR" sz="1500" b="1" i="1" dirty="0"/>
              <a:t>    num = 0</a:t>
            </a:r>
            <a:br>
              <a:rPr lang="pt-BR" sz="1500" b="1" i="1" dirty="0"/>
            </a:br>
            <a:r>
              <a:rPr lang="pt-BR" sz="1500" b="1" i="1" dirty="0"/>
              <a:t>    def incrementer():</a:t>
            </a:r>
            <a:br>
              <a:rPr lang="pt-BR" sz="1500" b="1" i="1" dirty="0"/>
            </a:br>
            <a:r>
              <a:rPr lang="pt-BR" sz="1500" b="1" i="1" dirty="0"/>
              <a:t>        nonlocal num</a:t>
            </a:r>
            <a:r>
              <a:rPr lang="ru-RU" sz="1500" b="1" i="1" dirty="0"/>
              <a:t> </a:t>
            </a:r>
            <a:r>
              <a:rPr lang="en-US" sz="1500" b="1" i="1" dirty="0">
                <a:solidFill>
                  <a:srgbClr val="FF0000"/>
                </a:solidFill>
              </a:rPr>
              <a:t>#</a:t>
            </a:r>
            <a:r>
              <a:rPr lang="ru-RU" sz="1500" b="1" i="1" dirty="0">
                <a:solidFill>
                  <a:srgbClr val="FF0000"/>
                </a:solidFill>
              </a:rPr>
              <a:t> Правильно! </a:t>
            </a:r>
            <a:br>
              <a:rPr lang="pt-BR" sz="1500" b="1" i="1" dirty="0"/>
            </a:br>
            <a:r>
              <a:rPr lang="pt-BR" sz="1500" b="1" i="1" dirty="0"/>
              <a:t>        num += 1</a:t>
            </a:r>
            <a:br>
              <a:rPr lang="pt-BR" sz="1500" b="1" i="1" dirty="0"/>
            </a:br>
            <a:r>
              <a:rPr lang="pt-BR" sz="1500" b="1" i="1" dirty="0"/>
              <a:t>        return num</a:t>
            </a:r>
            <a:br>
              <a:rPr lang="pt-BR" sz="1500" b="1" i="1" dirty="0"/>
            </a:br>
            <a:r>
              <a:rPr lang="pt-BR" sz="1500" b="1" i="1" dirty="0"/>
              <a:t>    return incrementer</a:t>
            </a:r>
            <a:endParaRPr lang="ru-RU" sz="15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23850"/>
            <a:ext cx="8928992" cy="465516"/>
          </a:xfrm>
        </p:spPr>
        <p:txBody>
          <a:bodyPr/>
          <a:lstStyle/>
          <a:p>
            <a:r>
              <a:rPr lang="ru-RU" b="1" dirty="0"/>
              <a:t>Функции высших порядков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068828"/>
            <a:ext cx="8928992" cy="4158462"/>
          </a:xfrm>
        </p:spPr>
        <p:txBody>
          <a:bodyPr/>
          <a:lstStyle/>
          <a:p>
            <a:r>
              <a:rPr lang="ru-RU" sz="2700" dirty="0"/>
              <a:t>При функциональном стиле программирования стандартной практикой является </a:t>
            </a:r>
            <a:r>
              <a:rPr lang="ru-RU" sz="2700" b="1" i="1" dirty="0"/>
              <a:t>динамическая генерация</a:t>
            </a:r>
            <a:r>
              <a:rPr lang="ru-RU" sz="2700" dirty="0"/>
              <a:t> функционального объекта в процессе исполнения кода, с его последующим вызовом в том же коде.</a:t>
            </a:r>
          </a:p>
          <a:p>
            <a:r>
              <a:rPr lang="ru-RU" sz="2700" b="1" dirty="0"/>
              <a:t>Замыкание</a:t>
            </a:r>
            <a:r>
              <a:rPr lang="en-US" sz="2700" b="1" dirty="0"/>
              <a:t> (closure)</a:t>
            </a:r>
            <a:endParaRPr lang="ru-RU" sz="2700" b="1" dirty="0"/>
          </a:p>
          <a:p>
            <a:r>
              <a:rPr lang="ru-RU" sz="2700" b="1" dirty="0"/>
              <a:t>Частичное применение</a:t>
            </a:r>
            <a:r>
              <a:rPr lang="en-US" sz="2700" b="1" dirty="0"/>
              <a:t> (partial application)</a:t>
            </a:r>
          </a:p>
          <a:p>
            <a:r>
              <a:rPr lang="ru-RU" sz="2700" b="1" dirty="0" err="1"/>
              <a:t>Карринг</a:t>
            </a:r>
            <a:r>
              <a:rPr lang="en-US" sz="2700" b="1" dirty="0"/>
              <a:t> (carrying)</a:t>
            </a:r>
          </a:p>
          <a:p>
            <a:r>
              <a:rPr lang="ru-RU" sz="2700" b="1" dirty="0"/>
              <a:t>Функтор</a:t>
            </a:r>
          </a:p>
          <a:p>
            <a:endParaRPr lang="ru-RU" sz="2700" b="1" dirty="0"/>
          </a:p>
          <a:p>
            <a:endParaRPr lang="ru-RU" sz="2700" b="1" dirty="0"/>
          </a:p>
          <a:p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Замыкания</a:t>
            </a:r>
            <a:r>
              <a:rPr lang="en-US" sz="3600" b="1" dirty="0"/>
              <a:t> (closure)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45458"/>
            <a:ext cx="7704856" cy="4158462"/>
          </a:xfrm>
        </p:spPr>
        <p:txBody>
          <a:bodyPr>
            <a:normAutofit fontScale="92500" lnSpcReduction="10000"/>
          </a:bodyPr>
          <a:lstStyle/>
          <a:p>
            <a:pPr marL="270000" indent="-270000"/>
            <a:r>
              <a:rPr lang="ru-RU" b="1" dirty="0"/>
              <a:t>Замыкание</a:t>
            </a:r>
            <a:r>
              <a:rPr lang="ru-RU" dirty="0"/>
              <a:t> – это функция, которая динамически генерируется другой функцией, и они обе могут изменяться и запоминать значения переменных, которые были созданы вне функции.</a:t>
            </a:r>
          </a:p>
          <a:p>
            <a:pPr marL="270000" indent="-270000"/>
            <a:r>
              <a:rPr lang="ru-RU" dirty="0"/>
              <a:t>Дэвид </a:t>
            </a:r>
            <a:r>
              <a:rPr lang="ru-RU" dirty="0" err="1"/>
              <a:t>Мертц</a:t>
            </a:r>
            <a:r>
              <a:rPr lang="ru-RU" dirty="0"/>
              <a:t> приводит следующее определение замыкания: "</a:t>
            </a:r>
            <a:r>
              <a:rPr lang="ru-RU" b="1" i="1" dirty="0"/>
              <a:t>Замыкание</a:t>
            </a:r>
            <a:r>
              <a:rPr lang="ru-RU" dirty="0"/>
              <a:t> – это процедура вместе с привязанной к ней совокупностью данных" (в противовес объектам в объектном программировании, как: "данные вместе с привязанным к ним совокупностью процедур").</a:t>
            </a:r>
          </a:p>
          <a:p>
            <a:pPr marL="270000" indent="-270000"/>
            <a:r>
              <a:rPr lang="ru-RU" dirty="0"/>
              <a:t>Замыкание – это более общий случай декоратора.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00025"/>
            <a:ext cx="8928992" cy="465516"/>
          </a:xfrm>
        </p:spPr>
        <p:txBody>
          <a:bodyPr/>
          <a:lstStyle/>
          <a:p>
            <a:r>
              <a:rPr lang="ru-RU" sz="3600" b="1" dirty="0"/>
              <a:t>Смысл замыкания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" y="882258"/>
            <a:ext cx="8928992" cy="4158462"/>
          </a:xfrm>
        </p:spPr>
        <p:txBody>
          <a:bodyPr>
            <a:normAutofit fontScale="92500"/>
          </a:bodyPr>
          <a:lstStyle/>
          <a:p>
            <a:pPr>
              <a:spcAft>
                <a:spcPts val="900"/>
              </a:spcAft>
            </a:pPr>
            <a:r>
              <a:rPr lang="ru-RU" sz="2700" dirty="0"/>
              <a:t>Применение замыкания позволяет</a:t>
            </a:r>
            <a:r>
              <a:rPr lang="en-US" sz="2700" dirty="0"/>
              <a:t> </a:t>
            </a:r>
            <a:endParaRPr lang="ru-RU" sz="2700" dirty="0"/>
          </a:p>
          <a:p>
            <a:pPr lvl="1">
              <a:spcAft>
                <a:spcPts val="900"/>
              </a:spcAft>
            </a:pPr>
            <a:r>
              <a:rPr lang="ru-RU" sz="2100" dirty="0"/>
              <a:t>устранить жестко кодированные константы; </a:t>
            </a:r>
          </a:p>
          <a:p>
            <a:pPr lvl="1">
              <a:spcAft>
                <a:spcPts val="900"/>
              </a:spcAft>
            </a:pPr>
            <a:r>
              <a:rPr lang="ru-RU" sz="2100" dirty="0"/>
              <a:t>убрать глобальные переменные из кода;</a:t>
            </a:r>
          </a:p>
          <a:p>
            <a:pPr lvl="1">
              <a:spcAft>
                <a:spcPts val="900"/>
              </a:spcAft>
            </a:pPr>
            <a:r>
              <a:rPr lang="ru-RU" sz="2100" dirty="0"/>
              <a:t>увеличить производительность (В </a:t>
            </a:r>
            <a:r>
              <a:rPr lang="ru-RU" sz="2100" dirty="0" err="1"/>
              <a:t>Python</a:t>
            </a:r>
            <a:r>
              <a:rPr lang="ru-RU" sz="2100" dirty="0"/>
              <a:t> загрузка переменных в SCOPE (локальную область) сравнительно долгий процесс).</a:t>
            </a:r>
          </a:p>
          <a:p>
            <a:pPr>
              <a:spcAft>
                <a:spcPts val="900"/>
              </a:spcAft>
            </a:pPr>
            <a:r>
              <a:rPr lang="ru-RU" sz="2700" dirty="0"/>
              <a:t>Замкнутые переменные доступны только для чтения. </a:t>
            </a:r>
            <a:endParaRPr lang="en-US" sz="2700" dirty="0"/>
          </a:p>
          <a:p>
            <a:pPr>
              <a:spcAft>
                <a:spcPts val="900"/>
              </a:spcAft>
            </a:pPr>
            <a:r>
              <a:rPr lang="ru-RU" sz="2700" dirty="0"/>
              <a:t>Чтобы обойти это ограничение, нужно замыкать переменные в изменяемые переменные, например, в список. </a:t>
            </a:r>
            <a:endParaRPr lang="en-US" sz="2700" dirty="0"/>
          </a:p>
          <a:p>
            <a:pPr>
              <a:spcAft>
                <a:spcPts val="900"/>
              </a:spcAft>
            </a:pPr>
            <a:r>
              <a:rPr lang="ru-RU" sz="2700" dirty="0"/>
              <a:t>Сами замкнутые переменные нельзя будет перезаписывать, а вот содержимое контейнера возможно.</a:t>
            </a:r>
          </a:p>
          <a:p>
            <a:pPr>
              <a:spcAft>
                <a:spcPts val="900"/>
              </a:spcAft>
            </a:pP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405</TotalTime>
  <Words>498</Words>
  <Application>Microsoft Office PowerPoint</Application>
  <PresentationFormat>Экран (16:9)</PresentationFormat>
  <Paragraphs>84</Paragraphs>
  <Slides>20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Segoe UI Light</vt:lpstr>
      <vt:lpstr>Times New Roman</vt:lpstr>
      <vt:lpstr>Wingdings</vt:lpstr>
      <vt:lpstr>Office Theme</vt:lpstr>
      <vt:lpstr>1_Office Theme</vt:lpstr>
      <vt:lpstr>Презентация PowerPoint</vt:lpstr>
      <vt:lpstr>Презентация PowerPoint</vt:lpstr>
      <vt:lpstr>Области видимости переменных</vt:lpstr>
      <vt:lpstr>Пример локальных и глобальных переменных</vt:lpstr>
      <vt:lpstr>Изменение глобальных переменных</vt:lpstr>
      <vt:lpstr>nonlocal</vt:lpstr>
      <vt:lpstr>Функции высших порядков</vt:lpstr>
      <vt:lpstr>Замыкания (closure)</vt:lpstr>
      <vt:lpstr>Смысл замыкания</vt:lpstr>
      <vt:lpstr>Презентация PowerPoint</vt:lpstr>
      <vt:lpstr>Презентация PowerPoint</vt:lpstr>
      <vt:lpstr>Презентация PowerPoint</vt:lpstr>
      <vt:lpstr>Функция-генератор.  Оператор yield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49</cp:revision>
  <dcterms:created xsi:type="dcterms:W3CDTF">2013-01-27T09:14:16Z</dcterms:created>
  <dcterms:modified xsi:type="dcterms:W3CDTF">2024-11-17T19:44:12Z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