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5" r:id="rId3"/>
    <p:sldId id="276" r:id="rId4"/>
    <p:sldId id="281" r:id="rId5"/>
    <p:sldId id="280" r:id="rId6"/>
    <p:sldId id="286" r:id="rId7"/>
    <p:sldId id="316" r:id="rId8"/>
    <p:sldId id="289" r:id="rId9"/>
    <p:sldId id="319" r:id="rId10"/>
    <p:sldId id="303" r:id="rId11"/>
    <p:sldId id="317" r:id="rId12"/>
    <p:sldId id="318" r:id="rId13"/>
    <p:sldId id="310" r:id="rId14"/>
    <p:sldId id="315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2024" autoAdjust="0"/>
  </p:normalViewPr>
  <p:slideViewPr>
    <p:cSldViewPr>
      <p:cViewPr>
        <p:scale>
          <a:sx n="125" d="100"/>
          <a:sy n="125" d="100"/>
        </p:scale>
        <p:origin x="145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19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4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2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ru-RU" altLang="ru-RU"/>
              <a:t>Основы программирования и баз данных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2A3C474-392A-45EB-88F2-DE4459CB791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95283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noProof="0"/>
              <a:t>Образец текста</a:t>
            </a:r>
          </a:p>
          <a:p>
            <a:pPr lvl="1"/>
            <a:r>
              <a:rPr lang="ru-RU" altLang="ru-RU" noProof="0"/>
              <a:t>Второй уровень</a:t>
            </a:r>
          </a:p>
          <a:p>
            <a:pPr lvl="2"/>
            <a:r>
              <a:rPr lang="ru-RU" altLang="ru-RU" noProof="0"/>
              <a:t>Третий уровень</a:t>
            </a:r>
          </a:p>
          <a:p>
            <a:pPr lvl="3"/>
            <a:r>
              <a:rPr lang="ru-RU" altLang="ru-RU" noProof="0"/>
              <a:t>Четвертый уровень</a:t>
            </a:r>
          </a:p>
          <a:p>
            <a:pPr lvl="4"/>
            <a:r>
              <a:rPr lang="ru-RU" altLang="ru-RU" noProof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28EA4EB-6B2A-4ECC-9B19-E08BE1C5FCC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33701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9960197-4A0E-4F61-AA05-F90136EC82B9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46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C0B32A-F0F7-471A-8380-55B27422B542}" type="slidenum">
              <a:rPr lang="ru-RU" altLang="ru-RU" smtClean="0"/>
              <a:pPr/>
              <a:t>10</a:t>
            </a:fld>
            <a:endParaRPr lang="ru-RU" altLang="ru-RU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024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5BB76D-C9AE-4227-B333-9854403E3C58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8095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25DCE8B-290A-48C5-97E4-D3AB4B3F0246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95305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90AA79D-EEE0-434A-8C1A-058ECF8FEC83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4037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3094C79-3B5C-4998-9AB0-0FD6213D004E}" type="slidenum">
              <a:rPr lang="ru-RU" altLang="ru-RU" smtClean="0"/>
              <a:pPr/>
              <a:t>14</a:t>
            </a:fld>
            <a:endParaRPr lang="ru-RU" altLang="ru-RU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848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639563-4858-4AB6-AB22-672760F536E9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679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3FBE34-D5B7-4141-BB1D-4F1A9EB81A3E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8646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F42FFA-1C50-4C5A-AB5E-398F3E11FEF6}" type="slidenum">
              <a:rPr lang="ru-RU" altLang="ru-RU" smtClean="0"/>
              <a:pPr/>
              <a:t>4</a:t>
            </a:fld>
            <a:endParaRPr lang="ru-RU" altLang="ru-RU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518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CA1A886-935B-46EE-8850-523D91E9777C}" type="slidenum">
              <a:rPr lang="ru-RU" altLang="ru-RU" smtClean="0"/>
              <a:pPr/>
              <a:t>5</a:t>
            </a:fld>
            <a:endParaRPr lang="ru-RU" altLang="ru-RU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9749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1D336D4-B229-4B72-83A6-4EF0D10D8640}" type="slidenum">
              <a:rPr lang="ru-RU" altLang="ru-RU" smtClean="0"/>
              <a:pPr/>
              <a:t>6</a:t>
            </a:fld>
            <a:endParaRPr lang="ru-RU" altLang="ru-RU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0794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219D13-5509-4625-A8CB-227431B9BDC5}" type="slidenum">
              <a:rPr lang="ru-RU" altLang="ru-RU" smtClean="0"/>
              <a:pPr/>
              <a:t>7</a:t>
            </a:fld>
            <a:endParaRPr lang="ru-RU" altLang="ru-RU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9522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5601954-AB4A-4FE3-B7B5-6B0F72FCF85C}" type="slidenum">
              <a:rPr lang="ru-RU" altLang="ru-RU" smtClean="0"/>
              <a:pPr/>
              <a:t>8</a:t>
            </a:fld>
            <a:endParaRPr lang="ru-RU" altLang="ru-RU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4143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6E3616-08A6-41B7-84B4-AA5E6E564FC8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032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9A495-088C-41E2-BA16-9EB1A14D000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51239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68A0F-5B86-4CA2-BC66-22179870E1E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7886129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E8DC-F078-4CCC-9976-AE720E08338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66344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B5D7C-3E3E-4341-8F61-797EF99C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D862C26B-9D2B-441B-9559-C8C8EE027DCB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1258888" y="1557338"/>
            <a:ext cx="7885112" cy="4525962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E7F67E-B009-47DC-8326-571A1350E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F333B8-3577-47E3-AF58-B5AEA15DE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47BC48-3B95-4038-91BE-8FD361483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32900-CC30-4C73-BBBD-2E5828962A3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4734257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0FB1-8968-4699-BAB0-4B454FD59AF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8937159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84B8B-89D0-4DC9-BAE9-E887EFA0C08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3721312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ED97-48D0-4998-A86C-5D3A558BE4D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91977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3C8B2-5FAB-4246-845A-61498094852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0421397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BE889-846F-4847-93A3-3252B74751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0768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3CD38-F4CA-4A39-B37B-72BC41FE5D9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617821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07884-8778-4E6E-B85F-4AE1F340552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4094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21F5-DBFE-4B65-B827-D936A6116A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34364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ru-RU" altLang="ru-RU"/>
              <a:t>В.Тетерин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4C939D69-324B-4966-9F7E-04ECB5A63E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ransition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nlinegdb.com/online_python_compiler" TargetMode="External"/><Relationship Id="rId4" Type="http://schemas.openxmlformats.org/officeDocument/2006/relationships/hyperlink" Target="https://www.python.org/download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30250" y="1700808"/>
            <a:ext cx="7239000" cy="2536825"/>
          </a:xfrm>
        </p:spPr>
        <p:txBody>
          <a:bodyPr anchor="ctr"/>
          <a:lstStyle/>
          <a:p>
            <a:pPr eaLnBrk="1" hangingPunct="1"/>
            <a:r>
              <a:rPr lang="ru-RU" altLang="ru-RU" sz="4000" dirty="0"/>
              <a:t>Программирование на языке</a:t>
            </a:r>
            <a:r>
              <a:rPr lang="ru-RU" altLang="ru-RU" sz="4000" b="1" dirty="0"/>
              <a:t> Python. </a:t>
            </a:r>
            <a:r>
              <a:rPr lang="ru-RU" altLang="ru-RU" sz="3200" dirty="0"/>
              <a:t>Уровень 0</a:t>
            </a:r>
            <a:r>
              <a:rPr lang="ru-RU" altLang="ru-RU" sz="4000" dirty="0"/>
              <a:t>.</a:t>
            </a:r>
            <a:br>
              <a:rPr lang="ru-RU" altLang="ru-RU" sz="4000" b="1" dirty="0"/>
            </a:br>
            <a:br>
              <a:rPr lang="ru-RU" altLang="ru-RU" sz="4000" b="1" dirty="0"/>
            </a:br>
            <a:r>
              <a:rPr lang="ru-RU" altLang="ru-RU" sz="2800" b="1" dirty="0"/>
              <a:t>24 </a:t>
            </a:r>
            <a:r>
              <a:rPr lang="ru-RU" altLang="ru-RU" sz="2000" dirty="0" err="1"/>
              <a:t>ак.час</a:t>
            </a:r>
            <a:r>
              <a:rPr lang="ru-RU" altLang="ru-RU" sz="2000" dirty="0"/>
              <a:t>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37612" y="642019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ADEF553-4EAC-4809-8829-80CE5BCFF07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ru-RU" altLang="ru-RU" sz="18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94" y="561237"/>
            <a:ext cx="7543800" cy="430951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Загрузка и выполнение программ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613525" y="6061423"/>
            <a:ext cx="412324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ru-RU" sz="1200" b="1" dirty="0"/>
              <a:t>https://en.wikipedia.org/wiki/Computer_program</a:t>
            </a:r>
            <a:endParaRPr lang="ru-RU" altLang="ru-RU" sz="1200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71258" y="200100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  <p:pic>
        <p:nvPicPr>
          <p:cNvPr id="1026" name="Picture 2" descr="Concepts-_Program_vs._Process_vs._Thread.jpg (1448×83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488832" cy="482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24128" y="6380789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C1AD2A2-F26A-4C17-B785-BA459CDD557B}" type="slidenum">
              <a:rPr lang="ru-RU" altLang="ru-RU"/>
              <a:pPr/>
              <a:t>11</a:t>
            </a:fld>
            <a:endParaRPr lang="ru-RU" altLang="ru-RU" dirty="0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400" y="912305"/>
            <a:ext cx="7283152" cy="704318"/>
          </a:xfrm>
        </p:spPr>
        <p:txBody>
          <a:bodyPr/>
          <a:lstStyle/>
          <a:p>
            <a:pPr algn="ctr" eaLnBrk="1" hangingPunct="1"/>
            <a:r>
              <a:rPr lang="ru-RU" altLang="ru-RU" sz="2800" dirty="0"/>
              <a:t>Языки программирования. Классификация</a:t>
            </a:r>
            <a:endParaRPr lang="ru-RU" altLang="ru-RU" sz="2800" dirty="0">
              <a:solidFill>
                <a:schemeClr val="tx1"/>
              </a:solidFill>
            </a:endParaRPr>
          </a:p>
        </p:txBody>
      </p:sp>
      <p:grpSp>
        <p:nvGrpSpPr>
          <p:cNvPr id="2" name="Organization Chart 8"/>
          <p:cNvGrpSpPr>
            <a:grpSpLocks noChangeAspect="1"/>
          </p:cNvGrpSpPr>
          <p:nvPr/>
        </p:nvGrpSpPr>
        <p:grpSpPr bwMode="auto">
          <a:xfrm>
            <a:off x="467544" y="2420888"/>
            <a:ext cx="6757988" cy="2714625"/>
            <a:chOff x="782" y="972"/>
            <a:chExt cx="2880" cy="720"/>
          </a:xfrm>
        </p:grpSpPr>
        <p:cxnSp>
          <p:nvCxnSpPr>
            <p:cNvPr id="2052" name="_s2052"/>
            <p:cNvCxnSpPr>
              <a:cxnSpLocks noChangeShapeType="1"/>
              <a:stCxn id="7" idx="0"/>
              <a:endCxn id="3" idx="2"/>
            </p:cNvCxnSpPr>
            <p:nvPr/>
          </p:nvCxnSpPr>
          <p:spPr bwMode="auto">
            <a:xfrm rot="5400000" flipH="1">
              <a:off x="2654" y="828"/>
              <a:ext cx="144" cy="1008"/>
            </a:xfrm>
            <a:prstGeom prst="bentConnector3">
              <a:avLst>
                <a:gd name="adj1" fmla="val 128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3" name="_s2053"/>
            <p:cNvCxnSpPr>
              <a:cxnSpLocks noChangeShapeType="1"/>
              <a:stCxn id="5" idx="0"/>
              <a:endCxn id="3" idx="2"/>
            </p:cNvCxnSpPr>
            <p:nvPr/>
          </p:nvCxnSpPr>
          <p:spPr bwMode="auto">
            <a:xfrm rot="16200000">
              <a:off x="2151" y="1331"/>
              <a:ext cx="144" cy="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4" name="_s2054"/>
            <p:cNvCxnSpPr>
              <a:cxnSpLocks noChangeShapeType="1"/>
              <a:stCxn id="4" idx="0"/>
              <a:endCxn id="3" idx="2"/>
            </p:cNvCxnSpPr>
            <p:nvPr/>
          </p:nvCxnSpPr>
          <p:spPr bwMode="auto">
            <a:xfrm rot="16200000">
              <a:off x="1646" y="828"/>
              <a:ext cx="144" cy="1008"/>
            </a:xfrm>
            <a:prstGeom prst="bentConnector3">
              <a:avLst>
                <a:gd name="adj1" fmla="val 1281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_s2055"/>
            <p:cNvSpPr>
              <a:spLocks noChangeArrowheads="1"/>
            </p:cNvSpPr>
            <p:nvPr/>
          </p:nvSpPr>
          <p:spPr bwMode="auto">
            <a:xfrm>
              <a:off x="1790" y="972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Языки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программирования</a:t>
              </a:r>
            </a:p>
          </p:txBody>
        </p:sp>
        <p:sp>
          <p:nvSpPr>
            <p:cNvPr id="4" name="_s2056"/>
            <p:cNvSpPr>
              <a:spLocks noChangeArrowheads="1"/>
            </p:cNvSpPr>
            <p:nvPr/>
          </p:nvSpPr>
          <p:spPr bwMode="auto">
            <a:xfrm>
              <a:off x="782" y="140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Машинно-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ориентированные</a:t>
              </a:r>
            </a:p>
          </p:txBody>
        </p:sp>
        <p:sp>
          <p:nvSpPr>
            <p:cNvPr id="5" name="_s2057"/>
            <p:cNvSpPr>
              <a:spLocks noChangeArrowheads="1"/>
            </p:cNvSpPr>
            <p:nvPr/>
          </p:nvSpPr>
          <p:spPr bwMode="auto">
            <a:xfrm>
              <a:off x="1790" y="140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Проблемно-</a:t>
              </a:r>
              <a:b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</a:b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ориентированные</a:t>
              </a:r>
            </a:p>
          </p:txBody>
        </p:sp>
        <p:sp>
          <p:nvSpPr>
            <p:cNvPr id="7" name="_s2058"/>
            <p:cNvSpPr>
              <a:spLocks noChangeArrowheads="1"/>
            </p:cNvSpPr>
            <p:nvPr/>
          </p:nvSpPr>
          <p:spPr bwMode="auto">
            <a:xfrm>
              <a:off x="2798" y="1404"/>
              <a:ext cx="864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</a:rPr>
                <a:t>Универсальные</a:t>
              </a:r>
            </a:p>
          </p:txBody>
        </p:sp>
      </p:grp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01840" y="336241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  <p:extLst>
      <p:ext uri="{BB962C8B-B14F-4D97-AF65-F5344CB8AC3E}">
        <p14:creationId xmlns:p14="http://schemas.microsoft.com/office/powerpoint/2010/main" val="36745867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36501" y="6373758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7C42196-F318-4BF2-BF43-363B28F34C80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>
          <a:xfrm>
            <a:off x="203482" y="664757"/>
            <a:ext cx="7848600" cy="808038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solidFill>
                  <a:schemeClr val="tx1"/>
                </a:solidFill>
              </a:rPr>
              <a:t>Методологии</a:t>
            </a:r>
            <a:r>
              <a:rPr lang="en-US" altLang="ru-RU" sz="2800" dirty="0">
                <a:solidFill>
                  <a:schemeClr val="tx1"/>
                </a:solidFill>
              </a:rPr>
              <a:t>(</a:t>
            </a:r>
            <a:r>
              <a:rPr lang="ru-RU" altLang="ru-RU" sz="2800" dirty="0">
                <a:solidFill>
                  <a:schemeClr val="tx1"/>
                </a:solidFill>
              </a:rPr>
              <a:t>парадигма</a:t>
            </a:r>
            <a:r>
              <a:rPr lang="en-US" altLang="ru-RU" sz="2800" dirty="0">
                <a:solidFill>
                  <a:schemeClr val="tx1"/>
                </a:solidFill>
              </a:rPr>
              <a:t>)</a:t>
            </a:r>
            <a:r>
              <a:rPr lang="ru-RU" altLang="ru-RU" sz="2800" dirty="0">
                <a:solidFill>
                  <a:schemeClr val="tx1"/>
                </a:solidFill>
              </a:rPr>
              <a:t> программирования.</a:t>
            </a:r>
            <a:br>
              <a:rPr lang="ru-RU" altLang="ru-RU" sz="2800" dirty="0">
                <a:solidFill>
                  <a:schemeClr val="tx1"/>
                </a:solidFill>
              </a:rPr>
            </a:br>
            <a:endParaRPr lang="ru-RU" altLang="ru-RU" sz="2800" dirty="0">
              <a:solidFill>
                <a:schemeClr val="tx1"/>
              </a:solidFill>
            </a:endParaRP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79512" y="1472795"/>
            <a:ext cx="7885112" cy="4305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b="1" dirty="0"/>
              <a:t>Парадигма программирования — </a:t>
            </a:r>
            <a:r>
              <a:rPr lang="ru-RU" altLang="ru-RU" sz="1800" dirty="0"/>
              <a:t>некоторый цельный набор методов и рекомендаций, определяющих стиль написания программ.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Парадигма программирования представляет и определяет то, как программист видит выполнение программы. 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Например, 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ru-RU" altLang="ru-RU" sz="1600" dirty="0"/>
              <a:t>в объектно-ориентированном программировании программист рассматривает программу как набор взаимодействующих объектов;</a:t>
            </a:r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ru-RU" altLang="ru-RU" sz="1600" dirty="0"/>
              <a:t>в структурном программировании </a:t>
            </a:r>
            <a:r>
              <a:rPr lang="ru-RU" sz="1600" dirty="0"/>
              <a:t>любая программа состоит из трёх базовых управляющих конструкций: последовательность,  ветвление, цикл и используются подпрограммы;</a:t>
            </a:r>
            <a:endParaRPr lang="ru-RU" altLang="ru-RU" sz="1600" dirty="0"/>
          </a:p>
          <a:p>
            <a:pPr lvl="1" eaLnBrk="1" hangingPunct="1">
              <a:lnSpc>
                <a:spcPct val="90000"/>
              </a:lnSpc>
              <a:spcBef>
                <a:spcPct val="100000"/>
              </a:spcBef>
            </a:pPr>
            <a:r>
              <a:rPr lang="ru-RU" altLang="ru-RU" sz="1600" dirty="0"/>
              <a:t>в функциональном программировании программа представляется в виде цепочки вычисления функций.</a:t>
            </a:r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endParaRPr lang="ru-RU" altLang="ru-RU" sz="1800" dirty="0"/>
          </a:p>
          <a:p>
            <a:pPr eaLnBrk="1" hangingPunct="1">
              <a:lnSpc>
                <a:spcPct val="90000"/>
              </a:lnSpc>
              <a:spcBef>
                <a:spcPct val="100000"/>
              </a:spcBef>
            </a:pPr>
            <a:endParaRPr lang="ru-RU" altLang="ru-RU" sz="1800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3201251" y="5938783"/>
            <a:ext cx="4389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3251" y="727020"/>
            <a:ext cx="792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lang="ru-RU" altLang="ru-RU" sz="280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370147" y="153660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  <p:extLst>
      <p:ext uri="{BB962C8B-B14F-4D97-AF65-F5344CB8AC3E}">
        <p14:creationId xmlns:p14="http://schemas.microsoft.com/office/powerpoint/2010/main" val="29343572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23074" y="6355482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EC416AD-D6DA-4C45-9A4C-4CD36D2A86AF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ru-RU" altLang="ru-RU" sz="18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78927" y="593774"/>
            <a:ext cx="7543800" cy="591344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</a:t>
            </a:r>
          </a:p>
        </p:txBody>
      </p:sp>
      <p:sp>
        <p:nvSpPr>
          <p:cNvPr id="225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1503536"/>
            <a:ext cx="7885112" cy="4230216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ru-RU" altLang="ru-RU" sz="1600" b="1" dirty="0"/>
              <a:t>Установка интерпретатора </a:t>
            </a:r>
            <a:r>
              <a:rPr lang="en-US" altLang="ru-RU" sz="1600" b="1" dirty="0"/>
              <a:t>Python</a:t>
            </a:r>
            <a:r>
              <a:rPr lang="en-US" altLang="ru-RU" sz="1600" dirty="0"/>
              <a:t>:</a:t>
            </a:r>
            <a:endParaRPr lang="ru-RU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набираем в поисковике: </a:t>
            </a:r>
            <a:r>
              <a:rPr lang="en-US" altLang="ru-RU" sz="1600" dirty="0"/>
              <a:t>python download</a:t>
            </a:r>
            <a:endParaRPr lang="ru-RU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переходим на </a:t>
            </a:r>
            <a:r>
              <a:rPr lang="en-US" altLang="ru-RU" sz="1600" dirty="0">
                <a:hlinkClick r:id="rId4"/>
              </a:rPr>
              <a:t>https://www.python.org/downloads/</a:t>
            </a:r>
            <a:endParaRPr lang="en-US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выбираем ОС и скачиваем программу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при </a:t>
            </a:r>
            <a:r>
              <a:rPr lang="ru-RU" sz="1600" dirty="0"/>
              <a:t>установке следуем инструкции преподавателя.</a:t>
            </a:r>
          </a:p>
          <a:p>
            <a:pPr lvl="1" eaLnBrk="1" hangingPunct="1">
              <a:spcBef>
                <a:spcPct val="40000"/>
              </a:spcBef>
            </a:pPr>
            <a:endParaRPr lang="ru-RU" altLang="ru-RU" sz="1600" dirty="0"/>
          </a:p>
          <a:p>
            <a:pPr eaLnBrk="1" hangingPunct="1">
              <a:spcBef>
                <a:spcPct val="40000"/>
              </a:spcBef>
            </a:pPr>
            <a:r>
              <a:rPr lang="en-US" altLang="ru-RU" sz="1600" b="1" dirty="0"/>
              <a:t>Python online</a:t>
            </a:r>
            <a:r>
              <a:rPr lang="en-US" altLang="ru-RU" sz="1600" dirty="0"/>
              <a:t>:</a:t>
            </a:r>
            <a:r>
              <a:rPr lang="ru-RU" altLang="ru-RU" sz="1600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набираем в поисковике: </a:t>
            </a:r>
            <a:r>
              <a:rPr lang="en-US" altLang="ru-RU" sz="1600" dirty="0"/>
              <a:t>python online</a:t>
            </a:r>
          </a:p>
          <a:p>
            <a:pPr lvl="1" eaLnBrk="1" hangingPunct="1">
              <a:spcBef>
                <a:spcPct val="40000"/>
              </a:spcBef>
            </a:pPr>
            <a:r>
              <a:rPr lang="ru-RU" altLang="ru-RU" sz="1600" dirty="0"/>
              <a:t>переходим на </a:t>
            </a:r>
            <a:r>
              <a:rPr lang="en-US" altLang="ru-RU" sz="1600" dirty="0">
                <a:hlinkClick r:id="rId5"/>
              </a:rPr>
              <a:t>https://www.onlinegdb.com/online_python_compiler</a:t>
            </a:r>
            <a:endParaRPr lang="ru-RU" altLang="ru-RU" sz="1600" dirty="0"/>
          </a:p>
          <a:p>
            <a:pPr lvl="1" eaLnBrk="1" hangingPunct="1">
              <a:spcBef>
                <a:spcPct val="40000"/>
              </a:spcBef>
            </a:pPr>
            <a:r>
              <a:rPr lang="en-US" altLang="ru-RU" sz="1600" dirty="0"/>
              <a:t>F9 </a:t>
            </a:r>
            <a:r>
              <a:rPr lang="ru-RU" altLang="ru-RU" sz="1600" dirty="0"/>
              <a:t>для выполнения кода</a:t>
            </a:r>
            <a:endParaRPr lang="en-US" altLang="ru-RU" sz="16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56720" y="135384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873" y="6382142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6D42541-7DD4-4126-AC67-504738B52E7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ru-RU" altLang="ru-RU" sz="18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52311" y="685940"/>
            <a:ext cx="7543800" cy="648202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Практика </a:t>
            </a:r>
            <a:r>
              <a:rPr lang="en-US" altLang="ru-RU" sz="2000" b="1" dirty="0">
                <a:cs typeface="Tahoma" panose="020B0604030504040204" pitchFamily="34" charset="0"/>
              </a:rPr>
              <a:t>(</a:t>
            </a:r>
            <a:r>
              <a:rPr lang="ru-RU" altLang="ru-RU" sz="2000" b="1" dirty="0"/>
              <a:t>продолжение)</a:t>
            </a:r>
            <a:endParaRPr lang="ru-RU" altLang="ru-RU" sz="2800" b="1" dirty="0">
              <a:cs typeface="Tahoma" panose="020B0604030504040204" pitchFamily="34" charset="0"/>
            </a:endParaRP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746220"/>
            <a:ext cx="7885112" cy="3581400"/>
          </a:xfrm>
        </p:spPr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ru-RU" altLang="ru-RU" sz="1600" b="1" dirty="0"/>
              <a:t>Создание и запуск скомпилированной программы</a:t>
            </a:r>
            <a:r>
              <a:rPr lang="ru-RU" altLang="ru-RU" sz="1600" dirty="0"/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ru-RU" altLang="ru-RU" sz="1600" kern="0" dirty="0"/>
              <a:t>запуск </a:t>
            </a:r>
            <a:r>
              <a:rPr lang="en-US" altLang="ru-RU" sz="1600" kern="0" dirty="0"/>
              <a:t>DEV C++</a:t>
            </a:r>
            <a:endParaRPr lang="ru-RU" altLang="ru-RU" sz="1600" kern="0" dirty="0"/>
          </a:p>
          <a:p>
            <a:pPr lvl="1" eaLnBrk="1" hangingPunct="1">
              <a:spcBef>
                <a:spcPts val="600"/>
              </a:spcBef>
            </a:pPr>
            <a:r>
              <a:rPr lang="ru-RU" altLang="ru-RU" sz="1600" kern="0" dirty="0"/>
              <a:t>создание проекта</a:t>
            </a:r>
          </a:p>
          <a:p>
            <a:pPr lvl="1" eaLnBrk="1" hangingPunct="1">
              <a:spcBef>
                <a:spcPts val="600"/>
              </a:spcBef>
            </a:pPr>
            <a:r>
              <a:rPr lang="ru-RU" altLang="ru-RU" sz="1600" kern="0" dirty="0"/>
              <a:t>компиляция</a:t>
            </a:r>
          </a:p>
          <a:p>
            <a:pPr lvl="1" eaLnBrk="1" hangingPunct="1">
              <a:spcBef>
                <a:spcPts val="600"/>
              </a:spcBef>
            </a:pPr>
            <a:r>
              <a:rPr lang="ru-RU" altLang="ru-RU" sz="1600" kern="0" dirty="0"/>
              <a:t>запуск программы</a:t>
            </a:r>
            <a:endParaRPr lang="ru-RU" altLang="ru-RU" sz="1600" dirty="0"/>
          </a:p>
          <a:p>
            <a:pPr eaLnBrk="1" hangingPunct="1">
              <a:spcBef>
                <a:spcPct val="100000"/>
              </a:spcBef>
            </a:pPr>
            <a:r>
              <a:rPr lang="ru-RU" altLang="ru-RU" sz="1600" b="1" dirty="0">
                <a:cs typeface="Tahoma" panose="020B0604030504040204" pitchFamily="34" charset="0"/>
              </a:rPr>
              <a:t>Создание и запуск интерпретируемой программы</a:t>
            </a:r>
            <a:r>
              <a:rPr lang="ru-RU" altLang="ru-RU" sz="1600" dirty="0">
                <a:cs typeface="Tahoma" panose="020B0604030504040204" pitchFamily="34" charset="0"/>
              </a:rPr>
              <a:t>:</a:t>
            </a:r>
          </a:p>
          <a:p>
            <a:pPr lvl="1" eaLnBrk="1" hangingPunct="1">
              <a:spcBef>
                <a:spcPts val="600"/>
              </a:spcBef>
            </a:pPr>
            <a:r>
              <a:rPr lang="ru-RU" altLang="ru-RU" sz="1600" dirty="0">
                <a:cs typeface="Tahoma" panose="020B0604030504040204" pitchFamily="34" charset="0"/>
              </a:rPr>
              <a:t>создание файла с расширением .</a:t>
            </a:r>
            <a:r>
              <a:rPr lang="en-US" altLang="ru-RU" sz="1600" dirty="0">
                <a:cs typeface="Tahoma" panose="020B0604030504040204" pitchFamily="34" charset="0"/>
              </a:rPr>
              <a:t>py</a:t>
            </a:r>
            <a:endParaRPr lang="ru-RU" altLang="ru-RU" sz="1600" dirty="0">
              <a:cs typeface="Tahoma" panose="020B0604030504040204" pitchFamily="34" charset="0"/>
            </a:endParaRPr>
          </a:p>
          <a:p>
            <a:pPr lvl="1" eaLnBrk="1" hangingPunct="1">
              <a:spcBef>
                <a:spcPts val="600"/>
              </a:spcBef>
            </a:pPr>
            <a:r>
              <a:rPr lang="ru-RU" altLang="ru-RU" sz="1600" dirty="0">
                <a:cs typeface="Tahoma" panose="020B0604030504040204" pitchFamily="34" charset="0"/>
              </a:rPr>
              <a:t>запуск программы</a:t>
            </a:r>
            <a:endParaRPr lang="ru-RU" altLang="ru-RU" sz="16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29519" y="162044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436096" y="6369898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DEB465F-4752-4DF6-B487-01A81C08D2C1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ru-RU" altLang="ru-RU" sz="1800" dirty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543800" cy="1295400"/>
          </a:xfrm>
        </p:spPr>
        <p:txBody>
          <a:bodyPr/>
          <a:lstStyle/>
          <a:p>
            <a:pPr algn="ctr" eaLnBrk="1" hangingPunct="1"/>
            <a:r>
              <a:rPr lang="ru-RU" altLang="ru-RU" sz="2000" b="1" dirty="0">
                <a:cs typeface="Tahoma" panose="020B0604030504040204" pitchFamily="34" charset="0"/>
              </a:rPr>
              <a:t>Модуль 1.</a:t>
            </a:r>
            <a:br>
              <a:rPr lang="en-US" altLang="ru-RU" sz="2000" b="1" dirty="0">
                <a:cs typeface="Tahoma" panose="020B0604030504040204" pitchFamily="34" charset="0"/>
              </a:rPr>
            </a:br>
            <a:r>
              <a:rPr lang="ru-RU" altLang="ru-RU" sz="2800" b="1" dirty="0">
                <a:cs typeface="Tahoma" panose="020B0604030504040204" pitchFamily="34" charset="0"/>
              </a:rPr>
              <a:t>ОПРЕДЕЛЕНИЯ И УСТРОЙСТВО ПК</a:t>
            </a:r>
            <a:endParaRPr lang="ru-RU" altLang="ru-RU" sz="2800" dirty="0">
              <a:cs typeface="Tahoma" panose="020B0604030504040204" pitchFamily="34" charset="0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1700213"/>
            <a:ext cx="7848600" cy="3930650"/>
          </a:xfrm>
        </p:spPr>
        <p:txBody>
          <a:bodyPr anchor="ctr"/>
          <a:lstStyle/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Теория: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Задача. Решение задачи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Алгоритм. Свойства алгоритмов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Программа. 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Компиляция и Интерпретация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Программное обеспечение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Устройство ПК</a:t>
            </a:r>
            <a:endParaRPr lang="en-US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Языки программирования и парадигмы</a:t>
            </a:r>
          </a:p>
          <a:p>
            <a:pPr marL="0" indent="0" eaLnBrk="1" hangingPunct="1">
              <a:buFontTx/>
              <a:buNone/>
              <a:defRPr/>
            </a:pPr>
            <a:endParaRPr lang="ru-RU" altLang="ru-RU" sz="1800" dirty="0">
              <a:cs typeface="Tahoma" panose="020B0604030504040204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ru-RU" altLang="ru-RU" sz="1800" b="1" dirty="0">
                <a:cs typeface="Tahoma" panose="020B0604030504040204" pitchFamily="34" charset="0"/>
              </a:rPr>
              <a:t>Практика:</a:t>
            </a:r>
            <a:endParaRPr lang="ru-RU" altLang="ru-RU" sz="1800" dirty="0">
              <a:cs typeface="Tahoma" panose="020B0604030504040204" pitchFamily="34" charset="0"/>
            </a:endParaRP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Установка интерпретатора</a:t>
            </a:r>
          </a:p>
          <a:p>
            <a:pPr eaLnBrk="1" hangingPunct="1">
              <a:defRPr/>
            </a:pPr>
            <a:r>
              <a:rPr lang="ru-RU" altLang="ru-RU" sz="1800" dirty="0">
                <a:cs typeface="Tahoma" panose="020B0604030504040204" pitchFamily="34" charset="0"/>
              </a:rPr>
              <a:t>Запуск программ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082" y="6407061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85BDE2C-E9DE-47DD-A933-33C1E49F9919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ru-RU" altLang="ru-RU" sz="18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45127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dirty="0">
                <a:cs typeface="Tahoma" panose="020B0604030504040204" pitchFamily="34" charset="0"/>
              </a:rPr>
              <a:t> </a:t>
            </a:r>
            <a:r>
              <a:rPr lang="ru-RU" altLang="ru-RU" sz="2800" b="1" dirty="0">
                <a:cs typeface="Tahoma" panose="020B0604030504040204" pitchFamily="34" charset="0"/>
              </a:rPr>
              <a:t>Задача. Решение задачи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1520" y="1598523"/>
            <a:ext cx="7885112" cy="4800600"/>
          </a:xfrm>
        </p:spPr>
        <p:txBody>
          <a:bodyPr/>
          <a:lstStyle/>
          <a:p>
            <a:pPr eaLnBrk="1" hangingPunct="1"/>
            <a:r>
              <a:rPr lang="ru-RU" altLang="ru-RU" sz="2000" b="1">
                <a:cs typeface="Tahoma" panose="020B0604030504040204" pitchFamily="34" charset="0"/>
              </a:rPr>
              <a:t>Задача</a:t>
            </a:r>
            <a:endParaRPr lang="en-US" altLang="ru-RU" sz="2400"/>
          </a:p>
          <a:p>
            <a:pPr lvl="1" eaLnBrk="1" hangingPunct="1"/>
            <a:r>
              <a:rPr lang="ru-RU" altLang="ru-RU" sz="1600"/>
              <a:t>Поставленная цель, которую стремятся достигнуть. </a:t>
            </a:r>
          </a:p>
          <a:p>
            <a:pPr lvl="1" eaLnBrk="1" hangingPunct="1"/>
            <a:r>
              <a:rPr lang="ru-RU" altLang="ru-RU" sz="1600"/>
              <a:t>Вопрос, требующий решения на основании определённых знаний и размышления</a:t>
            </a:r>
            <a:endParaRPr lang="en-US" altLang="ru-RU" sz="1600"/>
          </a:p>
          <a:p>
            <a:pPr lvl="1" eaLnBrk="1" hangingPunct="1"/>
            <a:endParaRPr lang="en-US" altLang="ru-RU" sz="1600"/>
          </a:p>
          <a:p>
            <a:pPr eaLnBrk="1" hangingPunct="1"/>
            <a:r>
              <a:rPr lang="ru-RU" altLang="ru-RU" sz="2000" b="1">
                <a:cs typeface="Tahoma" panose="020B0604030504040204" pitchFamily="34" charset="0"/>
              </a:rPr>
              <a:t>Решение задачи</a:t>
            </a:r>
            <a:r>
              <a:rPr lang="ru-RU" altLang="ru-RU" sz="2000" b="1"/>
              <a:t> </a:t>
            </a:r>
            <a:r>
              <a:rPr lang="ru-RU" altLang="ru-RU" sz="2000" b="1">
                <a:cs typeface="Tahoma" panose="020B0604030504040204" pitchFamily="34" charset="0"/>
              </a:rPr>
              <a:t>(проблемы)</a:t>
            </a:r>
            <a:endParaRPr lang="en-US" altLang="ru-RU" sz="2000" b="1">
              <a:cs typeface="Tahoma" panose="020B0604030504040204" pitchFamily="34" charset="0"/>
            </a:endParaRPr>
          </a:p>
          <a:p>
            <a:pPr lvl="1" eaLnBrk="1" hangingPunct="1"/>
            <a:r>
              <a:rPr lang="ru-RU" altLang="ru-RU" sz="1600"/>
              <a:t>Процесс решения имеет место, когда лицо, принимающее решение (человек или система искусственного интеллекта), не знает, как перейти из данного состояния в желаемое целевое состояние.</a:t>
            </a:r>
            <a:endParaRPr lang="en-US" altLang="ru-RU" sz="1600"/>
          </a:p>
          <a:p>
            <a:pPr eaLnBrk="1" hangingPunct="1"/>
            <a:endParaRPr lang="ru-RU" altLang="ru-RU" sz="1800"/>
          </a:p>
          <a:p>
            <a:pPr eaLnBrk="1" hangingPunct="1"/>
            <a:endParaRPr lang="ru-RU" altLang="ru-RU" sz="1800"/>
          </a:p>
          <a:p>
            <a:pPr eaLnBrk="1" hangingPunct="1"/>
            <a:r>
              <a:rPr lang="ru-RU" altLang="ru-RU" sz="1600"/>
              <a:t>В области вычислительной техники и программирования:</a:t>
            </a:r>
          </a:p>
          <a:p>
            <a:pPr lvl="1" eaLnBrk="1" hangingPunct="1"/>
            <a:r>
              <a:rPr lang="ru-RU" altLang="ru-RU" sz="1600" b="1"/>
              <a:t>Задача</a:t>
            </a:r>
            <a:r>
              <a:rPr lang="ru-RU" altLang="ru-RU" sz="1600"/>
              <a:t> - это преобразование информации (исходных данных в результирующие данные)</a:t>
            </a:r>
          </a:p>
          <a:p>
            <a:pPr lvl="1" eaLnBrk="1" hangingPunct="1"/>
            <a:r>
              <a:rPr lang="ru-RU" altLang="ru-RU" sz="1600"/>
              <a:t>Обычно </a:t>
            </a:r>
            <a:r>
              <a:rPr lang="ru-RU" altLang="ru-RU" sz="1600" b="1"/>
              <a:t>решение задачи</a:t>
            </a:r>
            <a:r>
              <a:rPr lang="ru-RU" altLang="ru-RU" sz="1600"/>
              <a:t> представляется в виде набора </a:t>
            </a:r>
            <a:r>
              <a:rPr lang="ru-RU" altLang="ru-RU" sz="1600" b="1"/>
              <a:t>алгоритмов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4428728" y="186963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670995" y="4341723"/>
            <a:ext cx="438943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/>
              <a:t>Материал из Википедии — свободной энциклопедии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796136" y="6381750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D7BDCC9-CAB1-4F6D-88CB-AB98EA8E334F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ru-RU" altLang="ru-RU" sz="1800" dirty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37196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>
                <a:cs typeface="Tahoma" panose="020B0604030504040204" pitchFamily="34" charset="0"/>
              </a:rPr>
              <a:t> </a:t>
            </a:r>
            <a:r>
              <a:rPr lang="ru-RU" altLang="ru-RU" sz="2800" b="1">
                <a:cs typeface="Tahoma" panose="020B0604030504040204" pitchFamily="34" charset="0"/>
              </a:rPr>
              <a:t>Алгоритм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00808"/>
            <a:ext cx="7885112" cy="3572708"/>
          </a:xfrm>
        </p:spPr>
        <p:txBody>
          <a:bodyPr anchor="ctr"/>
          <a:lstStyle/>
          <a:p>
            <a:pPr eaLnBrk="1" hangingPunct="1">
              <a:spcBef>
                <a:spcPct val="50000"/>
              </a:spcBef>
            </a:pPr>
            <a:r>
              <a:rPr lang="ru-RU" altLang="ru-RU" sz="1600" dirty="0"/>
              <a:t>«Алгоритм — это всякая система вычислений, выполняемых по строго определённым правилам, которая после какого-либо числа шагов заведомо приводит к решению поставленной задачи.»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(А. Колмогоров)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 dirty="0"/>
              <a:t>«Алгоритм — это точное предписание, определяющее вычислительный процесс, идущий от варьируемых исходных данных к искомому результату.» 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/>
              <a:t>(А. Марков)</a:t>
            </a:r>
          </a:p>
          <a:p>
            <a:pPr eaLnBrk="1" hangingPunct="1">
              <a:spcBef>
                <a:spcPct val="50000"/>
              </a:spcBef>
            </a:pPr>
            <a:r>
              <a:rPr lang="ru-RU" altLang="ru-RU" sz="1600" dirty="0"/>
              <a:t>Алгоритм — это точный набор инструкций, описывающих порядок действий некоторого исполнителя для достижения результата — решения некоторой задачи. 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187824" y="5893371"/>
            <a:ext cx="4389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356720" y="260648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082" y="6356757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D005DD4-DCD6-4DF2-BF3B-3C6B4E7B523D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ru-RU" altLang="ru-RU" sz="18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6514" y="729070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 dirty="0">
                <a:cs typeface="Tahoma" panose="020B0604030504040204" pitchFamily="34" charset="0"/>
              </a:rPr>
              <a:t>Основные свойства алгоритма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69032" y="5358219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ru-RU" altLang="ru-RU" sz="1800"/>
          </a:p>
        </p:txBody>
      </p:sp>
      <p:sp>
        <p:nvSpPr>
          <p:cNvPr id="122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51520" y="1721257"/>
            <a:ext cx="7656512" cy="446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altLang="ru-RU" sz="1800" b="1"/>
              <a:t>Детерминированность (определенность)</a:t>
            </a:r>
            <a:br>
              <a:rPr lang="ru-RU" altLang="ru-RU" sz="1600"/>
            </a:br>
            <a:r>
              <a:rPr lang="ru-RU" altLang="ru-RU" sz="1600"/>
              <a:t>Предполагает получение однозначного результата вычислительного процесса при заданных исходных данных. Благодаря этому свойству процесс выполнения алгоритма носит механический характер;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b="1"/>
              <a:t>Результативность</a:t>
            </a:r>
            <a:br>
              <a:rPr lang="ru-RU" altLang="ru-RU" sz="1800" b="1"/>
            </a:br>
            <a:r>
              <a:rPr lang="ru-RU" altLang="ru-RU" sz="1600"/>
              <a:t>Указывает на наличие таких исходных данных, для которых реализуемый по заданному алгоритму вычислительный процесс должен через конечное    число шагов остановиться и выдать искомый результат;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b="1"/>
              <a:t>Конечность</a:t>
            </a:r>
            <a:br>
              <a:rPr lang="ru-RU" altLang="ru-RU" sz="1600"/>
            </a:br>
            <a:r>
              <a:rPr lang="ru-RU" altLang="ru-RU" sz="1600"/>
              <a:t>Каждое из действий и весь алгоритм в целом обязательно завершаются;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b="1"/>
              <a:t>Массовость</a:t>
            </a:r>
            <a:br>
              <a:rPr lang="ru-RU" altLang="ru-RU" sz="1600"/>
            </a:br>
            <a:r>
              <a:rPr lang="ru-RU" altLang="ru-RU" sz="1600"/>
              <a:t>Это свойство предполагает, что алгоритм должен быть пригоден для решения всех задач данного типа;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1800" b="1"/>
              <a:t>Дискретность</a:t>
            </a:r>
            <a:br>
              <a:rPr lang="ru-RU" altLang="ru-RU" sz="1600"/>
            </a:br>
            <a:r>
              <a:rPr lang="ru-RU" altLang="ru-RU" sz="1600"/>
              <a:t>Означает расчлененность определяемого алгоритмом вычислительного процесса на отдельные этапы, возможность выполнения которых исполнителем(компьютером) не вызывает сомнений.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428728" y="136659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082" y="6413651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1861F7A-97F7-40EB-A5BA-4238E1E622D5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ru-RU" altLang="ru-RU" sz="18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12963"/>
            <a:ext cx="7543800" cy="838200"/>
          </a:xfrm>
        </p:spPr>
        <p:txBody>
          <a:bodyPr/>
          <a:lstStyle/>
          <a:p>
            <a:pPr algn="ctr" eaLnBrk="1" hangingPunct="1"/>
            <a:r>
              <a:rPr lang="ru-RU" altLang="ru-RU" sz="2800" b="1">
                <a:cs typeface="Tahoma" panose="020B0604030504040204" pitchFamily="34" charset="0"/>
              </a:rPr>
              <a:t>Программа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69032" y="5415113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ru-RU" altLang="ru-RU" sz="180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3259832" y="5872313"/>
            <a:ext cx="4389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1639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2209951"/>
            <a:ext cx="7885112" cy="2808287"/>
          </a:xfrm>
        </p:spPr>
        <p:txBody>
          <a:bodyPr/>
          <a:lstStyle/>
          <a:p>
            <a:pPr eaLnBrk="1" hangingPunct="1">
              <a:defRPr/>
            </a:pPr>
            <a:r>
              <a:rPr lang="ru-RU" altLang="ru-RU" sz="1600" b="1" dirty="0"/>
              <a:t>Компьютерная программа</a:t>
            </a:r>
            <a:r>
              <a:rPr lang="ru-RU" altLang="ru-RU" sz="1600" dirty="0"/>
              <a:t> — последовательность или набор  команд, написанных на языке программирования для выполнения на электронно-вычислительной машине (ЭВМ);</a:t>
            </a:r>
          </a:p>
          <a:p>
            <a:pPr eaLnBrk="1" hangingPunct="1">
              <a:defRPr/>
            </a:pPr>
            <a:endParaRPr lang="ru-RU" altLang="ru-RU" sz="1600" dirty="0"/>
          </a:p>
          <a:p>
            <a:pPr eaLnBrk="1" hangingPunct="1">
              <a:defRPr/>
            </a:pPr>
            <a:r>
              <a:rPr lang="ru-RU" altLang="ru-RU" sz="1600" b="1" dirty="0"/>
              <a:t>Язык программирования </a:t>
            </a:r>
            <a:r>
              <a:rPr lang="ru-RU" altLang="ru-RU" sz="1600" dirty="0"/>
              <a:t>– определяет набор </a:t>
            </a:r>
            <a:r>
              <a:rPr lang="ru-RU" altLang="ru-RU" sz="1600" b="1" dirty="0"/>
              <a:t>лексических</a:t>
            </a:r>
            <a:r>
              <a:rPr lang="ru-RU" altLang="ru-RU" sz="1600" dirty="0"/>
              <a:t>(словарный состав), </a:t>
            </a:r>
            <a:r>
              <a:rPr lang="ru-RU" altLang="ru-RU" sz="1600" b="1" dirty="0"/>
              <a:t>синтаксических</a:t>
            </a:r>
            <a:r>
              <a:rPr lang="ru-RU" altLang="ru-RU" sz="1600" dirty="0"/>
              <a:t>(способы комбинирования) и </a:t>
            </a:r>
            <a:r>
              <a:rPr lang="ru-RU" altLang="ru-RU" sz="1600" b="1" dirty="0"/>
              <a:t>семантических </a:t>
            </a:r>
            <a:r>
              <a:rPr lang="ru-RU" altLang="ru-RU" sz="1600" dirty="0"/>
              <a:t>(формальные математические модели) правил для написания компьютерных программ.</a:t>
            </a:r>
          </a:p>
          <a:p>
            <a:pPr eaLnBrk="1" hangingPunct="1">
              <a:defRPr/>
            </a:pPr>
            <a:endParaRPr lang="ru-RU" altLang="ru-RU" sz="1600" dirty="0"/>
          </a:p>
          <a:p>
            <a:pPr marL="0" indent="0" eaLnBrk="1" hangingPunct="1">
              <a:buFontTx/>
              <a:buNone/>
              <a:defRPr/>
            </a:pPr>
            <a:endParaRPr lang="ru-RU" altLang="ru-RU" sz="1600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28728" y="193553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95082" y="6417213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738EF73-6B1D-4530-BE0C-EDA55887C53E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ru-RU" altLang="ru-RU" sz="18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87913"/>
            <a:ext cx="7543800" cy="533400"/>
          </a:xfrm>
        </p:spPr>
        <p:txBody>
          <a:bodyPr/>
          <a:lstStyle/>
          <a:p>
            <a:pPr algn="ctr" eaLnBrk="1" hangingPunct="1"/>
            <a:r>
              <a:rPr lang="ru-RU" altLang="ru-RU" sz="2800" b="1">
                <a:cs typeface="Tahoma" panose="020B0604030504040204" pitchFamily="34" charset="0"/>
              </a:rPr>
              <a:t>Программа</a:t>
            </a:r>
            <a:r>
              <a:rPr lang="ru-RU" altLang="ru-RU" sz="2800" b="1"/>
              <a:t> </a:t>
            </a:r>
            <a:r>
              <a:rPr lang="ru-RU" altLang="ru-RU" sz="2000" b="1"/>
              <a:t>(продолжение)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1376900"/>
            <a:ext cx="7885112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600"/>
              <a:t>Запись программы при помощи языка программирования удобна для понимания и редактирования человеком-программистом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600"/>
              <a:t>Для выполнения на компьютере программу необходимо </a:t>
            </a:r>
            <a:r>
              <a:rPr lang="ru-RU" altLang="ru-RU" sz="1600" b="1"/>
              <a:t>транслировать</a:t>
            </a:r>
            <a:r>
              <a:rPr lang="ru-RU" altLang="ru-RU" sz="1600"/>
              <a:t> - перевести в машинный код</a:t>
            </a:r>
            <a:r>
              <a:rPr lang="en-US" altLang="ru-RU" sz="1600"/>
              <a:t> – </a:t>
            </a:r>
            <a:r>
              <a:rPr lang="ru-RU" altLang="ru-RU" sz="1600"/>
              <a:t>код состоящий из инструкций процессора.</a:t>
            </a:r>
          </a:p>
          <a:p>
            <a:pPr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600"/>
              <a:t>Существует два метода трансляции: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600" b="1"/>
              <a:t>компиляция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400"/>
              <a:t>готовая программа вначале переводится в исполняемый машинный код специальной программой - </a:t>
            </a:r>
            <a:r>
              <a:rPr lang="ru-RU" altLang="ru-RU" sz="1400" b="1" i="1"/>
              <a:t>компилятором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400"/>
              <a:t>затем машинный код может многократно выполняться процессором </a:t>
            </a:r>
          </a:p>
          <a:p>
            <a:pPr lvl="3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200" i="1"/>
              <a:t>Заметим, что машинный (двоичный) код непереносим между различными аппаратными и программными платформами.</a:t>
            </a:r>
          </a:p>
          <a:p>
            <a:pPr lvl="1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600" b="1"/>
              <a:t>интерпретация</a:t>
            </a:r>
            <a:r>
              <a:rPr lang="ru-RU" altLang="ru-RU" sz="1600"/>
              <a:t>.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400"/>
              <a:t>программа переводится в инструкции машинного кода инструкция за инструкцией</a:t>
            </a:r>
          </a:p>
          <a:p>
            <a:pPr lvl="2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400"/>
              <a:t>каждая инструкция сразу выполняется специальной средой исполнения - </a:t>
            </a:r>
            <a:r>
              <a:rPr lang="ru-RU" altLang="ru-RU" sz="1400" b="1" i="1"/>
              <a:t>интерпретатором</a:t>
            </a:r>
            <a:r>
              <a:rPr lang="ru-RU" altLang="ru-RU" sz="1400"/>
              <a:t>.</a:t>
            </a:r>
          </a:p>
          <a:p>
            <a:pPr lvl="3" eaLnBrk="1" hangingPunct="1">
              <a:lnSpc>
                <a:spcPct val="90000"/>
              </a:lnSpc>
              <a:spcBef>
                <a:spcPct val="45000"/>
              </a:spcBef>
            </a:pPr>
            <a:r>
              <a:rPr lang="ru-RU" altLang="ru-RU" sz="1200" i="1"/>
              <a:t>Это позволяет добиться переносимости программ между различными аппаратными и программными платформами.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428728" y="197115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879207" y="6394542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D0D9C1C-0DB8-49B3-B915-39F18A2A1326}" type="slidenum">
              <a:rPr lang="ru-RU" altLang="ru-RU" sz="1800" smtClean="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ru-RU" altLang="ru-RU" sz="18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57" y="671604"/>
            <a:ext cx="7543800" cy="655638"/>
          </a:xfrm>
        </p:spPr>
        <p:txBody>
          <a:bodyPr/>
          <a:lstStyle/>
          <a:p>
            <a:pPr algn="ctr" eaLnBrk="1" hangingPunct="1"/>
            <a:r>
              <a:rPr lang="ru-RU" altLang="ru-RU" sz="2800" b="1">
                <a:cs typeface="Tahoma" panose="020B0604030504040204" pitchFamily="34" charset="0"/>
              </a:rPr>
              <a:t>Программное обеспечение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53157" y="5396004"/>
            <a:ext cx="655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endParaRPr lang="ru-RU" altLang="ru-RU" sz="18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243957" y="5853204"/>
            <a:ext cx="43894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184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1509804"/>
            <a:ext cx="7885112" cy="4268788"/>
          </a:xfrm>
        </p:spPr>
        <p:txBody>
          <a:bodyPr/>
          <a:lstStyle/>
          <a:p>
            <a:pPr eaLnBrk="1" hangingPunct="1"/>
            <a:r>
              <a:rPr lang="ru-RU" altLang="ru-RU" sz="1600" b="1" dirty="0"/>
              <a:t>Программное обеспечение </a:t>
            </a:r>
            <a:r>
              <a:rPr lang="ru-RU" altLang="ru-RU" sz="1600" dirty="0"/>
              <a:t>— важнейшая составляющая информационных технологий, предназначенная для решения определённого круга задач.</a:t>
            </a:r>
          </a:p>
          <a:p>
            <a:pPr lvl="1" eaLnBrk="1" hangingPunct="1">
              <a:spcBef>
                <a:spcPct val="100000"/>
              </a:spcBef>
            </a:pPr>
            <a:r>
              <a:rPr lang="ru-RU" altLang="ru-RU" sz="1400" dirty="0"/>
              <a:t>В компьютерном жаргоне часто используется слово «софт» от английского </a:t>
            </a:r>
            <a:r>
              <a:rPr lang="ru-RU" altLang="ru-RU" sz="1400" b="1" dirty="0"/>
              <a:t>software</a:t>
            </a:r>
            <a:r>
              <a:rPr lang="ru-RU" altLang="ru-RU" sz="1400" dirty="0"/>
              <a:t>, которое, предположительно, в этом смысле впервые применил Джон Тьюки (John W. Tukey) в 1957 г. 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1600" dirty="0"/>
              <a:t>В области вычислительной техники и программирования </a:t>
            </a:r>
            <a:r>
              <a:rPr lang="ru-RU" altLang="ru-RU" sz="1600" b="1" dirty="0"/>
              <a:t>программное обеспечение</a:t>
            </a:r>
            <a:r>
              <a:rPr lang="ru-RU" altLang="ru-RU" sz="1600" dirty="0"/>
              <a:t> — это совокупность всей информации: данных и программ, - которые обрабатываются компьютерными системами, а также технической документации (руководств) по эксплуатации этих программ.</a:t>
            </a:r>
          </a:p>
          <a:p>
            <a:pPr eaLnBrk="1" hangingPunct="1">
              <a:spcBef>
                <a:spcPct val="100000"/>
              </a:spcBef>
            </a:pPr>
            <a:r>
              <a:rPr lang="ru-RU" altLang="ru-RU" sz="1600" dirty="0"/>
              <a:t>Выделяют </a:t>
            </a:r>
            <a:r>
              <a:rPr lang="ru-RU" altLang="ru-RU" sz="1600" b="1" dirty="0"/>
              <a:t>две</a:t>
            </a:r>
            <a:r>
              <a:rPr lang="ru-RU" altLang="ru-RU" sz="1600" dirty="0"/>
              <a:t> </a:t>
            </a:r>
            <a:r>
              <a:rPr lang="ru-RU" altLang="ru-RU" sz="1600" b="1" dirty="0"/>
              <a:t>категории</a:t>
            </a:r>
            <a:r>
              <a:rPr lang="ru-RU" altLang="ru-RU" sz="1600" dirty="0"/>
              <a:t> программного обеспечения(ПО):</a:t>
            </a:r>
          </a:p>
          <a:p>
            <a:pPr lvl="1" eaLnBrk="1" hangingPunct="1">
              <a:spcBef>
                <a:spcPct val="100000"/>
              </a:spcBef>
              <a:buFont typeface="Tahoma" panose="020B0604030504040204" pitchFamily="34" charset="0"/>
              <a:buAutoNum type="arabicPeriod"/>
            </a:pPr>
            <a:r>
              <a:rPr lang="ru-RU" altLang="ru-RU" sz="1400" b="1" dirty="0"/>
              <a:t>Системное ПО (</a:t>
            </a:r>
            <a:r>
              <a:rPr lang="en-US" altLang="ru-RU" sz="1400" b="1" dirty="0"/>
              <a:t>System Software</a:t>
            </a:r>
            <a:r>
              <a:rPr lang="ru-RU" altLang="ru-RU" sz="1400" b="1" dirty="0"/>
              <a:t>)</a:t>
            </a:r>
          </a:p>
          <a:p>
            <a:pPr lvl="1" eaLnBrk="1" hangingPunct="1">
              <a:spcBef>
                <a:spcPct val="100000"/>
              </a:spcBef>
              <a:buFont typeface="Tahoma" panose="020B0604030504040204" pitchFamily="34" charset="0"/>
              <a:buAutoNum type="arabicPeriod"/>
            </a:pPr>
            <a:r>
              <a:rPr lang="ru-RU" altLang="ru-RU" sz="1400" b="1" dirty="0"/>
              <a:t>Прикладное ПО</a:t>
            </a:r>
            <a:r>
              <a:rPr lang="en-US" altLang="ru-RU" sz="1400" b="1" dirty="0"/>
              <a:t> (Application Software)</a:t>
            </a:r>
            <a:endParaRPr lang="ru-RU" altLang="ru-RU" sz="1400" b="1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412853" y="174444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5967090" y="6382990"/>
            <a:ext cx="2133600" cy="476250"/>
          </a:xfrm>
        </p:spPr>
        <p:txBody>
          <a:bodyPr/>
          <a:lstStyle/>
          <a:p>
            <a:fld id="{D9D6B646-4EB5-43DD-A071-5522336739BA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3331840" y="5948015"/>
            <a:ext cx="43894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ru-RU" altLang="ru-RU" sz="1200" b="1"/>
              <a:t>Материал из Википедии — свободной энциклопедии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283840" y="600229"/>
            <a:ext cx="7924800" cy="830262"/>
          </a:xfrm>
        </p:spPr>
        <p:txBody>
          <a:bodyPr/>
          <a:lstStyle/>
          <a:p>
            <a:pPr algn="ctr"/>
            <a:r>
              <a:rPr lang="ru-RU" altLang="ru-RU" sz="2800" dirty="0"/>
              <a:t>Базовая архитектура и структура ЭВМ.</a:t>
            </a:r>
            <a:br>
              <a:rPr lang="ru-RU" altLang="ru-RU" sz="2800" dirty="0"/>
            </a:br>
            <a:r>
              <a:rPr lang="ru-RU" altLang="ru-RU" sz="2800" dirty="0"/>
              <a:t>Принцип фон Неймана</a:t>
            </a:r>
          </a:p>
        </p:txBody>
      </p:sp>
      <p:sp>
        <p:nvSpPr>
          <p:cNvPr id="140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726852"/>
            <a:ext cx="78851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altLang="ru-RU" sz="1600" b="1"/>
              <a:t>Машина фон Неймана</a:t>
            </a:r>
            <a:r>
              <a:rPr lang="ru-RU" altLang="ru-RU" sz="1600"/>
              <a:t>  — вычислительная система, построенная на следующих принципах.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altLang="ru-RU" sz="1600"/>
              <a:t>Основными ее блоками являются: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altLang="ru-RU" sz="1600"/>
              <a:t>арифметико-логическое устройство, 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altLang="ru-RU" sz="1600"/>
              <a:t>устройство управления, 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altLang="ru-RU" sz="1600"/>
              <a:t>запоминающее устройство,</a:t>
            </a:r>
          </a:p>
          <a:p>
            <a:pPr lvl="2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altLang="ru-RU" sz="1600"/>
              <a:t>устройства ввода-вывода.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altLang="ru-RU" sz="1600"/>
              <a:t>Программы и данные хранятся в одной и той же памяти. </a:t>
            </a:r>
          </a:p>
          <a:p>
            <a:pPr lvl="1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  <a:buFontTx/>
              <a:buChar char="•"/>
            </a:pPr>
            <a:r>
              <a:rPr lang="ru-RU" altLang="ru-RU" sz="1600"/>
              <a:t>Устройство управления и арифметико-логическое устройство,  объединенные в центральный процессор, определяют действия, подлежащие выполнению, путем считывания команд из оперативной памяти. </a:t>
            </a:r>
          </a:p>
          <a:p>
            <a:pPr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ru-RU" altLang="ru-RU" sz="1600"/>
              <a:t>Подавляющее большинство вычислительных машин в настоящее время являются фон-неймановскими машинами.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25000"/>
              </a:spcAft>
            </a:pPr>
            <a:endParaRPr lang="ru-RU" altLang="ru-RU" sz="160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4500736" y="162892"/>
            <a:ext cx="347883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1.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Определения и Устройство ПК</a:t>
            </a:r>
          </a:p>
        </p:txBody>
      </p:sp>
    </p:spTree>
    <p:extLst>
      <p:ext uri="{BB962C8B-B14F-4D97-AF65-F5344CB8AC3E}">
        <p14:creationId xmlns:p14="http://schemas.microsoft.com/office/powerpoint/2010/main" val="38317596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2978</TotalTime>
  <Words>1027</Words>
  <Application>Microsoft Office PowerPoint</Application>
  <PresentationFormat>Экран (4:3)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Tahoma</vt:lpstr>
      <vt:lpstr>ОПРОГ</vt:lpstr>
      <vt:lpstr>Программирование на языке Python. Уровень 0.  24 ак.час.</vt:lpstr>
      <vt:lpstr>Модуль 1. ОПРЕДЕЛЕНИЯ И УСТРОЙСТВО ПК</vt:lpstr>
      <vt:lpstr> Задача. Решение задачи</vt:lpstr>
      <vt:lpstr> Алгоритм</vt:lpstr>
      <vt:lpstr>Основные свойства алгоритма</vt:lpstr>
      <vt:lpstr>Программа</vt:lpstr>
      <vt:lpstr>Программа (продолжение)</vt:lpstr>
      <vt:lpstr>Программное обеспечение</vt:lpstr>
      <vt:lpstr>Базовая архитектура и структура ЭВМ. Принцип фон Неймана</vt:lpstr>
      <vt:lpstr>Загрузка и выполнение программ</vt:lpstr>
      <vt:lpstr>Языки программирования. Классификация</vt:lpstr>
      <vt:lpstr>Методологии(парадигма) программирования. </vt:lpstr>
      <vt:lpstr>Практика</vt:lpstr>
      <vt:lpstr>Практика (продолжение)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 баз данных</dc:title>
  <dc:creator>Вячеслав Тетерин</dc:creator>
  <cp:lastModifiedBy>Николай</cp:lastModifiedBy>
  <cp:revision>214</cp:revision>
  <cp:lastPrinted>1601-01-01T00:00:00Z</cp:lastPrinted>
  <dcterms:created xsi:type="dcterms:W3CDTF">1601-01-01T00:00:00Z</dcterms:created>
  <dcterms:modified xsi:type="dcterms:W3CDTF">2023-07-15T06:11:46Z</dcterms:modified>
</cp:coreProperties>
</file>