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30" r:id="rId11"/>
    <p:sldId id="326" r:id="rId12"/>
    <p:sldId id="331" r:id="rId13"/>
    <p:sldId id="327" r:id="rId14"/>
    <p:sldId id="328" r:id="rId15"/>
    <p:sldId id="329" r:id="rId16"/>
    <p:sldId id="310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2024" autoAdjust="0"/>
  </p:normalViewPr>
  <p:slideViewPr>
    <p:cSldViewPr>
      <p:cViewPr varScale="1">
        <p:scale>
          <a:sx n="127" d="100"/>
          <a:sy n="127" d="100"/>
        </p:scale>
        <p:origin x="142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3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4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2.xml"/><Relationship Id="rId5" Type="http://schemas.openxmlformats.org/officeDocument/2006/relationships/slide" Target="slides/slide5.xml"/><Relationship Id="rId15" Type="http://schemas.openxmlformats.org/officeDocument/2006/relationships/slide" Target="slides/slide16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ru-RU" altLang="ru-RU"/>
              <a:t>Основы программирования и баз данных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A3C474-392A-45EB-88F2-DE4459CB791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95283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28EA4EB-6B2A-4ECC-9B19-E08BE1C5FCC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33701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9960197-4A0E-4F61-AA05-F90136EC82B9}" type="slidenum">
              <a:rPr lang="ru-RU" altLang="ru-RU" smtClean="0"/>
              <a:pPr/>
              <a:t>1</a:t>
            </a:fld>
            <a:endParaRPr lang="ru-RU" altLang="ru-RU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64601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0D02E-81B2-4CE6-8911-05ED899DC822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7123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B90DA-3B73-437B-968A-6A7F0806A43B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00284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502ED-6A12-4D47-B482-FA09927CA5DE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55649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268586-A414-4506-8AFB-47263A6D9201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3871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7E6180-B0B3-4961-B175-CFECD3E874F2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71227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ADA89C-9ABB-486B-901B-A98DF44E68B6}" type="slidenum">
              <a:rPr lang="ru-RU" altLang="ru-RU"/>
              <a:pPr/>
              <a:t>15</a:t>
            </a:fld>
            <a:endParaRPr lang="ru-RU" altLang="ru-RU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68209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90AA79D-EEE0-434A-8C1A-058ECF8FEC83}" type="slidenum">
              <a:rPr lang="ru-RU" altLang="ru-RU" smtClean="0"/>
              <a:pPr/>
              <a:t>16</a:t>
            </a:fld>
            <a:endParaRPr lang="ru-RU" altLang="ru-RU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40371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C639563-4858-4AB6-AB22-672760F536E9}" type="slidenum">
              <a:rPr lang="ru-RU" altLang="ru-RU" smtClean="0"/>
              <a:pPr/>
              <a:t>2</a:t>
            </a:fld>
            <a:endParaRPr lang="ru-RU" altLang="ru-RU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36796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8EBC99A-12CE-4CED-8CF0-1B1F13562D35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97627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37ABEF2-9D4D-4317-8D8F-BB5B9AD0EE57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41062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85BC70-AD56-435E-A863-2F199510E0DF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1435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79C264-7391-4665-8DF3-D726AE58831F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092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2B96D7-D8D5-4C6C-BE6C-2B2033A6DDA5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00259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6CFE4E-6ADA-4A81-8B03-DD4F8A6E56D6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2111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C39B67-E6C0-4D7B-8435-A0DF7F82A33F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9910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9A495-088C-41E2-BA16-9EB1A14D000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05123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68A0F-5B86-4CA2-BC66-22179870E1E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7886129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72300" y="274638"/>
            <a:ext cx="2171700" cy="58086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62700" cy="58086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FE8DC-F078-4CCC-9976-AE720E08338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566344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60FB1-8968-4699-BAB0-4B454FD59AF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8937159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84B8B-89D0-4DC9-BAE9-E887EFA0C08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3721312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58888" y="1557338"/>
            <a:ext cx="3865562" cy="45259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850" y="1557338"/>
            <a:ext cx="3867150" cy="45259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4ED97-48D0-4998-A86C-5D3A558BE4D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291977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3C8B2-5FAB-4246-845A-61498094852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21397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BE889-846F-4847-93A3-3252B747514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0768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3CD38-F4CA-4A39-B37B-72BC41FE5D9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617821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07884-8778-4E6E-B85F-4AE1F34055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0944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A21F5-DBFE-4B65-B827-D936A6116AB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34364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557338"/>
            <a:ext cx="7885112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4C939D69-324B-4966-9F7E-04ECB5A63EB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>
    <p:fade/>
  </p:transition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560" y="1844824"/>
            <a:ext cx="7239000" cy="2536825"/>
          </a:xfrm>
        </p:spPr>
        <p:txBody>
          <a:bodyPr anchor="ctr"/>
          <a:lstStyle/>
          <a:p>
            <a:pPr eaLnBrk="1" hangingPunct="1"/>
            <a:r>
              <a:rPr lang="ru-RU" altLang="ru-RU" sz="4000" dirty="0"/>
              <a:t>Программирование на языке</a:t>
            </a:r>
            <a:r>
              <a:rPr lang="ru-RU" altLang="ru-RU" sz="4000" b="1" dirty="0"/>
              <a:t> Python. </a:t>
            </a:r>
            <a:r>
              <a:rPr lang="ru-RU" altLang="ru-RU" sz="3200" dirty="0"/>
              <a:t>Уровень 0</a:t>
            </a:r>
            <a:r>
              <a:rPr lang="ru-RU" altLang="ru-RU" sz="4000" dirty="0"/>
              <a:t>.</a:t>
            </a:r>
            <a:br>
              <a:rPr lang="ru-RU" altLang="ru-RU" sz="4000" b="1" dirty="0"/>
            </a:br>
            <a:br>
              <a:rPr lang="ru-RU" altLang="ru-RU" sz="4000" b="1" dirty="0"/>
            </a:br>
            <a:r>
              <a:rPr lang="ru-RU" altLang="ru-RU" sz="2800" b="1" dirty="0"/>
              <a:t>24 </a:t>
            </a:r>
            <a:r>
              <a:rPr lang="ru-RU" altLang="ru-RU" sz="2000" dirty="0" err="1"/>
              <a:t>ак.час</a:t>
            </a:r>
            <a:r>
              <a:rPr lang="ru-RU" altLang="ru-RU" sz="2000" dirty="0"/>
              <a:t>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45994" y="6390115"/>
            <a:ext cx="2133600" cy="476250"/>
          </a:xfrm>
        </p:spPr>
        <p:txBody>
          <a:bodyPr/>
          <a:lstStyle/>
          <a:p>
            <a:fld id="{EFDBC3EE-1273-4D1C-B61D-10DEDFCE5096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title"/>
          </p:nvPr>
        </p:nvSpPr>
        <p:spPr>
          <a:xfrm>
            <a:off x="162744" y="538658"/>
            <a:ext cx="7924800" cy="636519"/>
          </a:xfrm>
        </p:spPr>
        <p:txBody>
          <a:bodyPr/>
          <a:lstStyle/>
          <a:p>
            <a:pPr algn="ctr"/>
            <a:r>
              <a:rPr lang="ru-RU" altLang="ru-RU" sz="2800" dirty="0"/>
              <a:t>Основы арифметики двоичных чисел</a:t>
            </a:r>
          </a:p>
        </p:txBody>
      </p:sp>
      <p:graphicFrame>
        <p:nvGraphicFramePr>
          <p:cNvPr id="942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652929"/>
              </p:ext>
            </p:extLst>
          </p:nvPr>
        </p:nvGraphicFramePr>
        <p:xfrm>
          <a:off x="467544" y="2267377"/>
          <a:ext cx="1968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Документ" r:id="rId4" imgW="2595600" imgH="1338480" progId="Word.Document.8">
                  <p:embed/>
                </p:oleObj>
              </mc:Choice>
              <mc:Fallback>
                <p:oleObj name="Документ" r:id="rId4" imgW="2595600" imgH="1338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67377"/>
                        <a:ext cx="1968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2" name="Object 24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436591214"/>
              </p:ext>
            </p:extLst>
          </p:nvPr>
        </p:nvGraphicFramePr>
        <p:xfrm>
          <a:off x="4963344" y="1505377"/>
          <a:ext cx="28575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Документ" r:id="rId6" imgW="6130440" imgH="5270040" progId="Word.Document.8">
                  <p:embed/>
                </p:oleObj>
              </mc:Choice>
              <mc:Fallback>
                <p:oleObj name="Документ" r:id="rId6" imgW="6130440" imgH="5270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1620"/>
                      <a:stretch>
                        <a:fillRect/>
                      </a:stretch>
                    </p:blipFill>
                    <p:spPr bwMode="auto">
                      <a:xfrm>
                        <a:off x="4963344" y="1505377"/>
                        <a:ext cx="285750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3" name="Text Box 25"/>
          <p:cNvSpPr txBox="1">
            <a:spLocks noChangeArrowheads="1"/>
          </p:cNvSpPr>
          <p:nvPr/>
        </p:nvSpPr>
        <p:spPr bwMode="auto">
          <a:xfrm>
            <a:off x="238944" y="1748265"/>
            <a:ext cx="457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SzTx/>
              <a:buFontTx/>
              <a:buNone/>
            </a:pPr>
            <a:r>
              <a:rPr lang="ru-RU" altLang="ru-RU" sz="1800" b="1"/>
              <a:t>Поразрядное сложение с переносом</a:t>
            </a:r>
          </a:p>
        </p:txBody>
      </p:sp>
      <p:graphicFrame>
        <p:nvGraphicFramePr>
          <p:cNvPr id="9423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780931"/>
              </p:ext>
            </p:extLst>
          </p:nvPr>
        </p:nvGraphicFramePr>
        <p:xfrm>
          <a:off x="2753544" y="2267377"/>
          <a:ext cx="1968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Документ" r:id="rId8" imgW="2595600" imgH="1338480" progId="Word.Document.8">
                  <p:embed/>
                </p:oleObj>
              </mc:Choice>
              <mc:Fallback>
                <p:oleObj name="Документ" r:id="rId8" imgW="2595600" imgH="1338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544" y="2267377"/>
                        <a:ext cx="1968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543744" y="3272265"/>
            <a:ext cx="3962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SzTx/>
              <a:buFontTx/>
              <a:buNone/>
            </a:pPr>
            <a:r>
              <a:rPr lang="ru-RU" altLang="ru-RU" sz="1800" b="1"/>
              <a:t>Сдвиг влево </a:t>
            </a:r>
          </a:p>
        </p:txBody>
      </p:sp>
      <p:graphicFrame>
        <p:nvGraphicFramePr>
          <p:cNvPr id="9423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866139"/>
              </p:ext>
            </p:extLst>
          </p:nvPr>
        </p:nvGraphicFramePr>
        <p:xfrm>
          <a:off x="467544" y="3753277"/>
          <a:ext cx="1968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Документ" r:id="rId10" imgW="2595600" imgH="1344960" progId="Word.Document.8">
                  <p:embed/>
                </p:oleObj>
              </mc:Choice>
              <mc:Fallback>
                <p:oleObj name="Документ" r:id="rId10" imgW="2595600" imgH="1344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753277"/>
                        <a:ext cx="1968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8" name="Text Box 30"/>
          <p:cNvSpPr txBox="1">
            <a:spLocks noChangeArrowheads="1"/>
          </p:cNvSpPr>
          <p:nvPr/>
        </p:nvSpPr>
        <p:spPr bwMode="auto">
          <a:xfrm>
            <a:off x="543744" y="4720065"/>
            <a:ext cx="3962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SzTx/>
              <a:buFontTx/>
              <a:buNone/>
            </a:pPr>
            <a:r>
              <a:rPr lang="ru-RU" altLang="ru-RU" sz="1800" b="1"/>
              <a:t>Сдвиг вправо</a:t>
            </a:r>
          </a:p>
        </p:txBody>
      </p:sp>
      <p:graphicFrame>
        <p:nvGraphicFramePr>
          <p:cNvPr id="9424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891819"/>
              </p:ext>
            </p:extLst>
          </p:nvPr>
        </p:nvGraphicFramePr>
        <p:xfrm>
          <a:off x="2791644" y="3753277"/>
          <a:ext cx="1930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Документ" r:id="rId12" imgW="2595600" imgH="1344960" progId="Word.Document.8">
                  <p:embed/>
                </p:oleObj>
              </mc:Choice>
              <mc:Fallback>
                <p:oleObj name="Документ" r:id="rId12" imgW="2595600" imgH="1344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1644" y="3753277"/>
                        <a:ext cx="1930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849276"/>
              </p:ext>
            </p:extLst>
          </p:nvPr>
        </p:nvGraphicFramePr>
        <p:xfrm>
          <a:off x="492944" y="5201077"/>
          <a:ext cx="1930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Документ" r:id="rId14" imgW="2595600" imgH="1344960" progId="Word.Document.8">
                  <p:embed/>
                </p:oleObj>
              </mc:Choice>
              <mc:Fallback>
                <p:oleObj name="Документ" r:id="rId14" imgW="2595600" imgH="1344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44" y="5201077"/>
                        <a:ext cx="1930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409780"/>
              </p:ext>
            </p:extLst>
          </p:nvPr>
        </p:nvGraphicFramePr>
        <p:xfrm>
          <a:off x="2817044" y="5201077"/>
          <a:ext cx="1892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Документ" r:id="rId16" imgW="2595600" imgH="1344960" progId="Word.Document.8">
                  <p:embed/>
                </p:oleObj>
              </mc:Choice>
              <mc:Fallback>
                <p:oleObj name="Документ" r:id="rId16" imgW="2595600" imgH="1344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044" y="5201077"/>
                        <a:ext cx="1892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617069" y="98009"/>
            <a:ext cx="33473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2.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Представление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077009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4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4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4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33" grpId="0" autoUpdateAnimBg="0"/>
      <p:bldP spid="94235" grpId="0" autoUpdateAnimBg="0"/>
      <p:bldP spid="9423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017454" y="6394542"/>
            <a:ext cx="2133600" cy="476250"/>
          </a:xfrm>
        </p:spPr>
        <p:txBody>
          <a:bodyPr/>
          <a:lstStyle/>
          <a:p>
            <a:fld id="{88D45B86-3712-48C1-AE61-DDE569861A4A}" type="slidenum">
              <a:rPr lang="ru-RU" altLang="ru-RU"/>
              <a:pPr/>
              <a:t>11</a:t>
            </a:fld>
            <a:endParaRPr lang="ru-RU" altLang="ru-RU" dirty="0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title"/>
          </p:nvPr>
        </p:nvSpPr>
        <p:spPr>
          <a:xfrm>
            <a:off x="-5521" y="616042"/>
            <a:ext cx="8229600" cy="525900"/>
          </a:xfrm>
        </p:spPr>
        <p:txBody>
          <a:bodyPr/>
          <a:lstStyle/>
          <a:p>
            <a:pPr algn="ctr"/>
            <a:r>
              <a:rPr lang="ru-RU" altLang="ru-RU" sz="2400" dirty="0"/>
              <a:t>Диапазоны представления целых чисел</a:t>
            </a:r>
            <a:endParaRPr lang="ru-RU" altLang="ru-RU" sz="28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50092" y="128313"/>
            <a:ext cx="33473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2.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Представление информации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684479"/>
              </p:ext>
            </p:extLst>
          </p:nvPr>
        </p:nvGraphicFramePr>
        <p:xfrm>
          <a:off x="605058" y="1491171"/>
          <a:ext cx="7008441" cy="2438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605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Кол-во бит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Запись с порядком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Обычная запись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0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  <a:r>
                        <a:rPr lang="en-US" baseline="30000" dirty="0"/>
                        <a:t>7</a:t>
                      </a:r>
                      <a:r>
                        <a:rPr lang="en-US" dirty="0"/>
                        <a:t> ..</a:t>
                      </a:r>
                      <a:r>
                        <a:rPr lang="en-US" baseline="0" dirty="0"/>
                        <a:t> 2</a:t>
                      </a:r>
                      <a:r>
                        <a:rPr lang="en-US" baseline="30000" dirty="0"/>
                        <a:t>7</a:t>
                      </a:r>
                      <a:r>
                        <a:rPr lang="en-US" baseline="0" dirty="0"/>
                        <a:t>-1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-128 .. 127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60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  <a:r>
                        <a:rPr lang="en-US" baseline="30000" dirty="0"/>
                        <a:t>15</a:t>
                      </a:r>
                      <a:r>
                        <a:rPr lang="en-US" dirty="0"/>
                        <a:t> .. 2</a:t>
                      </a:r>
                      <a:r>
                        <a:rPr lang="en-US" baseline="30000" dirty="0"/>
                        <a:t>15</a:t>
                      </a:r>
                      <a:r>
                        <a:rPr lang="en-US" dirty="0"/>
                        <a:t>-1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-32768 .. 32767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60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  <a:r>
                        <a:rPr lang="en-US" baseline="30000" dirty="0"/>
                        <a:t>31</a:t>
                      </a:r>
                      <a:r>
                        <a:rPr lang="en-US" dirty="0"/>
                        <a:t> .. 2</a:t>
                      </a:r>
                      <a:r>
                        <a:rPr lang="en-US" baseline="30000" dirty="0"/>
                        <a:t>31</a:t>
                      </a:r>
                      <a:r>
                        <a:rPr lang="en-US" dirty="0"/>
                        <a:t>-1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-2147483648 .. 2147483647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60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int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unlimited precision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unlimited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precision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22708" y="4278900"/>
            <a:ext cx="66479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float</a:t>
            </a:r>
            <a:r>
              <a:rPr lang="en-US" dirty="0"/>
              <a:t>() – </a:t>
            </a:r>
            <a:r>
              <a:rPr lang="ru-RU" dirty="0"/>
              <a:t>часто реализован через </a:t>
            </a:r>
            <a:r>
              <a:rPr lang="en-US" dirty="0"/>
              <a:t>double</a:t>
            </a:r>
            <a:r>
              <a:rPr lang="ru-RU" dirty="0"/>
              <a:t> языка Си</a:t>
            </a:r>
          </a:p>
          <a:p>
            <a:r>
              <a:rPr lang="ru-RU" dirty="0"/>
              <a:t>Для получения подробной информации о реализации </a:t>
            </a:r>
            <a:r>
              <a:rPr lang="en-US" dirty="0"/>
              <a:t>float()</a:t>
            </a:r>
            <a:endParaRPr lang="ru-RU" dirty="0"/>
          </a:p>
          <a:p>
            <a:r>
              <a:rPr lang="ru-RU" dirty="0"/>
              <a:t>на текущей машине используй следующий код:</a:t>
            </a:r>
            <a:endParaRPr lang="en-US" dirty="0"/>
          </a:p>
          <a:p>
            <a:r>
              <a:rPr lang="ru-RU" dirty="0"/>
              <a:t>	</a:t>
            </a:r>
            <a:r>
              <a:rPr lang="en-US" b="1" dirty="0"/>
              <a:t>import sys</a:t>
            </a:r>
          </a:p>
          <a:p>
            <a:r>
              <a:rPr lang="en-US" dirty="0"/>
              <a:t>	</a:t>
            </a:r>
            <a:r>
              <a:rPr lang="en-US" b="1" dirty="0"/>
              <a:t>sys.float_info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321621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23074" y="6390980"/>
            <a:ext cx="2133600" cy="476250"/>
          </a:xfrm>
        </p:spPr>
        <p:txBody>
          <a:bodyPr/>
          <a:lstStyle/>
          <a:p>
            <a:fld id="{0489F78C-6046-4F75-9D95-D7C75A0AF965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title"/>
          </p:nvPr>
        </p:nvSpPr>
        <p:spPr>
          <a:xfrm>
            <a:off x="139824" y="674938"/>
            <a:ext cx="7924800" cy="1004664"/>
          </a:xfrm>
        </p:spPr>
        <p:txBody>
          <a:bodyPr/>
          <a:lstStyle/>
          <a:p>
            <a:pPr algn="ctr"/>
            <a:r>
              <a:rPr lang="ru-RU" altLang="ru-RU" sz="2800" dirty="0"/>
              <a:t>Единицы измерения ёмкости</a:t>
            </a:r>
            <a:br>
              <a:rPr lang="ru-RU" altLang="ru-RU" sz="2800" dirty="0"/>
            </a:br>
            <a:r>
              <a:rPr lang="ru-RU" altLang="ru-RU" sz="2800" dirty="0"/>
              <a:t> запоминающих устройств</a:t>
            </a:r>
          </a:p>
        </p:txBody>
      </p:sp>
      <p:sp>
        <p:nvSpPr>
          <p:cNvPr id="9831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79512" y="2115098"/>
            <a:ext cx="7885112" cy="3548465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ru-RU" altLang="ru-RU" sz="2000" dirty="0"/>
              <a:t>1 бит      = двоичная цифра </a:t>
            </a:r>
            <a:r>
              <a:rPr lang="en-US" altLang="ru-RU" sz="2000" dirty="0"/>
              <a:t>/</a:t>
            </a:r>
            <a:r>
              <a:rPr lang="ru-RU" altLang="ru-RU" sz="2000" dirty="0"/>
              <a:t>логическое значение</a:t>
            </a:r>
            <a:endParaRPr lang="en-US" altLang="ru-RU" sz="2000" dirty="0"/>
          </a:p>
          <a:p>
            <a:pPr>
              <a:spcBef>
                <a:spcPct val="60000"/>
              </a:spcBef>
            </a:pPr>
            <a:r>
              <a:rPr lang="ru-RU" altLang="ru-RU" sz="2000" dirty="0"/>
              <a:t>8 бит      = </a:t>
            </a:r>
            <a:r>
              <a:rPr lang="en-US" altLang="ru-RU" sz="2000" dirty="0"/>
              <a:t>1 </a:t>
            </a:r>
            <a:r>
              <a:rPr lang="ru-RU" altLang="ru-RU" sz="2000" dirty="0"/>
              <a:t>байт   - символ (</a:t>
            </a:r>
            <a:r>
              <a:rPr lang="en-US" altLang="ru-RU" sz="2000" dirty="0"/>
              <a:t>ASCII)</a:t>
            </a:r>
          </a:p>
          <a:p>
            <a:pPr>
              <a:spcBef>
                <a:spcPct val="60000"/>
              </a:spcBef>
            </a:pPr>
            <a:r>
              <a:rPr lang="ru-RU" altLang="ru-RU" sz="2000" dirty="0"/>
              <a:t>1 Кбайт  =  2</a:t>
            </a:r>
            <a:r>
              <a:rPr lang="ru-RU" altLang="ru-RU" sz="2000" baseline="30000" dirty="0"/>
              <a:t>10 </a:t>
            </a:r>
            <a:r>
              <a:rPr lang="ru-RU" altLang="ru-RU" sz="2000" dirty="0"/>
              <a:t>байт</a:t>
            </a:r>
            <a:endParaRPr lang="ru-RU" altLang="ru-RU" sz="2000" baseline="30000" dirty="0"/>
          </a:p>
          <a:p>
            <a:pPr>
              <a:spcBef>
                <a:spcPct val="60000"/>
              </a:spcBef>
            </a:pPr>
            <a:r>
              <a:rPr lang="ru-RU" altLang="ru-RU" sz="2000" dirty="0"/>
              <a:t>1 Мбайт =  2</a:t>
            </a:r>
            <a:r>
              <a:rPr lang="ru-RU" altLang="ru-RU" sz="2000" baseline="30000" dirty="0"/>
              <a:t>20 </a:t>
            </a:r>
            <a:r>
              <a:rPr lang="ru-RU" altLang="ru-RU" sz="2000" dirty="0"/>
              <a:t>байт  </a:t>
            </a:r>
          </a:p>
          <a:p>
            <a:pPr>
              <a:spcBef>
                <a:spcPct val="60000"/>
              </a:spcBef>
            </a:pPr>
            <a:r>
              <a:rPr lang="ru-RU" altLang="ru-RU" sz="2000" dirty="0"/>
              <a:t>1 Гбайт  =  2</a:t>
            </a:r>
            <a:r>
              <a:rPr lang="ru-RU" altLang="ru-RU" sz="2000" baseline="30000" dirty="0"/>
              <a:t>30 </a:t>
            </a:r>
            <a:r>
              <a:rPr lang="ru-RU" altLang="ru-RU" sz="2000" dirty="0"/>
              <a:t>байт   </a:t>
            </a:r>
          </a:p>
          <a:p>
            <a:pPr>
              <a:spcBef>
                <a:spcPct val="60000"/>
              </a:spcBef>
            </a:pPr>
            <a:r>
              <a:rPr lang="ru-RU" altLang="ru-RU" sz="2000" dirty="0"/>
              <a:t>1 Тбайт  =  2</a:t>
            </a:r>
            <a:r>
              <a:rPr lang="ru-RU" altLang="ru-RU" sz="2000" baseline="30000" dirty="0"/>
              <a:t>40 </a:t>
            </a:r>
            <a:r>
              <a:rPr lang="ru-RU" altLang="ru-RU" sz="2000" dirty="0"/>
              <a:t>байт   </a:t>
            </a:r>
          </a:p>
          <a:p>
            <a:pPr>
              <a:spcBef>
                <a:spcPct val="60000"/>
              </a:spcBef>
            </a:pPr>
            <a:r>
              <a:rPr lang="ru-RU" altLang="ru-RU" sz="2000" dirty="0"/>
              <a:t>1 Пбайт  =  2</a:t>
            </a:r>
            <a:r>
              <a:rPr lang="ru-RU" altLang="ru-RU" sz="2000" baseline="30000" dirty="0"/>
              <a:t>50 </a:t>
            </a:r>
            <a:r>
              <a:rPr lang="ru-RU" altLang="ru-RU" sz="2000" dirty="0"/>
              <a:t>байт 		</a:t>
            </a:r>
            <a:r>
              <a:rPr lang="ru-RU" sz="2000" b="1" dirty="0"/>
              <a:t>ГОСТ 8.417-2002</a:t>
            </a:r>
            <a:endParaRPr lang="ru-RU" altLang="ru-RU" sz="2000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94149" y="98874"/>
            <a:ext cx="33473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2.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Представление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99847370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23074" y="6387418"/>
            <a:ext cx="2133600" cy="476250"/>
          </a:xfrm>
        </p:spPr>
        <p:txBody>
          <a:bodyPr/>
          <a:lstStyle/>
          <a:p>
            <a:fld id="{EEAB2C37-8F58-4455-B23D-59A450CF3A8A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title"/>
          </p:nvPr>
        </p:nvSpPr>
        <p:spPr>
          <a:xfrm>
            <a:off x="139824" y="740680"/>
            <a:ext cx="7924800" cy="685800"/>
          </a:xfrm>
        </p:spPr>
        <p:txBody>
          <a:bodyPr/>
          <a:lstStyle/>
          <a:p>
            <a:pPr algn="ctr"/>
            <a:r>
              <a:rPr lang="ru-RU" altLang="ru-RU" sz="2800"/>
              <a:t>Представление символьной информации.</a:t>
            </a:r>
            <a:br>
              <a:rPr lang="en-US" altLang="ru-RU" sz="2800"/>
            </a:br>
            <a:r>
              <a:rPr lang="ru-RU" altLang="ru-RU" sz="2800"/>
              <a:t>Кодовые таблицы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512" y="1655080"/>
            <a:ext cx="2932112" cy="464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 0 1 2 3 4 5 6 7 8 9 A B C D E F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 ┌─┬─┬─┬─┬─┬─┬─┬─┬─┬─┬─┬─┬─┬─┬─┬─┐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0│ │►│ │0│@│P│`│p│А│Р│а│░│└│╨│р│Ё│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 ├─┼─┼─┼─┼─┼─┼─┼─┼─┼─┼─┼─┼─┼─┼─┼─┤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1│☺│◄│!│1│A│Q│a│q│Б│С│б│▒│┴│╤│с│ё│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 ├─┼─┼─┼─┼─┼─┼─┼─┼─┼─┼─┼─┼─┼─┼─┼─┤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2│☻│↕│"│2│B│R│b│r│В│Т│в│▓│┬│╥│т│Є│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 ├─┼─┼─┼─┼─┼─┼─┼─┼─┼─┼─┼─┼─┼─┼─┼─┤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3│♥│‼│#│3│C│S│c│s│Г│У│г│││├│╙│у│є│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 ├─┼─┼─┼─┼─┼─┼─┼─┼─┼─┼─┼─┼─┼─┼─┼─┤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4│♦│¶│$│4│D│T│d│t│Д│Ф│д│┤│─│╘│ф│Ї│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 ├─┼─┼─┼─┼─┼─┼─┼─┼─┼─┼─┼─┼─┼─┼─┼─┤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5│♣│§│%│5│E│U│e│u│Е│Х│е│╡│┼│╒│х│ї│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 ├─┼─┼─┼─┼─┼─┼─┼─┼─┼─┼─┼─┼─┼─┼─┼─┤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6│♠│▬│&amp;│6│F│V│f│v│Ж│Ц│ж│╢│╞│╓│ц│Ў│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 ├─┼─┼─┼─┼─┼─┼─┼─┼─┼─┼─┼─┼─┼─┼─┼─┤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7│ │↨│'│7│G│W│g│w│З│Ч│з│╖│╟│╫│ч│ў│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 ├─┼─┼─┼─┼─┼─┼─┼─┼─┼─┼─┼─┼─┼─┼─┼─┤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8│ │↑│(│8│H│X│h│x│И│Ш│и│╕│╚│╪│ш│°│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 ├─┼─┼─┼─┼─┼─┼─┼─┼─┼─┼─┼─┼─┼─┼─┼─┤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9│ │↓│)│9│I│Y│i│y│Й│Щ│й│╣│╔│┘│щ│∙│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 ├─┼─┼─┼─┼─┼─┼─┼─┼─┼─┼─┼─┼─┼─┼─┼─┤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A│ │→│*│:│J│Z│j│z│К│Ъ│к│║│╩│┌│ъ│·│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 ├─┼─┼─┼─┼─┼─┼─┼─┼─┼─┼─┼─┼─┼─┼─┼─┤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B│♂│←│+│;│K│[│k│{│Л│Ы│л│╗│╦│█│ы│√│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 ├─┼─┼─┼─┼─┼─┼─┼─┼─┼─┼─┼─┼─┼─┼─┼─┤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C│♀│∟│,│&lt;│L│\│l│|│М│Ь│м│╝│╠│▄│ь│№│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 ├─┼─┼─┼─┼─┼─┼─┼─┼─┼─┼─┼─┼─┼─┼─┼─┤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D│ │↔│-│=│M│]│m│}│Н│Э│н│╜│═│▌│э│¤│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 ├─┼─┼─┼─┼─┼─┼─┼─┼─┼─┼─┼─┼─┼─┼─┼─┤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E│♫│▲│.│&gt;│N│^│n│~│О│Ю│о│╛│╬│▐│ю│■│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 ├─┼─┼─┼─┼─┼─┼─┼─┼─┼─┼─┼─┼─┼─┼─┼─┤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F│☼│▼│/│?│O│_│o│⌂│П│Я│п│┐│╧│▀│я│ │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ru-RU" altLang="ru-RU" sz="1000">
                <a:latin typeface="Lucida Console" panose="020B0609040504020204" pitchFamily="49" charset="0"/>
              </a:rPr>
              <a:t>  └─┴─┴─┴─┴─┴─┴─┴─┴─┴─┴─┴─┴─┴─┴─┴─┘</a:t>
            </a:r>
          </a:p>
        </p:txBody>
      </p:sp>
      <p:sp>
        <p:nvSpPr>
          <p:cNvPr id="104460" name="Rectangle 12"/>
          <p:cNvSpPr>
            <a:spLocks noChangeArrowheads="1"/>
          </p:cNvSpPr>
          <p:nvPr/>
        </p:nvSpPr>
        <p:spPr bwMode="auto">
          <a:xfrm>
            <a:off x="3416424" y="1655080"/>
            <a:ext cx="445611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kumimoji="0" lang="ru-RU" altLang="ru-RU" sz="1800"/>
              <a:t>Однобайтные таблицы</a:t>
            </a:r>
            <a:br>
              <a:rPr kumimoji="0" lang="ru-RU" altLang="ru-RU" sz="1800"/>
            </a:br>
            <a:r>
              <a:rPr kumimoji="0" lang="ru-RU" altLang="ru-RU" sz="1800"/>
              <a:t>(</a:t>
            </a:r>
            <a:r>
              <a:rPr kumimoji="0" lang="en-US" altLang="ru-RU" sz="1800"/>
              <a:t>ASCII, ANSI, KOI-8R)</a:t>
            </a:r>
            <a:endParaRPr kumimoji="0" lang="ru-RU" altLang="ru-RU" sz="1800"/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Char char="–"/>
            </a:pPr>
            <a:r>
              <a:rPr kumimoji="0" lang="ru-RU" altLang="ru-RU" sz="1800"/>
              <a:t>для представления символов используются 8-битные числовые коды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Char char="–"/>
            </a:pPr>
            <a:r>
              <a:rPr kumimoji="0" lang="ru-RU" altLang="ru-RU" sz="1800"/>
              <a:t>кодовая таблица позволяет закодировать 256 различных символов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kumimoji="0" lang="ru-RU" altLang="ru-RU" sz="1800"/>
              <a:t>Двухбайтная таблица </a:t>
            </a:r>
            <a:r>
              <a:rPr kumimoji="0" lang="en-US" altLang="ru-RU" sz="1800"/>
              <a:t>(UNICODE)</a:t>
            </a:r>
            <a:endParaRPr kumimoji="0" lang="ru-RU" altLang="ru-RU" sz="1800"/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Char char="–"/>
            </a:pPr>
            <a:r>
              <a:rPr kumimoji="0" lang="ru-RU" altLang="ru-RU" sz="1800"/>
              <a:t>для представления символов используются </a:t>
            </a:r>
            <a:r>
              <a:rPr kumimoji="0" lang="en-US" altLang="ru-RU" sz="1800"/>
              <a:t>16</a:t>
            </a:r>
            <a:r>
              <a:rPr kumimoji="0" lang="ru-RU" altLang="ru-RU" sz="1800"/>
              <a:t>-битные числовые коды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  <a:buFontTx/>
              <a:buChar char="–"/>
            </a:pPr>
            <a:r>
              <a:rPr kumimoji="0" lang="ru-RU" altLang="ru-RU" sz="1800"/>
              <a:t>кодовая таблица позволяет закодировать </a:t>
            </a:r>
            <a:r>
              <a:rPr kumimoji="0" lang="en-US" altLang="ru-RU" sz="1800"/>
              <a:t>65536</a:t>
            </a:r>
            <a:r>
              <a:rPr kumimoji="0" lang="ru-RU" altLang="ru-RU" sz="1800"/>
              <a:t> различных символов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94149" y="95312"/>
            <a:ext cx="33473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2.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Представление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162966999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23074" y="6382990"/>
            <a:ext cx="2133600" cy="476250"/>
          </a:xfrm>
        </p:spPr>
        <p:txBody>
          <a:bodyPr/>
          <a:lstStyle/>
          <a:p>
            <a:fld id="{0FD64E51-AE12-4BD6-96CD-47A136DA4D33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title"/>
          </p:nvPr>
        </p:nvSpPr>
        <p:spPr>
          <a:xfrm>
            <a:off x="139824" y="507652"/>
            <a:ext cx="7924800" cy="381000"/>
          </a:xfrm>
        </p:spPr>
        <p:txBody>
          <a:bodyPr/>
          <a:lstStyle/>
          <a:p>
            <a:pPr algn="ctr"/>
            <a:r>
              <a:rPr lang="ru-RU" altLang="ru-RU" sz="2800"/>
              <a:t>Понятие типа данных</a:t>
            </a: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512" y="964852"/>
            <a:ext cx="7885112" cy="54864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ru-RU" altLang="ru-RU" sz="2000"/>
              <a:t>Тип данных определяет:</a:t>
            </a:r>
          </a:p>
          <a:p>
            <a:r>
              <a:rPr lang="ru-RU" altLang="ru-RU" sz="2000"/>
              <a:t>объем </a:t>
            </a:r>
            <a:r>
              <a:rPr lang="ru-RU" altLang="ru-RU" sz="2000" i="1"/>
              <a:t>блока памяти</a:t>
            </a:r>
            <a:r>
              <a:rPr lang="ru-RU" altLang="ru-RU" sz="2000"/>
              <a:t>, выделяемый для хранения значений</a:t>
            </a:r>
            <a:r>
              <a:rPr lang="en-US" altLang="ru-RU" sz="2000"/>
              <a:t>:</a:t>
            </a:r>
            <a:endParaRPr lang="ru-RU" altLang="ru-RU" sz="2000"/>
          </a:p>
          <a:p>
            <a:pPr lvl="1"/>
            <a:r>
              <a:rPr lang="ru-RU" altLang="ru-RU" sz="1800"/>
              <a:t>1 байт для символьного типа</a:t>
            </a:r>
            <a:endParaRPr lang="en-US" altLang="ru-RU" sz="1800"/>
          </a:p>
          <a:p>
            <a:pPr lvl="1"/>
            <a:r>
              <a:rPr lang="ru-RU" altLang="ru-RU" sz="1800"/>
              <a:t>4 байта для целого типа</a:t>
            </a:r>
          </a:p>
          <a:p>
            <a:r>
              <a:rPr lang="ru-RU" altLang="ru-RU" sz="2000" i="1"/>
              <a:t>структурную организацию</a:t>
            </a:r>
            <a:r>
              <a:rPr lang="ru-RU" altLang="ru-RU" sz="2000"/>
              <a:t> этого блока памяти:</a:t>
            </a:r>
          </a:p>
          <a:p>
            <a:pPr lvl="1"/>
            <a:r>
              <a:rPr lang="ru-RU" altLang="ru-RU" sz="1800"/>
              <a:t>наличие или отсутствие знакового разряда для целого типа</a:t>
            </a:r>
          </a:p>
          <a:p>
            <a:pPr lvl="1"/>
            <a:r>
              <a:rPr lang="ru-RU" altLang="ru-RU" sz="1800"/>
              <a:t>наличие знакового разряда, полей порядка и мантиссы для плавающего типа</a:t>
            </a:r>
          </a:p>
          <a:p>
            <a:r>
              <a:rPr lang="ru-RU" altLang="ru-RU" sz="2000" i="1"/>
              <a:t>диапазон</a:t>
            </a:r>
            <a:r>
              <a:rPr lang="ru-RU" altLang="ru-RU" sz="2000"/>
              <a:t> возможных значений:</a:t>
            </a:r>
          </a:p>
          <a:p>
            <a:pPr lvl="1"/>
            <a:r>
              <a:rPr lang="ru-RU" altLang="ru-RU" sz="1800"/>
              <a:t>от 0 до 255 (от 00 до </a:t>
            </a:r>
            <a:r>
              <a:rPr lang="en-US" altLang="ru-RU" sz="1800"/>
              <a:t>FF</a:t>
            </a:r>
            <a:r>
              <a:rPr lang="ru-RU" altLang="ru-RU" sz="1800"/>
              <a:t>)</a:t>
            </a:r>
            <a:r>
              <a:rPr lang="en-US" altLang="ru-RU" sz="1800"/>
              <a:t> </a:t>
            </a:r>
            <a:r>
              <a:rPr lang="ru-RU" altLang="ru-RU" sz="1800"/>
              <a:t>для символьного типа</a:t>
            </a:r>
            <a:endParaRPr lang="en-US" altLang="ru-RU" sz="1800"/>
          </a:p>
          <a:p>
            <a:pPr lvl="1"/>
            <a:r>
              <a:rPr lang="ru-RU" altLang="ru-RU" sz="1800"/>
              <a:t>от -2</a:t>
            </a:r>
            <a:r>
              <a:rPr lang="en-US" altLang="ru-RU" sz="1800" baseline="30000"/>
              <a:t>n-1</a:t>
            </a:r>
            <a:r>
              <a:rPr lang="en-US" altLang="ru-RU" sz="1800"/>
              <a:t> </a:t>
            </a:r>
            <a:r>
              <a:rPr lang="ru-RU" altLang="ru-RU" sz="1800"/>
              <a:t>до 2</a:t>
            </a:r>
            <a:r>
              <a:rPr lang="en-US" altLang="ru-RU" sz="1800" baseline="30000"/>
              <a:t>n</a:t>
            </a:r>
            <a:r>
              <a:rPr lang="ru-RU" altLang="ru-RU" sz="1800" baseline="30000"/>
              <a:t>-1</a:t>
            </a:r>
            <a:r>
              <a:rPr lang="ru-RU" altLang="ru-RU" sz="1800"/>
              <a:t>-1 для целого типа</a:t>
            </a:r>
          </a:p>
          <a:p>
            <a:r>
              <a:rPr lang="ru-RU" altLang="ru-RU" sz="2000"/>
              <a:t>набор возможных </a:t>
            </a:r>
            <a:r>
              <a:rPr lang="ru-RU" altLang="ru-RU" sz="2000" i="1"/>
              <a:t>операций</a:t>
            </a:r>
            <a:r>
              <a:rPr lang="ru-RU" altLang="ru-RU" sz="2000"/>
              <a:t>, применяемых к этим значениям:</a:t>
            </a:r>
          </a:p>
          <a:p>
            <a:pPr lvl="1"/>
            <a:r>
              <a:rPr lang="ru-RU" altLang="ru-RU" sz="1800"/>
              <a:t>для значений плавающего типа не определена операция вычисления остатка от деления</a:t>
            </a:r>
          </a:p>
          <a:p>
            <a:pPr lvl="1"/>
            <a:r>
              <a:rPr lang="ru-RU" altLang="ru-RU" sz="1800"/>
              <a:t>к значениям логического типа применяются операции отрицания, конъюнкции, дизъюнкции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94149" y="90884"/>
            <a:ext cx="33473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2.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Представление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58772700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23074" y="6378996"/>
            <a:ext cx="2133600" cy="476250"/>
          </a:xfrm>
        </p:spPr>
        <p:txBody>
          <a:bodyPr/>
          <a:lstStyle/>
          <a:p>
            <a:fld id="{0CF12CD9-D48C-40BB-A295-7F70286915CB}" type="slidenum">
              <a:rPr lang="ru-RU" altLang="ru-RU"/>
              <a:pPr/>
              <a:t>15</a:t>
            </a:fld>
            <a:endParaRPr lang="ru-RU" altLang="ru-RU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446930"/>
            <a:ext cx="7924800" cy="519113"/>
          </a:xfrm>
        </p:spPr>
        <p:txBody>
          <a:bodyPr/>
          <a:lstStyle/>
          <a:p>
            <a:pPr algn="ctr"/>
            <a:r>
              <a:rPr lang="ru-RU" altLang="ru-RU" sz="2800" dirty="0"/>
              <a:t>Понятие типа данных </a:t>
            </a:r>
            <a:r>
              <a:rPr lang="ru-RU" altLang="ru-RU" sz="2000" dirty="0"/>
              <a:t>(продолжение)</a:t>
            </a:r>
            <a:endParaRPr lang="ru-RU" altLang="ru-RU" sz="2800" dirty="0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512" y="1209538"/>
            <a:ext cx="7885112" cy="4876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ru-RU" altLang="ru-RU" sz="2000" dirty="0"/>
              <a:t>    В различных языках программирования реализованы те или иные из перечисленных ниже типов:</a:t>
            </a:r>
          </a:p>
          <a:p>
            <a:pPr>
              <a:lnSpc>
                <a:spcPct val="90000"/>
              </a:lnSpc>
            </a:pPr>
            <a:r>
              <a:rPr lang="ru-RU" altLang="ru-RU" sz="2000" dirty="0"/>
              <a:t>простые (скалярные) типы</a:t>
            </a:r>
            <a:r>
              <a:rPr lang="en-US" altLang="ru-RU" sz="2000" dirty="0"/>
              <a:t>:</a:t>
            </a:r>
            <a:endParaRPr lang="ru-RU" altLang="ru-RU" sz="2000" dirty="0"/>
          </a:p>
          <a:p>
            <a:pPr lvl="1">
              <a:lnSpc>
                <a:spcPct val="90000"/>
              </a:lnSpc>
            </a:pPr>
            <a:r>
              <a:rPr lang="ru-RU" altLang="ru-RU" sz="1800" dirty="0"/>
              <a:t>логический</a:t>
            </a:r>
          </a:p>
          <a:p>
            <a:pPr lvl="1">
              <a:lnSpc>
                <a:spcPct val="90000"/>
              </a:lnSpc>
            </a:pPr>
            <a:r>
              <a:rPr lang="ru-RU" altLang="ru-RU" sz="1800" dirty="0"/>
              <a:t>символьный</a:t>
            </a:r>
          </a:p>
          <a:p>
            <a:pPr lvl="1">
              <a:lnSpc>
                <a:spcPct val="90000"/>
              </a:lnSpc>
            </a:pPr>
            <a:r>
              <a:rPr lang="ru-RU" altLang="ru-RU" sz="1800" dirty="0"/>
              <a:t>целый</a:t>
            </a:r>
          </a:p>
          <a:p>
            <a:pPr lvl="1">
              <a:lnSpc>
                <a:spcPct val="90000"/>
              </a:lnSpc>
            </a:pPr>
            <a:r>
              <a:rPr lang="ru-RU" altLang="ru-RU" sz="1800" dirty="0"/>
              <a:t>с плавающей точкой</a:t>
            </a:r>
          </a:p>
          <a:p>
            <a:pPr lvl="1">
              <a:lnSpc>
                <a:spcPct val="90000"/>
              </a:lnSpc>
            </a:pPr>
            <a:r>
              <a:rPr lang="ru-RU" altLang="ru-RU" sz="1800" dirty="0"/>
              <a:t>строковый</a:t>
            </a:r>
          </a:p>
          <a:p>
            <a:pPr lvl="1">
              <a:lnSpc>
                <a:spcPct val="90000"/>
              </a:lnSpc>
            </a:pPr>
            <a:r>
              <a:rPr lang="ru-RU" altLang="ru-RU" sz="1800" dirty="0"/>
              <a:t>перечислимый</a:t>
            </a:r>
          </a:p>
          <a:p>
            <a:pPr lvl="1">
              <a:lnSpc>
                <a:spcPct val="90000"/>
              </a:lnSpc>
            </a:pPr>
            <a:r>
              <a:rPr lang="ru-RU" altLang="ru-RU" sz="1800" dirty="0"/>
              <a:t>ссылочный (указатель)</a:t>
            </a:r>
          </a:p>
          <a:p>
            <a:pPr>
              <a:lnSpc>
                <a:spcPct val="90000"/>
              </a:lnSpc>
            </a:pPr>
            <a:r>
              <a:rPr lang="ru-RU" altLang="ru-RU" sz="2000" dirty="0"/>
              <a:t>составные (структурные) типы:</a:t>
            </a:r>
          </a:p>
          <a:p>
            <a:pPr lvl="1">
              <a:lnSpc>
                <a:spcPct val="90000"/>
              </a:lnSpc>
            </a:pPr>
            <a:r>
              <a:rPr lang="ru-RU" altLang="ru-RU" sz="1800" dirty="0"/>
              <a:t>массивы</a:t>
            </a:r>
          </a:p>
          <a:p>
            <a:pPr lvl="1">
              <a:lnSpc>
                <a:spcPct val="90000"/>
              </a:lnSpc>
            </a:pPr>
            <a:r>
              <a:rPr lang="ru-RU" altLang="ru-RU" sz="1800" dirty="0"/>
              <a:t>записи (структуры)</a:t>
            </a:r>
          </a:p>
          <a:p>
            <a:pPr lvl="1">
              <a:lnSpc>
                <a:spcPct val="90000"/>
              </a:lnSpc>
            </a:pPr>
            <a:r>
              <a:rPr lang="ru-RU" altLang="ru-RU" sz="1800" dirty="0"/>
              <a:t>множества</a:t>
            </a:r>
          </a:p>
          <a:p>
            <a:pPr lvl="1">
              <a:lnSpc>
                <a:spcPct val="90000"/>
              </a:lnSpc>
            </a:pPr>
            <a:r>
              <a:rPr lang="ru-RU" altLang="ru-RU" sz="1800" dirty="0"/>
              <a:t>списки</a:t>
            </a:r>
          </a:p>
          <a:p>
            <a:pPr>
              <a:lnSpc>
                <a:spcPct val="90000"/>
              </a:lnSpc>
            </a:pPr>
            <a:r>
              <a:rPr lang="ru-RU" altLang="ru-RU" sz="2000" dirty="0"/>
              <a:t>другие типы, определяемые программистом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94149" y="86890"/>
            <a:ext cx="33473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2.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Представление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182626138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30057" y="6382990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EC416AD-D6DA-4C45-9A4C-4CD36D2A86AF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ru-RU" altLang="ru-RU" sz="18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85910" y="621282"/>
            <a:ext cx="7543800" cy="591344"/>
          </a:xfrm>
        </p:spPr>
        <p:txBody>
          <a:bodyPr/>
          <a:lstStyle/>
          <a:p>
            <a:pPr algn="ctr" eaLnBrk="1" hangingPunct="1"/>
            <a:r>
              <a:rPr lang="ru-RU" altLang="ru-RU" sz="2800" b="1" dirty="0">
                <a:cs typeface="Tahoma" panose="020B0604030504040204" pitchFamily="34" charset="0"/>
              </a:rPr>
              <a:t>Практика</a:t>
            </a:r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512" y="1721823"/>
            <a:ext cx="7885112" cy="3816424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ru-RU" altLang="ru-RU" sz="1600" b="1" dirty="0"/>
              <a:t>Преобразовать</a:t>
            </a:r>
            <a:r>
              <a:rPr lang="en-US" altLang="ru-RU" sz="1600" dirty="0"/>
              <a:t>:</a:t>
            </a:r>
            <a:endParaRPr lang="ru-RU" altLang="ru-RU" sz="1600" dirty="0"/>
          </a:p>
          <a:p>
            <a:pPr lvl="1" eaLnBrk="1" hangingPunct="1">
              <a:spcBef>
                <a:spcPct val="40000"/>
              </a:spcBef>
            </a:pPr>
            <a:r>
              <a:rPr lang="ru-RU" altLang="ru-RU" sz="1600" dirty="0"/>
              <a:t>34</a:t>
            </a:r>
            <a:r>
              <a:rPr lang="en-US" altLang="ru-RU" sz="1600" dirty="0"/>
              <a:t>,  65,  27,  54  </a:t>
            </a:r>
            <a:endParaRPr lang="ru-RU" altLang="ru-RU" sz="1600" dirty="0"/>
          </a:p>
          <a:p>
            <a:pPr lvl="1" eaLnBrk="1" hangingPunct="1">
              <a:spcBef>
                <a:spcPct val="40000"/>
              </a:spcBef>
            </a:pPr>
            <a:r>
              <a:rPr lang="en-US" altLang="ru-RU" sz="1600" dirty="0"/>
              <a:t>10110,  1100,  10101,  1010</a:t>
            </a:r>
            <a:endParaRPr lang="ru-RU" altLang="ru-RU" sz="1600" dirty="0"/>
          </a:p>
          <a:p>
            <a:pPr eaLnBrk="1" hangingPunct="1">
              <a:spcBef>
                <a:spcPct val="40000"/>
              </a:spcBef>
            </a:pPr>
            <a:r>
              <a:rPr lang="ru-RU" altLang="ru-RU" sz="1600" b="1" dirty="0"/>
              <a:t>Сложение и вычитание</a:t>
            </a:r>
            <a:r>
              <a:rPr lang="en-US" altLang="ru-RU" sz="1600" dirty="0"/>
              <a:t>:</a:t>
            </a:r>
            <a:r>
              <a:rPr lang="ru-RU" altLang="ru-RU" sz="1600" dirty="0"/>
              <a:t> </a:t>
            </a:r>
          </a:p>
          <a:p>
            <a:pPr lvl="1" eaLnBrk="1" hangingPunct="1">
              <a:spcBef>
                <a:spcPct val="40000"/>
              </a:spcBef>
            </a:pPr>
            <a:r>
              <a:rPr lang="ru-RU" altLang="ru-RU" sz="1600" dirty="0"/>
              <a:t>19 + 5 в двоичной системе счисления</a:t>
            </a:r>
            <a:endParaRPr lang="en-US" altLang="ru-RU" sz="1600" dirty="0"/>
          </a:p>
          <a:p>
            <a:pPr lvl="1" eaLnBrk="1" hangingPunct="1">
              <a:spcBef>
                <a:spcPct val="40000"/>
              </a:spcBef>
            </a:pPr>
            <a:r>
              <a:rPr lang="ru-RU" altLang="ru-RU" sz="1600" dirty="0"/>
              <a:t>19  - 5 в двоичной системе счисления</a:t>
            </a:r>
            <a:endParaRPr lang="en-US" altLang="ru-RU" sz="1200" dirty="0"/>
          </a:p>
          <a:p>
            <a:pPr eaLnBrk="1" hangingPunct="1">
              <a:spcBef>
                <a:spcPct val="40000"/>
              </a:spcBef>
            </a:pPr>
            <a:r>
              <a:rPr lang="ru-RU" altLang="ru-RU" sz="1600" b="1" dirty="0"/>
              <a:t>Найти количество комбинаций  0  1:</a:t>
            </a:r>
          </a:p>
          <a:p>
            <a:pPr lvl="1" eaLnBrk="1" hangingPunct="1">
              <a:spcBef>
                <a:spcPct val="40000"/>
              </a:spcBef>
            </a:pPr>
            <a:r>
              <a:rPr lang="ru-RU" altLang="ru-RU" sz="1600" dirty="0">
                <a:solidFill>
                  <a:srgbClr val="000000"/>
                </a:solidFill>
              </a:rPr>
              <a:t>в одном байте</a:t>
            </a:r>
            <a:endParaRPr lang="en-US" altLang="ru-RU" sz="16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ct val="40000"/>
              </a:spcBef>
            </a:pPr>
            <a:r>
              <a:rPr lang="ru-RU" altLang="ru-RU" sz="1600" dirty="0">
                <a:solidFill>
                  <a:srgbClr val="000000"/>
                </a:solidFill>
              </a:rPr>
              <a:t>в пяти битах</a:t>
            </a:r>
            <a:endParaRPr lang="en-US" altLang="ru-RU" sz="1200" b="1" dirty="0"/>
          </a:p>
          <a:p>
            <a:pPr eaLnBrk="1" hangingPunct="1">
              <a:spcBef>
                <a:spcPct val="40000"/>
              </a:spcBef>
            </a:pPr>
            <a:r>
              <a:rPr lang="ru-RU" sz="1600" b="1" dirty="0"/>
              <a:t>Преобразовать документ из одной кодировки в другую.</a:t>
            </a:r>
            <a:endParaRPr lang="ru-RU" altLang="ru-RU" sz="1600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01132" y="90884"/>
            <a:ext cx="33473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2.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Представление информации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074594" y="6388817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DEB465F-4752-4DF6-B487-01A81C08D2C1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ru-RU" altLang="ru-RU" sz="18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91344" y="208679"/>
            <a:ext cx="7543800" cy="1295400"/>
          </a:xfrm>
        </p:spPr>
        <p:txBody>
          <a:bodyPr/>
          <a:lstStyle/>
          <a:p>
            <a:pPr algn="ctr" eaLnBrk="1" hangingPunct="1"/>
            <a:r>
              <a:rPr lang="ru-RU" altLang="ru-RU" sz="2000" b="1" dirty="0">
                <a:cs typeface="Tahoma" panose="020B0604030504040204" pitchFamily="34" charset="0"/>
              </a:rPr>
              <a:t>Модуль 2.</a:t>
            </a:r>
            <a:br>
              <a:rPr lang="en-US" altLang="ru-RU" sz="2000" b="1" dirty="0">
                <a:cs typeface="Tahoma" panose="020B0604030504040204" pitchFamily="34" charset="0"/>
              </a:rPr>
            </a:br>
            <a:r>
              <a:rPr lang="ru-RU" altLang="ru-RU" sz="2800" b="1" dirty="0">
                <a:cs typeface="Tahoma" panose="020B0604030504040204" pitchFamily="34" charset="0"/>
              </a:rPr>
              <a:t>ПРЕДСТАВЛЕНИЕ ИНФОРМАЦИИ</a:t>
            </a:r>
            <a:endParaRPr lang="ru-RU" altLang="ru-RU" sz="2800" dirty="0">
              <a:cs typeface="Tahoma" panose="020B0604030504040204" pitchFamily="34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7544" y="1680292"/>
            <a:ext cx="7848600" cy="3930650"/>
          </a:xfrm>
        </p:spPr>
        <p:txBody>
          <a:bodyPr anchor="ctr"/>
          <a:lstStyle/>
          <a:p>
            <a:pPr marL="0" indent="0" eaLnBrk="1" hangingPunct="1">
              <a:buFontTx/>
              <a:buNone/>
              <a:defRPr/>
            </a:pPr>
            <a:r>
              <a:rPr lang="ru-RU" altLang="ru-RU" sz="1800" b="1" dirty="0">
                <a:cs typeface="Tahoma" panose="020B0604030504040204" pitchFamily="34" charset="0"/>
              </a:rPr>
              <a:t>Теория:</a:t>
            </a:r>
            <a:endParaRPr lang="ru-RU" altLang="ru-RU" sz="1800" dirty="0"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Числа. Системы счисления</a:t>
            </a:r>
            <a:endParaRPr lang="en-US" altLang="ru-RU" sz="1800" dirty="0"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Преобразования между системами счисления</a:t>
            </a:r>
            <a:endParaRPr lang="en-US" altLang="ru-RU" sz="1800" dirty="0"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Арифметика систем счисления </a:t>
            </a:r>
            <a:endParaRPr lang="en-US" altLang="ru-RU" sz="1800" dirty="0"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Диапазоны представления чисел</a:t>
            </a: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Единицы измерения информации</a:t>
            </a: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Кодировки, таблицы кодировок</a:t>
            </a: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Понятие типа данных</a:t>
            </a:r>
            <a:endParaRPr lang="en-US" altLang="ru-RU" sz="1800" dirty="0">
              <a:cs typeface="Tahoma" panose="020B0604030504040204" pitchFamily="34" charset="0"/>
            </a:endParaRPr>
          </a:p>
          <a:p>
            <a:pPr marL="0" indent="0" eaLnBrk="1" hangingPunct="1">
              <a:buFontTx/>
              <a:buNone/>
              <a:defRPr/>
            </a:pPr>
            <a:endParaRPr lang="ru-RU" altLang="ru-RU" sz="1800" dirty="0">
              <a:cs typeface="Tahoma" panose="020B0604030504040204" pitchFamily="34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ru-RU" altLang="ru-RU" sz="1800" b="1" dirty="0">
                <a:cs typeface="Tahoma" panose="020B0604030504040204" pitchFamily="34" charset="0"/>
              </a:rPr>
              <a:t>Практика:</a:t>
            </a:r>
            <a:endParaRPr lang="ru-RU" altLang="ru-RU" sz="1800" dirty="0"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Преобразования между системами счисления</a:t>
            </a: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Сложение и вычитание в двоичной и шестнадцатеричной системах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95082" y="6386290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3E8335B-67C9-40DF-B32F-7E248A0CC5FD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6078" y="555367"/>
            <a:ext cx="7543800" cy="457200"/>
          </a:xfrm>
        </p:spPr>
        <p:txBody>
          <a:bodyPr/>
          <a:lstStyle/>
          <a:p>
            <a:pPr algn="ctr" eaLnBrk="1" hangingPunct="1"/>
            <a:r>
              <a:rPr lang="ru-RU" altLang="ru-RU" sz="2800" dirty="0">
                <a:cs typeface="Tahoma" panose="020B0604030504040204" pitchFamily="34" charset="0"/>
              </a:rPr>
              <a:t>Числа в арифметике 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4666157" y="94184"/>
            <a:ext cx="33473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2.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Представление информации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7885112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ru-RU" altLang="ru-RU" sz="1600" b="1">
                <a:cs typeface="Tahoma" panose="020B0604030504040204" pitchFamily="34" charset="0"/>
              </a:rPr>
              <a:t>Число</a:t>
            </a:r>
            <a:r>
              <a:rPr lang="ru-RU" altLang="ru-RU" sz="1600">
                <a:cs typeface="Tahoma" panose="020B0604030504040204" pitchFamily="34" charset="0"/>
              </a:rPr>
              <a:t> — это абстрактная сущность, используемая для описания количества.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ru-RU" altLang="ru-RU" sz="1600" b="1">
                <a:cs typeface="Tahoma" panose="020B0604030504040204" pitchFamily="34" charset="0"/>
              </a:rPr>
              <a:t>Арифметика</a:t>
            </a:r>
            <a:r>
              <a:rPr lang="ru-RU" altLang="ru-RU" sz="1600">
                <a:cs typeface="Tahoma" panose="020B0604030504040204" pitchFamily="34" charset="0"/>
              </a:rPr>
              <a:t> — элементарный раздел математики, изучающий простейшие виды </a:t>
            </a:r>
            <a:r>
              <a:rPr lang="ru-RU" altLang="ru-RU" sz="1600" b="1">
                <a:cs typeface="Tahoma" panose="020B0604030504040204" pitchFamily="34" charset="0"/>
              </a:rPr>
              <a:t>чисел</a:t>
            </a:r>
            <a:r>
              <a:rPr lang="ru-RU" altLang="ru-RU" sz="1600">
                <a:cs typeface="Tahoma" panose="020B0604030504040204" pitchFamily="34" charset="0"/>
              </a:rPr>
              <a:t> (натуральные, целые, рациональные) и простейшие арифметические </a:t>
            </a:r>
            <a:r>
              <a:rPr lang="ru-RU" altLang="ru-RU" sz="1600" b="1">
                <a:cs typeface="Tahoma" panose="020B0604030504040204" pitchFamily="34" charset="0"/>
              </a:rPr>
              <a:t>операции</a:t>
            </a:r>
            <a:r>
              <a:rPr lang="ru-RU" altLang="ru-RU" sz="1600">
                <a:cs typeface="Tahoma" panose="020B0604030504040204" pitchFamily="34" charset="0"/>
              </a:rPr>
              <a:t> над ними (сложение, вычитание, умножение, деление).</a:t>
            </a:r>
            <a:endParaRPr lang="ru-RU" altLang="ru-RU" sz="1600"/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ru-RU" altLang="ru-RU" sz="1600" b="1"/>
              <a:t>Числа</a:t>
            </a:r>
            <a:r>
              <a:rPr lang="ru-RU" altLang="ru-RU" sz="1600"/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ru-RU" altLang="ru-RU" sz="1600" b="1">
                <a:cs typeface="Tahoma" panose="020B0604030504040204" pitchFamily="34" charset="0"/>
              </a:rPr>
              <a:t>Натуральные</a:t>
            </a:r>
            <a:r>
              <a:rPr lang="ru-RU" altLang="ru-RU" sz="1600">
                <a:cs typeface="Tahoma" panose="020B0604030504040204" pitchFamily="34" charset="0"/>
              </a:rPr>
              <a:t> числа 1,2,... используются для </a:t>
            </a:r>
            <a:r>
              <a:rPr lang="ru-RU" altLang="ru-RU" sz="1600" b="1">
                <a:latin typeface="Verdana" panose="020B0604030504040204" pitchFamily="34" charset="0"/>
                <a:cs typeface="Tahoma" panose="020B0604030504040204" pitchFamily="34" charset="0"/>
              </a:rPr>
              <a:t>счёта</a:t>
            </a:r>
            <a:r>
              <a:rPr lang="ru-RU" altLang="ru-RU" sz="1600">
                <a:cs typeface="Tahoma" panose="020B0604030504040204" pitchFamily="34" charset="0"/>
              </a:rPr>
              <a:t> объектов. Множество натуральных чисел обозначается </a:t>
            </a:r>
            <a:r>
              <a:rPr lang="en-US" altLang="ru-RU" sz="1600" b="1" i="1">
                <a:cs typeface="Tahoma" panose="020B0604030504040204" pitchFamily="34" charset="0"/>
              </a:rPr>
              <a:t>N</a:t>
            </a:r>
            <a:r>
              <a:rPr lang="ru-RU" altLang="ru-RU" sz="1600">
                <a:cs typeface="Tahoma" panose="020B0604030504040204" pitchFamily="34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ru-RU" altLang="ru-RU" sz="1600" b="1">
                <a:cs typeface="Tahoma" panose="020B0604030504040204" pitchFamily="34" charset="0"/>
              </a:rPr>
              <a:t>Целые</a:t>
            </a:r>
            <a:r>
              <a:rPr lang="ru-RU" altLang="ru-RU" sz="1600" b="1"/>
              <a:t>.</a:t>
            </a:r>
            <a:r>
              <a:rPr lang="ru-RU" altLang="ru-RU" sz="1600">
                <a:cs typeface="Tahoma" panose="020B0604030504040204" pitchFamily="34" charset="0"/>
              </a:rPr>
              <a:t> Если к </a:t>
            </a:r>
            <a:r>
              <a:rPr lang="ru-RU" altLang="ru-RU" sz="1600" i="1">
                <a:cs typeface="Tahoma" panose="020B0604030504040204" pitchFamily="34" charset="0"/>
              </a:rPr>
              <a:t>натуральным</a:t>
            </a:r>
            <a:r>
              <a:rPr lang="ru-RU" altLang="ru-RU" sz="1600">
                <a:cs typeface="Tahoma" panose="020B0604030504040204" pitchFamily="34" charset="0"/>
              </a:rPr>
              <a:t> числам добавить ещё </a:t>
            </a:r>
            <a:r>
              <a:rPr lang="ru-RU" altLang="ru-RU" sz="1600" b="1">
                <a:cs typeface="Tahoma" panose="020B0604030504040204" pitchFamily="34" charset="0"/>
              </a:rPr>
              <a:t>отрицательные</a:t>
            </a:r>
            <a:r>
              <a:rPr lang="ru-RU" altLang="ru-RU" sz="1600">
                <a:cs typeface="Tahoma" panose="020B0604030504040204" pitchFamily="34" charset="0"/>
              </a:rPr>
              <a:t> числа и </a:t>
            </a:r>
            <a:r>
              <a:rPr lang="ru-RU" altLang="ru-RU" sz="1600" b="1">
                <a:cs typeface="Tahoma" panose="020B0604030504040204" pitchFamily="34" charset="0"/>
              </a:rPr>
              <a:t>ноль</a:t>
            </a:r>
            <a:r>
              <a:rPr lang="ru-RU" altLang="ru-RU" sz="1600">
                <a:cs typeface="Tahoma" panose="020B0604030504040204" pitchFamily="34" charset="0"/>
              </a:rPr>
              <a:t>, мы получим </a:t>
            </a:r>
            <a:r>
              <a:rPr lang="ru-RU" altLang="ru-RU" sz="1600"/>
              <a:t>множество </a:t>
            </a:r>
            <a:r>
              <a:rPr lang="ru-RU" altLang="ru-RU" sz="1600">
                <a:cs typeface="Tahoma" panose="020B0604030504040204" pitchFamily="34" charset="0"/>
              </a:rPr>
              <a:t>целы</a:t>
            </a:r>
            <a:r>
              <a:rPr lang="ru-RU" altLang="ru-RU" sz="1600"/>
              <a:t>х</a:t>
            </a:r>
            <a:r>
              <a:rPr lang="ru-RU" altLang="ru-RU" sz="1600">
                <a:cs typeface="Tahoma" panose="020B0604030504040204" pitchFamily="34" charset="0"/>
              </a:rPr>
              <a:t> чис</a:t>
            </a:r>
            <a:r>
              <a:rPr lang="ru-RU" altLang="ru-RU" sz="1600"/>
              <a:t>е</a:t>
            </a:r>
            <a:r>
              <a:rPr lang="ru-RU" altLang="ru-RU" sz="1600">
                <a:cs typeface="Tahoma" panose="020B0604030504040204" pitchFamily="34" charset="0"/>
              </a:rPr>
              <a:t>л </a:t>
            </a:r>
            <a:r>
              <a:rPr lang="en-US" altLang="ru-RU" sz="1600" b="1" i="1">
                <a:cs typeface="Tahoma" panose="020B0604030504040204" pitchFamily="34" charset="0"/>
              </a:rPr>
              <a:t>Z</a:t>
            </a:r>
            <a:r>
              <a:rPr lang="ru-RU" altLang="ru-RU" sz="1600">
                <a:cs typeface="Tahoma" panose="020B0604030504040204" pitchFamily="34" charset="0"/>
              </a:rPr>
              <a:t>. Целые числа в математике изучаются в рамках </a:t>
            </a:r>
            <a:r>
              <a:rPr lang="ru-RU" altLang="ru-RU" sz="1600" i="1">
                <a:cs typeface="Tahoma" panose="020B0604030504040204" pitchFamily="34" charset="0"/>
              </a:rPr>
              <a:t>теории чисел</a:t>
            </a:r>
            <a:r>
              <a:rPr lang="ru-RU" altLang="ru-RU" sz="1600">
                <a:cs typeface="Tahoma" panose="020B0604030504040204" pitchFamily="34" charset="0"/>
              </a:rPr>
              <a:t>.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</a:pPr>
            <a:r>
              <a:rPr lang="ru-RU" altLang="ru-RU" sz="1600">
                <a:cs typeface="Tahoma" panose="020B0604030504040204" pitchFamily="34" charset="0"/>
              </a:rPr>
              <a:t>В </a:t>
            </a:r>
            <a:r>
              <a:rPr lang="ru-RU" altLang="ru-RU" sz="1600" i="1">
                <a:cs typeface="Tahoma" panose="020B0604030504040204" pitchFamily="34" charset="0"/>
              </a:rPr>
              <a:t>элементарной теории чисел</a:t>
            </a:r>
            <a:r>
              <a:rPr lang="ru-RU" altLang="ru-RU" sz="1600">
                <a:cs typeface="Tahoma" panose="020B0604030504040204" pitchFamily="34" charset="0"/>
              </a:rPr>
              <a:t> изучаются </a:t>
            </a:r>
            <a:r>
              <a:rPr lang="ru-RU" altLang="ru-RU" sz="1600"/>
              <a:t>т</a:t>
            </a:r>
            <a:r>
              <a:rPr lang="ru-RU" altLang="ru-RU" sz="1600">
                <a:cs typeface="Tahoma" panose="020B0604030504040204" pitchFamily="34" charset="0"/>
              </a:rPr>
              <a:t>акие вопросы, как</a:t>
            </a:r>
            <a:r>
              <a:rPr lang="ru-RU" altLang="ru-RU" sz="1600"/>
              <a:t>:</a:t>
            </a:r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</a:pPr>
            <a:r>
              <a:rPr lang="ru-RU" altLang="ru-RU" sz="1400" i="1">
                <a:cs typeface="Tahoma" panose="020B0604030504040204" pitchFamily="34" charset="0"/>
              </a:rPr>
              <a:t>делимость</a:t>
            </a:r>
            <a:r>
              <a:rPr lang="ru-RU" altLang="ru-RU" sz="1400">
                <a:cs typeface="Tahoma" panose="020B0604030504040204" pitchFamily="34" charset="0"/>
              </a:rPr>
              <a:t> целых чисел, </a:t>
            </a:r>
            <a:endParaRPr lang="ru-RU" altLang="ru-RU" sz="1400"/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</a:pPr>
            <a:r>
              <a:rPr lang="ru-RU" altLang="ru-RU" sz="1400" i="1">
                <a:cs typeface="Tahoma" panose="020B0604030504040204" pitchFamily="34" charset="0"/>
              </a:rPr>
              <a:t>алгоритм Евклида</a:t>
            </a:r>
            <a:r>
              <a:rPr lang="ru-RU" altLang="ru-RU" sz="1400">
                <a:cs typeface="Tahoma" panose="020B0604030504040204" pitchFamily="34" charset="0"/>
              </a:rPr>
              <a:t> вычисления наибольшего общего делителя,</a:t>
            </a:r>
            <a:endParaRPr lang="ru-RU" altLang="ru-RU" sz="1400"/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</a:pPr>
            <a:r>
              <a:rPr lang="ru-RU" altLang="ru-RU" sz="1400">
                <a:cs typeface="Tahoma" panose="020B0604030504040204" pitchFamily="34" charset="0"/>
              </a:rPr>
              <a:t> разложение числа на </a:t>
            </a:r>
            <a:r>
              <a:rPr lang="ru-RU" altLang="ru-RU" sz="1400" i="1">
                <a:latin typeface="Verdana" panose="020B0604030504040204" pitchFamily="34" charset="0"/>
                <a:cs typeface="Tahoma" panose="020B0604030504040204" pitchFamily="34" charset="0"/>
              </a:rPr>
              <a:t>простые множители</a:t>
            </a:r>
            <a:r>
              <a:rPr lang="ru-RU" altLang="ru-RU" sz="1400">
                <a:cs typeface="Tahoma" panose="020B0604030504040204" pitchFamily="34" charset="0"/>
              </a:rPr>
              <a:t>, </a:t>
            </a:r>
            <a:endParaRPr lang="ru-RU" altLang="ru-RU" sz="1400"/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</a:pPr>
            <a:r>
              <a:rPr lang="ru-RU" altLang="ru-RU" sz="1400" i="1">
                <a:cs typeface="Tahoma" panose="020B0604030504040204" pitchFamily="34" charset="0"/>
              </a:rPr>
              <a:t>совершенные</a:t>
            </a:r>
            <a:r>
              <a:rPr lang="ru-RU" altLang="ru-RU" sz="1400">
                <a:cs typeface="Tahoma" panose="020B0604030504040204" pitchFamily="34" charset="0"/>
              </a:rPr>
              <a:t> числа</a:t>
            </a:r>
            <a:r>
              <a:rPr lang="ru-RU" altLang="ru-RU" sz="1400"/>
              <a:t> </a:t>
            </a:r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</a:pPr>
            <a:r>
              <a:rPr lang="ru-RU" altLang="ru-RU" sz="1400"/>
              <a:t>и др.</a:t>
            </a:r>
            <a:endParaRPr lang="ru-RU" altLang="ru-RU" sz="1400">
              <a:cs typeface="Tahoma" panose="020B0604030504040204" pitchFamily="34" charset="0"/>
            </a:endParaRP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3670995" y="6027515"/>
            <a:ext cx="43894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/>
              <a:t>Материал из Википедии — свободной энциклопедии</a:t>
            </a:r>
          </a:p>
        </p:txBody>
      </p:sp>
    </p:spTree>
    <p:extLst>
      <p:ext uri="{BB962C8B-B14F-4D97-AF65-F5344CB8AC3E}">
        <p14:creationId xmlns:p14="http://schemas.microsoft.com/office/powerpoint/2010/main" val="42386463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23074" y="6377266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57808B7-1AAC-4243-8097-7A80EBB924DA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39824" y="654328"/>
            <a:ext cx="7543800" cy="457200"/>
          </a:xfrm>
        </p:spPr>
        <p:txBody>
          <a:bodyPr/>
          <a:lstStyle/>
          <a:p>
            <a:pPr algn="ctr" eaLnBrk="1" hangingPunct="1"/>
            <a:r>
              <a:rPr lang="ru-RU" altLang="ru-RU" sz="2800" dirty="0">
                <a:cs typeface="Tahoma" panose="020B0604030504040204" pitchFamily="34" charset="0"/>
              </a:rPr>
              <a:t>Числа в арифметике </a:t>
            </a:r>
            <a:r>
              <a:rPr lang="en-US" altLang="ru-RU" sz="2000" dirty="0">
                <a:cs typeface="Tahoma" panose="020B0604030504040204" pitchFamily="34" charset="0"/>
              </a:rPr>
              <a:t>(</a:t>
            </a:r>
            <a:r>
              <a:rPr lang="ru-RU" altLang="ru-RU" sz="2000" dirty="0"/>
              <a:t>продолжение)</a:t>
            </a:r>
            <a:endParaRPr lang="ru-RU" altLang="ru-RU" sz="2800" dirty="0">
              <a:cs typeface="Tahoma" panose="020B0604030504040204" pitchFamily="34" charset="0"/>
            </a:endParaRPr>
          </a:p>
        </p:txBody>
      </p:sp>
      <p:sp>
        <p:nvSpPr>
          <p:cNvPr id="5530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512" y="1416328"/>
            <a:ext cx="7885112" cy="4495800"/>
          </a:xfrm>
        </p:spPr>
        <p:txBody>
          <a:bodyPr/>
          <a:lstStyle/>
          <a:p>
            <a:pPr lvl="1" eaLnBrk="1" hangingPunct="1">
              <a:spcBef>
                <a:spcPct val="40000"/>
              </a:spcBef>
            </a:pPr>
            <a:r>
              <a:rPr lang="ru-RU" altLang="ru-RU" sz="1600">
                <a:cs typeface="Tahoma" panose="020B0604030504040204" pitchFamily="34" charset="0"/>
              </a:rPr>
              <a:t>Отношения </a:t>
            </a:r>
            <a:r>
              <a:rPr lang="ru-RU" altLang="ru-RU" sz="1600" i="1">
                <a:cs typeface="Tahoma" panose="020B0604030504040204" pitchFamily="34" charset="0"/>
              </a:rPr>
              <a:t>целых</a:t>
            </a:r>
            <a:r>
              <a:rPr lang="ru-RU" altLang="ru-RU" sz="1600">
                <a:cs typeface="Tahoma" panose="020B0604030504040204" pitchFamily="34" charset="0"/>
              </a:rPr>
              <a:t> чисел называются </a:t>
            </a:r>
            <a:r>
              <a:rPr lang="ru-RU" altLang="ru-RU" sz="1600" b="1">
                <a:cs typeface="Tahoma" panose="020B0604030504040204" pitchFamily="34" charset="0"/>
              </a:rPr>
              <a:t>рациональными числами</a:t>
            </a:r>
            <a:r>
              <a:rPr lang="ru-RU" altLang="ru-RU" sz="1600">
                <a:cs typeface="Tahoma" panose="020B0604030504040204" pitchFamily="34" charset="0"/>
              </a:rPr>
              <a:t>, или обыкновенными дробями. Множество всех рациональных чисел обозначается </a:t>
            </a:r>
            <a:r>
              <a:rPr lang="en-US" altLang="ru-RU" sz="1600" b="1" i="1">
                <a:cs typeface="Tahoma" panose="020B0604030504040204" pitchFamily="34" charset="0"/>
              </a:rPr>
              <a:t>Q</a:t>
            </a:r>
            <a:r>
              <a:rPr lang="ru-RU" altLang="ru-RU" sz="1600">
                <a:cs typeface="Tahoma" panose="020B0604030504040204" pitchFamily="34" charset="0"/>
              </a:rPr>
              <a:t>.</a:t>
            </a:r>
            <a:endParaRPr lang="ru-RU" altLang="ru-RU" sz="1600"/>
          </a:p>
          <a:p>
            <a:pPr lvl="1" eaLnBrk="1" hangingPunct="1">
              <a:spcBef>
                <a:spcPct val="40000"/>
              </a:spcBef>
            </a:pPr>
            <a:r>
              <a:rPr lang="ru-RU" altLang="ru-RU" sz="1600"/>
              <a:t>Следующие обобщения лежат уже за пределами арифметики:</a:t>
            </a:r>
          </a:p>
          <a:p>
            <a:pPr lvl="2" eaLnBrk="1" hangingPunct="1">
              <a:spcBef>
                <a:spcPct val="40000"/>
              </a:spcBef>
            </a:pPr>
            <a:r>
              <a:rPr lang="ru-RU" altLang="ru-RU" sz="1600" b="1"/>
              <a:t>В</a:t>
            </a:r>
            <a:r>
              <a:rPr lang="ru-RU" altLang="ru-RU" sz="1600" b="1">
                <a:cs typeface="Tahoma" panose="020B0604030504040204" pitchFamily="34" charset="0"/>
              </a:rPr>
              <a:t>ещественные</a:t>
            </a:r>
            <a:r>
              <a:rPr lang="ru-RU" altLang="ru-RU" sz="1600" b="1"/>
              <a:t>.</a:t>
            </a:r>
            <a:r>
              <a:rPr lang="ru-RU" altLang="ru-RU" sz="1600">
                <a:cs typeface="Tahoma" panose="020B0604030504040204" pitchFamily="34" charset="0"/>
              </a:rPr>
              <a:t> Если к </a:t>
            </a:r>
            <a:r>
              <a:rPr lang="ru-RU" altLang="ru-RU" sz="1600" i="1">
                <a:cs typeface="Tahoma" panose="020B0604030504040204" pitchFamily="34" charset="0"/>
              </a:rPr>
              <a:t>рациональным</a:t>
            </a:r>
            <a:r>
              <a:rPr lang="ru-RU" altLang="ru-RU" sz="1600">
                <a:cs typeface="Tahoma" panose="020B0604030504040204" pitchFamily="34" charset="0"/>
              </a:rPr>
              <a:t> числам добавить все бесконечные и непериодические десятичные дроби, называемые </a:t>
            </a:r>
            <a:r>
              <a:rPr lang="ru-RU" altLang="ru-RU" sz="1600" i="1">
                <a:cs typeface="Tahoma" panose="020B0604030504040204" pitchFamily="34" charset="0"/>
              </a:rPr>
              <a:t>иррациональными</a:t>
            </a:r>
            <a:r>
              <a:rPr lang="ru-RU" altLang="ru-RU" sz="1600">
                <a:cs typeface="Tahoma" panose="020B0604030504040204" pitchFamily="34" charset="0"/>
              </a:rPr>
              <a:t> числами, мы получим </a:t>
            </a:r>
            <a:r>
              <a:rPr lang="ru-RU" altLang="ru-RU" sz="1600" b="1">
                <a:cs typeface="Tahoma" panose="020B0604030504040204" pitchFamily="34" charset="0"/>
              </a:rPr>
              <a:t>вещественные</a:t>
            </a:r>
            <a:r>
              <a:rPr lang="ru-RU" altLang="ru-RU" sz="1600">
                <a:cs typeface="Tahoma" panose="020B0604030504040204" pitchFamily="34" charset="0"/>
              </a:rPr>
              <a:t> числа </a:t>
            </a:r>
            <a:r>
              <a:rPr lang="en-US" altLang="ru-RU" sz="1600" b="1" i="1">
                <a:cs typeface="Tahoma" panose="020B0604030504040204" pitchFamily="34" charset="0"/>
              </a:rPr>
              <a:t>R</a:t>
            </a:r>
            <a:r>
              <a:rPr lang="ru-RU" altLang="ru-RU" sz="1600">
                <a:cs typeface="Tahoma" panose="020B0604030504040204" pitchFamily="34" charset="0"/>
              </a:rPr>
              <a:t>. </a:t>
            </a:r>
            <a:endParaRPr lang="ru-RU" altLang="ru-RU" sz="1600"/>
          </a:p>
          <a:p>
            <a:pPr lvl="2" eaLnBrk="1" hangingPunct="1">
              <a:spcBef>
                <a:spcPct val="40000"/>
              </a:spcBef>
            </a:pPr>
            <a:r>
              <a:rPr lang="ru-RU" altLang="ru-RU" sz="1600" b="1"/>
              <a:t>К</a:t>
            </a:r>
            <a:r>
              <a:rPr lang="ru-RU" altLang="ru-RU" sz="1600" b="1">
                <a:cs typeface="Tahoma" panose="020B0604030504040204" pitchFamily="34" charset="0"/>
              </a:rPr>
              <a:t>омплексны</a:t>
            </a:r>
            <a:r>
              <a:rPr lang="ru-RU" altLang="ru-RU" sz="1600" b="1"/>
              <a:t>е.</a:t>
            </a:r>
            <a:r>
              <a:rPr lang="ru-RU" altLang="ru-RU" sz="1600" b="1">
                <a:cs typeface="Tahoma" panose="020B0604030504040204" pitchFamily="34" charset="0"/>
              </a:rPr>
              <a:t> </a:t>
            </a:r>
            <a:r>
              <a:rPr lang="ru-RU" altLang="ru-RU" sz="1600" i="1">
                <a:cs typeface="Tahoma" panose="020B0604030504040204" pitchFamily="34" charset="0"/>
              </a:rPr>
              <a:t>Действительные</a:t>
            </a:r>
            <a:r>
              <a:rPr lang="ru-RU" altLang="ru-RU" sz="1600">
                <a:cs typeface="Tahoma" panose="020B0604030504040204" pitchFamily="34" charset="0"/>
              </a:rPr>
              <a:t> числа, в свою очередь, </a:t>
            </a:r>
            <a:r>
              <a:rPr lang="ru-RU" altLang="ru-RU" sz="1600"/>
              <a:t>путем добавления квадратного корня из </a:t>
            </a:r>
            <a:r>
              <a:rPr lang="ru-RU" altLang="ru-RU" sz="1600" b="1"/>
              <a:t>-1</a:t>
            </a:r>
            <a:r>
              <a:rPr lang="ru-RU" altLang="ru-RU" sz="1600"/>
              <a:t> </a:t>
            </a:r>
            <a:r>
              <a:rPr lang="ru-RU" altLang="ru-RU" sz="1600">
                <a:cs typeface="Tahoma" panose="020B0604030504040204" pitchFamily="34" charset="0"/>
              </a:rPr>
              <a:t>могут быть расширены до </a:t>
            </a:r>
            <a:r>
              <a:rPr lang="ru-RU" altLang="ru-RU" sz="1600" b="1">
                <a:cs typeface="Tahoma" panose="020B0604030504040204" pitchFamily="34" charset="0"/>
              </a:rPr>
              <a:t>комплексных чисел</a:t>
            </a:r>
            <a:r>
              <a:rPr lang="ru-RU" altLang="ru-RU" sz="1600">
                <a:cs typeface="Tahoma" panose="020B0604030504040204" pitchFamily="34" charset="0"/>
              </a:rPr>
              <a:t> </a:t>
            </a:r>
            <a:r>
              <a:rPr lang="en-US" altLang="ru-RU" sz="1600" b="1" i="1">
                <a:cs typeface="Tahoma" panose="020B0604030504040204" pitchFamily="34" charset="0"/>
              </a:rPr>
              <a:t>C</a:t>
            </a:r>
            <a:r>
              <a:rPr lang="ru-RU" altLang="ru-RU" sz="1600">
                <a:cs typeface="Tahoma" panose="020B0604030504040204" pitchFamily="34" charset="0"/>
              </a:rPr>
              <a:t>.</a:t>
            </a:r>
            <a:endParaRPr lang="ru-RU" altLang="ru-RU" sz="1600"/>
          </a:p>
          <a:p>
            <a:pPr eaLnBrk="1" hangingPunct="1">
              <a:spcBef>
                <a:spcPct val="300000"/>
              </a:spcBef>
            </a:pPr>
            <a:r>
              <a:rPr lang="ru-RU" altLang="ru-RU" sz="1600"/>
              <a:t>В программировании встречаются все (или почти все) перечисленные виды чисел, в языках программирования они представляются различными </a:t>
            </a:r>
            <a:r>
              <a:rPr lang="ru-RU" altLang="ru-RU" sz="1600" b="1"/>
              <a:t>типами</a:t>
            </a:r>
            <a:r>
              <a:rPr lang="ru-RU" altLang="ru-RU" sz="1600"/>
              <a:t> данных.</a:t>
            </a:r>
          </a:p>
        </p:txBody>
      </p:sp>
      <p:sp>
        <p:nvSpPr>
          <p:cNvPr id="55302" name="Rectangle 5"/>
          <p:cNvSpPr>
            <a:spLocks noChangeArrowheads="1"/>
          </p:cNvSpPr>
          <p:nvPr/>
        </p:nvSpPr>
        <p:spPr bwMode="auto">
          <a:xfrm>
            <a:off x="3598987" y="4418291"/>
            <a:ext cx="43894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/>
              <a:t>Материал из Википедии — свободной энциклопедии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94149" y="85160"/>
            <a:ext cx="33473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2.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Представление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17428593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23074" y="6392380"/>
            <a:ext cx="2133600" cy="476250"/>
          </a:xfrm>
        </p:spPr>
        <p:txBody>
          <a:bodyPr/>
          <a:lstStyle/>
          <a:p>
            <a:fld id="{0AD81D77-CA26-4AE2-B8C8-F7961BF4AE4B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3187824" y="5957405"/>
            <a:ext cx="43894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1200" b="1"/>
              <a:t>Материал из Википедии — свободной энциклопедии</a:t>
            </a: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title"/>
          </p:nvPr>
        </p:nvSpPr>
        <p:spPr>
          <a:xfrm>
            <a:off x="139824" y="711715"/>
            <a:ext cx="7924800" cy="566192"/>
          </a:xfrm>
        </p:spPr>
        <p:txBody>
          <a:bodyPr/>
          <a:lstStyle/>
          <a:p>
            <a:pPr algn="ctr"/>
            <a:r>
              <a:rPr lang="ru-RU" altLang="ru-RU" sz="2800" dirty="0"/>
              <a:t>Системы счисления.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9512" y="1621975"/>
            <a:ext cx="7885112" cy="373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000" b="1" dirty="0"/>
              <a:t>Система счисления</a:t>
            </a:r>
            <a:r>
              <a:rPr lang="ru-RU" altLang="ru-RU" sz="2000" dirty="0"/>
              <a:t> — способ записи чисел с помощью набора специальных знаков, называемых </a:t>
            </a:r>
            <a:r>
              <a:rPr lang="ru-RU" altLang="ru-RU" sz="2000" i="1" dirty="0"/>
              <a:t>цифрами</a:t>
            </a:r>
            <a:r>
              <a:rPr lang="ru-RU" altLang="ru-RU" sz="2000" dirty="0"/>
              <a:t>. </a:t>
            </a:r>
            <a:endParaRPr lang="en-US" altLang="ru-RU" sz="2000" dirty="0"/>
          </a:p>
          <a:p>
            <a:pPr>
              <a:lnSpc>
                <a:spcPct val="90000"/>
              </a:lnSpc>
            </a:pPr>
            <a:endParaRPr lang="en-US" altLang="ru-RU" sz="2000" dirty="0"/>
          </a:p>
          <a:p>
            <a:pPr>
              <a:lnSpc>
                <a:spcPct val="90000"/>
              </a:lnSpc>
            </a:pPr>
            <a:r>
              <a:rPr lang="ru-RU" altLang="ru-RU" sz="2000" dirty="0"/>
              <a:t>Системы счисления подразделяются на</a:t>
            </a:r>
            <a:endParaRPr lang="en-US" altLang="ru-RU" sz="2000" dirty="0"/>
          </a:p>
          <a:p>
            <a:pPr lvl="1">
              <a:lnSpc>
                <a:spcPct val="90000"/>
              </a:lnSpc>
            </a:pPr>
            <a:r>
              <a:rPr lang="ru-RU" altLang="ru-RU" sz="2000" b="1" dirty="0"/>
              <a:t>позиционные</a:t>
            </a:r>
            <a:r>
              <a:rPr lang="en-US" altLang="ru-RU" sz="2000" dirty="0"/>
              <a:t>     (</a:t>
            </a:r>
            <a:r>
              <a:rPr lang="ru-RU" altLang="ru-RU" sz="2000" dirty="0"/>
              <a:t>например, десятичная)</a:t>
            </a:r>
            <a:endParaRPr lang="en-US" altLang="ru-RU" sz="2000" b="1" dirty="0"/>
          </a:p>
          <a:p>
            <a:pPr lvl="1">
              <a:lnSpc>
                <a:spcPct val="90000"/>
              </a:lnSpc>
            </a:pPr>
            <a:r>
              <a:rPr lang="ru-RU" altLang="ru-RU" sz="2000" b="1" dirty="0"/>
              <a:t>непозиционные</a:t>
            </a:r>
            <a:r>
              <a:rPr lang="ru-RU" altLang="ru-RU" sz="2000" dirty="0"/>
              <a:t> (например, римская)</a:t>
            </a:r>
            <a:endParaRPr lang="en-US" altLang="ru-RU" sz="2000" b="1" dirty="0"/>
          </a:p>
          <a:p>
            <a:pPr>
              <a:lnSpc>
                <a:spcPct val="90000"/>
              </a:lnSpc>
            </a:pPr>
            <a:endParaRPr lang="en-US" altLang="ru-RU" sz="2400" dirty="0"/>
          </a:p>
          <a:p>
            <a:pPr>
              <a:lnSpc>
                <a:spcPct val="90000"/>
              </a:lnSpc>
            </a:pPr>
            <a:r>
              <a:rPr lang="ru-RU" altLang="ru-RU" sz="2000" dirty="0"/>
              <a:t>В позиционных системах счисления величина, обозначаемая цифрой в записи числа, зависит от её положения в числе (позиции). </a:t>
            </a:r>
          </a:p>
          <a:p>
            <a:pPr>
              <a:lnSpc>
                <a:spcPct val="90000"/>
              </a:lnSpc>
            </a:pPr>
            <a:r>
              <a:rPr lang="ru-RU" altLang="ru-RU" sz="2000" dirty="0"/>
              <a:t>Количество используемых цифр называется</a:t>
            </a:r>
            <a:r>
              <a:rPr lang="ru-RU" altLang="ru-RU" sz="2000" b="1" dirty="0"/>
              <a:t> </a:t>
            </a:r>
            <a:r>
              <a:rPr lang="ru-RU" altLang="ru-RU" sz="2000" b="1" i="1" dirty="0"/>
              <a:t>основанием системы счисления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94149" y="100274"/>
            <a:ext cx="33473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2.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Представление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19339440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23074" y="6392812"/>
            <a:ext cx="2133600" cy="476250"/>
          </a:xfrm>
        </p:spPr>
        <p:txBody>
          <a:bodyPr/>
          <a:lstStyle/>
          <a:p>
            <a:fld id="{C749D7C1-45E7-4893-B305-B78D30F7091E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title"/>
          </p:nvPr>
        </p:nvSpPr>
        <p:spPr>
          <a:xfrm>
            <a:off x="139824" y="669874"/>
            <a:ext cx="7924800" cy="582960"/>
          </a:xfrm>
        </p:spPr>
        <p:txBody>
          <a:bodyPr/>
          <a:lstStyle/>
          <a:p>
            <a:pPr algn="ctr"/>
            <a:r>
              <a:rPr lang="ru-RU" altLang="ru-RU" sz="2800" dirty="0"/>
              <a:t>Системы счисления </a:t>
            </a:r>
            <a:r>
              <a:rPr lang="ru-RU" altLang="ru-RU" sz="2000" dirty="0"/>
              <a:t>(продолжение)</a:t>
            </a:r>
            <a:endParaRPr lang="ru-RU" altLang="ru-RU" sz="2800" dirty="0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512" y="1584274"/>
            <a:ext cx="7885112" cy="4724400"/>
          </a:xfrm>
        </p:spPr>
        <p:txBody>
          <a:bodyPr/>
          <a:lstStyle/>
          <a:p>
            <a:endParaRPr lang="ru-RU" altLang="ru-RU" sz="2000"/>
          </a:p>
          <a:p>
            <a:endParaRPr lang="ru-RU" altLang="ru-RU" sz="2000"/>
          </a:p>
        </p:txBody>
      </p:sp>
      <p:graphicFrame>
        <p:nvGraphicFramePr>
          <p:cNvPr id="1198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75195"/>
              </p:ext>
            </p:extLst>
          </p:nvPr>
        </p:nvGraphicFramePr>
        <p:xfrm>
          <a:off x="396280" y="1500136"/>
          <a:ext cx="7239000" cy="460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Документ" r:id="rId4" imgW="6972840" imgH="7209000" progId="Word.Document.8">
                  <p:embed/>
                </p:oleObj>
              </mc:Choice>
              <mc:Fallback>
                <p:oleObj name="Документ" r:id="rId4" imgW="6972840" imgH="7209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5000"/>
                      <a:stretch>
                        <a:fillRect/>
                      </a:stretch>
                    </p:blipFill>
                    <p:spPr bwMode="auto">
                      <a:xfrm>
                        <a:off x="396280" y="1500136"/>
                        <a:ext cx="7239000" cy="460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94149" y="100706"/>
            <a:ext cx="33473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2.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Представление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145618072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751066" y="6394542"/>
            <a:ext cx="2133600" cy="476250"/>
          </a:xfrm>
        </p:spPr>
        <p:txBody>
          <a:bodyPr/>
          <a:lstStyle/>
          <a:p>
            <a:fld id="{91EEC127-FA2C-49DA-B5EE-D3AA6741F817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606492"/>
            <a:ext cx="7885112" cy="582960"/>
          </a:xfrm>
        </p:spPr>
        <p:txBody>
          <a:bodyPr/>
          <a:lstStyle/>
          <a:p>
            <a:pPr algn="ctr"/>
            <a:r>
              <a:rPr lang="ru-RU" altLang="ru-RU" sz="2800" dirty="0"/>
              <a:t>Связи между системами счисления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7504" y="1416509"/>
            <a:ext cx="7885112" cy="4724400"/>
          </a:xfrm>
        </p:spPr>
        <p:txBody>
          <a:bodyPr/>
          <a:lstStyle/>
          <a:p>
            <a:r>
              <a:rPr lang="ru-RU" altLang="ru-RU" sz="1800" b="1" dirty="0"/>
              <a:t>Перевод из десятичной в произвольную позиционную систему счисления:</a:t>
            </a:r>
            <a:br>
              <a:rPr lang="ru-RU" altLang="ru-RU" sz="1800" b="1" dirty="0"/>
            </a:br>
            <a:r>
              <a:rPr lang="ru-RU" altLang="ru-RU" sz="1800" dirty="0"/>
              <a:t>Для перевода необходимо делить с остатком искомое число на основание системы счисления до тех пор, пока частное больше нуля, и записать цифры всех остатков в обратном порядке.</a:t>
            </a:r>
          </a:p>
          <a:p>
            <a:r>
              <a:rPr lang="ru-RU" altLang="ru-RU" sz="1800" b="1" dirty="0"/>
              <a:t>Пример:</a:t>
            </a:r>
          </a:p>
          <a:p>
            <a:pPr lvl="2"/>
            <a:r>
              <a:rPr lang="ru-RU" altLang="ru-RU" sz="1600" b="1" dirty="0"/>
              <a:t>44</a:t>
            </a:r>
            <a:r>
              <a:rPr lang="ru-RU" altLang="ru-RU" sz="1600" b="1" baseline="-30000" dirty="0"/>
              <a:t>10</a:t>
            </a:r>
            <a:r>
              <a:rPr lang="ru-RU" altLang="ru-RU" sz="1600" dirty="0"/>
              <a:t> переведём в двоичную систему:</a:t>
            </a:r>
          </a:p>
          <a:p>
            <a:pPr lvl="2"/>
            <a:r>
              <a:rPr lang="ru-RU" altLang="ru-RU" sz="1600" dirty="0"/>
              <a:t>44 делим на 2. частное 22, остаток 0</a:t>
            </a:r>
          </a:p>
          <a:p>
            <a:pPr lvl="2"/>
            <a:r>
              <a:rPr lang="ru-RU" altLang="ru-RU" sz="1600" dirty="0"/>
              <a:t>22 делим на 2. частное 11, остаток 0</a:t>
            </a:r>
          </a:p>
          <a:p>
            <a:pPr lvl="2"/>
            <a:r>
              <a:rPr lang="ru-RU" altLang="ru-RU" sz="1600" dirty="0"/>
              <a:t>11 делим на 2. частное 5,   остаток 1</a:t>
            </a:r>
          </a:p>
          <a:p>
            <a:pPr lvl="2"/>
            <a:r>
              <a:rPr lang="ru-RU" altLang="ru-RU" sz="1600" dirty="0"/>
              <a:t>  5 делим на 2. частное 2,   остаток 1 </a:t>
            </a:r>
          </a:p>
          <a:p>
            <a:pPr lvl="2"/>
            <a:r>
              <a:rPr lang="ru-RU" altLang="ru-RU" sz="1600" dirty="0"/>
              <a:t>  2 делим на 2. частное 1,   остаток 0</a:t>
            </a:r>
          </a:p>
          <a:p>
            <a:pPr lvl="2"/>
            <a:r>
              <a:rPr lang="ru-RU" altLang="ru-RU" sz="1600" dirty="0"/>
              <a:t>  1 делим на 2. частное 0,   остаток 1</a:t>
            </a:r>
          </a:p>
          <a:p>
            <a:r>
              <a:rPr lang="ru-RU" altLang="ru-RU" sz="1800" dirty="0"/>
              <a:t>Теперь, записав цифры всех остатков в обратном порядке, получим число</a:t>
            </a:r>
            <a:r>
              <a:rPr lang="ru-RU" altLang="ru-RU" sz="2000" dirty="0"/>
              <a:t> </a:t>
            </a:r>
            <a:r>
              <a:rPr lang="ru-RU" altLang="ru-RU" sz="2000" b="1" dirty="0"/>
              <a:t>101100</a:t>
            </a:r>
            <a:r>
              <a:rPr lang="ru-RU" altLang="ru-RU" sz="2000" b="1" baseline="-30000" dirty="0"/>
              <a:t>2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22141" y="102436"/>
            <a:ext cx="33473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2.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Представление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5229056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62762" y="6382990"/>
            <a:ext cx="2133600" cy="476250"/>
          </a:xfrm>
        </p:spPr>
        <p:txBody>
          <a:bodyPr/>
          <a:lstStyle/>
          <a:p>
            <a:fld id="{64C9E7CD-5D68-426F-99E1-6E8EF1B2831E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title"/>
          </p:nvPr>
        </p:nvSpPr>
        <p:spPr>
          <a:xfrm>
            <a:off x="179512" y="550446"/>
            <a:ext cx="7924800" cy="546031"/>
          </a:xfrm>
        </p:spPr>
        <p:txBody>
          <a:bodyPr/>
          <a:lstStyle/>
          <a:p>
            <a:pPr algn="ctr"/>
            <a:r>
              <a:rPr lang="ru-RU" altLang="ru-RU" sz="2800" dirty="0"/>
              <a:t>Связи между системами счисления </a:t>
            </a:r>
            <a:r>
              <a:rPr lang="ru-RU" altLang="ru-RU" sz="2000" dirty="0"/>
              <a:t>(продолжение)</a:t>
            </a:r>
            <a:endParaRPr lang="ru-RU" altLang="ru-RU" sz="2800" dirty="0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512" y="1388646"/>
            <a:ext cx="5522912" cy="4267200"/>
          </a:xfrm>
        </p:spPr>
        <p:txBody>
          <a:bodyPr/>
          <a:lstStyle/>
          <a:p>
            <a:r>
              <a:rPr lang="ru-RU" altLang="ru-RU" sz="1800" b="1" dirty="0"/>
              <a:t>Перевод из двоичной в восьмеричную и шестнадцатеричную системы</a:t>
            </a:r>
            <a:br>
              <a:rPr lang="ru-RU" altLang="ru-RU" sz="1800" b="1" dirty="0"/>
            </a:br>
            <a:br>
              <a:rPr lang="ru-RU" altLang="ru-RU" sz="1800" b="1" dirty="0"/>
            </a:br>
            <a:r>
              <a:rPr lang="ru-RU" altLang="ru-RU" sz="1800" dirty="0"/>
              <a:t>Для этого типа операций существует упрощенный алгоритм.</a:t>
            </a:r>
          </a:p>
          <a:p>
            <a:r>
              <a:rPr lang="ru-RU" altLang="ru-RU" sz="1800" dirty="0"/>
              <a:t>Для восьмеричной — разбиваем число на триады, преобразуем триады по таблице</a:t>
            </a:r>
          </a:p>
          <a:p>
            <a:r>
              <a:rPr lang="ru-RU" altLang="ru-RU" sz="1800" dirty="0"/>
              <a:t>Для шестнадцатеричной — разбиваем число на тетрады, преобразуем тетрады по таблице</a:t>
            </a:r>
          </a:p>
          <a:p>
            <a:r>
              <a:rPr lang="ru-RU" altLang="ru-RU" sz="1800" dirty="0"/>
              <a:t>Пример:</a:t>
            </a:r>
          </a:p>
          <a:p>
            <a:pPr lvl="1"/>
            <a:r>
              <a:rPr lang="ru-RU" altLang="ru-RU" sz="1800" dirty="0"/>
              <a:t>преобразуем </a:t>
            </a:r>
            <a:r>
              <a:rPr lang="ru-RU" altLang="ru-RU" sz="1800" b="1" dirty="0"/>
              <a:t>101100</a:t>
            </a:r>
            <a:r>
              <a:rPr lang="ru-RU" altLang="ru-RU" sz="1800" b="1" baseline="-30000" dirty="0"/>
              <a:t>2</a:t>
            </a:r>
            <a:r>
              <a:rPr lang="ru-RU" altLang="ru-RU" sz="1800" dirty="0"/>
              <a:t> </a:t>
            </a:r>
          </a:p>
          <a:p>
            <a:pPr lvl="1"/>
            <a:r>
              <a:rPr lang="ru-RU" altLang="ru-RU" sz="1800" dirty="0"/>
              <a:t>восьмеричная          —   101  100 →  </a:t>
            </a:r>
            <a:r>
              <a:rPr lang="ru-RU" altLang="ru-RU" sz="1800" b="1" dirty="0"/>
              <a:t>54</a:t>
            </a:r>
            <a:r>
              <a:rPr lang="ru-RU" altLang="ru-RU" sz="1800" b="1" baseline="-30000" dirty="0"/>
              <a:t>8</a:t>
            </a:r>
            <a:r>
              <a:rPr lang="ru-RU" altLang="ru-RU" sz="1800" dirty="0"/>
              <a:t> </a:t>
            </a:r>
          </a:p>
          <a:p>
            <a:pPr lvl="1"/>
            <a:r>
              <a:rPr lang="ru-RU" altLang="ru-RU" sz="1800" dirty="0"/>
              <a:t>шестнадцатеричная — 0010 1100 → </a:t>
            </a:r>
            <a:r>
              <a:rPr lang="ru-RU" altLang="ru-RU" sz="1800" b="1" dirty="0"/>
              <a:t>2C</a:t>
            </a:r>
            <a:r>
              <a:rPr lang="ru-RU" altLang="ru-RU" sz="1800" b="1" baseline="-30000" dirty="0"/>
              <a:t>16</a:t>
            </a: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4141912" y="1574452"/>
            <a:ext cx="384651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endParaRPr kumimoji="0" lang="ru-RU" altLang="ru-RU" sz="1400"/>
          </a:p>
        </p:txBody>
      </p:sp>
      <p:graphicFrame>
        <p:nvGraphicFramePr>
          <p:cNvPr id="1259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451977"/>
              </p:ext>
            </p:extLst>
          </p:nvPr>
        </p:nvGraphicFramePr>
        <p:xfrm>
          <a:off x="5684281" y="1464846"/>
          <a:ext cx="22098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Документ" r:id="rId4" imgW="6130440" imgH="5043600" progId="Word.Document.8">
                  <p:embed/>
                </p:oleObj>
              </mc:Choice>
              <mc:Fallback>
                <p:oleObj name="Документ" r:id="rId4" imgW="6130440" imgH="5043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2997" b="3702"/>
                      <a:stretch>
                        <a:fillRect/>
                      </a:stretch>
                    </p:blipFill>
                    <p:spPr bwMode="auto">
                      <a:xfrm>
                        <a:off x="5684281" y="1464846"/>
                        <a:ext cx="22098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633837" y="90884"/>
            <a:ext cx="33473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2.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Представление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144530144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33393" y="6402099"/>
            <a:ext cx="2133600" cy="476250"/>
          </a:xfrm>
        </p:spPr>
        <p:txBody>
          <a:bodyPr/>
          <a:lstStyle/>
          <a:p>
            <a:fld id="{A5F622D6-37E6-4C64-88EB-AC8B41F1A654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title"/>
          </p:nvPr>
        </p:nvSpPr>
        <p:spPr>
          <a:xfrm>
            <a:off x="150143" y="569555"/>
            <a:ext cx="7924800" cy="576064"/>
          </a:xfrm>
        </p:spPr>
        <p:txBody>
          <a:bodyPr/>
          <a:lstStyle/>
          <a:p>
            <a:pPr algn="ctr"/>
            <a:r>
              <a:rPr lang="ru-RU" altLang="ru-RU" sz="2800" dirty="0"/>
              <a:t>Связи между системами счисления </a:t>
            </a:r>
            <a:r>
              <a:rPr lang="ru-RU" altLang="ru-RU" sz="2000" dirty="0"/>
              <a:t>(продолжение)</a:t>
            </a:r>
            <a:endParaRPr lang="ru-RU" altLang="ru-RU" sz="2800" dirty="0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512" y="1440432"/>
            <a:ext cx="5294312" cy="4495800"/>
          </a:xfrm>
        </p:spPr>
        <p:txBody>
          <a:bodyPr/>
          <a:lstStyle/>
          <a:p>
            <a:r>
              <a:rPr lang="ru-RU" altLang="ru-RU" sz="1800" b="1" dirty="0"/>
              <a:t>Перевод из восьмеричной и шестнадцатеричной систем в двоичную</a:t>
            </a:r>
            <a:br>
              <a:rPr lang="ru-RU" altLang="ru-RU" sz="1800" b="1" dirty="0"/>
            </a:br>
            <a:br>
              <a:rPr lang="ru-RU" altLang="ru-RU" sz="1800" b="1" dirty="0"/>
            </a:br>
            <a:r>
              <a:rPr lang="ru-RU" altLang="ru-RU" sz="1800" dirty="0"/>
              <a:t>Для этого типа операций тоже существует упрощенный алгоритм.</a:t>
            </a:r>
          </a:p>
          <a:p>
            <a:r>
              <a:rPr lang="ru-RU" altLang="ru-RU" sz="1800" dirty="0"/>
              <a:t>Для восьмеричной — преобразуем цифры числа по таблице в триады</a:t>
            </a:r>
          </a:p>
          <a:p>
            <a:r>
              <a:rPr lang="ru-RU" altLang="ru-RU" sz="1800" dirty="0"/>
              <a:t>Для шестнадцатеричной — преобразуем цифры числа по таблице в тетрады</a:t>
            </a:r>
          </a:p>
          <a:p>
            <a:r>
              <a:rPr lang="ru-RU" altLang="ru-RU" sz="1800" dirty="0"/>
              <a:t>Пример:</a:t>
            </a:r>
          </a:p>
          <a:p>
            <a:pPr lvl="1"/>
            <a:r>
              <a:rPr lang="ru-RU" altLang="ru-RU" sz="1800" dirty="0">
                <a:latin typeface="Arial Unicode MS" panose="020B0604020202020204" pitchFamily="34" charset="-128"/>
              </a:rPr>
              <a:t>преобразуем </a:t>
            </a:r>
          </a:p>
          <a:p>
            <a:pPr lvl="1"/>
            <a:r>
              <a:rPr lang="ru-RU" altLang="ru-RU" sz="1800" dirty="0"/>
              <a:t>54</a:t>
            </a:r>
            <a:r>
              <a:rPr lang="ru-RU" altLang="ru-RU" sz="1800" baseline="-30000" dirty="0"/>
              <a:t>8</a:t>
            </a:r>
            <a:r>
              <a:rPr lang="ru-RU" altLang="ru-RU" sz="1800" dirty="0">
                <a:latin typeface="Arial Unicode MS" panose="020B0604020202020204" pitchFamily="34" charset="-128"/>
              </a:rPr>
              <a:t>   →   </a:t>
            </a:r>
            <a:r>
              <a:rPr lang="ru-RU" altLang="ru-RU" sz="1800" dirty="0"/>
              <a:t>101  100</a:t>
            </a:r>
            <a:r>
              <a:rPr lang="ru-RU" altLang="ru-RU" sz="1800" dirty="0">
                <a:latin typeface="Arial Unicode MS" panose="020B0604020202020204" pitchFamily="34" charset="-128"/>
              </a:rPr>
              <a:t> </a:t>
            </a:r>
          </a:p>
          <a:p>
            <a:pPr lvl="1"/>
            <a:r>
              <a:rPr lang="ru-RU" altLang="ru-RU" sz="1800" dirty="0"/>
              <a:t>2C</a:t>
            </a:r>
            <a:r>
              <a:rPr lang="ru-RU" altLang="ru-RU" sz="1800" baseline="-30000" dirty="0"/>
              <a:t>16</a:t>
            </a:r>
            <a:r>
              <a:rPr lang="ru-RU" altLang="ru-RU" sz="1800" dirty="0"/>
              <a:t> →  0010 1100 </a:t>
            </a: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4112543" y="1593561"/>
            <a:ext cx="384651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FontTx/>
              <a:buNone/>
            </a:pPr>
            <a:endParaRPr kumimoji="0" lang="ru-RU" altLang="ru-RU" sz="1400"/>
          </a:p>
        </p:txBody>
      </p:sp>
      <p:graphicFrame>
        <p:nvGraphicFramePr>
          <p:cNvPr id="1321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944439"/>
              </p:ext>
            </p:extLst>
          </p:nvPr>
        </p:nvGraphicFramePr>
        <p:xfrm>
          <a:off x="5526512" y="1440432"/>
          <a:ext cx="22098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Документ" r:id="rId4" imgW="6130440" imgH="5043600" progId="Word.Document.8">
                  <p:embed/>
                </p:oleObj>
              </mc:Choice>
              <mc:Fallback>
                <p:oleObj name="Документ" r:id="rId4" imgW="6130440" imgH="5043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2997" b="3702"/>
                      <a:stretch>
                        <a:fillRect/>
                      </a:stretch>
                    </p:blipFill>
                    <p:spPr bwMode="auto">
                      <a:xfrm>
                        <a:off x="5526512" y="1440432"/>
                        <a:ext cx="22098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604468" y="109993"/>
            <a:ext cx="33473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2.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Представление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77003969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ОПРОГ">
  <a:themeElements>
    <a:clrScheme name="ОПРО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ПРОГ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ОПРО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Settings\Администратор\Мои документы\ОПРОГ\ОПРОГ.ppt</Template>
  <TotalTime>3297</TotalTime>
  <Words>1591</Words>
  <Application>Microsoft Office PowerPoint</Application>
  <PresentationFormat>Экран (4:3)</PresentationFormat>
  <Paragraphs>232</Paragraphs>
  <Slides>16</Slides>
  <Notes>16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Arial Unicode MS</vt:lpstr>
      <vt:lpstr>Lucida Console</vt:lpstr>
      <vt:lpstr>Tahoma</vt:lpstr>
      <vt:lpstr>Verdana</vt:lpstr>
      <vt:lpstr>ОПРОГ</vt:lpstr>
      <vt:lpstr>Документ</vt:lpstr>
      <vt:lpstr>Программирование на языке Python. Уровень 0.  24 ак.час.</vt:lpstr>
      <vt:lpstr>Модуль 2. ПРЕДСТАВЛЕНИЕ ИНФОРМАЦИИ</vt:lpstr>
      <vt:lpstr>Числа в арифметике </vt:lpstr>
      <vt:lpstr>Числа в арифметике (продолжение)</vt:lpstr>
      <vt:lpstr>Системы счисления.</vt:lpstr>
      <vt:lpstr>Системы счисления (продолжение)</vt:lpstr>
      <vt:lpstr>Связи между системами счисления</vt:lpstr>
      <vt:lpstr>Связи между системами счисления (продолжение)</vt:lpstr>
      <vt:lpstr>Связи между системами счисления (продолжение)</vt:lpstr>
      <vt:lpstr>Основы арифметики двоичных чисел</vt:lpstr>
      <vt:lpstr>Диапазоны представления целых чисел</vt:lpstr>
      <vt:lpstr>Единицы измерения ёмкости  запоминающих устройств</vt:lpstr>
      <vt:lpstr>Представление символьной информации. Кодовые таблицы</vt:lpstr>
      <vt:lpstr>Понятие типа данных</vt:lpstr>
      <vt:lpstr>Понятие типа данных (продолжение)</vt:lpstr>
      <vt:lpstr>Практика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 и баз данных</dc:title>
  <dc:creator>Вячеслав Тетерин</dc:creator>
  <cp:lastModifiedBy>Николай</cp:lastModifiedBy>
  <cp:revision>230</cp:revision>
  <cp:lastPrinted>1601-01-01T00:00:00Z</cp:lastPrinted>
  <dcterms:created xsi:type="dcterms:W3CDTF">1601-01-01T00:00:00Z</dcterms:created>
  <dcterms:modified xsi:type="dcterms:W3CDTF">2023-07-15T06:18:43Z</dcterms:modified>
</cp:coreProperties>
</file>