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321" r:id="rId4"/>
    <p:sldId id="320" r:id="rId5"/>
    <p:sldId id="322" r:id="rId6"/>
    <p:sldId id="323" r:id="rId7"/>
    <p:sldId id="325" r:id="rId8"/>
    <p:sldId id="324" r:id="rId9"/>
    <p:sldId id="326" r:id="rId10"/>
    <p:sldId id="327" r:id="rId11"/>
    <p:sldId id="328" r:id="rId12"/>
    <p:sldId id="329" r:id="rId13"/>
    <p:sldId id="31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2024" autoAdjust="0"/>
  </p:normalViewPr>
  <p:slideViewPr>
    <p:cSldViewPr>
      <p:cViewPr varScale="1">
        <p:scale>
          <a:sx n="110" d="100"/>
          <a:sy n="110" d="100"/>
        </p:scale>
        <p:origin x="3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A3C474-392A-45EB-88F2-DE4459CB79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28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EA4EB-6B2A-4ECC-9B19-E08BE1C5F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960197-4A0E-4F61-AA05-F90136EC82B9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46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CC77A2-1BC6-4A4D-AFAA-0FE49E009C55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496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88A136-966F-47CF-B3E5-3484BCC5321A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985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FBB82F-854E-49DA-A778-A49DAE774DB7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411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0AA79D-EEE0-434A-8C1A-058ECF8FEC83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37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639563-4858-4AB6-AB22-672760F536E9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67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68F865-53BC-4280-BC3A-1CAD452EA38A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08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CD4424-5394-4CF4-A112-47D434822373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53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08A31C-B6BC-4E8E-AA4B-3766FC42422A}" type="slidenum">
              <a:rPr kumimoji="0" lang="ru-RU" altLang="ru-RU" smtClean="0"/>
              <a:pPr>
                <a:spcBef>
                  <a:spcPct val="0"/>
                </a:spcBef>
              </a:pPr>
              <a:t>5</a:t>
            </a:fld>
            <a:endParaRPr kumimoji="0" lang="ru-RU" altLang="ru-RU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163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DF3C68-9EA7-432E-8812-B40CB67F1305}" type="slidenum">
              <a:rPr kumimoji="0" lang="ru-RU" altLang="ru-RU" smtClean="0"/>
              <a:pPr>
                <a:spcBef>
                  <a:spcPct val="0"/>
                </a:spcBef>
              </a:pPr>
              <a:t>6</a:t>
            </a:fld>
            <a:endParaRPr kumimoji="0" lang="ru-RU" altLang="ru-RU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275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5533B3-65F3-4C43-8510-6DD497812D32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167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5533B3-65F3-4C43-8510-6DD497812D32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063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74AD80-6D26-42B7-AA50-0A454E7A9827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643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9A495-088C-41E2-BA16-9EB1A14D0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5123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8A0F-5B86-4CA2-BC66-22179870E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8861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E8DC-F078-4CCC-9976-AE720E0833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634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0FB1-8968-4699-BAB0-4B454FD59A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371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B8B-89D0-4DC9-BAE9-E887EFA0C0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213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ED97-48D0-4998-A86C-5D3A558BE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91977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C8B2-5FAB-4246-845A-6149809485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2139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E889-846F-4847-93A3-3252B74751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76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CD38-F4CA-4A39-B37B-72BC41FE5D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782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7884-8778-4E6E-B85F-4AE1F3405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094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21F5-DBFE-4B65-B827-D936A6116A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4364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C939D69-324B-4966-9F7E-04ECB5A63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foryou.ru/block-diagram-redac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1772816"/>
            <a:ext cx="7239000" cy="2536825"/>
          </a:xfrm>
        </p:spPr>
        <p:txBody>
          <a:bodyPr anchor="ctr"/>
          <a:lstStyle/>
          <a:p>
            <a:pPr eaLnBrk="1" hangingPunct="1"/>
            <a:r>
              <a:rPr lang="ru-RU" altLang="ru-RU" sz="4000" dirty="0"/>
              <a:t>Программирование на языке</a:t>
            </a:r>
            <a:r>
              <a:rPr lang="ru-RU" altLang="ru-RU" sz="4000" b="1" dirty="0"/>
              <a:t> Python. </a:t>
            </a:r>
            <a:r>
              <a:rPr lang="ru-RU" altLang="ru-RU" sz="3200" dirty="0"/>
              <a:t>Уровень 0</a:t>
            </a:r>
            <a:r>
              <a:rPr lang="ru-RU" altLang="ru-RU" sz="4000" dirty="0"/>
              <a:t>.</a:t>
            </a:r>
            <a:br>
              <a:rPr lang="ru-RU" altLang="ru-RU" sz="4000" b="1" dirty="0"/>
            </a:br>
            <a:br>
              <a:rPr lang="ru-RU" altLang="ru-RU" sz="4000" b="1" dirty="0"/>
            </a:br>
            <a:r>
              <a:rPr lang="ru-RU" altLang="ru-RU" sz="2800" b="1" dirty="0"/>
              <a:t>24 </a:t>
            </a:r>
            <a:r>
              <a:rPr lang="ru-RU" altLang="ru-RU" sz="2000" dirty="0"/>
              <a:t>ак.час.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40387" y="6390229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A4B0AE-6602-492F-B113-974AC76A4A29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3175" y="728588"/>
            <a:ext cx="7726288" cy="907569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solidFill>
                  <a:srgbClr val="000000"/>
                </a:solidFill>
              </a:rPr>
              <a:t>Типовые структуры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ru-RU" altLang="ru-RU" sz="2400" dirty="0"/>
              <a:t>(продолжение)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75" y="1970331"/>
            <a:ext cx="7885112" cy="409446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2000" b="1" dirty="0">
                <a:cs typeface="Tahoma" panose="020B0604030504040204" pitchFamily="34" charset="0"/>
              </a:rPr>
              <a:t>Циклы</a:t>
            </a:r>
            <a:br>
              <a:rPr lang="ru-RU" altLang="ru-RU" sz="2000" b="1" dirty="0"/>
            </a:br>
            <a:r>
              <a:rPr lang="ru-RU" altLang="ru-RU" sz="1800" b="1" dirty="0">
                <a:cs typeface="Tahoma" panose="020B0604030504040204" pitchFamily="34" charset="0"/>
              </a:rPr>
              <a:t>а.    С предусловием </a:t>
            </a:r>
            <a:r>
              <a:rPr lang="ru-RU" altLang="ru-RU" sz="1800" b="1" dirty="0"/>
              <a:t>		б</a:t>
            </a:r>
            <a:r>
              <a:rPr lang="ru-RU" altLang="ru-RU" sz="1800" b="1" dirty="0">
                <a:cs typeface="Tahoma" panose="020B0604030504040204" pitchFamily="34" charset="0"/>
              </a:rPr>
              <a:t>. С п</a:t>
            </a:r>
            <a:r>
              <a:rPr lang="ru-RU" altLang="ru-RU" sz="1800" b="1" dirty="0"/>
              <a:t>ост</a:t>
            </a:r>
            <a:r>
              <a:rPr lang="ru-RU" altLang="ru-RU" sz="1800" b="1" dirty="0">
                <a:cs typeface="Tahoma" panose="020B0604030504040204" pitchFamily="34" charset="0"/>
              </a:rPr>
              <a:t>условием</a:t>
            </a:r>
            <a:r>
              <a:rPr lang="ru-RU" altLang="ru-RU" dirty="0"/>
              <a:t> </a:t>
            </a:r>
          </a:p>
        </p:txBody>
      </p:sp>
      <p:grpSp>
        <p:nvGrpSpPr>
          <p:cNvPr id="40966" name="Group 19"/>
          <p:cNvGrpSpPr>
            <a:grpSpLocks/>
          </p:cNvGrpSpPr>
          <p:nvPr/>
        </p:nvGrpSpPr>
        <p:grpSpPr bwMode="auto">
          <a:xfrm>
            <a:off x="0" y="3316829"/>
            <a:ext cx="3792537" cy="2711450"/>
            <a:chOff x="2220" y="1677"/>
            <a:chExt cx="6516" cy="5224"/>
          </a:xfrm>
        </p:grpSpPr>
        <p:sp>
          <p:nvSpPr>
            <p:cNvPr id="40981" name="Rectangle 20"/>
            <p:cNvSpPr>
              <a:spLocks noChangeArrowheads="1"/>
            </p:cNvSpPr>
            <p:nvPr/>
          </p:nvSpPr>
          <p:spPr bwMode="auto">
            <a:xfrm>
              <a:off x="2220" y="2044"/>
              <a:ext cx="6516" cy="430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5478" y="1677"/>
              <a:ext cx="0" cy="10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3" name="AutoShape 22"/>
            <p:cNvSpPr>
              <a:spLocks noChangeArrowheads="1"/>
            </p:cNvSpPr>
            <p:nvPr/>
          </p:nvSpPr>
          <p:spPr bwMode="auto">
            <a:xfrm>
              <a:off x="4376" y="2745"/>
              <a:ext cx="2188" cy="1090"/>
            </a:xfrm>
            <a:prstGeom prst="diamond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4" name="Rectangle 23"/>
            <p:cNvSpPr>
              <a:spLocks noChangeArrowheads="1"/>
            </p:cNvSpPr>
            <p:nvPr/>
          </p:nvSpPr>
          <p:spPr bwMode="auto">
            <a:xfrm>
              <a:off x="4573" y="4494"/>
              <a:ext cx="1810" cy="8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>
              <a:off x="7469" y="3280"/>
              <a:ext cx="0" cy="27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6" name="Line 25"/>
            <p:cNvSpPr>
              <a:spLocks noChangeShapeType="1"/>
            </p:cNvSpPr>
            <p:nvPr/>
          </p:nvSpPr>
          <p:spPr bwMode="auto">
            <a:xfrm>
              <a:off x="5489" y="3814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7" name="Line 26"/>
            <p:cNvSpPr>
              <a:spLocks noChangeShapeType="1"/>
            </p:cNvSpPr>
            <p:nvPr/>
          </p:nvSpPr>
          <p:spPr bwMode="auto">
            <a:xfrm>
              <a:off x="6564" y="3280"/>
              <a:ext cx="9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5478" y="5995"/>
              <a:ext cx="19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9" name="Line 28"/>
            <p:cNvSpPr>
              <a:spLocks noChangeShapeType="1"/>
            </p:cNvSpPr>
            <p:nvPr/>
          </p:nvSpPr>
          <p:spPr bwMode="auto">
            <a:xfrm>
              <a:off x="5478" y="5996"/>
              <a:ext cx="0" cy="9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90" name="Text Box 29"/>
            <p:cNvSpPr txBox="1">
              <a:spLocks noChangeArrowheads="1"/>
            </p:cNvSpPr>
            <p:nvPr/>
          </p:nvSpPr>
          <p:spPr bwMode="auto">
            <a:xfrm>
              <a:off x="4935" y="3088"/>
              <a:ext cx="1086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Условие</a:t>
              </a:r>
              <a:endParaRPr lang="ru-RU" altLang="ru-RU" sz="1000"/>
            </a:p>
          </p:txBody>
        </p:sp>
        <p:sp>
          <p:nvSpPr>
            <p:cNvPr id="40991" name="Text Box 30"/>
            <p:cNvSpPr txBox="1">
              <a:spLocks noChangeArrowheads="1"/>
            </p:cNvSpPr>
            <p:nvPr/>
          </p:nvSpPr>
          <p:spPr bwMode="auto">
            <a:xfrm>
              <a:off x="4754" y="4702"/>
              <a:ext cx="1448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Тело цикла</a:t>
              </a:r>
              <a:endParaRPr lang="ru-RU" altLang="ru-RU" sz="1000"/>
            </a:p>
          </p:txBody>
        </p:sp>
        <p:sp>
          <p:nvSpPr>
            <p:cNvPr id="40992" name="Text Box 31"/>
            <p:cNvSpPr txBox="1">
              <a:spLocks noChangeArrowheads="1"/>
            </p:cNvSpPr>
            <p:nvPr/>
          </p:nvSpPr>
          <p:spPr bwMode="auto">
            <a:xfrm>
              <a:off x="6564" y="2726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False (ложь)</a:t>
              </a:r>
              <a:endParaRPr lang="ru-RU" altLang="ru-RU" sz="1000"/>
            </a:p>
          </p:txBody>
        </p:sp>
        <p:sp>
          <p:nvSpPr>
            <p:cNvPr id="40993" name="Text Box 32"/>
            <p:cNvSpPr txBox="1">
              <a:spLocks noChangeArrowheads="1"/>
            </p:cNvSpPr>
            <p:nvPr/>
          </p:nvSpPr>
          <p:spPr bwMode="auto">
            <a:xfrm>
              <a:off x="3743" y="3916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True (истина)</a:t>
              </a:r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>
              <a:off x="3125" y="2406"/>
              <a:ext cx="0" cy="3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>
              <a:off x="5478" y="5302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>
              <a:off x="3125" y="5664"/>
              <a:ext cx="23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97" name="Line 36"/>
            <p:cNvSpPr>
              <a:spLocks noChangeShapeType="1"/>
            </p:cNvSpPr>
            <p:nvPr/>
          </p:nvSpPr>
          <p:spPr bwMode="auto">
            <a:xfrm>
              <a:off x="3125" y="2406"/>
              <a:ext cx="23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</p:grpSp>
      <p:grpSp>
        <p:nvGrpSpPr>
          <p:cNvPr id="40967" name="Group 37"/>
          <p:cNvGrpSpPr>
            <a:grpSpLocks/>
          </p:cNvGrpSpPr>
          <p:nvPr/>
        </p:nvGrpSpPr>
        <p:grpSpPr bwMode="auto">
          <a:xfrm>
            <a:off x="3959225" y="3281904"/>
            <a:ext cx="3905250" cy="2759075"/>
            <a:chOff x="2220" y="7107"/>
            <a:chExt cx="6516" cy="5313"/>
          </a:xfrm>
        </p:grpSpPr>
        <p:sp>
          <p:nvSpPr>
            <p:cNvPr id="40968" name="Rectangle 38"/>
            <p:cNvSpPr>
              <a:spLocks noChangeArrowheads="1"/>
            </p:cNvSpPr>
            <p:nvPr/>
          </p:nvSpPr>
          <p:spPr bwMode="auto">
            <a:xfrm>
              <a:off x="2220" y="7563"/>
              <a:ext cx="6516" cy="430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5478" y="7107"/>
              <a:ext cx="0" cy="1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70" name="AutoShape 40"/>
            <p:cNvSpPr>
              <a:spLocks noChangeArrowheads="1"/>
            </p:cNvSpPr>
            <p:nvPr/>
          </p:nvSpPr>
          <p:spPr bwMode="auto">
            <a:xfrm>
              <a:off x="4392" y="9822"/>
              <a:ext cx="2188" cy="1090"/>
            </a:xfrm>
            <a:prstGeom prst="diamond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71" name="Rectangle 41"/>
            <p:cNvSpPr>
              <a:spLocks noChangeArrowheads="1"/>
            </p:cNvSpPr>
            <p:nvPr/>
          </p:nvSpPr>
          <p:spPr bwMode="auto">
            <a:xfrm>
              <a:off x="4573" y="8314"/>
              <a:ext cx="1810" cy="8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5489" y="9123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5478" y="10908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74" name="Text Box 44"/>
            <p:cNvSpPr txBox="1">
              <a:spLocks noChangeArrowheads="1"/>
            </p:cNvSpPr>
            <p:nvPr/>
          </p:nvSpPr>
          <p:spPr bwMode="auto">
            <a:xfrm>
              <a:off x="4935" y="10184"/>
              <a:ext cx="1086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Условие</a:t>
              </a:r>
              <a:endParaRPr lang="ru-RU" altLang="ru-RU" sz="1000"/>
            </a:p>
          </p:txBody>
        </p:sp>
        <p:sp>
          <p:nvSpPr>
            <p:cNvPr id="40975" name="Text Box 45"/>
            <p:cNvSpPr txBox="1">
              <a:spLocks noChangeArrowheads="1"/>
            </p:cNvSpPr>
            <p:nvPr/>
          </p:nvSpPr>
          <p:spPr bwMode="auto">
            <a:xfrm>
              <a:off x="4754" y="8522"/>
              <a:ext cx="1448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Тело цикла</a:t>
              </a:r>
              <a:endParaRPr lang="ru-RU" altLang="ru-RU" sz="1000"/>
            </a:p>
          </p:txBody>
        </p:sp>
        <p:sp>
          <p:nvSpPr>
            <p:cNvPr id="40976" name="Text Box 46"/>
            <p:cNvSpPr txBox="1">
              <a:spLocks noChangeArrowheads="1"/>
            </p:cNvSpPr>
            <p:nvPr/>
          </p:nvSpPr>
          <p:spPr bwMode="auto">
            <a:xfrm>
              <a:off x="5584" y="11089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False (ложь)</a:t>
              </a:r>
              <a:endParaRPr lang="ru-RU" altLang="ru-RU" sz="1000"/>
            </a:p>
          </p:txBody>
        </p:sp>
        <p:sp>
          <p:nvSpPr>
            <p:cNvPr id="40977" name="Text Box 47"/>
            <p:cNvSpPr txBox="1">
              <a:spLocks noChangeArrowheads="1"/>
            </p:cNvSpPr>
            <p:nvPr/>
          </p:nvSpPr>
          <p:spPr bwMode="auto">
            <a:xfrm>
              <a:off x="2763" y="10516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True (истина)</a:t>
              </a:r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125" y="7925"/>
              <a:ext cx="0" cy="2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125" y="10365"/>
              <a:ext cx="12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>
              <a:off x="3125" y="7925"/>
              <a:ext cx="23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038129" y="91029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0956337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37349" y="638621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A5BDF8-68B4-4C5D-9288-10CFA9E07D0D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3787" y="445324"/>
            <a:ext cx="7628802" cy="923604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solidFill>
                  <a:srgbClr val="000000"/>
                </a:solidFill>
              </a:rPr>
              <a:t>Типовые структуры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ru-RU" altLang="ru-RU" sz="2400" dirty="0"/>
              <a:t>(продолжение)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87" y="1560215"/>
            <a:ext cx="7885112" cy="4500562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Типовые структуры могут вкладываться друг в друга</a:t>
            </a:r>
            <a:endParaRPr lang="ru-RU" altLang="ru-RU" sz="3600" dirty="0"/>
          </a:p>
        </p:txBody>
      </p:sp>
      <p:grpSp>
        <p:nvGrpSpPr>
          <p:cNvPr id="43014" name="Group 63"/>
          <p:cNvGrpSpPr>
            <a:grpSpLocks/>
          </p:cNvGrpSpPr>
          <p:nvPr/>
        </p:nvGrpSpPr>
        <p:grpSpPr bwMode="auto">
          <a:xfrm>
            <a:off x="179512" y="1988840"/>
            <a:ext cx="7385050" cy="4670425"/>
            <a:chOff x="799" y="1040"/>
            <a:chExt cx="4652" cy="3169"/>
          </a:xfrm>
        </p:grpSpPr>
        <p:grpSp>
          <p:nvGrpSpPr>
            <p:cNvPr id="43015" name="Group 11"/>
            <p:cNvGrpSpPr>
              <a:grpSpLocks/>
            </p:cNvGrpSpPr>
            <p:nvPr/>
          </p:nvGrpSpPr>
          <p:grpSpPr bwMode="auto">
            <a:xfrm>
              <a:off x="799" y="1040"/>
              <a:ext cx="4652" cy="3169"/>
              <a:chOff x="2220" y="6021"/>
              <a:chExt cx="5973" cy="4706"/>
            </a:xfrm>
          </p:grpSpPr>
          <p:sp>
            <p:nvSpPr>
              <p:cNvPr id="43049" name="Rectangle 12"/>
              <p:cNvSpPr>
                <a:spLocks noChangeArrowheads="1"/>
              </p:cNvSpPr>
              <p:nvPr/>
            </p:nvSpPr>
            <p:spPr bwMode="auto">
              <a:xfrm>
                <a:off x="2220" y="6494"/>
                <a:ext cx="5973" cy="3725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80808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50" name="Line 13"/>
              <p:cNvSpPr>
                <a:spLocks noChangeShapeType="1"/>
              </p:cNvSpPr>
              <p:nvPr/>
            </p:nvSpPr>
            <p:spPr bwMode="auto">
              <a:xfrm>
                <a:off x="5207" y="6021"/>
                <a:ext cx="0" cy="8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1" name="AutoShape 14"/>
              <p:cNvSpPr>
                <a:spLocks noChangeArrowheads="1"/>
              </p:cNvSpPr>
              <p:nvPr/>
            </p:nvSpPr>
            <p:spPr bwMode="auto">
              <a:xfrm>
                <a:off x="4196" y="6851"/>
                <a:ext cx="2006" cy="1019"/>
              </a:xfrm>
              <a:prstGeom prst="diamond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52" name="Rectangle 15"/>
              <p:cNvSpPr>
                <a:spLocks noChangeArrowheads="1"/>
              </p:cNvSpPr>
              <p:nvPr/>
            </p:nvSpPr>
            <p:spPr bwMode="auto">
              <a:xfrm>
                <a:off x="2552" y="8180"/>
                <a:ext cx="1659" cy="8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53" name="Rectangle 16"/>
              <p:cNvSpPr>
                <a:spLocks noChangeArrowheads="1"/>
              </p:cNvSpPr>
              <p:nvPr/>
            </p:nvSpPr>
            <p:spPr bwMode="auto">
              <a:xfrm>
                <a:off x="6202" y="8192"/>
                <a:ext cx="1659" cy="8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54" name="Line 17"/>
              <p:cNvSpPr>
                <a:spLocks noChangeShapeType="1"/>
              </p:cNvSpPr>
              <p:nvPr/>
            </p:nvSpPr>
            <p:spPr bwMode="auto">
              <a:xfrm>
                <a:off x="7032" y="7346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5" name="Line 18"/>
              <p:cNvSpPr>
                <a:spLocks noChangeShapeType="1"/>
              </p:cNvSpPr>
              <p:nvPr/>
            </p:nvSpPr>
            <p:spPr bwMode="auto">
              <a:xfrm>
                <a:off x="3392" y="7346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6" name="Line 19"/>
              <p:cNvSpPr>
                <a:spLocks noChangeShapeType="1"/>
              </p:cNvSpPr>
              <p:nvPr/>
            </p:nvSpPr>
            <p:spPr bwMode="auto">
              <a:xfrm>
                <a:off x="3381" y="9039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7" name="Line 20"/>
              <p:cNvSpPr>
                <a:spLocks noChangeShapeType="1"/>
              </p:cNvSpPr>
              <p:nvPr/>
            </p:nvSpPr>
            <p:spPr bwMode="auto">
              <a:xfrm>
                <a:off x="7032" y="9039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8" name="Line 21"/>
              <p:cNvSpPr>
                <a:spLocks noChangeShapeType="1"/>
              </p:cNvSpPr>
              <p:nvPr/>
            </p:nvSpPr>
            <p:spPr bwMode="auto">
              <a:xfrm>
                <a:off x="3381" y="7346"/>
                <a:ext cx="8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59" name="Line 22"/>
              <p:cNvSpPr>
                <a:spLocks noChangeShapeType="1"/>
              </p:cNvSpPr>
              <p:nvPr/>
            </p:nvSpPr>
            <p:spPr bwMode="auto">
              <a:xfrm>
                <a:off x="6202" y="7346"/>
                <a:ext cx="8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60" name="Line 23"/>
              <p:cNvSpPr>
                <a:spLocks noChangeShapeType="1"/>
              </p:cNvSpPr>
              <p:nvPr/>
            </p:nvSpPr>
            <p:spPr bwMode="auto">
              <a:xfrm>
                <a:off x="3381" y="9885"/>
                <a:ext cx="365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61" name="Line 24"/>
              <p:cNvSpPr>
                <a:spLocks noChangeShapeType="1"/>
              </p:cNvSpPr>
              <p:nvPr/>
            </p:nvSpPr>
            <p:spPr bwMode="auto">
              <a:xfrm>
                <a:off x="5207" y="9885"/>
                <a:ext cx="0" cy="8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62" name="Text Box 25"/>
              <p:cNvSpPr txBox="1">
                <a:spLocks noChangeArrowheads="1"/>
              </p:cNvSpPr>
              <p:nvPr/>
            </p:nvSpPr>
            <p:spPr bwMode="auto">
              <a:xfrm>
                <a:off x="4712" y="7172"/>
                <a:ext cx="947" cy="4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Условие</a:t>
                </a:r>
                <a:endParaRPr lang="ru-RU" altLang="ru-RU" sz="1000"/>
              </a:p>
            </p:txBody>
          </p:sp>
          <p:sp>
            <p:nvSpPr>
              <p:cNvPr id="43063" name="Text Box 26"/>
              <p:cNvSpPr txBox="1">
                <a:spLocks noChangeArrowheads="1"/>
              </p:cNvSpPr>
              <p:nvPr/>
            </p:nvSpPr>
            <p:spPr bwMode="auto">
              <a:xfrm>
                <a:off x="2884" y="8374"/>
                <a:ext cx="995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Ветвь</a:t>
                </a:r>
                <a:r>
                  <a:rPr lang="ru-RU" altLang="ru-RU" sz="1000"/>
                  <a:t> </a:t>
                </a:r>
                <a:r>
                  <a:rPr lang="ru-RU" altLang="ru-RU" sz="1000" b="1"/>
                  <a:t>1</a:t>
                </a:r>
                <a:endParaRPr lang="ru-RU" altLang="ru-RU" sz="1000"/>
              </a:p>
            </p:txBody>
          </p:sp>
          <p:sp>
            <p:nvSpPr>
              <p:cNvPr id="43064" name="Text Box 27"/>
              <p:cNvSpPr txBox="1">
                <a:spLocks noChangeArrowheads="1"/>
              </p:cNvSpPr>
              <p:nvPr/>
            </p:nvSpPr>
            <p:spPr bwMode="auto">
              <a:xfrm>
                <a:off x="6534" y="8374"/>
                <a:ext cx="995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Ветвь</a:t>
                </a:r>
                <a:r>
                  <a:rPr lang="ru-RU" altLang="ru-RU" sz="1000"/>
                  <a:t> </a:t>
                </a:r>
                <a:r>
                  <a:rPr lang="ru-RU" altLang="ru-RU" sz="1000" b="1"/>
                  <a:t>2</a:t>
                </a:r>
                <a:endParaRPr lang="ru-RU" altLang="ru-RU" sz="1000"/>
              </a:p>
            </p:txBody>
          </p:sp>
          <p:sp>
            <p:nvSpPr>
              <p:cNvPr id="43065" name="Text Box 28"/>
              <p:cNvSpPr txBox="1">
                <a:spLocks noChangeArrowheads="1"/>
              </p:cNvSpPr>
              <p:nvPr/>
            </p:nvSpPr>
            <p:spPr bwMode="auto">
              <a:xfrm>
                <a:off x="6202" y="6833"/>
                <a:ext cx="1493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False (ложь)</a:t>
                </a:r>
                <a:endParaRPr lang="ru-RU" altLang="ru-RU" sz="1000"/>
              </a:p>
            </p:txBody>
          </p:sp>
          <p:sp>
            <p:nvSpPr>
              <p:cNvPr id="43066" name="Text Box 29"/>
              <p:cNvSpPr txBox="1">
                <a:spLocks noChangeArrowheads="1"/>
              </p:cNvSpPr>
              <p:nvPr/>
            </p:nvSpPr>
            <p:spPr bwMode="auto">
              <a:xfrm>
                <a:off x="2718" y="6833"/>
                <a:ext cx="1493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True (истина)</a:t>
                </a:r>
              </a:p>
            </p:txBody>
          </p:sp>
        </p:grpSp>
        <p:grpSp>
          <p:nvGrpSpPr>
            <p:cNvPr id="43016" name="Group 30"/>
            <p:cNvGrpSpPr>
              <a:grpSpLocks/>
            </p:cNvGrpSpPr>
            <p:nvPr/>
          </p:nvGrpSpPr>
          <p:grpSpPr bwMode="auto">
            <a:xfrm>
              <a:off x="1281" y="2502"/>
              <a:ext cx="859" cy="539"/>
              <a:chOff x="2220" y="6021"/>
              <a:chExt cx="5973" cy="4706"/>
            </a:xfrm>
          </p:grpSpPr>
          <p:sp>
            <p:nvSpPr>
              <p:cNvPr id="43031" name="Rectangle 31"/>
              <p:cNvSpPr>
                <a:spLocks noChangeArrowheads="1"/>
              </p:cNvSpPr>
              <p:nvPr/>
            </p:nvSpPr>
            <p:spPr bwMode="auto">
              <a:xfrm>
                <a:off x="2220" y="6494"/>
                <a:ext cx="5973" cy="3725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80808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32" name="Line 32"/>
              <p:cNvSpPr>
                <a:spLocks noChangeShapeType="1"/>
              </p:cNvSpPr>
              <p:nvPr/>
            </p:nvSpPr>
            <p:spPr bwMode="auto">
              <a:xfrm>
                <a:off x="5207" y="6021"/>
                <a:ext cx="0" cy="8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33" name="AutoShape 33"/>
              <p:cNvSpPr>
                <a:spLocks noChangeArrowheads="1"/>
              </p:cNvSpPr>
              <p:nvPr/>
            </p:nvSpPr>
            <p:spPr bwMode="auto">
              <a:xfrm>
                <a:off x="4196" y="6851"/>
                <a:ext cx="2006" cy="1019"/>
              </a:xfrm>
              <a:prstGeom prst="diamond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34" name="Rectangle 34"/>
              <p:cNvSpPr>
                <a:spLocks noChangeArrowheads="1"/>
              </p:cNvSpPr>
              <p:nvPr/>
            </p:nvSpPr>
            <p:spPr bwMode="auto">
              <a:xfrm>
                <a:off x="2552" y="8180"/>
                <a:ext cx="1659" cy="8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35" name="Rectangle 35"/>
              <p:cNvSpPr>
                <a:spLocks noChangeArrowheads="1"/>
              </p:cNvSpPr>
              <p:nvPr/>
            </p:nvSpPr>
            <p:spPr bwMode="auto">
              <a:xfrm>
                <a:off x="6202" y="8192"/>
                <a:ext cx="1659" cy="8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36" name="Line 36"/>
              <p:cNvSpPr>
                <a:spLocks noChangeShapeType="1"/>
              </p:cNvSpPr>
              <p:nvPr/>
            </p:nvSpPr>
            <p:spPr bwMode="auto">
              <a:xfrm>
                <a:off x="7032" y="7346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37" name="Line 37"/>
              <p:cNvSpPr>
                <a:spLocks noChangeShapeType="1"/>
              </p:cNvSpPr>
              <p:nvPr/>
            </p:nvSpPr>
            <p:spPr bwMode="auto">
              <a:xfrm>
                <a:off x="3392" y="7346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38" name="Line 38"/>
              <p:cNvSpPr>
                <a:spLocks noChangeShapeType="1"/>
              </p:cNvSpPr>
              <p:nvPr/>
            </p:nvSpPr>
            <p:spPr bwMode="auto">
              <a:xfrm>
                <a:off x="3381" y="9039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39" name="Line 39"/>
              <p:cNvSpPr>
                <a:spLocks noChangeShapeType="1"/>
              </p:cNvSpPr>
              <p:nvPr/>
            </p:nvSpPr>
            <p:spPr bwMode="auto">
              <a:xfrm>
                <a:off x="7032" y="9039"/>
                <a:ext cx="0" cy="8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40" name="Line 40"/>
              <p:cNvSpPr>
                <a:spLocks noChangeShapeType="1"/>
              </p:cNvSpPr>
              <p:nvPr/>
            </p:nvSpPr>
            <p:spPr bwMode="auto">
              <a:xfrm>
                <a:off x="3381" y="7346"/>
                <a:ext cx="8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41" name="Line 41"/>
              <p:cNvSpPr>
                <a:spLocks noChangeShapeType="1"/>
              </p:cNvSpPr>
              <p:nvPr/>
            </p:nvSpPr>
            <p:spPr bwMode="auto">
              <a:xfrm>
                <a:off x="6202" y="7346"/>
                <a:ext cx="8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42" name="Line 42"/>
              <p:cNvSpPr>
                <a:spLocks noChangeShapeType="1"/>
              </p:cNvSpPr>
              <p:nvPr/>
            </p:nvSpPr>
            <p:spPr bwMode="auto">
              <a:xfrm>
                <a:off x="3381" y="9885"/>
                <a:ext cx="365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43" name="Line 43"/>
              <p:cNvSpPr>
                <a:spLocks noChangeShapeType="1"/>
              </p:cNvSpPr>
              <p:nvPr/>
            </p:nvSpPr>
            <p:spPr bwMode="auto">
              <a:xfrm>
                <a:off x="5207" y="9885"/>
                <a:ext cx="0" cy="8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44" name="Text Box 44"/>
              <p:cNvSpPr txBox="1">
                <a:spLocks noChangeArrowheads="1"/>
              </p:cNvSpPr>
              <p:nvPr/>
            </p:nvSpPr>
            <p:spPr bwMode="auto">
              <a:xfrm>
                <a:off x="4712" y="7172"/>
                <a:ext cx="947" cy="4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45" name="Text Box 45"/>
              <p:cNvSpPr txBox="1">
                <a:spLocks noChangeArrowheads="1"/>
              </p:cNvSpPr>
              <p:nvPr/>
            </p:nvSpPr>
            <p:spPr bwMode="auto">
              <a:xfrm>
                <a:off x="2884" y="8374"/>
                <a:ext cx="995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46" name="Text Box 46"/>
              <p:cNvSpPr txBox="1">
                <a:spLocks noChangeArrowheads="1"/>
              </p:cNvSpPr>
              <p:nvPr/>
            </p:nvSpPr>
            <p:spPr bwMode="auto">
              <a:xfrm>
                <a:off x="6534" y="8374"/>
                <a:ext cx="995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47" name="Text Box 47"/>
              <p:cNvSpPr txBox="1">
                <a:spLocks noChangeArrowheads="1"/>
              </p:cNvSpPr>
              <p:nvPr/>
            </p:nvSpPr>
            <p:spPr bwMode="auto">
              <a:xfrm>
                <a:off x="6202" y="6833"/>
                <a:ext cx="1493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48" name="Text Box 48"/>
              <p:cNvSpPr txBox="1">
                <a:spLocks noChangeArrowheads="1"/>
              </p:cNvSpPr>
              <p:nvPr/>
            </p:nvSpPr>
            <p:spPr bwMode="auto">
              <a:xfrm>
                <a:off x="2718" y="6833"/>
                <a:ext cx="1493" cy="3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ru-RU" altLang="ru-RU" sz="1000" b="1"/>
                  <a:t>		</a:t>
                </a:r>
              </a:p>
            </p:txBody>
          </p:sp>
        </p:grpSp>
        <p:grpSp>
          <p:nvGrpSpPr>
            <p:cNvPr id="43017" name="Group 49"/>
            <p:cNvGrpSpPr>
              <a:grpSpLocks/>
            </p:cNvGrpSpPr>
            <p:nvPr/>
          </p:nvGrpSpPr>
          <p:grpSpPr bwMode="auto">
            <a:xfrm>
              <a:off x="3988" y="2521"/>
              <a:ext cx="1134" cy="540"/>
              <a:chOff x="2220" y="7107"/>
              <a:chExt cx="6516" cy="5313"/>
            </a:xfrm>
          </p:grpSpPr>
          <p:sp>
            <p:nvSpPr>
              <p:cNvPr id="43018" name="Rectangle 50"/>
              <p:cNvSpPr>
                <a:spLocks noChangeArrowheads="1"/>
              </p:cNvSpPr>
              <p:nvPr/>
            </p:nvSpPr>
            <p:spPr bwMode="auto">
              <a:xfrm>
                <a:off x="2220" y="7563"/>
                <a:ext cx="6516" cy="430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80808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19" name="Line 51"/>
              <p:cNvSpPr>
                <a:spLocks noChangeShapeType="1"/>
              </p:cNvSpPr>
              <p:nvPr/>
            </p:nvSpPr>
            <p:spPr bwMode="auto">
              <a:xfrm>
                <a:off x="5478" y="7107"/>
                <a:ext cx="0" cy="11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20" name="AutoShape 52"/>
              <p:cNvSpPr>
                <a:spLocks noChangeArrowheads="1"/>
              </p:cNvSpPr>
              <p:nvPr/>
            </p:nvSpPr>
            <p:spPr bwMode="auto">
              <a:xfrm>
                <a:off x="4392" y="9822"/>
                <a:ext cx="2188" cy="1090"/>
              </a:xfrm>
              <a:prstGeom prst="diamond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21" name="Rectangle 53"/>
              <p:cNvSpPr>
                <a:spLocks noChangeArrowheads="1"/>
              </p:cNvSpPr>
              <p:nvPr/>
            </p:nvSpPr>
            <p:spPr bwMode="auto">
              <a:xfrm>
                <a:off x="4573" y="8314"/>
                <a:ext cx="1810" cy="80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3022" name="Line 54"/>
              <p:cNvSpPr>
                <a:spLocks noChangeShapeType="1"/>
              </p:cNvSpPr>
              <p:nvPr/>
            </p:nvSpPr>
            <p:spPr bwMode="auto">
              <a:xfrm>
                <a:off x="5489" y="9123"/>
                <a:ext cx="0" cy="6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23" name="Line 55"/>
              <p:cNvSpPr>
                <a:spLocks noChangeShapeType="1"/>
              </p:cNvSpPr>
              <p:nvPr/>
            </p:nvSpPr>
            <p:spPr bwMode="auto">
              <a:xfrm>
                <a:off x="5478" y="10908"/>
                <a:ext cx="0" cy="15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24" name="Text Box 56"/>
              <p:cNvSpPr txBox="1">
                <a:spLocks noChangeArrowheads="1"/>
              </p:cNvSpPr>
              <p:nvPr/>
            </p:nvSpPr>
            <p:spPr bwMode="auto">
              <a:xfrm>
                <a:off x="4935" y="10184"/>
                <a:ext cx="1086" cy="3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25" name="Text Box 57"/>
              <p:cNvSpPr txBox="1">
                <a:spLocks noChangeArrowheads="1"/>
              </p:cNvSpPr>
              <p:nvPr/>
            </p:nvSpPr>
            <p:spPr bwMode="auto">
              <a:xfrm>
                <a:off x="4754" y="8522"/>
                <a:ext cx="1448" cy="3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26" name="Text Box 58"/>
              <p:cNvSpPr txBox="1">
                <a:spLocks noChangeArrowheads="1"/>
              </p:cNvSpPr>
              <p:nvPr/>
            </p:nvSpPr>
            <p:spPr bwMode="auto">
              <a:xfrm>
                <a:off x="5584" y="11089"/>
                <a:ext cx="1629" cy="3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/>
              </a:p>
            </p:txBody>
          </p:sp>
          <p:sp>
            <p:nvSpPr>
              <p:cNvPr id="43027" name="Text Box 59"/>
              <p:cNvSpPr txBox="1">
                <a:spLocks noChangeArrowheads="1"/>
              </p:cNvSpPr>
              <p:nvPr/>
            </p:nvSpPr>
            <p:spPr bwMode="auto">
              <a:xfrm>
                <a:off x="2763" y="10516"/>
                <a:ext cx="1629" cy="3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36000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endParaRPr lang="ru-RU" altLang="ru-RU" sz="1000" b="1"/>
              </a:p>
            </p:txBody>
          </p:sp>
          <p:sp>
            <p:nvSpPr>
              <p:cNvPr id="43028" name="Line 60"/>
              <p:cNvSpPr>
                <a:spLocks noChangeShapeType="1"/>
              </p:cNvSpPr>
              <p:nvPr/>
            </p:nvSpPr>
            <p:spPr bwMode="auto">
              <a:xfrm>
                <a:off x="3125" y="7925"/>
                <a:ext cx="0" cy="24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29" name="Line 61"/>
              <p:cNvSpPr>
                <a:spLocks noChangeShapeType="1"/>
              </p:cNvSpPr>
              <p:nvPr/>
            </p:nvSpPr>
            <p:spPr bwMode="auto">
              <a:xfrm>
                <a:off x="3125" y="10365"/>
                <a:ext cx="126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  <p:sp>
            <p:nvSpPr>
              <p:cNvPr id="43030" name="Line 62"/>
              <p:cNvSpPr>
                <a:spLocks noChangeShapeType="1"/>
              </p:cNvSpPr>
              <p:nvPr/>
            </p:nvSpPr>
            <p:spPr bwMode="auto">
              <a:xfrm>
                <a:off x="3125" y="7925"/>
                <a:ext cx="235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36000"/>
              <a:lstStyle/>
              <a:p>
                <a:endParaRPr lang="ru-RU"/>
              </a:p>
            </p:txBody>
          </p:sp>
        </p:grpSp>
      </p:grp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5135091" y="87015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9690741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408738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692C84-D0E5-451C-B909-76C04AF1EF11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64" y="711975"/>
            <a:ext cx="7437512" cy="940966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solidFill>
                  <a:srgbClr val="000000"/>
                </a:solidFill>
              </a:rPr>
              <a:t>Типовые структуры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ru-RU" altLang="ru-RU" sz="2400" dirty="0"/>
              <a:t>(продолжение)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132856"/>
            <a:ext cx="7885112" cy="3950444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1600" b="1" dirty="0">
                <a:cs typeface="Tahoma" panose="020B0604030504040204" pitchFamily="34" charset="0"/>
              </a:rPr>
              <a:t>Предопределенный процесс (процедура, функция)</a:t>
            </a:r>
            <a:r>
              <a:rPr lang="ru-RU" altLang="ru-RU" sz="1600" dirty="0"/>
              <a:t> </a:t>
            </a:r>
          </a:p>
        </p:txBody>
      </p:sp>
      <p:grpSp>
        <p:nvGrpSpPr>
          <p:cNvPr id="45062" name="Group 19"/>
          <p:cNvGrpSpPr>
            <a:grpSpLocks/>
          </p:cNvGrpSpPr>
          <p:nvPr/>
        </p:nvGrpSpPr>
        <p:grpSpPr bwMode="auto">
          <a:xfrm>
            <a:off x="1980456" y="2852936"/>
            <a:ext cx="3794125" cy="2298700"/>
            <a:chOff x="2961" y="11994"/>
            <a:chExt cx="5973" cy="3620"/>
          </a:xfrm>
        </p:grpSpPr>
        <p:sp>
          <p:nvSpPr>
            <p:cNvPr id="45063" name="Rectangle 20"/>
            <p:cNvSpPr>
              <a:spLocks noChangeArrowheads="1"/>
            </p:cNvSpPr>
            <p:nvPr/>
          </p:nvSpPr>
          <p:spPr bwMode="auto">
            <a:xfrm>
              <a:off x="2961" y="12316"/>
              <a:ext cx="5973" cy="278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5064" name="Line 21"/>
            <p:cNvSpPr>
              <a:spLocks noChangeShapeType="1"/>
            </p:cNvSpPr>
            <p:nvPr/>
          </p:nvSpPr>
          <p:spPr bwMode="auto">
            <a:xfrm>
              <a:off x="5931" y="11994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65" name="Line 22"/>
            <p:cNvSpPr>
              <a:spLocks noChangeShapeType="1"/>
            </p:cNvSpPr>
            <p:nvPr/>
          </p:nvSpPr>
          <p:spPr bwMode="auto">
            <a:xfrm>
              <a:off x="5948" y="14530"/>
              <a:ext cx="0" cy="10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66" name="AutoShape 23"/>
            <p:cNvSpPr>
              <a:spLocks noChangeArrowheads="1"/>
            </p:cNvSpPr>
            <p:nvPr/>
          </p:nvSpPr>
          <p:spPr bwMode="auto">
            <a:xfrm>
              <a:off x="4290" y="12899"/>
              <a:ext cx="3077" cy="1629"/>
            </a:xfrm>
            <a:prstGeom prst="flowChartPredefinedProcess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5067" name="Text Box 24"/>
            <p:cNvSpPr txBox="1">
              <a:spLocks noChangeArrowheads="1"/>
            </p:cNvSpPr>
            <p:nvPr/>
          </p:nvSpPr>
          <p:spPr bwMode="auto">
            <a:xfrm>
              <a:off x="4833" y="13337"/>
              <a:ext cx="1991" cy="7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Имя процедуры</a:t>
              </a:r>
            </a:p>
            <a:p>
              <a:pPr algn="ctr"/>
              <a:r>
                <a:rPr lang="ru-RU" altLang="ru-RU" sz="1000" b="1"/>
                <a:t>или функции</a:t>
              </a:r>
              <a:endParaRPr lang="ru-RU" altLang="ru-RU" sz="1000"/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20816" y="109538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3862144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8341" y="644855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EC416AD-D6DA-4C45-9A4C-4CD36D2A86AF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ru-RU" altLang="ru-RU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94" y="686844"/>
            <a:ext cx="7543800" cy="591344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72816"/>
            <a:ext cx="7885112" cy="4230216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Найти максимум</a:t>
            </a:r>
            <a:r>
              <a:rPr lang="en-US" altLang="ru-RU" sz="1600" dirty="0"/>
              <a:t>: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из двух чисел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из трёх чисел</a:t>
            </a:r>
            <a:r>
              <a:rPr lang="ru-RU" sz="1600" dirty="0"/>
              <a:t>.</a:t>
            </a:r>
          </a:p>
          <a:p>
            <a:pPr lvl="1" eaLnBrk="1" hangingPunct="1">
              <a:spcBef>
                <a:spcPct val="40000"/>
              </a:spcBef>
            </a:pPr>
            <a:endParaRPr lang="ru-RU" altLang="ru-RU" sz="1600" dirty="0"/>
          </a:p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Вычислить факториал</a:t>
            </a:r>
            <a:r>
              <a:rPr lang="en-US" altLang="ru-RU" sz="1600" dirty="0"/>
              <a:t>:</a:t>
            </a:r>
            <a:r>
              <a:rPr lang="ru-RU" altLang="ru-RU" sz="16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использовать цикл</a:t>
            </a:r>
            <a:endParaRPr lang="en-US" altLang="ru-RU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56083" y="149352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146602" y="640271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EB465F-4752-4DF6-B487-01A81C08D2C1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3352" y="222572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>
                <a:cs typeface="Tahoma" panose="020B0604030504040204" pitchFamily="34" charset="0"/>
              </a:rPr>
              <a:t>Модуль 3.</a:t>
            </a:r>
            <a:br>
              <a:rPr lang="en-US" altLang="ru-RU" sz="2000" b="1" dirty="0">
                <a:cs typeface="Tahoma" panose="020B0604030504040204" pitchFamily="34" charset="0"/>
              </a:rPr>
            </a:br>
            <a:r>
              <a:rPr lang="ru-RU" altLang="ru-RU" sz="2800" b="1" dirty="0">
                <a:cs typeface="Tahoma" panose="020B0604030504040204" pitchFamily="34" charset="0"/>
              </a:rPr>
              <a:t>ЗАПИСЬ АЛГОРИТМОВ</a:t>
            </a:r>
            <a:endParaRPr lang="ru-RU" altLang="ru-RU" sz="2800" dirty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1694185"/>
            <a:ext cx="7848600" cy="3930650"/>
          </a:xfrm>
        </p:spPr>
        <p:txBody>
          <a:bodyPr anchor="ctr"/>
          <a:lstStyle/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Теория: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Псевдокод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Диаграммы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Блок схемы 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Онлайн редактор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Алгоритмические структуры</a:t>
            </a:r>
            <a:r>
              <a:rPr lang="en-US" altLang="ru-RU" sz="1800" dirty="0">
                <a:cs typeface="Tahoma" panose="020B0604030504040204" pitchFamily="34" charset="0"/>
              </a:rPr>
              <a:t>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ru-RU" altLang="ru-RU" sz="1400" dirty="0">
                <a:cs typeface="Tahoma" panose="020B0604030504040204" pitchFamily="34" charset="0"/>
              </a:rPr>
              <a:t>Следование</a:t>
            </a:r>
          </a:p>
          <a:p>
            <a:pPr lvl="1" eaLnBrk="1" hangingPunct="1">
              <a:defRPr/>
            </a:pPr>
            <a:r>
              <a:rPr lang="ru-RU" altLang="ru-RU" sz="1400" dirty="0">
                <a:cs typeface="Tahoma" panose="020B0604030504040204" pitchFamily="34" charset="0"/>
              </a:rPr>
              <a:t>Ветвление</a:t>
            </a:r>
            <a:endParaRPr lang="en-US" altLang="ru-RU" sz="1400" dirty="0"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ru-RU" altLang="ru-RU" sz="1400" dirty="0">
                <a:cs typeface="Tahoma" panose="020B0604030504040204" pitchFamily="34" charset="0"/>
              </a:rPr>
              <a:t>Повторение (цикл)</a:t>
            </a:r>
          </a:p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Практика: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Найти максимум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Вычислить факториал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066" y="6353447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511388-D4D9-4912-BA07-71BE0CD12277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790" y="679767"/>
            <a:ext cx="7632346" cy="79695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solidFill>
                  <a:schemeClr val="tx1"/>
                </a:solidFill>
              </a:rPr>
              <a:t>Структурное программирование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002109"/>
            <a:ext cx="7885112" cy="40259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2000"/>
              <a:t>Базовые принципы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2000"/>
              <a:t>пошаговая детализация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2000"/>
              <a:t>модульная организация программы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2000"/>
              <a:t>типовые структуры управления процессом исполнения программы</a:t>
            </a:r>
          </a:p>
          <a:p>
            <a:pPr lvl="1" eaLnBrk="1" hangingPunct="1"/>
            <a:endParaRPr lang="ru-RU" altLang="ru-RU" sz="200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115816" y="5918472"/>
            <a:ext cx="4389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148808" y="54247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41138625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347441" y="6347078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CFDDB0-F279-4EB9-9153-2F83950F1527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457" y="650933"/>
            <a:ext cx="8229600" cy="988215"/>
          </a:xfrm>
        </p:spPr>
        <p:txBody>
          <a:bodyPr/>
          <a:lstStyle/>
          <a:p>
            <a:pPr algn="ctr" eaLnBrk="1" hangingPunct="1"/>
            <a:r>
              <a:rPr lang="ru-RU" altLang="ru-RU" sz="2800" dirty="0"/>
              <a:t>Функциональная декомпозиция</a:t>
            </a:r>
            <a:br>
              <a:rPr lang="ru-RU" altLang="ru-RU" sz="2800" dirty="0"/>
            </a:br>
            <a:r>
              <a:rPr lang="ru-RU" altLang="ru-RU" sz="2800" dirty="0"/>
              <a:t> (</a:t>
            </a:r>
            <a:r>
              <a:rPr lang="en-US" altLang="ru-RU" sz="2800" dirty="0"/>
              <a:t>DFD </a:t>
            </a:r>
            <a:r>
              <a:rPr lang="ru-RU" altLang="ru-RU" sz="2800" dirty="0"/>
              <a:t>методология)</a:t>
            </a:r>
            <a:endParaRPr lang="ru-RU" alt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56169"/>
              </p:ext>
            </p:extLst>
          </p:nvPr>
        </p:nvGraphicFramePr>
        <p:xfrm>
          <a:off x="75229" y="2125915"/>
          <a:ext cx="8307387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S Org Chart" r:id="rId4" imgW="6957690" imgH="1536605" progId="OrgPlusWOPX.4">
                  <p:embed followColorScheme="full"/>
                </p:oleObj>
              </mc:Choice>
              <mc:Fallback>
                <p:oleObj name="MS Org Chart" r:id="rId4" imgW="6957690" imgH="1536605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9" y="2125915"/>
                        <a:ext cx="8307387" cy="354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57665" y="130550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4253640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68144" y="6353569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14D7BE9-AA66-4486-BC74-875E6A92F4D6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1096" y="589071"/>
            <a:ext cx="71580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ru-RU" altLang="ru-RU" sz="3200" kern="0" dirty="0"/>
              <a:t>Псевдокод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1115616" y="1571097"/>
            <a:ext cx="7127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Алгоритм Поиска(массив, ключ)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делать пока Условие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	….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конец делать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если Условие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	то …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	иначе …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конец если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вызвать Имя алгоритма()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а=</a:t>
            </a:r>
            <a:r>
              <a:rPr lang="en-US" altLang="ru-RU" sz="2400" dirty="0"/>
              <a:t> b + c</a:t>
            </a:r>
            <a:r>
              <a:rPr lang="ru-RU" altLang="ru-RU" sz="2400" dirty="0"/>
              <a:t>  или   а</a:t>
            </a:r>
            <a:r>
              <a:rPr lang="en-US" altLang="ru-RU" sz="2400" dirty="0"/>
              <a:t>&lt;- b + c</a:t>
            </a:r>
            <a:endParaRPr lang="ru-RU" altLang="ru-RU" sz="2400" dirty="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    вернуть Имя переменной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ru-RU" altLang="ru-RU" sz="2400" dirty="0"/>
              <a:t>конец Алгоритм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20072" y="109797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3000696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9825" y="641635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412E238-A05C-4842-B63A-9F136436CAE4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50" y="420367"/>
            <a:ext cx="5240338" cy="793750"/>
          </a:xfrm>
        </p:spPr>
        <p:txBody>
          <a:bodyPr/>
          <a:lstStyle/>
          <a:p>
            <a:pPr algn="l"/>
            <a:r>
              <a:rPr lang="ru-RU" altLang="ru-RU" sz="2800" dirty="0"/>
              <a:t>Блок схема: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3749" y="2171380"/>
            <a:ext cx="720008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>
              <a:defRPr/>
            </a:pPr>
            <a:r>
              <a:rPr lang="ru-RU" altLang="ru-RU" sz="2800" kern="0" dirty="0"/>
              <a:t>Диаграмма Насси – Шнейдермана:</a:t>
            </a:r>
          </a:p>
        </p:txBody>
      </p:sp>
      <p:pic>
        <p:nvPicPr>
          <p:cNvPr id="40965" name="Picture 2" descr="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919" y="299718"/>
            <a:ext cx="194468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 descr="Картинки по запросу диаграмма насси–шнейдерман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4980"/>
            <a:ext cx="5254625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17567" y="117155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6557509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066" y="6404008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DBF02-8316-455A-9028-EAED920F1063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14903"/>
            <a:ext cx="7726288" cy="868958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solidFill>
                  <a:schemeClr val="tx1"/>
                </a:solidFill>
              </a:rPr>
              <a:t>Онлайн редактор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96078"/>
            <a:ext cx="7885112" cy="438249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ru-RU" altLang="ru-RU" sz="2000" dirty="0"/>
              <a:t>набираем в поисковике: </a:t>
            </a:r>
            <a:endParaRPr lang="en-US" altLang="ru-RU" sz="2000" dirty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ru-RU" sz="2000" dirty="0"/>
              <a:t>	</a:t>
            </a:r>
            <a:r>
              <a:rPr lang="ru-RU" altLang="ru-RU" sz="2000" dirty="0"/>
              <a:t>онлайн редактор блок схем</a:t>
            </a:r>
            <a:endParaRPr lang="en-US" altLang="ru-RU" sz="2000" dirty="0"/>
          </a:p>
          <a:p>
            <a:pPr marL="0" indent="0" eaLnBrk="1" hangingPunct="1">
              <a:spcBef>
                <a:spcPct val="40000"/>
              </a:spcBef>
              <a:buNone/>
            </a:pPr>
            <a:endParaRPr lang="ru-RU" altLang="ru-RU" sz="2000" dirty="0"/>
          </a:p>
          <a:p>
            <a:pPr eaLnBrk="1" hangingPunct="1">
              <a:spcBef>
                <a:spcPct val="40000"/>
              </a:spcBef>
            </a:pPr>
            <a:r>
              <a:rPr lang="ru-RU" altLang="ru-RU" sz="2000" dirty="0"/>
              <a:t>переходим на </a:t>
            </a:r>
            <a:endParaRPr lang="en-US" altLang="ru-RU" sz="2000" dirty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ru-RU" sz="2000" dirty="0"/>
              <a:t>	</a:t>
            </a:r>
            <a:r>
              <a:rPr lang="en-US" altLang="ru-RU" sz="2000" dirty="0">
                <a:hlinkClick r:id="rId3"/>
              </a:rPr>
              <a:t>https://programforyou.ru/block-diagram-redactor</a:t>
            </a:r>
            <a:endParaRPr lang="en-US" altLang="ru-RU" sz="2000" dirty="0"/>
          </a:p>
          <a:p>
            <a:pPr marL="0" indent="0" eaLnBrk="1" hangingPunct="1">
              <a:spcBef>
                <a:spcPct val="40000"/>
              </a:spcBef>
              <a:buNone/>
            </a:pPr>
            <a:endParaRPr lang="en-US" altLang="ru-RU" sz="2000" dirty="0"/>
          </a:p>
          <a:p>
            <a:pPr eaLnBrk="1" hangingPunct="1">
              <a:spcBef>
                <a:spcPct val="40000"/>
              </a:spcBef>
            </a:pPr>
            <a:r>
              <a:rPr lang="ru-RU" altLang="ru-RU" sz="2000" dirty="0"/>
              <a:t>выбираем нужные элементы с панели инструментов …</a:t>
            </a:r>
          </a:p>
          <a:p>
            <a:pPr marL="0" indent="0" eaLnBrk="1" hangingPunct="1">
              <a:buNone/>
            </a:pPr>
            <a:endParaRPr lang="ru-RU" altLang="ru-RU" sz="18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148808" y="104808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3755677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43562" y="6410377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0DBF02-8316-455A-9028-EAED920F1063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8776" y="684435"/>
            <a:ext cx="7332080" cy="775865"/>
          </a:xfrm>
        </p:spPr>
        <p:txBody>
          <a:bodyPr/>
          <a:lstStyle/>
          <a:p>
            <a:pPr algn="ctr" eaLnBrk="1" hangingPunct="1"/>
            <a:r>
              <a:rPr lang="ru-RU" altLang="ru-RU" sz="3200" dirty="0"/>
              <a:t>Типовые структуры</a:t>
            </a:r>
            <a:r>
              <a:rPr lang="ru-RU" altLang="ru-RU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8471"/>
            <a:ext cx="7885112" cy="4166468"/>
          </a:xfrm>
        </p:spPr>
        <p:txBody>
          <a:bodyPr/>
          <a:lstStyle/>
          <a:p>
            <a:pPr eaLnBrk="1" hangingPunct="1"/>
            <a:r>
              <a:rPr lang="ru-RU" altLang="ru-RU" sz="1800" b="1" dirty="0">
                <a:cs typeface="Tahoma" panose="020B0604030504040204" pitchFamily="34" charset="0"/>
              </a:rPr>
              <a:t>Следование (последовательность)</a:t>
            </a:r>
            <a:r>
              <a:rPr lang="ru-RU" altLang="ru-RU" sz="1800" dirty="0"/>
              <a:t> </a:t>
            </a:r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944960" y="2687689"/>
            <a:ext cx="3794125" cy="2373313"/>
            <a:chOff x="3106" y="2102"/>
            <a:chExt cx="5973" cy="3738"/>
          </a:xfrm>
        </p:grpSpPr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3106" y="2575"/>
              <a:ext cx="5973" cy="278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6093" y="2102"/>
              <a:ext cx="0" cy="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4735" y="2977"/>
              <a:ext cx="2715" cy="202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6093" y="4998"/>
              <a:ext cx="0" cy="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5097" y="3171"/>
              <a:ext cx="1991" cy="3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Инструкция 1</a:t>
              </a:r>
              <a:endParaRPr lang="ru-RU" altLang="ru-RU" sz="1000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5097" y="3550"/>
              <a:ext cx="1991" cy="3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Инструкция 2</a:t>
              </a:r>
              <a:endParaRPr lang="ru-RU" altLang="ru-RU" sz="1000"/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5097" y="4376"/>
              <a:ext cx="1991" cy="3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 dirty="0"/>
                <a:t>Инструкция N</a:t>
              </a:r>
              <a:endParaRPr lang="ru-RU" altLang="ru-RU" sz="1000" dirty="0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6077" y="4007"/>
              <a:ext cx="0" cy="482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041304" y="111177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0884400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46865" y="6419156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B3E0DB-FF4E-48AF-AD5B-B0196FDB6180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14159" y="727360"/>
            <a:ext cx="7723522" cy="982989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solidFill>
                  <a:srgbClr val="000000"/>
                </a:solidFill>
              </a:rPr>
              <a:t>Типовые структуры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ru-RU" altLang="ru-RU" sz="2400" dirty="0"/>
              <a:t>(продолжение)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159" y="2287290"/>
            <a:ext cx="7885112" cy="3835040"/>
          </a:xfrm>
        </p:spPr>
        <p:txBody>
          <a:bodyPr/>
          <a:lstStyle/>
          <a:p>
            <a:pPr eaLnBrk="1" hangingPunct="1"/>
            <a:r>
              <a:rPr lang="ru-RU" altLang="ru-RU" sz="1800" b="1" dirty="0">
                <a:cs typeface="Tahoma" panose="020B0604030504040204" pitchFamily="34" charset="0"/>
              </a:rPr>
              <a:t>Ветвление (выбор) </a:t>
            </a:r>
            <a:r>
              <a:rPr lang="ru-RU" altLang="ru-RU" sz="1800" b="1" dirty="0"/>
              <a:t>			          </a:t>
            </a:r>
            <a:r>
              <a:rPr lang="ru-RU" altLang="ru-RU" sz="1800" b="1" dirty="0">
                <a:cs typeface="Tahoma" panose="020B0604030504040204" pitchFamily="34" charset="0"/>
              </a:rPr>
              <a:t> Обход</a:t>
            </a:r>
            <a:r>
              <a:rPr lang="ru-RU" altLang="ru-RU" sz="1800" dirty="0"/>
              <a:t> </a:t>
            </a:r>
          </a:p>
        </p:txBody>
      </p:sp>
      <p:grpSp>
        <p:nvGrpSpPr>
          <p:cNvPr id="38918" name="Group 14"/>
          <p:cNvGrpSpPr>
            <a:grpSpLocks/>
          </p:cNvGrpSpPr>
          <p:nvPr/>
        </p:nvGrpSpPr>
        <p:grpSpPr bwMode="auto">
          <a:xfrm>
            <a:off x="12828" y="3140968"/>
            <a:ext cx="3792537" cy="2989263"/>
            <a:chOff x="2220" y="6021"/>
            <a:chExt cx="5973" cy="4706"/>
          </a:xfrm>
        </p:grpSpPr>
        <p:sp>
          <p:nvSpPr>
            <p:cNvPr id="38933" name="Rectangle 15"/>
            <p:cNvSpPr>
              <a:spLocks noChangeArrowheads="1"/>
            </p:cNvSpPr>
            <p:nvPr/>
          </p:nvSpPr>
          <p:spPr bwMode="auto">
            <a:xfrm>
              <a:off x="2220" y="6494"/>
              <a:ext cx="5973" cy="372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34" name="Line 16"/>
            <p:cNvSpPr>
              <a:spLocks noChangeShapeType="1"/>
            </p:cNvSpPr>
            <p:nvPr/>
          </p:nvSpPr>
          <p:spPr bwMode="auto">
            <a:xfrm>
              <a:off x="5207" y="6021"/>
              <a:ext cx="0" cy="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35" name="AutoShape 17"/>
            <p:cNvSpPr>
              <a:spLocks noChangeArrowheads="1"/>
            </p:cNvSpPr>
            <p:nvPr/>
          </p:nvSpPr>
          <p:spPr bwMode="auto">
            <a:xfrm>
              <a:off x="4196" y="6851"/>
              <a:ext cx="2006" cy="1019"/>
            </a:xfrm>
            <a:prstGeom prst="diamond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36" name="Rectangle 18"/>
            <p:cNvSpPr>
              <a:spLocks noChangeArrowheads="1"/>
            </p:cNvSpPr>
            <p:nvPr/>
          </p:nvSpPr>
          <p:spPr bwMode="auto">
            <a:xfrm>
              <a:off x="2552" y="8180"/>
              <a:ext cx="1659" cy="8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37" name="Rectangle 19"/>
            <p:cNvSpPr>
              <a:spLocks noChangeArrowheads="1"/>
            </p:cNvSpPr>
            <p:nvPr/>
          </p:nvSpPr>
          <p:spPr bwMode="auto">
            <a:xfrm>
              <a:off x="6202" y="8192"/>
              <a:ext cx="1659" cy="8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7032" y="7346"/>
              <a:ext cx="0" cy="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39" name="Line 21"/>
            <p:cNvSpPr>
              <a:spLocks noChangeShapeType="1"/>
            </p:cNvSpPr>
            <p:nvPr/>
          </p:nvSpPr>
          <p:spPr bwMode="auto">
            <a:xfrm>
              <a:off x="3392" y="7346"/>
              <a:ext cx="0" cy="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>
              <a:off x="3381" y="9039"/>
              <a:ext cx="0" cy="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7032" y="9039"/>
              <a:ext cx="0" cy="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2" name="Line 24"/>
            <p:cNvSpPr>
              <a:spLocks noChangeShapeType="1"/>
            </p:cNvSpPr>
            <p:nvPr/>
          </p:nvSpPr>
          <p:spPr bwMode="auto">
            <a:xfrm>
              <a:off x="3381" y="7346"/>
              <a:ext cx="8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3" name="Line 25"/>
            <p:cNvSpPr>
              <a:spLocks noChangeShapeType="1"/>
            </p:cNvSpPr>
            <p:nvPr/>
          </p:nvSpPr>
          <p:spPr bwMode="auto">
            <a:xfrm>
              <a:off x="6202" y="7346"/>
              <a:ext cx="8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4" name="Line 26"/>
            <p:cNvSpPr>
              <a:spLocks noChangeShapeType="1"/>
            </p:cNvSpPr>
            <p:nvPr/>
          </p:nvSpPr>
          <p:spPr bwMode="auto">
            <a:xfrm>
              <a:off x="3381" y="9885"/>
              <a:ext cx="36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5" name="Line 27"/>
            <p:cNvSpPr>
              <a:spLocks noChangeShapeType="1"/>
            </p:cNvSpPr>
            <p:nvPr/>
          </p:nvSpPr>
          <p:spPr bwMode="auto">
            <a:xfrm>
              <a:off x="5207" y="9885"/>
              <a:ext cx="0" cy="8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36000"/>
            <a:lstStyle/>
            <a:p>
              <a:endParaRPr lang="ru-RU"/>
            </a:p>
          </p:txBody>
        </p:sp>
        <p:sp>
          <p:nvSpPr>
            <p:cNvPr id="38946" name="Text Box 28"/>
            <p:cNvSpPr txBox="1">
              <a:spLocks noChangeArrowheads="1"/>
            </p:cNvSpPr>
            <p:nvPr/>
          </p:nvSpPr>
          <p:spPr bwMode="auto">
            <a:xfrm>
              <a:off x="4712" y="7172"/>
              <a:ext cx="947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Условие</a:t>
              </a:r>
              <a:endParaRPr lang="ru-RU" altLang="ru-RU" sz="1000"/>
            </a:p>
          </p:txBody>
        </p:sp>
        <p:sp>
          <p:nvSpPr>
            <p:cNvPr id="38947" name="Text Box 29"/>
            <p:cNvSpPr txBox="1">
              <a:spLocks noChangeArrowheads="1"/>
            </p:cNvSpPr>
            <p:nvPr/>
          </p:nvSpPr>
          <p:spPr bwMode="auto">
            <a:xfrm>
              <a:off x="2884" y="8374"/>
              <a:ext cx="995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Ветвь</a:t>
              </a:r>
              <a:r>
                <a:rPr lang="ru-RU" altLang="ru-RU" sz="1000"/>
                <a:t> </a:t>
              </a:r>
              <a:r>
                <a:rPr lang="ru-RU" altLang="ru-RU" sz="1000" b="1"/>
                <a:t>1</a:t>
              </a:r>
              <a:endParaRPr lang="ru-RU" altLang="ru-RU" sz="1000"/>
            </a:p>
          </p:txBody>
        </p:sp>
        <p:sp>
          <p:nvSpPr>
            <p:cNvPr id="38948" name="Text Box 30"/>
            <p:cNvSpPr txBox="1">
              <a:spLocks noChangeArrowheads="1"/>
            </p:cNvSpPr>
            <p:nvPr/>
          </p:nvSpPr>
          <p:spPr bwMode="auto">
            <a:xfrm>
              <a:off x="6534" y="8374"/>
              <a:ext cx="995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Ветвь</a:t>
              </a:r>
              <a:r>
                <a:rPr lang="ru-RU" altLang="ru-RU" sz="1000"/>
                <a:t> </a:t>
              </a:r>
              <a:r>
                <a:rPr lang="ru-RU" altLang="ru-RU" sz="1000" b="1"/>
                <a:t>2</a:t>
              </a:r>
              <a:endParaRPr lang="ru-RU" altLang="ru-RU" sz="1000"/>
            </a:p>
          </p:txBody>
        </p:sp>
        <p:sp>
          <p:nvSpPr>
            <p:cNvPr id="38949" name="Text Box 31"/>
            <p:cNvSpPr txBox="1">
              <a:spLocks noChangeArrowheads="1"/>
            </p:cNvSpPr>
            <p:nvPr/>
          </p:nvSpPr>
          <p:spPr bwMode="auto">
            <a:xfrm>
              <a:off x="6202" y="6833"/>
              <a:ext cx="1493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False (ложь)</a:t>
              </a:r>
              <a:endParaRPr lang="ru-RU" altLang="ru-RU" sz="1000"/>
            </a:p>
          </p:txBody>
        </p:sp>
        <p:sp>
          <p:nvSpPr>
            <p:cNvPr id="38950" name="Text Box 32"/>
            <p:cNvSpPr txBox="1">
              <a:spLocks noChangeArrowheads="1"/>
            </p:cNvSpPr>
            <p:nvPr/>
          </p:nvSpPr>
          <p:spPr bwMode="auto">
            <a:xfrm>
              <a:off x="2718" y="6833"/>
              <a:ext cx="1493" cy="3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True (истина)</a:t>
              </a:r>
            </a:p>
          </p:txBody>
        </p:sp>
      </p:grpSp>
      <p:grpSp>
        <p:nvGrpSpPr>
          <p:cNvPr id="38919" name="Group 33"/>
          <p:cNvGrpSpPr>
            <a:grpSpLocks/>
          </p:cNvGrpSpPr>
          <p:nvPr/>
        </p:nvGrpSpPr>
        <p:grpSpPr bwMode="auto">
          <a:xfrm>
            <a:off x="3962528" y="3144143"/>
            <a:ext cx="3908425" cy="2994025"/>
            <a:chOff x="2220" y="6830"/>
            <a:chExt cx="6516" cy="5031"/>
          </a:xfrm>
        </p:grpSpPr>
        <p:sp>
          <p:nvSpPr>
            <p:cNvPr id="38920" name="Rectangle 34"/>
            <p:cNvSpPr>
              <a:spLocks noChangeArrowheads="1"/>
            </p:cNvSpPr>
            <p:nvPr/>
          </p:nvSpPr>
          <p:spPr bwMode="auto">
            <a:xfrm>
              <a:off x="2220" y="7336"/>
              <a:ext cx="6516" cy="398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21" name="Line 35"/>
            <p:cNvSpPr>
              <a:spLocks noChangeShapeType="1"/>
            </p:cNvSpPr>
            <p:nvPr/>
          </p:nvSpPr>
          <p:spPr bwMode="auto">
            <a:xfrm>
              <a:off x="5478" y="6830"/>
              <a:ext cx="0" cy="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2" name="AutoShape 36"/>
            <p:cNvSpPr>
              <a:spLocks noChangeArrowheads="1"/>
            </p:cNvSpPr>
            <p:nvPr/>
          </p:nvSpPr>
          <p:spPr bwMode="auto">
            <a:xfrm>
              <a:off x="4376" y="7717"/>
              <a:ext cx="2188" cy="1090"/>
            </a:xfrm>
            <a:prstGeom prst="diamond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23" name="Rectangle 37"/>
            <p:cNvSpPr>
              <a:spLocks noChangeArrowheads="1"/>
            </p:cNvSpPr>
            <p:nvPr/>
          </p:nvSpPr>
          <p:spPr bwMode="auto">
            <a:xfrm>
              <a:off x="4573" y="9460"/>
              <a:ext cx="1810" cy="9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7469" y="8246"/>
              <a:ext cx="0" cy="27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5489" y="8780"/>
              <a:ext cx="0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6" name="Line 40"/>
            <p:cNvSpPr>
              <a:spLocks noChangeShapeType="1"/>
            </p:cNvSpPr>
            <p:nvPr/>
          </p:nvSpPr>
          <p:spPr bwMode="auto">
            <a:xfrm>
              <a:off x="6564" y="8246"/>
              <a:ext cx="9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7" name="Line 41"/>
            <p:cNvSpPr>
              <a:spLocks noChangeShapeType="1"/>
            </p:cNvSpPr>
            <p:nvPr/>
          </p:nvSpPr>
          <p:spPr bwMode="auto">
            <a:xfrm>
              <a:off x="5478" y="10961"/>
              <a:ext cx="19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8" name="Line 42"/>
            <p:cNvSpPr>
              <a:spLocks noChangeShapeType="1"/>
            </p:cNvSpPr>
            <p:nvPr/>
          </p:nvSpPr>
          <p:spPr bwMode="auto">
            <a:xfrm>
              <a:off x="5478" y="10365"/>
              <a:ext cx="0" cy="1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/>
            <a:lstStyle/>
            <a:p>
              <a:endParaRPr lang="ru-RU"/>
            </a:p>
          </p:txBody>
        </p:sp>
        <p:sp>
          <p:nvSpPr>
            <p:cNvPr id="38929" name="Text Box 43"/>
            <p:cNvSpPr txBox="1">
              <a:spLocks noChangeArrowheads="1"/>
            </p:cNvSpPr>
            <p:nvPr/>
          </p:nvSpPr>
          <p:spPr bwMode="auto">
            <a:xfrm>
              <a:off x="4935" y="8060"/>
              <a:ext cx="1086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Условие</a:t>
              </a:r>
              <a:endParaRPr lang="ru-RU" altLang="ru-RU" sz="1000"/>
            </a:p>
          </p:txBody>
        </p:sp>
        <p:sp>
          <p:nvSpPr>
            <p:cNvPr id="38930" name="Text Box 44"/>
            <p:cNvSpPr txBox="1">
              <a:spLocks noChangeArrowheads="1"/>
            </p:cNvSpPr>
            <p:nvPr/>
          </p:nvSpPr>
          <p:spPr bwMode="auto">
            <a:xfrm>
              <a:off x="4935" y="9668"/>
              <a:ext cx="1086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Ветвь</a:t>
              </a:r>
              <a:endParaRPr lang="ru-RU" altLang="ru-RU" sz="1000"/>
            </a:p>
          </p:txBody>
        </p:sp>
        <p:sp>
          <p:nvSpPr>
            <p:cNvPr id="38931" name="Text Box 45"/>
            <p:cNvSpPr txBox="1">
              <a:spLocks noChangeArrowheads="1"/>
            </p:cNvSpPr>
            <p:nvPr/>
          </p:nvSpPr>
          <p:spPr bwMode="auto">
            <a:xfrm>
              <a:off x="6564" y="7698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False (ложь)</a:t>
              </a:r>
              <a:endParaRPr lang="ru-RU" altLang="ru-RU" sz="1000"/>
            </a:p>
          </p:txBody>
        </p:sp>
        <p:sp>
          <p:nvSpPr>
            <p:cNvPr id="38932" name="Text Box 46"/>
            <p:cNvSpPr txBox="1">
              <a:spLocks noChangeArrowheads="1"/>
            </p:cNvSpPr>
            <p:nvPr/>
          </p:nvSpPr>
          <p:spPr bwMode="auto">
            <a:xfrm>
              <a:off x="3697" y="8856"/>
              <a:ext cx="1629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ru-RU" altLang="ru-RU" sz="1000" b="1"/>
                <a:t>True (истина)</a:t>
              </a:r>
            </a:p>
          </p:txBody>
        </p:sp>
      </p:grp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044607" y="119956"/>
            <a:ext cx="2579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Запись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36985476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3151</TotalTime>
  <Words>392</Words>
  <Application>Microsoft Office PowerPoint</Application>
  <PresentationFormat>Экран (4:3)</PresentationFormat>
  <Paragraphs>125</Paragraphs>
  <Slides>13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Tahoma</vt:lpstr>
      <vt:lpstr>ОПРОГ</vt:lpstr>
      <vt:lpstr>MS Org Chart</vt:lpstr>
      <vt:lpstr>Программирование на языке Python. Уровень 0.  24 ак.час.</vt:lpstr>
      <vt:lpstr>Модуль 3. ЗАПИСЬ АЛГОРИТМОВ</vt:lpstr>
      <vt:lpstr>Структурное программирование </vt:lpstr>
      <vt:lpstr>Функциональная декомпозиция  (DFD методология)</vt:lpstr>
      <vt:lpstr>Презентация PowerPoint</vt:lpstr>
      <vt:lpstr>Блок схема:</vt:lpstr>
      <vt:lpstr>Онлайн редактор</vt:lpstr>
      <vt:lpstr>Типовые структуры </vt:lpstr>
      <vt:lpstr>Типовые структуры  (продолжение) </vt:lpstr>
      <vt:lpstr>Типовые структуры  (продолжение) </vt:lpstr>
      <vt:lpstr>Типовые структуры  (продолжение) </vt:lpstr>
      <vt:lpstr>Типовые структуры  (продолжение) 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Николай</cp:lastModifiedBy>
  <cp:revision>222</cp:revision>
  <cp:lastPrinted>1601-01-01T00:00:00Z</cp:lastPrinted>
  <dcterms:created xsi:type="dcterms:W3CDTF">1601-01-01T00:00:00Z</dcterms:created>
  <dcterms:modified xsi:type="dcterms:W3CDTF">2023-07-15T07:12:08Z</dcterms:modified>
</cp:coreProperties>
</file>