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5" r:id="rId3"/>
    <p:sldId id="276" r:id="rId4"/>
    <p:sldId id="281" r:id="rId5"/>
    <p:sldId id="320" r:id="rId6"/>
    <p:sldId id="286" r:id="rId7"/>
    <p:sldId id="321" r:id="rId8"/>
    <p:sldId id="322" r:id="rId9"/>
    <p:sldId id="323" r:id="rId10"/>
    <p:sldId id="324" r:id="rId11"/>
    <p:sldId id="325" r:id="rId12"/>
    <p:sldId id="32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2024" autoAdjust="0"/>
  </p:normalViewPr>
  <p:slideViewPr>
    <p:cSldViewPr>
      <p:cViewPr varScale="1">
        <p:scale>
          <a:sx n="86" d="100"/>
          <a:sy n="86" d="100"/>
        </p:scale>
        <p:origin x="15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A3C474-392A-45EB-88F2-DE4459CB79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28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EA4EB-6B2A-4ECC-9B19-E08BE1C5F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960197-4A0E-4F61-AA05-F90136EC82B9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46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591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6948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747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639563-4858-4AB6-AB22-672760F536E9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67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3FBE34-D5B7-4141-BB1D-4F1A9EB81A3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64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42FFA-1C50-4C5A-AB5E-398F3E11FEF6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18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459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9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2885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825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570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9A495-088C-41E2-BA16-9EB1A14D0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5123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8A0F-5B86-4CA2-BC66-22179870E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8861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E8DC-F078-4CCC-9976-AE720E0833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634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0FB1-8968-4699-BAB0-4B454FD59A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371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B8B-89D0-4DC9-BAE9-E887EFA0C0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213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ED97-48D0-4998-A86C-5D3A558BE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91977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C8B2-5FAB-4246-845A-6149809485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2139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E889-846F-4847-93A3-3252B74751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76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CD38-F4CA-4A39-B37B-72BC41FE5D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782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7884-8778-4E6E-B85F-4AE1F3405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094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21F5-DBFE-4B65-B827-D936A6116A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4364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C939D69-324B-4966-9F7E-04ECB5A63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844824"/>
            <a:ext cx="7239000" cy="2536825"/>
          </a:xfrm>
        </p:spPr>
        <p:txBody>
          <a:bodyPr anchor="ctr"/>
          <a:lstStyle/>
          <a:p>
            <a:pPr eaLnBrk="1" hangingPunct="1"/>
            <a:r>
              <a:rPr lang="ru-RU" altLang="ru-RU" sz="4000" dirty="0"/>
              <a:t>Программирование на языке</a:t>
            </a:r>
            <a:r>
              <a:rPr lang="ru-RU" altLang="ru-RU" sz="4000" b="1" dirty="0"/>
              <a:t> Python. </a:t>
            </a:r>
            <a:r>
              <a:rPr lang="ru-RU" altLang="ru-RU" sz="3200" dirty="0"/>
              <a:t>Уровень 0</a:t>
            </a:r>
            <a:r>
              <a:rPr lang="ru-RU" altLang="ru-RU" sz="4000" dirty="0"/>
              <a:t>.</a:t>
            </a:r>
            <a:br>
              <a:rPr lang="ru-RU" altLang="ru-RU" sz="4000" b="1" dirty="0"/>
            </a:br>
            <a:br>
              <a:rPr lang="ru-RU" altLang="ru-RU" sz="4000" b="1" dirty="0"/>
            </a:br>
            <a:r>
              <a:rPr lang="ru-RU" altLang="ru-RU" sz="2800" b="1" dirty="0"/>
              <a:t>24 </a:t>
            </a:r>
            <a:r>
              <a:rPr lang="ru-RU" altLang="ru-RU" sz="2000" dirty="0"/>
              <a:t>ак.час.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107505" y="2603974"/>
            <a:ext cx="3384376" cy="1728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06307" y="637580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87" y="821438"/>
            <a:ext cx="6895728" cy="648202"/>
          </a:xfrm>
        </p:spPr>
        <p:txBody>
          <a:bodyPr/>
          <a:lstStyle/>
          <a:p>
            <a:pPr algn="ctr" eaLnBrk="1" hangingPunct="1"/>
            <a:r>
              <a:rPr lang="ru-RU" altLang="ru-RU" sz="3200" b="1" dirty="0">
                <a:cs typeface="Tahoma" panose="020B0604030504040204" pitchFamily="34" charset="0"/>
              </a:rPr>
              <a:t>Пример</a:t>
            </a:r>
            <a:r>
              <a:rPr lang="ru-RU" altLang="ru-RU" sz="2800" b="1" dirty="0">
                <a:cs typeface="Tahoma" panose="020B0604030504040204" pitchFamily="34" charset="0"/>
              </a:rPr>
              <a:t>: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2387950"/>
            <a:ext cx="7595545" cy="3456384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endParaRPr lang="ru-RU" altLang="ru-RU" sz="1600" b="1" dirty="0"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/>
              <a:t>a = 5</a:t>
            </a:r>
          </a:p>
          <a:p>
            <a:pPr marL="0" indent="0">
              <a:buNone/>
            </a:pPr>
            <a:r>
              <a:rPr lang="en-US" sz="2000" dirty="0"/>
              <a:t>b = 10</a:t>
            </a:r>
          </a:p>
          <a:p>
            <a:pPr marL="0" indent="0">
              <a:buNone/>
            </a:pPr>
            <a:r>
              <a:rPr lang="en-US" sz="2000" dirty="0"/>
              <a:t>sum = a + b</a:t>
            </a:r>
          </a:p>
          <a:p>
            <a:pPr marL="0" indent="0">
              <a:buNone/>
            </a:pPr>
            <a:r>
              <a:rPr lang="en-US" sz="2000" dirty="0"/>
              <a:t>print(a, "+", b, "=", sum)</a:t>
            </a:r>
            <a:endParaRPr lang="ru-RU" altLang="ru-RU" sz="2000" dirty="0">
              <a:cs typeface="Tahoma" panose="020B0604030504040204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1600" b="1" dirty="0">
              <a:cs typeface="Tahoma" panose="020B0604030504040204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1600" b="1" dirty="0">
                <a:cs typeface="Tahoma" panose="020B0604030504040204" pitchFamily="34" charset="0"/>
              </a:rPr>
              <a:t>Выполнить данную программу в пошаговом режиме:</a:t>
            </a:r>
            <a:endParaRPr lang="ru-RU" altLang="ru-RU" sz="1600" dirty="0"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14862" y="154557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9" y="200110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Код					Память</a:t>
            </a:r>
          </a:p>
        </p:txBody>
      </p:sp>
    </p:spTree>
    <p:extLst>
      <p:ext uri="{BB962C8B-B14F-4D97-AF65-F5344CB8AC3E}">
        <p14:creationId xmlns:p14="http://schemas.microsoft.com/office/powerpoint/2010/main" val="260903772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873" y="64087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2311" y="712536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788511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Ввод / вывод данных: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вести с клавиатуры два целых числа;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вычислить сумму этих двух чисел;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распечатать результат;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объяснить результат.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204428" y="18749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280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857" y="638152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95" y="685318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3200" b="1" dirty="0">
                <a:cs typeface="Tahoma" panose="020B0604030504040204" pitchFamily="34" charset="0"/>
              </a:rPr>
              <a:t>ДЗ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45598"/>
            <a:ext cx="788511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Написание простых последовательностей команд: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Смотрим </a:t>
            </a:r>
            <a:r>
              <a:rPr lang="en-US" altLang="ru-RU" sz="2000" b="1" dirty="0"/>
              <a:t>task1</a:t>
            </a:r>
            <a:r>
              <a:rPr lang="ru-RU" altLang="ru-RU" sz="2000" dirty="0"/>
              <a:t> и </a:t>
            </a:r>
            <a:r>
              <a:rPr lang="en-US" altLang="ru-RU" sz="2000" b="1" dirty="0"/>
              <a:t>task2</a:t>
            </a:r>
            <a:r>
              <a:rPr lang="en-US" altLang="ru-RU" sz="2000" dirty="0"/>
              <a:t> </a:t>
            </a:r>
            <a:r>
              <a:rPr lang="ru-RU" altLang="ru-RU" sz="2000" dirty="0"/>
              <a:t>в материалах второго дня;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Решаем используя пройденный материал;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60412" y="160277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764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28184" y="6353569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EB465F-4752-4DF6-B487-01A81C08D2C1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>
                <a:cs typeface="Tahoma" panose="020B0604030504040204" pitchFamily="34" charset="0"/>
              </a:rPr>
              <a:t>Модуль 4.</a:t>
            </a:r>
            <a:br>
              <a:rPr lang="en-US" altLang="ru-RU" sz="2000" b="1" dirty="0">
                <a:cs typeface="Tahoma" panose="020B0604030504040204" pitchFamily="34" charset="0"/>
              </a:rPr>
            </a:br>
            <a:r>
              <a:rPr lang="ru-RU" altLang="ru-RU" sz="2800" b="1" dirty="0">
                <a:cs typeface="Tahoma" panose="020B0604030504040204" pitchFamily="34" charset="0"/>
              </a:rPr>
              <a:t>Знакомство с </a:t>
            </a:r>
            <a:r>
              <a:rPr lang="en-US" altLang="ru-RU" sz="2800" b="1" dirty="0">
                <a:cs typeface="Tahoma" panose="020B0604030504040204" pitchFamily="34" charset="0"/>
              </a:rPr>
              <a:t>Python</a:t>
            </a:r>
            <a:endParaRPr lang="ru-RU" altLang="ru-RU" sz="2800" dirty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00213"/>
            <a:ext cx="7848600" cy="3930650"/>
          </a:xfrm>
        </p:spPr>
        <p:txBody>
          <a:bodyPr anchor="ctr"/>
          <a:lstStyle/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Теория: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История языка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Создание объектов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Ввод </a:t>
            </a:r>
            <a:r>
              <a:rPr lang="en-US" altLang="ru-RU" sz="1800" dirty="0">
                <a:cs typeface="Tahoma" panose="020B0604030504040204" pitchFamily="34" charset="0"/>
              </a:rPr>
              <a:t>/</a:t>
            </a:r>
            <a:r>
              <a:rPr lang="ru-RU" altLang="ru-RU" sz="1800" dirty="0">
                <a:cs typeface="Tahoma" panose="020B0604030504040204" pitchFamily="34" charset="0"/>
              </a:rPr>
              <a:t> вывод данных 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Операции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Линейные программы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Программы с ветвлением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Программы с циклом</a:t>
            </a:r>
          </a:p>
          <a:p>
            <a:pPr marL="0" indent="0" eaLnBrk="1" hangingPunct="1">
              <a:buFontTx/>
              <a:buNone/>
              <a:defRPr/>
            </a:pPr>
            <a:endParaRPr lang="ru-RU" altLang="ru-RU" sz="1800" dirty="0">
              <a:cs typeface="Tahoma" panose="020B060403050404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Практика: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Нахождение минимума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Вычисление факториала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0322" y="6392311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85BDE2C-E9DE-47DD-A933-33C1E49F9919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760" y="730377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+mn-lt"/>
              </a:rPr>
              <a:t>Немного истории</a:t>
            </a:r>
            <a:endParaRPr lang="ru-RU" altLang="ru-RU" sz="2800" dirty="0">
              <a:solidFill>
                <a:schemeClr val="tx1"/>
              </a:solidFill>
              <a:latin typeface="+mn-lt"/>
              <a:cs typeface="Tahoma" panose="020B0604030504040204" pitchFamily="34" charset="0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5058877" y="171068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37386" y="1828397"/>
            <a:ext cx="40254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F3F3F"/>
                </a:solidFill>
                <a:latin typeface="Arial-BoldMT"/>
              </a:rPr>
              <a:t>Guido van Rossum</a:t>
            </a:r>
            <a:r>
              <a:rPr lang="ru-RU" b="1" dirty="0">
                <a:solidFill>
                  <a:srgbClr val="3F3F3F"/>
                </a:solidFill>
                <a:latin typeface="Arial-BoldMT"/>
              </a:rPr>
              <a:t>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голландский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программист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,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автор языка программирования </a:t>
            </a:r>
            <a:r>
              <a:rPr lang="en-US" dirty="0">
                <a:solidFill>
                  <a:srgbClr val="3F3F3F"/>
                </a:solidFill>
                <a:latin typeface="Calibri" panose="020F0502020204030204" pitchFamily="34" charset="0"/>
              </a:rPr>
              <a:t>Python</a:t>
            </a:r>
            <a:endParaRPr lang="ru-RU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endParaRPr lang="en-US" dirty="0">
              <a:solidFill>
                <a:srgbClr val="3F3F3F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1.0 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февраль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199</a:t>
            </a:r>
            <a:r>
              <a:rPr lang="en-US" dirty="0">
                <a:solidFill>
                  <a:srgbClr val="3F3F3F"/>
                </a:solidFill>
                <a:latin typeface="Calibri" panose="020F0502020204030204" pitchFamily="34" charset="0"/>
              </a:rPr>
              <a:t>1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</a:p>
          <a:p>
            <a:r>
              <a:rPr lang="ru-RU" dirty="0">
                <a:solidFill>
                  <a:srgbClr val="036A07"/>
                </a:solidFill>
                <a:latin typeface="ArialMT"/>
              </a:rPr>
              <a:t>●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2.0 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октябрь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2000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○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...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○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2.7 —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июль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2010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</a:p>
          <a:p>
            <a:r>
              <a:rPr lang="ru-RU" dirty="0">
                <a:solidFill>
                  <a:srgbClr val="0000FF"/>
                </a:solidFill>
                <a:latin typeface="ArialMT"/>
              </a:rPr>
              <a:t>●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3.0 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декабрь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2008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○ …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○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3.6 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декабрь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2016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</a:p>
          <a:p>
            <a:r>
              <a:rPr lang="ru-RU" dirty="0">
                <a:solidFill>
                  <a:srgbClr val="3F3F3F"/>
                </a:solidFill>
                <a:latin typeface="ArialMT"/>
              </a:rPr>
              <a:t>○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Python 3.</a:t>
            </a:r>
            <a:r>
              <a:rPr lang="en-US" dirty="0">
                <a:solidFill>
                  <a:srgbClr val="3F3F3F"/>
                </a:solidFill>
                <a:latin typeface="Calibri" panose="020F0502020204030204" pitchFamily="34" charset="0"/>
              </a:rPr>
              <a:t>11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 —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октябрь 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202</a:t>
            </a:r>
            <a:r>
              <a:rPr lang="en-US" dirty="0">
                <a:solidFill>
                  <a:srgbClr val="3F3F3F"/>
                </a:solidFill>
                <a:latin typeface="Calibri" panose="020F0502020204030204" pitchFamily="34" charset="0"/>
              </a:rPr>
              <a:t>2</a:t>
            </a:r>
            <a:r>
              <a:rPr lang="ru-RU" dirty="0">
                <a:solidFill>
                  <a:srgbClr val="3F3F3F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3F3F3F"/>
                </a:solidFill>
                <a:latin typeface="ArialMT"/>
              </a:rPr>
              <a:t>года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28397"/>
            <a:ext cx="2865000" cy="3440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61764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D7BDCC9-CAB1-4F6D-88CB-AB98EA8E334F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ru-RU" altLang="ru-RU" sz="18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73806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 Создание Объектов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41195"/>
            <a:ext cx="7885112" cy="4032027"/>
          </a:xfrm>
        </p:spPr>
        <p:txBody>
          <a:bodyPr anchor="ctr"/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b="1" dirty="0"/>
              <a:t>Что?  Где?  Зачем?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ru-RU" altLang="ru-RU" sz="1600" dirty="0"/>
          </a:p>
          <a:p>
            <a:pPr eaLnBrk="1" hangingPunct="1">
              <a:spcBef>
                <a:spcPct val="50000"/>
              </a:spcBef>
            </a:pPr>
            <a:r>
              <a:rPr lang="ru-RU" altLang="ru-RU" sz="1600" b="1" dirty="0"/>
              <a:t>Синтаксис: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ru-RU" altLang="ru-RU" sz="1600" dirty="0"/>
              <a:t>				</a:t>
            </a:r>
            <a:r>
              <a:rPr lang="ru-RU" altLang="ru-RU" sz="2400" b="1" dirty="0"/>
              <a:t>=</a:t>
            </a:r>
            <a:r>
              <a:rPr lang="ru-RU" altLang="ru-RU" sz="1600" dirty="0"/>
              <a:t>		</a:t>
            </a:r>
            <a:r>
              <a:rPr lang="ru-RU" altLang="ru-RU" sz="1600" b="1" dirty="0"/>
              <a:t>и / или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ru-RU" altLang="ru-RU" sz="1600" dirty="0"/>
          </a:p>
          <a:p>
            <a:pPr eaLnBrk="1" hangingPunct="1">
              <a:spcBef>
                <a:spcPct val="50000"/>
              </a:spcBef>
            </a:pPr>
            <a:r>
              <a:rPr lang="ru-RU" altLang="ru-RU" sz="1600" dirty="0"/>
              <a:t>Примеры: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ru-RU" altLang="ru-RU" sz="1600" dirty="0"/>
              <a:t>	</a:t>
            </a:r>
            <a:r>
              <a:rPr lang="en-US" altLang="ru-RU" sz="1600" b="1" dirty="0"/>
              <a:t>a = 4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ru-RU" sz="1600" b="1" dirty="0"/>
              <a:t>	b = int()</a:t>
            </a:r>
            <a:r>
              <a:rPr lang="ru-RU" altLang="ru-RU" sz="1600" b="1" dirty="0"/>
              <a:t>		</a:t>
            </a:r>
            <a:r>
              <a:rPr lang="en-US" altLang="ru-RU" sz="1600" b="1" dirty="0"/>
              <a:t># </a:t>
            </a:r>
            <a:r>
              <a:rPr lang="ru-RU" altLang="ru-RU" sz="1600" b="1" dirty="0"/>
              <a:t>комментарий: </a:t>
            </a:r>
            <a:r>
              <a:rPr lang="ru-RU" altLang="ru-RU" sz="1600" dirty="0"/>
              <a:t>значение равно </a:t>
            </a:r>
            <a:r>
              <a:rPr lang="ru-RU" altLang="ru-RU" sz="1600" b="1" dirty="0"/>
              <a:t>нулю!</a:t>
            </a:r>
            <a:endParaRPr lang="en-US" altLang="ru-RU" sz="1600" b="1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ru-RU" sz="1600" b="1" dirty="0"/>
              <a:t>	c = int(7)</a:t>
            </a:r>
            <a:endParaRPr lang="ru-RU" altLang="ru-RU" sz="1600" b="1" dirty="0"/>
          </a:p>
        </p:txBody>
      </p:sp>
      <p:sp>
        <p:nvSpPr>
          <p:cNvPr id="2" name="Овал 1"/>
          <p:cNvSpPr/>
          <p:nvPr/>
        </p:nvSpPr>
        <p:spPr bwMode="auto">
          <a:xfrm>
            <a:off x="2240968" y="2733954"/>
            <a:ext cx="1080120" cy="648072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имя</a:t>
            </a:r>
          </a:p>
        </p:txBody>
      </p:sp>
      <p:sp>
        <p:nvSpPr>
          <p:cNvPr id="8" name="Овал 7"/>
          <p:cNvSpPr/>
          <p:nvPr/>
        </p:nvSpPr>
        <p:spPr bwMode="auto">
          <a:xfrm>
            <a:off x="4359888" y="2085882"/>
            <a:ext cx="1364983" cy="86409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тип</a:t>
            </a:r>
            <a:r>
              <a:rPr kumimoji="0" lang="ru-RU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данных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Овал 8"/>
          <p:cNvSpPr/>
          <p:nvPr/>
        </p:nvSpPr>
        <p:spPr bwMode="auto">
          <a:xfrm>
            <a:off x="5382542" y="3382026"/>
            <a:ext cx="1710481" cy="50405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значение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 bwMode="auto">
          <a:xfrm>
            <a:off x="2916560" y="2589938"/>
            <a:ext cx="144016" cy="3600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Прямая соединительная линия 5"/>
          <p:cNvCxnSpPr/>
          <p:nvPr/>
        </p:nvCxnSpPr>
        <p:spPr bwMode="auto">
          <a:xfrm flipV="1">
            <a:off x="3060576" y="2229898"/>
            <a:ext cx="127248" cy="72008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131629" y="140521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55150" y="641102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5" y="810326"/>
            <a:ext cx="7543800" cy="573088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Имена Объектов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29100" y="5412489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ru-RU" altLang="ru-RU" sz="1800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2372" y="1768483"/>
            <a:ext cx="7524328" cy="339725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ru-RU" altLang="ru-RU" sz="1600" b="1" dirty="0"/>
              <a:t>Правила именования:</a:t>
            </a:r>
          </a:p>
          <a:p>
            <a:pPr marL="0" indent="0" eaLnBrk="1" hangingPunct="1">
              <a:buNone/>
              <a:defRPr/>
            </a:pPr>
            <a:endParaRPr lang="ru-RU" altLang="ru-RU" sz="1600" b="1" dirty="0"/>
          </a:p>
          <a:p>
            <a:r>
              <a:rPr lang="ru-RU" sz="1600" dirty="0"/>
              <a:t>Можно использовать только латинские буквы </a:t>
            </a:r>
            <a:r>
              <a:rPr lang="ru-RU" sz="1600" b="1" dirty="0"/>
              <a:t>a-z A-Z</a:t>
            </a:r>
            <a:r>
              <a:rPr lang="ru-RU" sz="1600" dirty="0"/>
              <a:t>, цифры</a:t>
            </a:r>
          </a:p>
          <a:p>
            <a:pPr marL="0" indent="0">
              <a:buNone/>
            </a:pPr>
            <a:r>
              <a:rPr lang="ru-RU" sz="1600" dirty="0"/>
              <a:t>      </a:t>
            </a:r>
            <a:r>
              <a:rPr lang="ru-RU" sz="1600" b="1" dirty="0"/>
              <a:t>0-9</a:t>
            </a:r>
            <a:r>
              <a:rPr lang="ru-RU" sz="1600" dirty="0"/>
              <a:t> и символ нижнего подчеркивания </a:t>
            </a:r>
            <a:r>
              <a:rPr lang="ru-RU" sz="1600" b="1" dirty="0"/>
              <a:t>_</a:t>
            </a:r>
          </a:p>
          <a:p>
            <a:r>
              <a:rPr lang="ru-RU" sz="1600" dirty="0"/>
              <a:t>Имя переменной не может начинаться с цифры</a:t>
            </a:r>
          </a:p>
          <a:p>
            <a:r>
              <a:rPr lang="ru-RU" sz="1600" dirty="0"/>
              <a:t>Нельзя использовать зарезервированные слова (</a:t>
            </a:r>
            <a:r>
              <a:rPr lang="en-US" sz="1600" dirty="0"/>
              <a:t>keyword</a:t>
            </a:r>
            <a:r>
              <a:rPr lang="ru-RU" sz="1600" dirty="0"/>
              <a:t>)</a:t>
            </a:r>
            <a:endParaRPr lang="ru-RU" altLang="ru-RU" sz="1600" dirty="0"/>
          </a:p>
          <a:p>
            <a:pPr marL="0" indent="0" eaLnBrk="1" hangingPunct="1">
              <a:buFontTx/>
              <a:buNone/>
              <a:defRPr/>
            </a:pPr>
            <a:endParaRPr lang="ru-RU" altLang="ru-RU" sz="1600" dirty="0"/>
          </a:p>
          <a:p>
            <a:pPr marL="0" indent="0" eaLnBrk="1" hangingPunct="1">
              <a:buFontTx/>
              <a:buNone/>
              <a:defRPr/>
            </a:pPr>
            <a:endParaRPr lang="ru-RU" altLang="ru-RU" sz="1600" dirty="0"/>
          </a:p>
          <a:p>
            <a:pPr marL="0" indent="0" eaLnBrk="1" hangingPunct="1">
              <a:buFontTx/>
              <a:buNone/>
              <a:defRPr/>
            </a:pPr>
            <a:r>
              <a:rPr lang="ru-RU" altLang="ru-RU" sz="1600" b="1" dirty="0"/>
              <a:t>Важно:</a:t>
            </a:r>
          </a:p>
          <a:p>
            <a:r>
              <a:rPr lang="en-US" altLang="ru-RU" sz="1600" dirty="0"/>
              <a:t>Python </a:t>
            </a:r>
            <a:r>
              <a:rPr lang="ru-RU" altLang="ru-RU" sz="1600" dirty="0"/>
              <a:t>регистрозависимый язык;</a:t>
            </a:r>
          </a:p>
          <a:p>
            <a:r>
              <a:rPr lang="ru-RU" sz="1600" dirty="0"/>
              <a:t>Хорошие имена это один из элементов самодокументированного кода.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963705" y="189784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8533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55150" y="6431824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5" y="758645"/>
            <a:ext cx="7543800" cy="838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Типы данных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29100" y="5433286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ru-RU" altLang="ru-RU" sz="1800"/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2371" y="1867910"/>
            <a:ext cx="7530035" cy="4032448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ru-RU" altLang="ru-RU" sz="1600" b="1" dirty="0"/>
              <a:t>Простые типы данных:</a:t>
            </a:r>
          </a:p>
          <a:p>
            <a:pPr marL="0" indent="0" eaLnBrk="1" hangingPunct="1">
              <a:buNone/>
              <a:defRPr/>
            </a:pPr>
            <a:endParaRPr lang="ru-RU" altLang="ru-RU" sz="1600" b="1" dirty="0"/>
          </a:p>
          <a:p>
            <a:r>
              <a:rPr lang="ru-RU" sz="1600" dirty="0"/>
              <a:t>логический 		</a:t>
            </a:r>
            <a:r>
              <a:rPr lang="en-US" sz="1600" b="1" dirty="0"/>
              <a:t>bool()		</a:t>
            </a:r>
            <a:r>
              <a:rPr lang="en-US" sz="1600" dirty="0"/>
              <a:t>True/False</a:t>
            </a:r>
            <a:endParaRPr lang="ru-RU" sz="1600" dirty="0"/>
          </a:p>
          <a:p>
            <a:r>
              <a:rPr lang="ru-RU" sz="1600" dirty="0"/>
              <a:t>целое</a:t>
            </a:r>
            <a:r>
              <a:rPr lang="en-US" sz="1600" dirty="0"/>
              <a:t>			</a:t>
            </a:r>
            <a:r>
              <a:rPr lang="en-US" sz="1600" b="1" dirty="0"/>
              <a:t>int()		</a:t>
            </a:r>
            <a:r>
              <a:rPr lang="en-US" sz="1600" dirty="0"/>
              <a:t>27      0xa5</a:t>
            </a:r>
            <a:endParaRPr lang="ru-RU" sz="1600" dirty="0"/>
          </a:p>
          <a:p>
            <a:r>
              <a:rPr lang="ru-RU" sz="1600" dirty="0"/>
              <a:t>вещественное</a:t>
            </a:r>
            <a:r>
              <a:rPr lang="en-US" sz="1600" dirty="0"/>
              <a:t>		</a:t>
            </a:r>
            <a:r>
              <a:rPr lang="en-US" sz="1600" b="1" dirty="0"/>
              <a:t>float()		</a:t>
            </a:r>
            <a:r>
              <a:rPr lang="en-US" sz="1600" dirty="0"/>
              <a:t>5.19   3e4</a:t>
            </a:r>
            <a:endParaRPr lang="ru-RU" sz="1600" dirty="0"/>
          </a:p>
          <a:p>
            <a:r>
              <a:rPr lang="ru-RU" sz="1600" dirty="0"/>
              <a:t>строка</a:t>
            </a:r>
            <a:r>
              <a:rPr lang="en-US" sz="1600" dirty="0"/>
              <a:t>		</a:t>
            </a:r>
            <a:r>
              <a:rPr lang="en-US" sz="1600" b="1" dirty="0"/>
              <a:t>str()		</a:t>
            </a:r>
            <a:r>
              <a:rPr lang="en-US" sz="1600" dirty="0"/>
              <a:t>'text'  "text"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 eaLnBrk="1" hangingPunct="1">
              <a:buFontTx/>
              <a:buNone/>
              <a:defRPr/>
            </a:pPr>
            <a:r>
              <a:rPr lang="ru-RU" altLang="ru-RU" sz="1600" b="1" dirty="0"/>
              <a:t>Важно:</a:t>
            </a:r>
          </a:p>
          <a:p>
            <a:r>
              <a:rPr lang="ru-RU" altLang="ru-RU" sz="1600" dirty="0"/>
              <a:t>Всё есть объект;</a:t>
            </a:r>
          </a:p>
          <a:p>
            <a:r>
              <a:rPr lang="ru-RU" sz="1600" dirty="0"/>
              <a:t>Объекты простых типов </a:t>
            </a:r>
            <a:r>
              <a:rPr lang="ru-RU" sz="1600" b="1" dirty="0"/>
              <a:t>неизменяемые</a:t>
            </a:r>
            <a:r>
              <a:rPr lang="en-US" sz="1600" dirty="0"/>
              <a:t>;</a:t>
            </a:r>
          </a:p>
          <a:p>
            <a:r>
              <a:rPr lang="ru-RU" sz="1600" dirty="0"/>
              <a:t>Тип объекта можно узнать вызвав </a:t>
            </a:r>
            <a:r>
              <a:rPr lang="en-US" sz="1600" b="1" dirty="0"/>
              <a:t>type(</a:t>
            </a:r>
            <a:r>
              <a:rPr lang="ru-RU" sz="1600" b="1" dirty="0"/>
              <a:t>имя</a:t>
            </a:r>
            <a:r>
              <a:rPr lang="en-US" sz="1600" b="1" dirty="0"/>
              <a:t>)</a:t>
            </a:r>
            <a:r>
              <a:rPr lang="ru-RU" sz="1600" b="1" dirty="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63705" y="210581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390283" y="64087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8008" y="693000"/>
            <a:ext cx="7543800" cy="838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Ввод / вывод данных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7458027" cy="2952328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input </a:t>
            </a:r>
            <a:r>
              <a:rPr lang="ru-RU" sz="2000" dirty="0"/>
              <a:t>- функция для ввода данных с клавиатуры</a:t>
            </a:r>
          </a:p>
          <a:p>
            <a:pPr marL="0" indent="0">
              <a:buNone/>
            </a:pPr>
            <a:r>
              <a:rPr lang="ru-RU" sz="2000" b="1" dirty="0"/>
              <a:t>print  </a:t>
            </a:r>
            <a:r>
              <a:rPr lang="ru-RU" sz="2000" dirty="0"/>
              <a:t>- функция для вывода данных</a:t>
            </a:r>
          </a:p>
          <a:p>
            <a:endParaRPr lang="ru-RU" altLang="ru-RU" sz="1600" b="1" dirty="0"/>
          </a:p>
          <a:p>
            <a:pPr marL="0" indent="0">
              <a:buNone/>
            </a:pPr>
            <a:endParaRPr lang="ru-RU" sz="1600" dirty="0"/>
          </a:p>
          <a:p>
            <a:pPr marL="0" indent="0" eaLnBrk="1" hangingPunct="1">
              <a:buFontTx/>
              <a:buNone/>
              <a:defRPr/>
            </a:pPr>
            <a:r>
              <a:rPr lang="ru-RU" altLang="ru-RU" sz="1600" b="1" dirty="0"/>
              <a:t>Формат вызова:</a:t>
            </a:r>
          </a:p>
          <a:p>
            <a:endParaRPr lang="ru-RU" sz="1600" dirty="0"/>
          </a:p>
          <a:p>
            <a:r>
              <a:rPr lang="en-US" sz="1600" dirty="0"/>
              <a:t>name1 = </a:t>
            </a:r>
            <a:r>
              <a:rPr lang="en-US" sz="1600" b="1" dirty="0"/>
              <a:t>input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ru-RU" sz="1600" dirty="0"/>
              <a:t>или</a:t>
            </a:r>
            <a:endParaRPr lang="en-US" sz="1600" dirty="0"/>
          </a:p>
          <a:p>
            <a:r>
              <a:rPr lang="en-US" sz="1600" dirty="0"/>
              <a:t>name2 = </a:t>
            </a:r>
            <a:r>
              <a:rPr lang="en-US" sz="1600" b="1" dirty="0"/>
              <a:t>input</a:t>
            </a:r>
            <a:r>
              <a:rPr lang="en-US" sz="1600" dirty="0"/>
              <a:t>("Name:")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3203849" y="4653136"/>
            <a:ext cx="37444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print</a:t>
            </a:r>
            <a:r>
              <a:rPr lang="en-US" sz="1600" dirty="0"/>
              <a:t>(name1)             </a:t>
            </a:r>
          </a:p>
          <a:p>
            <a:pPr>
              <a:buClr>
                <a:srgbClr val="0070C0"/>
              </a:buClr>
            </a:pPr>
            <a:r>
              <a:rPr lang="ru-RU" sz="1600" dirty="0"/>
              <a:t>или</a:t>
            </a:r>
            <a:endParaRPr lang="en-US" sz="1600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print</a:t>
            </a:r>
            <a:r>
              <a:rPr lang="en-US" sz="1600" dirty="0"/>
              <a:t>(name1, name2)</a:t>
            </a:r>
          </a:p>
          <a:p>
            <a:endParaRPr lang="ru-RU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98838" y="18749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31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475837" y="6421534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72454" y="705796"/>
            <a:ext cx="7543800" cy="719776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Операции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7458027" cy="4189260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Выражение </a:t>
            </a:r>
            <a:r>
              <a:rPr lang="ru-RU" sz="2000" dirty="0"/>
              <a:t>может включать имена объектов, константы </a:t>
            </a:r>
            <a:r>
              <a:rPr lang="en-US" sz="2000" dirty="0"/>
              <a:t>(</a:t>
            </a:r>
            <a:r>
              <a:rPr lang="ru-RU" sz="2000" dirty="0"/>
              <a:t>литералы</a:t>
            </a:r>
            <a:r>
              <a:rPr lang="en-US" sz="2000" dirty="0"/>
              <a:t>)</a:t>
            </a:r>
            <a:r>
              <a:rPr lang="ru-RU" sz="2000" dirty="0"/>
              <a:t>, вызовы функций и знаки операций:</a:t>
            </a:r>
          </a:p>
          <a:p>
            <a:pPr marL="0" indent="0">
              <a:buNone/>
            </a:pPr>
            <a:endParaRPr lang="ru-RU" altLang="ru-RU" sz="1600" b="1" dirty="0"/>
          </a:p>
          <a:p>
            <a:pPr marL="0" indent="0">
              <a:buNone/>
            </a:pPr>
            <a:r>
              <a:rPr lang="ru-RU" altLang="ru-RU" sz="1600" b="1" dirty="0"/>
              <a:t>	</a:t>
            </a:r>
            <a:r>
              <a:rPr lang="en-US" sz="1600" dirty="0"/>
              <a:t>	</a:t>
            </a:r>
            <a:r>
              <a:rPr lang="en-US" sz="2800" dirty="0"/>
              <a:t>result = </a:t>
            </a:r>
            <a:r>
              <a:rPr lang="ru-RU" sz="2800" dirty="0"/>
              <a:t>-</a:t>
            </a:r>
            <a:r>
              <a:rPr lang="en-US" sz="2800" dirty="0"/>
              <a:t>a + b / </a:t>
            </a:r>
            <a:r>
              <a:rPr lang="ru-RU" sz="2800" dirty="0"/>
              <a:t>2</a:t>
            </a:r>
          </a:p>
          <a:p>
            <a:pPr marL="0" indent="0">
              <a:buNone/>
            </a:pPr>
            <a:endParaRPr lang="ru-RU" sz="2800" dirty="0"/>
          </a:p>
          <a:p>
            <a:pPr marL="0" indent="0" eaLnBrk="1" hangingPunct="1">
              <a:buFontTx/>
              <a:buNone/>
              <a:defRPr/>
            </a:pPr>
            <a:r>
              <a:rPr lang="ru-RU" altLang="ru-RU" sz="2000" b="1" dirty="0"/>
              <a:t>Виды операций:</a:t>
            </a:r>
          </a:p>
          <a:p>
            <a:r>
              <a:rPr lang="ru-RU" sz="1800" dirty="0"/>
              <a:t>Арифметические операции</a:t>
            </a:r>
          </a:p>
          <a:p>
            <a:r>
              <a:rPr lang="ru-RU" sz="1800" dirty="0"/>
              <a:t>Операция присваивания</a:t>
            </a:r>
          </a:p>
          <a:p>
            <a:r>
              <a:rPr lang="ru-RU" sz="1800" dirty="0"/>
              <a:t>Операции сравнения</a:t>
            </a:r>
            <a:endParaRPr lang="en-US" sz="1800" dirty="0"/>
          </a:p>
          <a:p>
            <a:r>
              <a:rPr lang="ru-RU" sz="1800" dirty="0"/>
              <a:t>Логические операции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84392" y="200291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2549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67925" y="64087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34" y="693000"/>
            <a:ext cx="7543800" cy="838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Арифметические операции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57154" y="1844824"/>
            <a:ext cx="7458027" cy="4032448"/>
          </a:xfrm>
        </p:spPr>
        <p:txBody>
          <a:bodyPr/>
          <a:lstStyle/>
          <a:p>
            <a:r>
              <a:rPr lang="ru-RU" sz="2000" dirty="0"/>
              <a:t>Возведение в степень 		</a:t>
            </a:r>
            <a:r>
              <a:rPr lang="ru-RU" sz="2000" b="1" dirty="0"/>
              <a:t>**</a:t>
            </a:r>
          </a:p>
          <a:p>
            <a:r>
              <a:rPr lang="ru-RU" sz="2000" dirty="0"/>
              <a:t>Изменение знака			</a:t>
            </a:r>
            <a:r>
              <a:rPr lang="ru-RU" sz="2000" b="1" dirty="0"/>
              <a:t>-</a:t>
            </a:r>
          </a:p>
          <a:p>
            <a:r>
              <a:rPr lang="ru-RU" sz="2000" dirty="0"/>
              <a:t>Умножение				</a:t>
            </a:r>
            <a:r>
              <a:rPr lang="ru-RU" sz="2000" b="1" dirty="0"/>
              <a:t>*</a:t>
            </a:r>
          </a:p>
          <a:p>
            <a:r>
              <a:rPr lang="ru-RU" sz="2000" dirty="0"/>
              <a:t>Деление				</a:t>
            </a:r>
            <a:r>
              <a:rPr lang="ru-RU" sz="2000" b="1" dirty="0"/>
              <a:t>/</a:t>
            </a:r>
          </a:p>
          <a:p>
            <a:r>
              <a:rPr lang="ru-RU" sz="2000" dirty="0"/>
              <a:t>Целочисленное деление		</a:t>
            </a:r>
            <a:r>
              <a:rPr lang="ru-RU" sz="2000" b="1" dirty="0"/>
              <a:t>//</a:t>
            </a:r>
          </a:p>
          <a:p>
            <a:r>
              <a:rPr lang="ru-RU" sz="2000" dirty="0"/>
              <a:t>Остаток от</a:t>
            </a:r>
            <a:r>
              <a:rPr lang="en-US" sz="2000" dirty="0"/>
              <a:t> </a:t>
            </a:r>
            <a:r>
              <a:rPr lang="ru-RU" sz="2000" dirty="0"/>
              <a:t>деления			</a:t>
            </a:r>
            <a:r>
              <a:rPr lang="ru-RU" sz="2000" b="1" dirty="0"/>
              <a:t>%</a:t>
            </a:r>
          </a:p>
          <a:p>
            <a:r>
              <a:rPr lang="ru-RU" sz="2000" dirty="0"/>
              <a:t>Сложение				</a:t>
            </a:r>
            <a:r>
              <a:rPr lang="ru-RU" sz="2000" b="1" dirty="0"/>
              <a:t>+</a:t>
            </a:r>
          </a:p>
          <a:p>
            <a:r>
              <a:rPr lang="ru-RU" sz="2000" dirty="0"/>
              <a:t>Вычитание				</a:t>
            </a:r>
            <a:r>
              <a:rPr lang="ru-RU" sz="2000" b="1" dirty="0"/>
              <a:t>-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480" y="18749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277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3499</TotalTime>
  <Words>578</Words>
  <Application>Microsoft Office PowerPoint</Application>
  <PresentationFormat>Экран (4:3)</PresentationFormat>
  <Paragraphs>148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Arial-BoldMT</vt:lpstr>
      <vt:lpstr>ArialMT</vt:lpstr>
      <vt:lpstr>Calibri</vt:lpstr>
      <vt:lpstr>Tahoma</vt:lpstr>
      <vt:lpstr>ОПРОГ</vt:lpstr>
      <vt:lpstr>Программирование на языке Python. Уровень 0.  24 ак.час.</vt:lpstr>
      <vt:lpstr>Модуль 4. Знакомство с Python</vt:lpstr>
      <vt:lpstr> Немного истории</vt:lpstr>
      <vt:lpstr> Создание Объектов</vt:lpstr>
      <vt:lpstr>Имена Объектов</vt:lpstr>
      <vt:lpstr>Типы данных</vt:lpstr>
      <vt:lpstr>Ввод / вывод данных</vt:lpstr>
      <vt:lpstr>Операции</vt:lpstr>
      <vt:lpstr>Арифметические операции</vt:lpstr>
      <vt:lpstr>Пример:</vt:lpstr>
      <vt:lpstr>Практика</vt:lpstr>
      <vt:lpstr>ДЗ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Николай</cp:lastModifiedBy>
  <cp:revision>237</cp:revision>
  <cp:lastPrinted>1601-01-01T00:00:00Z</cp:lastPrinted>
  <dcterms:created xsi:type="dcterms:W3CDTF">1601-01-01T00:00:00Z</dcterms:created>
  <dcterms:modified xsi:type="dcterms:W3CDTF">2023-11-09T14:51:49Z</dcterms:modified>
</cp:coreProperties>
</file>