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323" r:id="rId2"/>
    <p:sldId id="327" r:id="rId3"/>
    <p:sldId id="328" r:id="rId4"/>
    <p:sldId id="329" r:id="rId5"/>
    <p:sldId id="330" r:id="rId6"/>
    <p:sldId id="325" r:id="rId7"/>
    <p:sldId id="326" r:id="rId8"/>
    <p:sldId id="332" r:id="rId9"/>
    <p:sldId id="333" r:id="rId10"/>
    <p:sldId id="331" r:id="rId11"/>
    <p:sldId id="334" r:id="rId12"/>
    <p:sldId id="337" r:id="rId13"/>
    <p:sldId id="33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2024" autoAdjust="0"/>
  </p:normalViewPr>
  <p:slideViewPr>
    <p:cSldViewPr>
      <p:cViewPr varScale="1">
        <p:scale>
          <a:sx n="110" d="100"/>
          <a:sy n="110" d="100"/>
        </p:scale>
        <p:origin x="37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ru-RU" alt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A3C474-392A-45EB-88F2-DE4459CB79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5283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8EA4EB-6B2A-4ECC-9B19-E08BE1C5FC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3701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D336D4-B229-4B72-83A6-4EF0D10D8640}" type="slidenum">
              <a:rPr lang="ru-RU" altLang="ru-RU" smtClean="0"/>
              <a:pPr/>
              <a:t>1</a:t>
            </a:fld>
            <a:endParaRPr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570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3508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2348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500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063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D336D4-B229-4B72-83A6-4EF0D10D8640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9404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0725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434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7854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5694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5747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32636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233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9A495-088C-41E2-BA16-9EB1A14D00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5123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68A0F-5B86-4CA2-BC66-22179870E1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88612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E8DC-F078-4CCC-9976-AE720E0833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663449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60FB1-8968-4699-BAB0-4B454FD59AF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3715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84B8B-89D0-4DC9-BAE9-E887EFA0C0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72131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4ED97-48D0-4998-A86C-5D3A558BE4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91977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3C8B2-5FAB-4246-845A-61498094852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2139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BE889-846F-4847-93A3-3252B74751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0768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3CD38-F4CA-4A39-B37B-72BC41FE5D9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1782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07884-8778-4E6E-B85F-4AE1F34055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0944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A21F5-DBFE-4B65-B827-D936A6116A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34364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4C939D69-324B-4966-9F7E-04ECB5A63EB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ref_string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643416" y="6391662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1861F7A-97F7-40EB-A5BA-4238E1E622D5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ru-RU" altLang="ru-RU" sz="1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2606" y="723815"/>
            <a:ext cx="7134271" cy="83820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Операции сравнения</a:t>
            </a:r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536" y="1971764"/>
            <a:ext cx="7458027" cy="3600400"/>
          </a:xfrm>
        </p:spPr>
        <p:txBody>
          <a:bodyPr/>
          <a:lstStyle/>
          <a:p>
            <a:r>
              <a:rPr lang="ru-RU" sz="2000" dirty="0"/>
              <a:t>Равно		 		</a:t>
            </a:r>
            <a:r>
              <a:rPr lang="ru-RU" sz="2000" b="1" dirty="0"/>
              <a:t>==</a:t>
            </a:r>
          </a:p>
          <a:p>
            <a:r>
              <a:rPr lang="ru-RU" sz="2000" dirty="0"/>
              <a:t>Не равно				</a:t>
            </a:r>
            <a:r>
              <a:rPr lang="ru-RU" sz="2000" b="1" dirty="0"/>
              <a:t>!=</a:t>
            </a:r>
          </a:p>
          <a:p>
            <a:r>
              <a:rPr lang="ru-RU" sz="2000" dirty="0"/>
              <a:t>Меньше				</a:t>
            </a:r>
            <a:r>
              <a:rPr lang="en-US" sz="2000" b="1" dirty="0"/>
              <a:t>&lt;</a:t>
            </a:r>
            <a:endParaRPr lang="ru-RU" sz="2000" b="1" dirty="0"/>
          </a:p>
          <a:p>
            <a:r>
              <a:rPr lang="ru-RU" sz="2000" dirty="0"/>
              <a:t>Меньше или равно			</a:t>
            </a:r>
            <a:r>
              <a:rPr lang="en-US" sz="2000" b="1" dirty="0"/>
              <a:t>&lt;=</a:t>
            </a:r>
            <a:endParaRPr lang="ru-RU" sz="2000" b="1" dirty="0"/>
          </a:p>
          <a:p>
            <a:r>
              <a:rPr lang="ru-RU" sz="2000" dirty="0"/>
              <a:t>Больше				</a:t>
            </a:r>
            <a:r>
              <a:rPr lang="en-US" sz="2000" b="1" dirty="0"/>
              <a:t>&gt;</a:t>
            </a:r>
            <a:endParaRPr lang="ru-RU" sz="2000" b="1" dirty="0"/>
          </a:p>
          <a:p>
            <a:r>
              <a:rPr lang="ru-RU" sz="2000" dirty="0"/>
              <a:t>Больше или равно			</a:t>
            </a:r>
            <a:r>
              <a:rPr lang="en-US" sz="2000" b="1" dirty="0"/>
              <a:t>&gt;=</a:t>
            </a:r>
            <a:endParaRPr lang="ru-RU" sz="20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ru-RU" sz="1600" dirty="0"/>
              <a:t>Результат всех операций сравнения:</a:t>
            </a:r>
            <a:r>
              <a:rPr lang="en-US" sz="1600" dirty="0"/>
              <a:t>           </a:t>
            </a:r>
            <a:r>
              <a:rPr lang="ru-RU" sz="1600" dirty="0"/>
              <a:t> </a:t>
            </a:r>
            <a:r>
              <a:rPr lang="en-US" sz="1600" b="1" dirty="0"/>
              <a:t>True / False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51971" y="170419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2774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37806" y="6375543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658878"/>
            <a:ext cx="7543800" cy="628232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Функции для работы со строками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504" y="1739621"/>
            <a:ext cx="7625811" cy="432048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ru-RU" sz="2000" dirty="0" err="1"/>
              <a:t>len</a:t>
            </a:r>
            <a:r>
              <a:rPr lang="en-US" altLang="ru-RU" sz="2000" dirty="0"/>
              <a:t>(s)	</a:t>
            </a:r>
            <a:r>
              <a:rPr lang="ru-RU" altLang="ru-RU" sz="2000" dirty="0"/>
              <a:t>	</a:t>
            </a:r>
            <a:r>
              <a:rPr lang="en-US" altLang="ru-RU" sz="2000" dirty="0"/>
              <a:t>- </a:t>
            </a:r>
            <a:r>
              <a:rPr lang="ru-RU" altLang="ru-RU" sz="2000" dirty="0"/>
              <a:t>длина строки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ru-RU" sz="2000" dirty="0" err="1"/>
              <a:t>s.upper</a:t>
            </a:r>
            <a:r>
              <a:rPr lang="en-US" altLang="ru-RU" sz="2000" dirty="0"/>
              <a:t>();  </a:t>
            </a:r>
            <a:r>
              <a:rPr lang="en-US" altLang="ru-RU" sz="2000" dirty="0" err="1"/>
              <a:t>s.lower</a:t>
            </a:r>
            <a:r>
              <a:rPr lang="en-US" altLang="ru-RU" sz="2000" dirty="0"/>
              <a:t>()	- </a:t>
            </a:r>
            <a:r>
              <a:rPr lang="ru-RU" altLang="ru-RU" sz="2000" dirty="0"/>
              <a:t>изменение регистра;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ru-RU" sz="2000" dirty="0" err="1">
                <a:cs typeface="Tahoma" panose="020B0604030504040204" pitchFamily="34" charset="0"/>
              </a:rPr>
              <a:t>s.isdigit</a:t>
            </a:r>
            <a:r>
              <a:rPr lang="en-US" altLang="ru-RU" sz="2000" dirty="0">
                <a:cs typeface="Tahoma" panose="020B0604030504040204" pitchFamily="34" charset="0"/>
              </a:rPr>
              <a:t>()		- </a:t>
            </a:r>
            <a:r>
              <a:rPr lang="ru-RU" altLang="ru-RU" sz="2000" dirty="0">
                <a:cs typeface="Tahoma" panose="020B0604030504040204" pitchFamily="34" charset="0"/>
              </a:rPr>
              <a:t>это число?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ru-RU" sz="2000" dirty="0" err="1">
                <a:cs typeface="Tahoma" panose="020B0604030504040204" pitchFamily="34" charset="0"/>
              </a:rPr>
              <a:t>s.find</a:t>
            </a:r>
            <a:r>
              <a:rPr lang="en-US" altLang="ru-RU" sz="2000" dirty="0">
                <a:cs typeface="Tahoma" panose="020B0604030504040204" pitchFamily="34" charset="0"/>
              </a:rPr>
              <a:t>(</a:t>
            </a:r>
            <a:r>
              <a:rPr lang="en-US" altLang="ru-RU" sz="2000" dirty="0"/>
              <a:t>"</a:t>
            </a:r>
            <a:r>
              <a:rPr lang="en-US" altLang="ru-RU" sz="2000" dirty="0">
                <a:cs typeface="Tahoma" panose="020B0604030504040204" pitchFamily="34" charset="0"/>
              </a:rPr>
              <a:t>x</a:t>
            </a:r>
            <a:r>
              <a:rPr lang="en-US" altLang="ru-RU" sz="2000" dirty="0"/>
              <a:t>"</a:t>
            </a:r>
            <a:r>
              <a:rPr lang="en-US" altLang="ru-RU" sz="2000" dirty="0">
                <a:cs typeface="Tahoma" panose="020B0604030504040204" pitchFamily="34" charset="0"/>
              </a:rPr>
              <a:t>)		- </a:t>
            </a:r>
            <a:r>
              <a:rPr lang="ru-RU" altLang="ru-RU" sz="2000" dirty="0">
                <a:cs typeface="Tahoma" panose="020B0604030504040204" pitchFamily="34" charset="0"/>
              </a:rPr>
              <a:t>поиск символа;</a:t>
            </a:r>
          </a:p>
          <a:p>
            <a:pPr eaLnBrk="1" hangingPunct="1">
              <a:spcBef>
                <a:spcPct val="100000"/>
              </a:spcBef>
            </a:pPr>
            <a:r>
              <a:rPr lang="en-US" altLang="ru-RU" sz="2000" dirty="0" err="1">
                <a:cs typeface="Tahoma" panose="020B0604030504040204" pitchFamily="34" charset="0"/>
              </a:rPr>
              <a:t>s.rfind</a:t>
            </a:r>
            <a:r>
              <a:rPr lang="en-US" altLang="ru-RU" sz="2000" dirty="0">
                <a:cs typeface="Tahoma" panose="020B0604030504040204" pitchFamily="34" charset="0"/>
              </a:rPr>
              <a:t>(</a:t>
            </a:r>
            <a:r>
              <a:rPr lang="en-US" altLang="ru-RU" sz="2000" dirty="0"/>
              <a:t>"</a:t>
            </a:r>
            <a:r>
              <a:rPr lang="en-US" altLang="ru-RU" sz="2000" dirty="0">
                <a:cs typeface="Tahoma" panose="020B0604030504040204" pitchFamily="34" charset="0"/>
              </a:rPr>
              <a:t>x</a:t>
            </a:r>
            <a:r>
              <a:rPr lang="en-US" altLang="ru-RU" sz="2000" dirty="0"/>
              <a:t>"</a:t>
            </a:r>
            <a:r>
              <a:rPr lang="en-US" altLang="ru-RU" sz="2000" dirty="0">
                <a:cs typeface="Tahoma" panose="020B0604030504040204" pitchFamily="34" charset="0"/>
              </a:rPr>
              <a:t>)		- </a:t>
            </a:r>
            <a:r>
              <a:rPr lang="ru-RU" altLang="ru-RU" sz="2000" dirty="0">
                <a:cs typeface="Tahoma" panose="020B0604030504040204" pitchFamily="34" charset="0"/>
              </a:rPr>
              <a:t>поиск символа с конца строки;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>
                <a:cs typeface="Tahoma" panose="020B0604030504040204" pitchFamily="34" charset="0"/>
              </a:rPr>
              <a:t>и ещё много других: 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ru-RU" sz="2000" dirty="0">
                <a:cs typeface="Tahoma" panose="020B0604030504040204" pitchFamily="34" charset="0"/>
              </a:rPr>
              <a:t>    </a:t>
            </a:r>
            <a:r>
              <a:rPr lang="en-US" altLang="ru-RU" sz="2000" dirty="0">
                <a:cs typeface="Tahoma" panose="020B0604030504040204" pitchFamily="34" charset="0"/>
                <a:hlinkClick r:id="rId4"/>
              </a:rPr>
              <a:t>https://www.w3schools.com/python/python_ref_string.asp</a:t>
            </a:r>
            <a:endParaRPr lang="ru-RU" altLang="ru-RU" sz="2000" dirty="0">
              <a:cs typeface="Tahoma" panose="020B0604030504040204" pitchFamily="34" charset="0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endParaRPr lang="ru-RU" altLang="ru-RU" sz="2000" dirty="0">
              <a:cs typeface="Tahoma" panose="020B0604030504040204" pitchFamily="34" charset="0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endParaRPr lang="ru-RU" altLang="ru-RU" sz="2000" dirty="0">
              <a:cs typeface="Tahoma" panose="020B060403050404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46361" y="154300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060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10005" y="6378532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66443" y="682330"/>
            <a:ext cx="7543800" cy="648202"/>
          </a:xfrm>
        </p:spPr>
        <p:txBody>
          <a:bodyPr/>
          <a:lstStyle/>
          <a:p>
            <a:pPr algn="ctr" eaLnBrk="1" hangingPunct="1"/>
            <a:r>
              <a:rPr lang="ru-RU" altLang="ru-RU" sz="2800" b="1" dirty="0">
                <a:cs typeface="Tahoma" panose="020B0604030504040204" pitchFamily="34" charset="0"/>
              </a:rPr>
              <a:t>Практика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900888"/>
            <a:ext cx="7777162" cy="3581400"/>
          </a:xfrm>
        </p:spPr>
        <p:txBody>
          <a:bodyPr/>
          <a:lstStyle/>
          <a:p>
            <a:pPr marL="0" indent="0" eaLnBrk="1" hangingPunct="1">
              <a:spcBef>
                <a:spcPct val="100000"/>
              </a:spcBef>
              <a:buNone/>
            </a:pPr>
            <a:r>
              <a:rPr lang="ru-RU" altLang="ru-RU" sz="2000" b="1" dirty="0"/>
              <a:t>Преобразование строк: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/>
              <a:t>ввести </a:t>
            </a:r>
            <a:r>
              <a:rPr lang="ru-RU" altLang="ru-RU" sz="2000" dirty="0"/>
              <a:t>с клавиатуры </a:t>
            </a:r>
            <a:r>
              <a:rPr lang="ru-RU" sz="2000" dirty="0"/>
              <a:t>имя, отчество и фамилию</a:t>
            </a:r>
            <a:r>
              <a:rPr lang="ru-RU" altLang="ru-RU" sz="2000" dirty="0"/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создать строку следующего вида: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ru-RU" altLang="ru-RU" sz="2000" dirty="0"/>
              <a:t>	</a:t>
            </a:r>
            <a:r>
              <a:rPr lang="en-US" altLang="ru-RU" sz="2000" dirty="0"/>
              <a:t> </a:t>
            </a:r>
            <a:r>
              <a:rPr lang="ru-RU" altLang="ru-RU" sz="2000" dirty="0"/>
              <a:t>				</a:t>
            </a:r>
            <a:r>
              <a:rPr lang="en-US" altLang="ru-RU" sz="2000" dirty="0"/>
              <a:t>"</a:t>
            </a:r>
            <a:r>
              <a:rPr lang="ru-RU" altLang="ru-RU" sz="2000" dirty="0">
                <a:cs typeface="Tahoma" panose="020B0604030504040204" pitchFamily="34" charset="0"/>
              </a:rPr>
              <a:t>Фамилия И.О.</a:t>
            </a:r>
            <a:r>
              <a:rPr lang="en-US" altLang="ru-RU" sz="2000" dirty="0"/>
              <a:t>"</a:t>
            </a:r>
            <a:endParaRPr lang="ru-RU" altLang="ru-RU" sz="2000" dirty="0"/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>
                <a:cs typeface="Tahoma" panose="020B0604030504040204" pitchFamily="34" charset="0"/>
              </a:rPr>
              <a:t>результат распечатать.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118560" y="157289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942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 bwMode="auto">
          <a:xfrm>
            <a:off x="250729" y="2256293"/>
            <a:ext cx="4176464" cy="252028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49531" y="637008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59660" y="633201"/>
            <a:ext cx="6895728" cy="648202"/>
          </a:xfrm>
        </p:spPr>
        <p:txBody>
          <a:bodyPr/>
          <a:lstStyle/>
          <a:p>
            <a:pPr algn="ctr" eaLnBrk="1" hangingPunct="1"/>
            <a:r>
              <a:rPr lang="ru-RU" altLang="ru-RU" sz="3200" b="1" dirty="0">
                <a:cs typeface="Tahoma" panose="020B0604030504040204" pitchFamily="34" charset="0"/>
              </a:rPr>
              <a:t>Циклы</a:t>
            </a:r>
            <a:endParaRPr lang="ru-RU" altLang="ru-RU" sz="2800" b="1" dirty="0">
              <a:cs typeface="Tahoma" panose="020B0604030504040204" pitchFamily="34" charset="0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536" y="2094198"/>
            <a:ext cx="7595545" cy="3744416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endParaRPr lang="ru-RU" altLang="ru-RU" sz="1600" b="1" dirty="0"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000" dirty="0"/>
              <a:t>print("</a:t>
            </a:r>
            <a:r>
              <a:rPr lang="ru-RU" sz="2000" dirty="0"/>
              <a:t>Обратный отсчет...")</a:t>
            </a:r>
          </a:p>
          <a:p>
            <a:pPr marL="0" indent="0">
              <a:buNone/>
            </a:pPr>
            <a:r>
              <a:rPr lang="en-US" sz="2000" dirty="0"/>
              <a:t>n= 3</a:t>
            </a:r>
          </a:p>
          <a:p>
            <a:pPr marL="0" indent="0">
              <a:buNone/>
            </a:pPr>
            <a:r>
              <a:rPr lang="en-US" sz="2000" b="1" dirty="0"/>
              <a:t>while </a:t>
            </a:r>
            <a:r>
              <a:rPr lang="en-US" sz="2000" dirty="0"/>
              <a:t>n &gt; 1:</a:t>
            </a:r>
          </a:p>
          <a:p>
            <a:pPr marL="0" indent="0">
              <a:buNone/>
            </a:pPr>
            <a:r>
              <a:rPr lang="en-US" sz="2000" dirty="0"/>
              <a:t>    print(n)</a:t>
            </a:r>
          </a:p>
          <a:p>
            <a:pPr marL="0" indent="0">
              <a:buNone/>
            </a:pPr>
            <a:r>
              <a:rPr lang="en-US" sz="2000" dirty="0"/>
              <a:t>    n = n -1</a:t>
            </a:r>
          </a:p>
          <a:p>
            <a:pPr marL="0" indent="0">
              <a:buNone/>
            </a:pPr>
            <a:r>
              <a:rPr lang="en-US" sz="2000" dirty="0"/>
              <a:t>print("</a:t>
            </a:r>
            <a:r>
              <a:rPr lang="ru-RU" sz="2000" dirty="0"/>
              <a:t>Пуск!")</a:t>
            </a:r>
            <a:endParaRPr lang="ru-RU" altLang="ru-RU" sz="2000" dirty="0"/>
          </a:p>
          <a:p>
            <a:pPr marL="0" indent="0" eaLnBrk="1" hangingPunct="1">
              <a:spcBef>
                <a:spcPct val="100000"/>
              </a:spcBef>
              <a:buNone/>
            </a:pPr>
            <a:endParaRPr lang="ru-RU" altLang="ru-RU" sz="1600" b="1" dirty="0">
              <a:cs typeface="Tahoma" panose="020B0604030504040204" pitchFamily="34" charset="0"/>
            </a:endParaRPr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ru-RU" altLang="ru-RU" sz="1600" b="1" dirty="0">
                <a:cs typeface="Tahoma" panose="020B0604030504040204" pitchFamily="34" charset="0"/>
              </a:rPr>
              <a:t>Выполнить данную программу в пошаговом режиме:</a:t>
            </a:r>
            <a:endParaRPr lang="ru-RU" altLang="ru-RU" sz="1600" dirty="0">
              <a:cs typeface="Tahoma" panose="020B060403050404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58086" y="148837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6793" y="158418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      Код					Память</a:t>
            </a:r>
          </a:p>
        </p:txBody>
      </p:sp>
    </p:spTree>
    <p:extLst>
      <p:ext uri="{BB962C8B-B14F-4D97-AF65-F5344CB8AC3E}">
        <p14:creationId xmlns:p14="http://schemas.microsoft.com/office/powerpoint/2010/main" val="24454277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634082" y="6395468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-9480" y="699266"/>
            <a:ext cx="7543800" cy="648202"/>
          </a:xfrm>
        </p:spPr>
        <p:txBody>
          <a:bodyPr/>
          <a:lstStyle/>
          <a:p>
            <a:pPr algn="ctr" eaLnBrk="1" hangingPunct="1"/>
            <a:r>
              <a:rPr lang="ru-RU" altLang="ru-RU" sz="2800" b="1" dirty="0">
                <a:cs typeface="Tahoma" panose="020B0604030504040204" pitchFamily="34" charset="0"/>
              </a:rPr>
              <a:t>Практика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8470" y="1638300"/>
            <a:ext cx="7777162" cy="3581400"/>
          </a:xfrm>
        </p:spPr>
        <p:txBody>
          <a:bodyPr/>
          <a:lstStyle/>
          <a:p>
            <a:pPr marL="0" indent="0" eaLnBrk="1" hangingPunct="1">
              <a:spcBef>
                <a:spcPct val="100000"/>
              </a:spcBef>
              <a:buNone/>
            </a:pPr>
            <a:r>
              <a:rPr lang="ru-RU" altLang="ru-RU" sz="2000" b="1" dirty="0"/>
              <a:t>Обработка строк: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2000" dirty="0"/>
              <a:t>ввести с клавиатуры </a:t>
            </a:r>
            <a:r>
              <a:rPr lang="ru-RU" sz="2000" dirty="0"/>
              <a:t>произвольную строку</a:t>
            </a:r>
            <a:r>
              <a:rPr lang="ru-RU" altLang="ru-RU" sz="2000" dirty="0"/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2000" dirty="0"/>
              <a:t>определить количество пробелов в этой строке.</a:t>
            </a:r>
          </a:p>
          <a:p>
            <a:pPr eaLnBrk="1" hangingPunct="1">
              <a:spcBef>
                <a:spcPts val="600"/>
              </a:spcBef>
            </a:pPr>
            <a:endParaRPr lang="ru-RU" altLang="ru-RU" sz="2000" dirty="0"/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ru-RU" altLang="ru-RU" sz="2000" b="1" dirty="0"/>
              <a:t>Вычисление факториала: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2000" dirty="0"/>
              <a:t>ввести с клавиатуры </a:t>
            </a:r>
            <a:r>
              <a:rPr lang="ru-RU" sz="2000" dirty="0"/>
              <a:t>целое число</a:t>
            </a:r>
            <a:r>
              <a:rPr lang="ru-RU" altLang="ru-RU" sz="2000" dirty="0"/>
              <a:t>;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2000" dirty="0"/>
              <a:t>найти и распечатать факториал этого числа.</a:t>
            </a:r>
          </a:p>
          <a:p>
            <a:pPr marL="0" indent="0" eaLnBrk="1" hangingPunct="1">
              <a:spcBef>
                <a:spcPct val="100000"/>
              </a:spcBef>
              <a:buNone/>
            </a:pPr>
            <a:endParaRPr lang="ru-RU" altLang="ru-RU" sz="20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42637" y="174225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606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564968" y="6408738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1861F7A-97F7-40EB-A5BA-4238E1E622D5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ru-RU" altLang="ru-RU" sz="1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-5842" y="740891"/>
            <a:ext cx="7134271" cy="83820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Логические операции</a:t>
            </a:r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48491" y="1772816"/>
            <a:ext cx="7458027" cy="1368152"/>
          </a:xfrm>
        </p:spPr>
        <p:txBody>
          <a:bodyPr/>
          <a:lstStyle/>
          <a:p>
            <a:r>
              <a:rPr lang="ru-RU" sz="2000" dirty="0"/>
              <a:t>Отрицание		 			</a:t>
            </a:r>
            <a:r>
              <a:rPr lang="en-US" sz="2000" b="1" dirty="0"/>
              <a:t>not</a:t>
            </a:r>
            <a:endParaRPr lang="ru-RU" sz="2000" b="1" dirty="0"/>
          </a:p>
          <a:p>
            <a:r>
              <a:rPr lang="ru-RU" sz="2000" dirty="0"/>
              <a:t>Логическое умножение</a:t>
            </a:r>
            <a:r>
              <a:rPr lang="en-US" sz="2000" dirty="0"/>
              <a:t>(</a:t>
            </a:r>
            <a:r>
              <a:rPr lang="ru-RU" sz="2000" dirty="0"/>
              <a:t>конъюнкция</a:t>
            </a:r>
            <a:r>
              <a:rPr lang="en-US" sz="2000" dirty="0"/>
              <a:t>)</a:t>
            </a:r>
            <a:r>
              <a:rPr lang="ru-RU" sz="2000" dirty="0"/>
              <a:t>	</a:t>
            </a:r>
            <a:r>
              <a:rPr lang="en-US" sz="2000" b="1" dirty="0"/>
              <a:t>and</a:t>
            </a:r>
            <a:endParaRPr lang="ru-RU" sz="2000" b="1" dirty="0"/>
          </a:p>
          <a:p>
            <a:r>
              <a:rPr lang="ru-RU" sz="2000" dirty="0"/>
              <a:t>Логическое сложение  (дизъюнкция)	</a:t>
            </a:r>
            <a:r>
              <a:rPr lang="en-US" sz="2000" b="1" dirty="0"/>
              <a:t>or</a:t>
            </a:r>
            <a:endParaRPr lang="ru-RU" sz="2000" b="1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73523" y="187495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74062"/>
              </p:ext>
            </p:extLst>
          </p:nvPr>
        </p:nvGraphicFramePr>
        <p:xfrm>
          <a:off x="642230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A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and 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or 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3902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Скругленный прямоугольник 16"/>
          <p:cNvSpPr/>
          <p:nvPr/>
        </p:nvSpPr>
        <p:spPr bwMode="auto">
          <a:xfrm>
            <a:off x="1030899" y="4994275"/>
            <a:ext cx="4071418" cy="100811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488551" y="6389837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-82259" y="737853"/>
            <a:ext cx="7039000" cy="648202"/>
          </a:xfrm>
        </p:spPr>
        <p:txBody>
          <a:bodyPr/>
          <a:lstStyle/>
          <a:p>
            <a:pPr algn="ctr" eaLnBrk="1" hangingPunct="1"/>
            <a:r>
              <a:rPr lang="ru-RU" altLang="ru-RU" sz="3200" dirty="0">
                <a:cs typeface="Tahoma" panose="020B0604030504040204" pitchFamily="34" charset="0"/>
              </a:rPr>
              <a:t>Ветвление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97106" y="168594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53916"/>
            <a:ext cx="56166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 = int(input())</a:t>
            </a:r>
            <a:endParaRPr lang="ru-RU" sz="2000" dirty="0"/>
          </a:p>
          <a:p>
            <a:endParaRPr lang="en-US" sz="2000" dirty="0"/>
          </a:p>
          <a:p>
            <a:r>
              <a:rPr lang="en-US" sz="2000" b="1" dirty="0"/>
              <a:t>if </a:t>
            </a:r>
            <a:r>
              <a:rPr lang="en-US" sz="2000" dirty="0"/>
              <a:t>n % 2 == 0: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# </a:t>
            </a:r>
            <a:r>
              <a:rPr lang="ru-RU" sz="2000" dirty="0"/>
              <a:t>блок кода 1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/>
              <a:t>print("</a:t>
            </a:r>
            <a:r>
              <a:rPr lang="ru-RU" sz="2000" dirty="0"/>
              <a:t>Четное")</a:t>
            </a:r>
          </a:p>
          <a:p>
            <a:r>
              <a:rPr lang="en-US" sz="2000" b="1" dirty="0"/>
              <a:t>else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ru-RU" sz="2000" dirty="0"/>
              <a:t>	</a:t>
            </a:r>
            <a:r>
              <a:rPr lang="en-US" sz="2000" dirty="0"/>
              <a:t># </a:t>
            </a:r>
            <a:r>
              <a:rPr lang="ru-RU" sz="2000" dirty="0"/>
              <a:t>блок кода 2</a:t>
            </a:r>
            <a:endParaRPr lang="en-US" sz="2000" dirty="0"/>
          </a:p>
          <a:p>
            <a:r>
              <a:rPr lang="ru-RU" sz="2000" dirty="0"/>
              <a:t>	</a:t>
            </a:r>
            <a:r>
              <a:rPr lang="en-US" sz="2000" dirty="0"/>
              <a:t>print("</a:t>
            </a:r>
            <a:r>
              <a:rPr lang="ru-RU" sz="2000" dirty="0"/>
              <a:t>Нечетное" )</a:t>
            </a:r>
          </a:p>
          <a:p>
            <a:endParaRPr lang="ru-RU" sz="2000" dirty="0"/>
          </a:p>
          <a:p>
            <a:r>
              <a:rPr lang="en-US" sz="2000" dirty="0"/>
              <a:t>		</a:t>
            </a:r>
            <a:r>
              <a:rPr lang="ru-RU" sz="2000" dirty="0"/>
              <a:t>     </a:t>
            </a:r>
            <a:r>
              <a:rPr lang="ru-RU" sz="2000" b="1" dirty="0"/>
              <a:t>или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b="1" dirty="0"/>
              <a:t>	if </a:t>
            </a:r>
            <a:r>
              <a:rPr lang="en-US" sz="2000" dirty="0"/>
              <a:t>n%2==0: print("</a:t>
            </a:r>
            <a:r>
              <a:rPr lang="ru-RU" sz="2000" dirty="0"/>
              <a:t>Четное")</a:t>
            </a:r>
          </a:p>
          <a:p>
            <a:r>
              <a:rPr lang="en-US" sz="2000" b="1" dirty="0"/>
              <a:t>	else</a:t>
            </a:r>
            <a:r>
              <a:rPr lang="en-US" sz="2000" dirty="0"/>
              <a:t>:           print("</a:t>
            </a:r>
            <a:r>
              <a:rPr lang="ru-RU" sz="2000" dirty="0"/>
              <a:t>Нечетное" )</a:t>
            </a:r>
          </a:p>
          <a:p>
            <a:endParaRPr lang="en-US" sz="2000" dirty="0"/>
          </a:p>
        </p:txBody>
      </p:sp>
      <p:cxnSp>
        <p:nvCxnSpPr>
          <p:cNvPr id="5" name="Прямая соединительная линия 4"/>
          <p:cNvCxnSpPr/>
          <p:nvPr/>
        </p:nvCxnSpPr>
        <p:spPr bwMode="auto">
          <a:xfrm>
            <a:off x="349789" y="1753916"/>
            <a:ext cx="0" cy="29523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Прямая соединительная линия 8"/>
          <p:cNvCxnSpPr/>
          <p:nvPr/>
        </p:nvCxnSpPr>
        <p:spPr bwMode="auto">
          <a:xfrm>
            <a:off x="1213885" y="2762027"/>
            <a:ext cx="0" cy="194421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Прямая со стрелкой 10"/>
          <p:cNvCxnSpPr/>
          <p:nvPr/>
        </p:nvCxnSpPr>
        <p:spPr bwMode="auto">
          <a:xfrm>
            <a:off x="493805" y="4274195"/>
            <a:ext cx="57606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Прямая со стрелкой 15"/>
          <p:cNvCxnSpPr/>
          <p:nvPr/>
        </p:nvCxnSpPr>
        <p:spPr bwMode="auto">
          <a:xfrm>
            <a:off x="493805" y="3194075"/>
            <a:ext cx="57606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26843" y="291707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</a:t>
            </a:r>
            <a:endParaRPr lang="ru-R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0815" y="399719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tab</a:t>
            </a:r>
            <a:endParaRPr lang="ru-RU" sz="12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310229" y="1753916"/>
            <a:ext cx="2994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Важно: </a:t>
            </a:r>
            <a:r>
              <a:rPr lang="ru-RU" dirty="0"/>
              <a:t>один уровень вложенности блока кода – один </a:t>
            </a:r>
            <a:r>
              <a:rPr lang="en-US" dirty="0"/>
              <a:t>tab.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8149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518436" y="6361507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634" y="670266"/>
            <a:ext cx="7039000" cy="648202"/>
          </a:xfrm>
        </p:spPr>
        <p:txBody>
          <a:bodyPr/>
          <a:lstStyle/>
          <a:p>
            <a:pPr algn="ctr" eaLnBrk="1" hangingPunct="1"/>
            <a:r>
              <a:rPr lang="ru-RU" altLang="ru-RU" sz="3200" dirty="0">
                <a:cs typeface="Tahoma" panose="020B0604030504040204" pitchFamily="34" charset="0"/>
              </a:rPr>
              <a:t>Вложенное ветвление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26991" y="140264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052082" y="1869601"/>
            <a:ext cx="3282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Важно: </a:t>
            </a:r>
            <a:r>
              <a:rPr lang="ru-RU" dirty="0"/>
              <a:t>стараемся избегать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	 Как?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7666" y="1869601"/>
            <a:ext cx="40851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= int(input())</a:t>
            </a:r>
          </a:p>
          <a:p>
            <a:r>
              <a:rPr lang="en-US" sz="2000" dirty="0"/>
              <a:t>b = int(input())</a:t>
            </a:r>
            <a:endParaRPr lang="ru-RU" sz="2000" dirty="0"/>
          </a:p>
          <a:p>
            <a:endParaRPr lang="en-US" sz="2000" dirty="0"/>
          </a:p>
          <a:p>
            <a:r>
              <a:rPr lang="en-US" sz="2000" b="1" dirty="0"/>
              <a:t>if</a:t>
            </a:r>
            <a:r>
              <a:rPr lang="en-US" sz="2000" dirty="0"/>
              <a:t> a % b == 0:</a:t>
            </a:r>
          </a:p>
          <a:p>
            <a:r>
              <a:rPr lang="ru-RU" sz="2000" dirty="0"/>
              <a:t>      </a:t>
            </a:r>
            <a:r>
              <a:rPr lang="en-US" sz="2000" dirty="0"/>
              <a:t>print(b, "</a:t>
            </a:r>
            <a:r>
              <a:rPr lang="ru-RU" sz="2000" dirty="0"/>
              <a:t>делитель", </a:t>
            </a:r>
            <a:r>
              <a:rPr lang="en-US" sz="2000" dirty="0"/>
              <a:t>a)</a:t>
            </a:r>
          </a:p>
          <a:p>
            <a:r>
              <a:rPr lang="en-US" sz="2000" b="1" dirty="0"/>
              <a:t>else</a:t>
            </a:r>
            <a:r>
              <a:rPr lang="en-US" sz="2000" dirty="0"/>
              <a:t>:</a:t>
            </a:r>
          </a:p>
          <a:p>
            <a:r>
              <a:rPr lang="ru-RU" sz="2000" dirty="0"/>
              <a:t>      </a:t>
            </a:r>
            <a:r>
              <a:rPr lang="en-US" sz="2000" b="1" dirty="0"/>
              <a:t>if</a:t>
            </a:r>
            <a:r>
              <a:rPr lang="en-US" sz="2000" dirty="0"/>
              <a:t> b % a == 0:</a:t>
            </a:r>
          </a:p>
          <a:p>
            <a:r>
              <a:rPr lang="ru-RU" sz="2000" dirty="0"/>
              <a:t>	</a:t>
            </a:r>
            <a:r>
              <a:rPr lang="en-US" sz="2000" dirty="0"/>
              <a:t>print(a,"</a:t>
            </a:r>
            <a:r>
              <a:rPr lang="ru-RU" sz="2000" dirty="0"/>
              <a:t>делитель", </a:t>
            </a:r>
            <a:r>
              <a:rPr lang="en-US" sz="2000" dirty="0"/>
              <a:t>b)</a:t>
            </a:r>
          </a:p>
          <a:p>
            <a:r>
              <a:rPr lang="ru-RU" sz="2000" dirty="0"/>
              <a:t>      </a:t>
            </a:r>
            <a:r>
              <a:rPr lang="en-US" sz="2000" b="1" dirty="0"/>
              <a:t>else</a:t>
            </a:r>
            <a:r>
              <a:rPr lang="en-US" sz="2000" dirty="0"/>
              <a:t>:</a:t>
            </a:r>
          </a:p>
          <a:p>
            <a:r>
              <a:rPr lang="ru-RU" sz="2000" dirty="0"/>
              <a:t>	</a:t>
            </a:r>
            <a:r>
              <a:rPr lang="en-US" sz="2000" dirty="0"/>
              <a:t>print("</a:t>
            </a:r>
            <a:r>
              <a:rPr lang="ru-RU" sz="2000" dirty="0"/>
              <a:t>Нет делителей")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 bwMode="auto">
          <a:xfrm>
            <a:off x="379674" y="1869601"/>
            <a:ext cx="0" cy="29523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Прямая соединительная линия 19"/>
          <p:cNvCxnSpPr/>
          <p:nvPr/>
        </p:nvCxnSpPr>
        <p:spPr bwMode="auto">
          <a:xfrm>
            <a:off x="811722" y="3165745"/>
            <a:ext cx="0" cy="24653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единительная линия 20"/>
          <p:cNvCxnSpPr/>
          <p:nvPr/>
        </p:nvCxnSpPr>
        <p:spPr bwMode="auto">
          <a:xfrm>
            <a:off x="379674" y="1725586"/>
            <a:ext cx="0" cy="29523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Прямая соединительная линия 21"/>
          <p:cNvCxnSpPr/>
          <p:nvPr/>
        </p:nvCxnSpPr>
        <p:spPr bwMode="auto">
          <a:xfrm>
            <a:off x="1243770" y="4101849"/>
            <a:ext cx="0" cy="219624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9057916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 bwMode="auto">
          <a:xfrm>
            <a:off x="955738" y="4772017"/>
            <a:ext cx="5544616" cy="129614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518436" y="6383603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9634" y="692362"/>
            <a:ext cx="7039000" cy="648202"/>
          </a:xfrm>
        </p:spPr>
        <p:txBody>
          <a:bodyPr/>
          <a:lstStyle/>
          <a:p>
            <a:pPr algn="ctr" eaLnBrk="1" hangingPunct="1"/>
            <a:r>
              <a:rPr lang="ru-RU" altLang="ru-RU" sz="3200" dirty="0">
                <a:cs typeface="Tahoma" panose="020B0604030504040204" pitchFamily="34" charset="0"/>
              </a:rPr>
              <a:t>Вложенное ветвление  </a:t>
            </a:r>
            <a:r>
              <a:rPr lang="ru-RU" altLang="ru-RU" sz="2400" b="1" dirty="0">
                <a:cs typeface="Tahoma" panose="020B0604030504040204" pitchFamily="34" charset="0"/>
              </a:rPr>
              <a:t>вар.2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26991" y="162360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7666" y="1507593"/>
            <a:ext cx="71287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= int(input())</a:t>
            </a:r>
          </a:p>
          <a:p>
            <a:r>
              <a:rPr lang="en-US" sz="2000" dirty="0"/>
              <a:t>b = int(input())</a:t>
            </a:r>
            <a:endParaRPr lang="ru-RU" sz="2000" dirty="0"/>
          </a:p>
          <a:p>
            <a:endParaRPr lang="en-US" sz="2000" dirty="0"/>
          </a:p>
          <a:p>
            <a:r>
              <a:rPr lang="en-US" sz="2000" b="1" dirty="0"/>
              <a:t>if</a:t>
            </a:r>
            <a:r>
              <a:rPr lang="en-US" sz="2000" dirty="0"/>
              <a:t> a % b == 0:</a:t>
            </a:r>
          </a:p>
          <a:p>
            <a:r>
              <a:rPr lang="ru-RU" sz="2000" dirty="0"/>
              <a:t>    </a:t>
            </a:r>
            <a:r>
              <a:rPr lang="en-US" sz="2000" dirty="0"/>
              <a:t>print(b, "</a:t>
            </a:r>
            <a:r>
              <a:rPr lang="ru-RU" sz="2000" dirty="0"/>
              <a:t>делитель", </a:t>
            </a:r>
            <a:r>
              <a:rPr lang="en-US" sz="2000" dirty="0"/>
              <a:t>a)</a:t>
            </a:r>
          </a:p>
          <a:p>
            <a:r>
              <a:rPr lang="en-US" sz="2000" b="1" dirty="0"/>
              <a:t>elif</a:t>
            </a:r>
            <a:r>
              <a:rPr lang="en-US" sz="2000" dirty="0"/>
              <a:t> b % a == 0:</a:t>
            </a:r>
            <a:r>
              <a:rPr lang="ru-RU" sz="2000" dirty="0"/>
              <a:t>		</a:t>
            </a:r>
            <a:r>
              <a:rPr lang="en-US" sz="2000" dirty="0"/>
              <a:t># </a:t>
            </a:r>
            <a:r>
              <a:rPr lang="ru-RU" sz="2000" dirty="0"/>
              <a:t>можно несколько </a:t>
            </a:r>
            <a:r>
              <a:rPr lang="en-US" sz="2000" b="1" dirty="0"/>
              <a:t>elif</a:t>
            </a:r>
          </a:p>
          <a:p>
            <a:r>
              <a:rPr lang="ru-RU" sz="2000" dirty="0"/>
              <a:t>    </a:t>
            </a:r>
            <a:r>
              <a:rPr lang="en-US" sz="2000" dirty="0"/>
              <a:t>print(a,"</a:t>
            </a:r>
            <a:r>
              <a:rPr lang="ru-RU" sz="2000" dirty="0"/>
              <a:t>делитель", </a:t>
            </a:r>
            <a:r>
              <a:rPr lang="en-US" sz="2000" dirty="0"/>
              <a:t>b)</a:t>
            </a:r>
          </a:p>
          <a:p>
            <a:r>
              <a:rPr lang="en-US" sz="2000" b="1" dirty="0"/>
              <a:t>else</a:t>
            </a:r>
            <a:r>
              <a:rPr lang="en-US" sz="2000" dirty="0"/>
              <a:t>:</a:t>
            </a:r>
          </a:p>
          <a:p>
            <a:r>
              <a:rPr lang="ru-RU" sz="2000" dirty="0"/>
              <a:t>    </a:t>
            </a:r>
            <a:r>
              <a:rPr lang="en-US" sz="2000" dirty="0"/>
              <a:t>print("</a:t>
            </a:r>
            <a:r>
              <a:rPr lang="ru-RU" sz="2000" dirty="0"/>
              <a:t>Нет делителей")</a:t>
            </a:r>
            <a:endParaRPr lang="en-US" sz="2000" dirty="0"/>
          </a:p>
          <a:p>
            <a:r>
              <a:rPr lang="en-US" sz="2000" dirty="0"/>
              <a:t>			</a:t>
            </a:r>
            <a:r>
              <a:rPr lang="ru-RU" sz="2000" b="1" dirty="0"/>
              <a:t>или</a:t>
            </a:r>
          </a:p>
          <a:p>
            <a:endParaRPr lang="ru-RU" sz="2000" b="1" dirty="0"/>
          </a:p>
          <a:p>
            <a:r>
              <a:rPr lang="ru-RU" sz="2000" b="1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a % b == 0:</a:t>
            </a:r>
            <a:r>
              <a:rPr lang="ru-RU" sz="2000" dirty="0"/>
              <a:t>     </a:t>
            </a:r>
            <a:r>
              <a:rPr lang="en-US" sz="2000" dirty="0"/>
              <a:t>print(b, "</a:t>
            </a:r>
            <a:r>
              <a:rPr lang="ru-RU" sz="2000" dirty="0"/>
              <a:t>делитель", </a:t>
            </a:r>
            <a:r>
              <a:rPr lang="en-US" sz="2000" dirty="0"/>
              <a:t>a)</a:t>
            </a:r>
          </a:p>
          <a:p>
            <a:r>
              <a:rPr lang="ru-RU" sz="2000" b="1" dirty="0"/>
              <a:t>	</a:t>
            </a:r>
            <a:r>
              <a:rPr lang="en-US" sz="2000" b="1" dirty="0"/>
              <a:t>elif</a:t>
            </a:r>
            <a:r>
              <a:rPr lang="en-US" sz="2000" dirty="0"/>
              <a:t> b % a == 0:</a:t>
            </a:r>
            <a:r>
              <a:rPr lang="ru-RU" sz="2000" dirty="0"/>
              <a:t>  </a:t>
            </a:r>
            <a:r>
              <a:rPr lang="en-US" sz="2000" dirty="0"/>
              <a:t>print(a,"</a:t>
            </a:r>
            <a:r>
              <a:rPr lang="ru-RU" sz="2000" dirty="0"/>
              <a:t>делитель", </a:t>
            </a:r>
            <a:r>
              <a:rPr lang="en-US" sz="2000" dirty="0"/>
              <a:t>b)</a:t>
            </a:r>
          </a:p>
          <a:p>
            <a:r>
              <a:rPr lang="ru-RU" sz="2000" b="1" dirty="0"/>
              <a:t>	</a:t>
            </a:r>
            <a:r>
              <a:rPr lang="en-US" sz="2000" b="1" dirty="0"/>
              <a:t>else</a:t>
            </a:r>
            <a:r>
              <a:rPr lang="en-US" sz="2000" dirty="0"/>
              <a:t>:</a:t>
            </a:r>
            <a:r>
              <a:rPr lang="ru-RU" sz="2000" dirty="0"/>
              <a:t>                   </a:t>
            </a:r>
            <a:r>
              <a:rPr lang="en-US" sz="2000" dirty="0"/>
              <a:t>print("</a:t>
            </a:r>
            <a:r>
              <a:rPr lang="ru-RU" sz="2000" dirty="0"/>
              <a:t>Нет делителей")</a:t>
            </a:r>
            <a:endParaRPr lang="en-US" sz="2000" dirty="0"/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2494254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51857" y="6401277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295" y="705075"/>
            <a:ext cx="7543800" cy="648202"/>
          </a:xfrm>
        </p:spPr>
        <p:txBody>
          <a:bodyPr/>
          <a:lstStyle/>
          <a:p>
            <a:pPr algn="ctr" eaLnBrk="1" hangingPunct="1"/>
            <a:r>
              <a:rPr lang="ru-RU" altLang="ru-RU" sz="2800" b="1" dirty="0">
                <a:cs typeface="Tahoma" panose="020B0604030504040204" pitchFamily="34" charset="0"/>
              </a:rPr>
              <a:t>Практика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504" y="1765355"/>
            <a:ext cx="7885112" cy="3581400"/>
          </a:xfrm>
        </p:spPr>
        <p:txBody>
          <a:bodyPr/>
          <a:lstStyle/>
          <a:p>
            <a:pPr marL="0" indent="0" eaLnBrk="1" hangingPunct="1">
              <a:spcBef>
                <a:spcPct val="100000"/>
              </a:spcBef>
              <a:buNone/>
            </a:pPr>
            <a:r>
              <a:rPr lang="ru-RU" altLang="ru-RU" sz="2000" b="1" dirty="0"/>
              <a:t>Программы с ветвлением: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ввести с клавиатуры три целых числа;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найти максимальное значение из этих трёх чисел;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>
                <a:cs typeface="Tahoma" panose="020B0604030504040204" pitchFamily="34" charset="0"/>
              </a:rPr>
              <a:t>результат распечатать.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60412" y="180034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4280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51857" y="6386199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8295" y="689997"/>
            <a:ext cx="7543800" cy="648202"/>
          </a:xfrm>
        </p:spPr>
        <p:txBody>
          <a:bodyPr/>
          <a:lstStyle/>
          <a:p>
            <a:pPr algn="ctr" eaLnBrk="1" hangingPunct="1"/>
            <a:r>
              <a:rPr lang="ru-RU" altLang="ru-RU" sz="3200" b="1" dirty="0">
                <a:cs typeface="Tahoma" panose="020B0604030504040204" pitchFamily="34" charset="0"/>
              </a:rPr>
              <a:t>ДЗ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504" y="1750277"/>
            <a:ext cx="7885112" cy="3581400"/>
          </a:xfrm>
        </p:spPr>
        <p:txBody>
          <a:bodyPr/>
          <a:lstStyle/>
          <a:p>
            <a:pPr marL="0" indent="0" eaLnBrk="1" hangingPunct="1">
              <a:spcBef>
                <a:spcPct val="100000"/>
              </a:spcBef>
              <a:buNone/>
            </a:pPr>
            <a:r>
              <a:rPr lang="ru-RU" altLang="ru-RU" sz="2000" b="1" dirty="0"/>
              <a:t>Написание команд ветвления: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Смотрим </a:t>
            </a:r>
            <a:r>
              <a:rPr lang="en-US" altLang="ru-RU" sz="2000" b="1" dirty="0"/>
              <a:t>task</a:t>
            </a:r>
            <a:r>
              <a:rPr lang="ru-RU" altLang="ru-RU" sz="2000" b="1" dirty="0"/>
              <a:t>3</a:t>
            </a:r>
            <a:r>
              <a:rPr lang="ru-RU" altLang="ru-RU" sz="2000" dirty="0"/>
              <a:t> и </a:t>
            </a:r>
            <a:r>
              <a:rPr lang="en-US" altLang="ru-RU" sz="2000" b="1" dirty="0"/>
              <a:t>task</a:t>
            </a:r>
            <a:r>
              <a:rPr lang="ru-RU" altLang="ru-RU" sz="2000" b="1" dirty="0"/>
              <a:t>4</a:t>
            </a:r>
            <a:r>
              <a:rPr lang="en-US" altLang="ru-RU" sz="2000" dirty="0"/>
              <a:t> </a:t>
            </a:r>
            <a:r>
              <a:rPr lang="ru-RU" altLang="ru-RU" sz="2000" dirty="0"/>
              <a:t>в материалах второго дня;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Решаем используя пройденный материал;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60412" y="164956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764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23074" y="6408738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78721" y="597353"/>
            <a:ext cx="7543800" cy="527391"/>
          </a:xfrm>
        </p:spPr>
        <p:txBody>
          <a:bodyPr/>
          <a:lstStyle/>
          <a:p>
            <a:pPr algn="ctr" eaLnBrk="1" hangingPunct="1"/>
            <a:r>
              <a:rPr lang="ru-RU" altLang="ru-RU" sz="2800" b="1" dirty="0">
                <a:cs typeface="Tahoma" panose="020B0604030504040204" pitchFamily="34" charset="0"/>
              </a:rPr>
              <a:t>Строки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1412776"/>
            <a:ext cx="7885112" cy="4536504"/>
          </a:xfrm>
        </p:spPr>
        <p:txBody>
          <a:bodyPr/>
          <a:lstStyle/>
          <a:p>
            <a:pPr marL="0" indent="0" eaLnBrk="1" hangingPunct="1">
              <a:spcBef>
                <a:spcPct val="100000"/>
              </a:spcBef>
              <a:buNone/>
            </a:pPr>
            <a:r>
              <a:rPr lang="ru-RU" altLang="ru-RU" sz="2000" b="1" dirty="0"/>
              <a:t>Свойства строкового объекта:</a:t>
            </a:r>
            <a:endParaRPr lang="ru-RU" altLang="ru-RU" sz="2000" dirty="0"/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непрерывная последовательность </a:t>
            </a:r>
            <a:r>
              <a:rPr lang="en-US" altLang="ru-RU" sz="2000" dirty="0"/>
              <a:t>UNICODE </a:t>
            </a:r>
            <a:r>
              <a:rPr lang="ru-RU" altLang="ru-RU" sz="2000" dirty="0"/>
              <a:t>символов;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/>
              <a:t>строка – неизменяемый объект;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>
                <a:cs typeface="Tahoma" panose="020B0604030504040204" pitchFamily="34" charset="0"/>
              </a:rPr>
              <a:t>к элементам строки можно обращаться по индексам;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>
                <a:cs typeface="Tahoma" panose="020B0604030504040204" pitchFamily="34" charset="0"/>
              </a:rPr>
              <a:t>отсчёт индекса начинается с </a:t>
            </a:r>
            <a:r>
              <a:rPr lang="ru-RU" altLang="ru-RU" sz="2000" b="1" dirty="0">
                <a:cs typeface="Tahoma" panose="020B0604030504040204" pitchFamily="34" charset="0"/>
              </a:rPr>
              <a:t>нуля</a:t>
            </a:r>
            <a:r>
              <a:rPr lang="ru-RU" altLang="ru-RU" sz="2000" dirty="0">
                <a:cs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2000" dirty="0">
                <a:cs typeface="Tahoma" panose="020B0604030504040204" pitchFamily="34" charset="0"/>
              </a:rPr>
              <a:t>со строками определены следующие операции:</a:t>
            </a:r>
          </a:p>
          <a:p>
            <a:pPr lvl="1" eaLnBrk="1" hangingPunct="1">
              <a:spcBef>
                <a:spcPct val="100000"/>
              </a:spcBef>
            </a:pPr>
            <a:r>
              <a:rPr lang="ru-RU" altLang="ru-RU" sz="1600" dirty="0">
                <a:cs typeface="Tahoma" panose="020B0604030504040204" pitchFamily="34" charset="0"/>
              </a:rPr>
              <a:t>операция конкатенации строк   </a:t>
            </a:r>
            <a:r>
              <a:rPr lang="en-US" altLang="ru-RU" sz="1600" dirty="0">
                <a:cs typeface="Tahoma" panose="020B0604030504040204" pitchFamily="34" charset="0"/>
              </a:rPr>
              <a:t> </a:t>
            </a:r>
            <a:r>
              <a:rPr lang="ru-RU" altLang="ru-RU" sz="1600" b="1" dirty="0">
                <a:cs typeface="Tahoma" panose="020B0604030504040204" pitchFamily="34" charset="0"/>
              </a:rPr>
              <a:t>+</a:t>
            </a:r>
          </a:p>
          <a:p>
            <a:pPr lvl="1" eaLnBrk="1" hangingPunct="1">
              <a:spcBef>
                <a:spcPct val="100000"/>
              </a:spcBef>
            </a:pPr>
            <a:r>
              <a:rPr lang="ru-RU" altLang="ru-RU" sz="1600" dirty="0">
                <a:cs typeface="Tahoma" panose="020B0604030504040204" pitchFamily="34" charset="0"/>
              </a:rPr>
              <a:t>операция индексации                </a:t>
            </a:r>
            <a:r>
              <a:rPr lang="en-US" altLang="ru-RU" sz="1600" b="1" dirty="0">
                <a:cs typeface="Tahoma" panose="020B0604030504040204" pitchFamily="34" charset="0"/>
              </a:rPr>
              <a:t>[ ]</a:t>
            </a:r>
            <a:endParaRPr lang="ru-RU" altLang="ru-RU" sz="1600" b="1" dirty="0">
              <a:cs typeface="Tahoma" panose="020B060403050404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131629" y="187495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189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19198" y="638152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396" y="532583"/>
            <a:ext cx="7110217" cy="47384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Работа со строками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504" y="1126576"/>
            <a:ext cx="7745294" cy="5083518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ru-RU" altLang="ru-RU" sz="2000" b="1" dirty="0"/>
              <a:t>создание</a:t>
            </a:r>
            <a:r>
              <a:rPr lang="ru-RU" altLang="ru-RU" sz="2000" dirty="0"/>
              <a:t>:</a:t>
            </a:r>
            <a:endParaRPr lang="en-US" altLang="ru-RU" sz="2000" dirty="0"/>
          </a:p>
          <a:p>
            <a:pPr lvl="1" eaLnBrk="1" hangingPunct="1">
              <a:spcBef>
                <a:spcPct val="100000"/>
              </a:spcBef>
            </a:pPr>
            <a:r>
              <a:rPr lang="en-US" altLang="ru-RU" sz="1600" dirty="0"/>
              <a:t>s= "Text</a:t>
            </a:r>
            <a:r>
              <a:rPr lang="ru-RU" altLang="ru-RU" sz="1600" dirty="0"/>
              <a:t> !</a:t>
            </a:r>
            <a:r>
              <a:rPr lang="en-US" altLang="ru-RU" sz="1600" dirty="0"/>
              <a:t>";		s2= str(35);	s3= input()		</a:t>
            </a:r>
            <a:endParaRPr lang="ru-RU" altLang="ru-RU" sz="1600" dirty="0"/>
          </a:p>
          <a:p>
            <a:pPr eaLnBrk="1" hangingPunct="1">
              <a:spcBef>
                <a:spcPct val="100000"/>
              </a:spcBef>
            </a:pPr>
            <a:r>
              <a:rPr lang="ru-RU" altLang="ru-RU" sz="2000" b="1" dirty="0"/>
              <a:t>доступ</a:t>
            </a:r>
            <a:r>
              <a:rPr lang="ru-RU" altLang="ru-RU" sz="2000" dirty="0"/>
              <a:t> к элементам строки:</a:t>
            </a:r>
            <a:r>
              <a:rPr lang="en-US" altLang="ru-RU" sz="2000" dirty="0"/>
              <a:t>	</a:t>
            </a:r>
            <a:r>
              <a:rPr lang="en-US" altLang="ru-RU" sz="1800" dirty="0"/>
              <a:t>s[2] </a:t>
            </a:r>
            <a:r>
              <a:rPr lang="ru-RU" altLang="ru-RU" sz="1600" dirty="0"/>
              <a:t>или</a:t>
            </a:r>
            <a:r>
              <a:rPr lang="ru-RU" altLang="ru-RU" sz="1800" dirty="0"/>
              <a:t> </a:t>
            </a:r>
            <a:r>
              <a:rPr lang="en-US" altLang="ru-RU" sz="1800" dirty="0"/>
              <a:t>s[-4]</a:t>
            </a:r>
            <a:endParaRPr lang="ru-RU" altLang="ru-RU" sz="1800" dirty="0"/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ru-RU" altLang="ru-RU" sz="2000" dirty="0"/>
              <a:t>	</a:t>
            </a:r>
          </a:p>
          <a:p>
            <a:pPr eaLnBrk="1" hangingPunct="1">
              <a:spcBef>
                <a:spcPct val="100000"/>
              </a:spcBef>
            </a:pPr>
            <a:endParaRPr lang="en-US" altLang="ru-RU" sz="2000" dirty="0">
              <a:cs typeface="Tahoma" panose="020B0604030504040204" pitchFamily="34" charset="0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ru-RU" sz="2000" b="1" dirty="0">
                <a:cs typeface="Tahoma" panose="020B0604030504040204" pitchFamily="34" charset="0"/>
              </a:rPr>
              <a:t>slice</a:t>
            </a:r>
            <a:r>
              <a:rPr lang="en-US" altLang="ru-RU" sz="2000" dirty="0">
                <a:cs typeface="Tahoma" panose="020B0604030504040204" pitchFamily="34" charset="0"/>
              </a:rPr>
              <a:t> (</a:t>
            </a:r>
            <a:r>
              <a:rPr lang="ru-RU" altLang="ru-RU" sz="2000" dirty="0">
                <a:cs typeface="Tahoma" panose="020B0604030504040204" pitchFamily="34" charset="0"/>
              </a:rPr>
              <a:t>срез</a:t>
            </a:r>
            <a:r>
              <a:rPr lang="en-US" altLang="ru-RU" sz="2000" dirty="0">
                <a:cs typeface="Tahoma" panose="020B0604030504040204" pitchFamily="34" charset="0"/>
              </a:rPr>
              <a:t>):</a:t>
            </a:r>
            <a:endParaRPr lang="ru-RU" altLang="ru-RU" sz="2000" dirty="0">
              <a:cs typeface="Tahoma" panose="020B0604030504040204" pitchFamily="34" charset="0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ru-RU" sz="1600" dirty="0">
                <a:cs typeface="Tahoma" panose="020B0604030504040204" pitchFamily="34" charset="0"/>
              </a:rPr>
              <a:t>s[1:4]		</a:t>
            </a:r>
            <a:r>
              <a:rPr lang="en-US" altLang="ru-RU" sz="1600" b="1" dirty="0">
                <a:cs typeface="Tahoma" panose="020B0604030504040204" pitchFamily="34" charset="0"/>
              </a:rPr>
              <a:t>#</a:t>
            </a:r>
            <a:r>
              <a:rPr lang="en-US" altLang="ru-RU" sz="1600" dirty="0">
                <a:cs typeface="Tahoma" panose="020B0604030504040204" pitchFamily="34" charset="0"/>
              </a:rPr>
              <a:t> </a:t>
            </a:r>
            <a:r>
              <a:rPr lang="en-US" altLang="ru-RU" sz="1600" dirty="0"/>
              <a:t>"</a:t>
            </a:r>
            <a:r>
              <a:rPr lang="en-US" altLang="ru-RU" sz="1600" dirty="0" err="1">
                <a:cs typeface="Tahoma" panose="020B0604030504040204" pitchFamily="34" charset="0"/>
              </a:rPr>
              <a:t>ext</a:t>
            </a:r>
            <a:r>
              <a:rPr lang="en-US" altLang="ru-RU" sz="1600" dirty="0"/>
              <a:t>"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ru-RU" sz="1600" dirty="0">
                <a:cs typeface="Tahoma" panose="020B0604030504040204" pitchFamily="34" charset="0"/>
              </a:rPr>
              <a:t>s[:4]	        s[2:]	</a:t>
            </a:r>
            <a:r>
              <a:rPr lang="en-US" altLang="ru-RU" sz="1600" b="1" dirty="0">
                <a:cs typeface="Tahoma" panose="020B0604030504040204" pitchFamily="34" charset="0"/>
              </a:rPr>
              <a:t># </a:t>
            </a:r>
            <a:r>
              <a:rPr lang="en-US" altLang="ru-RU" sz="1600" dirty="0"/>
              <a:t>"Text" 	   "</a:t>
            </a:r>
            <a:r>
              <a:rPr lang="en-US" altLang="ru-RU" sz="1600" dirty="0" err="1"/>
              <a:t>xt</a:t>
            </a:r>
            <a:r>
              <a:rPr lang="en-US" altLang="ru-RU" sz="1600" dirty="0"/>
              <a:t> !"	</a:t>
            </a:r>
            <a:endParaRPr lang="en-US" altLang="ru-RU" sz="1600" dirty="0">
              <a:cs typeface="Tahoma" panose="020B0604030504040204" pitchFamily="34" charset="0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ru-RU" sz="1600" dirty="0">
                <a:cs typeface="Tahoma" panose="020B0604030504040204" pitchFamily="34" charset="0"/>
              </a:rPr>
              <a:t>s[:-2]		</a:t>
            </a:r>
            <a:r>
              <a:rPr lang="en-US" altLang="ru-RU" sz="1600" b="1" dirty="0">
                <a:cs typeface="Tahoma" panose="020B0604030504040204" pitchFamily="34" charset="0"/>
              </a:rPr>
              <a:t>#</a:t>
            </a:r>
            <a:r>
              <a:rPr lang="en-US" altLang="ru-RU" sz="1600" dirty="0">
                <a:cs typeface="Tahoma" panose="020B0604030504040204" pitchFamily="34" charset="0"/>
              </a:rPr>
              <a:t> </a:t>
            </a:r>
            <a:r>
              <a:rPr lang="en-US" altLang="ru-RU" sz="1600" dirty="0"/>
              <a:t>"Text" </a:t>
            </a:r>
            <a:endParaRPr lang="en-US" altLang="ru-RU" sz="1600" dirty="0">
              <a:cs typeface="Tahoma" panose="020B0604030504040204" pitchFamily="34" charset="0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ru-RU" sz="1600" dirty="0">
                <a:cs typeface="Tahoma" panose="020B0604030504040204" pitchFamily="34" charset="0"/>
              </a:rPr>
              <a:t>s[::2]       		</a:t>
            </a:r>
            <a:r>
              <a:rPr lang="en-US" altLang="ru-RU" sz="1600" b="1" dirty="0">
                <a:cs typeface="Tahoma" panose="020B0604030504040204" pitchFamily="34" charset="0"/>
              </a:rPr>
              <a:t>#</a:t>
            </a:r>
            <a:r>
              <a:rPr lang="en-US" altLang="ru-RU" sz="1600" dirty="0">
                <a:cs typeface="Tahoma" panose="020B0604030504040204" pitchFamily="34" charset="0"/>
              </a:rPr>
              <a:t> </a:t>
            </a:r>
            <a:r>
              <a:rPr lang="ru-RU" altLang="ru-RU" sz="1600" dirty="0">
                <a:cs typeface="Tahoma" panose="020B0604030504040204" pitchFamily="34" charset="0"/>
              </a:rPr>
              <a:t>от первого до последнего с шагом 2</a:t>
            </a:r>
            <a:endParaRPr lang="en-US" altLang="ru-RU" sz="1600" dirty="0">
              <a:cs typeface="Tahoma" panose="020B0604030504040204" pitchFamily="34" charset="0"/>
            </a:endParaRP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ru-RU" sz="1600" dirty="0">
                <a:cs typeface="Tahoma" panose="020B0604030504040204" pitchFamily="34" charset="0"/>
              </a:rPr>
              <a:t>s[::-1]</a:t>
            </a:r>
            <a:r>
              <a:rPr lang="ru-RU" altLang="ru-RU" sz="1600" dirty="0">
                <a:cs typeface="Tahoma" panose="020B0604030504040204" pitchFamily="34" charset="0"/>
              </a:rPr>
              <a:t>		</a:t>
            </a:r>
            <a:r>
              <a:rPr lang="en-US" altLang="ru-RU" sz="1600" b="1" dirty="0">
                <a:cs typeface="Tahoma" panose="020B0604030504040204" pitchFamily="34" charset="0"/>
              </a:rPr>
              <a:t> #</a:t>
            </a:r>
            <a:r>
              <a:rPr lang="en-US" altLang="ru-RU" sz="1600" dirty="0">
                <a:cs typeface="Tahoma" panose="020B0604030504040204" pitchFamily="34" charset="0"/>
              </a:rPr>
              <a:t> </a:t>
            </a:r>
            <a:r>
              <a:rPr lang="ru-RU" altLang="ru-RU" sz="1600" dirty="0">
                <a:cs typeface="Tahoma" panose="020B0604030504040204" pitchFamily="34" charset="0"/>
              </a:rPr>
              <a:t>от первого до последнего с шагом -1</a:t>
            </a:r>
          </a:p>
          <a:p>
            <a:pPr marL="0" indent="0" eaLnBrk="1" hangingPunct="1">
              <a:spcBef>
                <a:spcPct val="100000"/>
              </a:spcBef>
              <a:buNone/>
            </a:pPr>
            <a:endParaRPr lang="ru-RU" altLang="ru-RU" sz="2000" dirty="0">
              <a:cs typeface="Tahoma" panose="020B0604030504040204" pitchFamily="34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27753" y="160277"/>
            <a:ext cx="26869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4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Знакомство с </a:t>
            </a:r>
            <a:r>
              <a:rPr lang="en-US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Python</a:t>
            </a:r>
            <a:endParaRPr lang="ru-RU" altLang="ru-RU" sz="1200" b="1" dirty="0">
              <a:solidFill>
                <a:schemeClr val="tx2"/>
              </a:solidFill>
              <a:cs typeface="Tahoma" panose="020B060403050404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07729"/>
              </p:ext>
            </p:extLst>
          </p:nvPr>
        </p:nvGraphicFramePr>
        <p:xfrm>
          <a:off x="1224606" y="31409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82361" y="2713576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590473" y="271357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598585" y="270360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6697" y="270360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14809" y="270014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622921" y="270014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86334" y="3607116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-6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2594446" y="3607115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-5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02558" y="3597148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10670" y="3597147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-3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5618782" y="3593687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626894" y="3593687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-1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491560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4406</TotalTime>
  <Words>882</Words>
  <Application>Microsoft Office PowerPoint</Application>
  <PresentationFormat>Экран (4:3)</PresentationFormat>
  <Paragraphs>200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Tahoma</vt:lpstr>
      <vt:lpstr>ОПРОГ</vt:lpstr>
      <vt:lpstr>Операции сравнения</vt:lpstr>
      <vt:lpstr>Логические операции</vt:lpstr>
      <vt:lpstr>Ветвление</vt:lpstr>
      <vt:lpstr>Вложенное ветвление</vt:lpstr>
      <vt:lpstr>Вложенное ветвление  вар.2</vt:lpstr>
      <vt:lpstr>Практика</vt:lpstr>
      <vt:lpstr>ДЗ</vt:lpstr>
      <vt:lpstr>Строки</vt:lpstr>
      <vt:lpstr>Работа со строками</vt:lpstr>
      <vt:lpstr>Функции для работы со строками</vt:lpstr>
      <vt:lpstr>Практика</vt:lpstr>
      <vt:lpstr>Циклы</vt:lpstr>
      <vt:lpstr>Практика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и баз данных</dc:title>
  <dc:creator>Вячеслав Тетерин</dc:creator>
  <cp:lastModifiedBy>Николай</cp:lastModifiedBy>
  <cp:revision>258</cp:revision>
  <cp:lastPrinted>1601-01-01T00:00:00Z</cp:lastPrinted>
  <dcterms:created xsi:type="dcterms:W3CDTF">1601-01-01T00:00:00Z</dcterms:created>
  <dcterms:modified xsi:type="dcterms:W3CDTF">2023-07-15T07:17:50Z</dcterms:modified>
</cp:coreProperties>
</file>