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2"/>
  </p:notesMasterIdLst>
  <p:handoutMasterIdLst>
    <p:handoutMasterId r:id="rId23"/>
  </p:handoutMasterIdLst>
  <p:sldIdLst>
    <p:sldId id="256" r:id="rId2"/>
    <p:sldId id="269" r:id="rId3"/>
    <p:sldId id="275" r:id="rId4"/>
    <p:sldId id="301" r:id="rId5"/>
    <p:sldId id="302" r:id="rId6"/>
    <p:sldId id="290" r:id="rId7"/>
    <p:sldId id="306" r:id="rId8"/>
    <p:sldId id="277" r:id="rId9"/>
    <p:sldId id="303" r:id="rId10"/>
    <p:sldId id="304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05" r:id="rId19"/>
    <p:sldId id="314" r:id="rId20"/>
    <p:sldId id="315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45" autoAdjust="0"/>
    <p:restoredTop sz="95748" autoAdjust="0"/>
  </p:normalViewPr>
  <p:slideViewPr>
    <p:cSldViewPr snapToGrid="0">
      <p:cViewPr varScale="1">
        <p:scale>
          <a:sx n="128" d="100"/>
          <a:sy n="128" d="100"/>
        </p:scale>
        <p:origin x="75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-1980" y="-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18" Type="http://schemas.openxmlformats.org/officeDocument/2006/relationships/slide" Target="slides/slide1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17" Type="http://schemas.openxmlformats.org/officeDocument/2006/relationships/slide" Target="slides/slide17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20" Type="http://schemas.openxmlformats.org/officeDocument/2006/relationships/slide" Target="slides/slide20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19" Type="http://schemas.openxmlformats.org/officeDocument/2006/relationships/slide" Target="slides/slide19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AB4DD582-3C0F-49E8-95D9-1859818CEB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ru-RU" altLang="ru-RU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89AAA094-D469-4B6D-9219-5EF28C84AA2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ru-RU" altLang="ru-RU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xmlns="" id="{3BD72A81-C068-499E-B77E-1A154C54919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r>
              <a:rPr lang="ru-RU" altLang="ru-RU"/>
              <a:t>Основы программирования и баз данных</a:t>
            </a:r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xmlns="" id="{3E640D4D-2B0F-4078-BF6B-2BA64D30073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5B2F05A7-5A2F-4CB9-A992-53376A726B8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9D9A0476-70CF-4906-8550-1006A4E33F2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ru-RU" altLang="ru-RU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181202BB-37E9-4D36-B040-58AFCB972AE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ru-RU" altLang="ru-RU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xmlns="" id="{823540F8-0700-4A11-9726-6ABB73AF53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xmlns="" id="{8116268D-17BA-4F68-83AA-1A31AA71BB0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xmlns="" id="{A169D680-3A7E-477A-B1E9-083E4335657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endParaRPr lang="ru-RU" altLang="ru-RU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xmlns="" id="{859948D1-F26F-4DE3-860E-0F59E04B58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BFBAFBD-65DB-4911-A792-46A954C9597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55519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EF82F1E4-606B-402B-9A8A-5FD37FBAE9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A065FA-B9B1-4175-B159-31AEC40AE216}" type="slidenum">
              <a:rPr lang="ru-RU" altLang="ru-RU"/>
              <a:pPr/>
              <a:t>1</a:t>
            </a:fld>
            <a:endParaRPr lang="ru-RU" altLang="ru-RU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73ADC75D-6FCE-4CDE-9112-3C69AB5720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94A5DA14-3DFB-461B-AD34-C68D51B51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46622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096F67B6-F251-43C9-9BB3-799687B6D2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C0115-CF07-4D53-AAF7-23B53E0F2AD7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xmlns="" id="{EC9AFB69-71EF-4F34-8B54-DAD358BEF7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xmlns="" id="{2CCA0EE1-9553-4F1F-8826-9ED0C1A28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16032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096F67B6-F251-43C9-9BB3-799687B6D2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C0115-CF07-4D53-AAF7-23B53E0F2AD7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xmlns="" id="{EC9AFB69-71EF-4F34-8B54-DAD358BEF7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xmlns="" id="{2CCA0EE1-9553-4F1F-8826-9ED0C1A28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66749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096F67B6-F251-43C9-9BB3-799687B6D2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C0115-CF07-4D53-AAF7-23B53E0F2AD7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xmlns="" id="{EC9AFB69-71EF-4F34-8B54-DAD358BEF7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xmlns="" id="{2CCA0EE1-9553-4F1F-8826-9ED0C1A28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35538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096F67B6-F251-43C9-9BB3-799687B6D2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C0115-CF07-4D53-AAF7-23B53E0F2AD7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xmlns="" id="{EC9AFB69-71EF-4F34-8B54-DAD358BEF7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xmlns="" id="{2CCA0EE1-9553-4F1F-8826-9ED0C1A28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649042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70E36A58-43CB-4C80-AF6E-8884EC84FE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0AFFB1-F257-421A-BB60-CECEDF591CFB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xmlns="" id="{3076FBFB-AE74-4431-98C8-76BDE9924E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xmlns="" id="{1E229096-0DB7-482D-97EF-56D59C678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61127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096F67B6-F251-43C9-9BB3-799687B6D2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C0115-CF07-4D53-AAF7-23B53E0F2AD7}" type="slidenum">
              <a:rPr lang="ru-RU" altLang="ru-RU"/>
              <a:pPr/>
              <a:t>15</a:t>
            </a:fld>
            <a:endParaRPr lang="ru-RU" altLang="ru-RU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xmlns="" id="{EC9AFB69-71EF-4F34-8B54-DAD358BEF7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xmlns="" id="{2CCA0EE1-9553-4F1F-8826-9ED0C1A28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82356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096F67B6-F251-43C9-9BB3-799687B6D2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C0115-CF07-4D53-AAF7-23B53E0F2AD7}" type="slidenum">
              <a:rPr lang="ru-RU" altLang="ru-RU"/>
              <a:pPr/>
              <a:t>16</a:t>
            </a:fld>
            <a:endParaRPr lang="ru-RU" altLang="ru-RU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xmlns="" id="{EC9AFB69-71EF-4F34-8B54-DAD358BEF7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xmlns="" id="{2CCA0EE1-9553-4F1F-8826-9ED0C1A28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80003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096F67B6-F251-43C9-9BB3-799687B6D2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C0115-CF07-4D53-AAF7-23B53E0F2AD7}" type="slidenum">
              <a:rPr lang="ru-RU" altLang="ru-RU"/>
              <a:pPr/>
              <a:t>17</a:t>
            </a:fld>
            <a:endParaRPr lang="ru-RU" altLang="ru-RU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xmlns="" id="{EC9AFB69-71EF-4F34-8B54-DAD358BEF7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xmlns="" id="{2CCA0EE1-9553-4F1F-8826-9ED0C1A28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28672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096F67B6-F251-43C9-9BB3-799687B6D2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C0115-CF07-4D53-AAF7-23B53E0F2AD7}" type="slidenum">
              <a:rPr lang="ru-RU" altLang="ru-RU"/>
              <a:pPr/>
              <a:t>18</a:t>
            </a:fld>
            <a:endParaRPr lang="ru-RU" altLang="ru-RU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xmlns="" id="{EC9AFB69-71EF-4F34-8B54-DAD358BEF7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xmlns="" id="{2CCA0EE1-9553-4F1F-8826-9ED0C1A28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77130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096F67B6-F251-43C9-9BB3-799687B6D2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C0115-CF07-4D53-AAF7-23B53E0F2AD7}" type="slidenum">
              <a:rPr lang="ru-RU" altLang="ru-RU"/>
              <a:pPr/>
              <a:t>19</a:t>
            </a:fld>
            <a:endParaRPr lang="ru-RU" altLang="ru-RU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xmlns="" id="{EC9AFB69-71EF-4F34-8B54-DAD358BEF7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xmlns="" id="{2CCA0EE1-9553-4F1F-8826-9ED0C1A28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82410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A5AEE4FE-4CC9-4C22-8E92-AC0F18BACB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1DA46D-6276-46F0-81A9-4587B58F5EA1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xmlns="" id="{6EEBD185-64A6-4BB0-AC1C-8BFCE03729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xmlns="" id="{7B4FA44C-58BA-4811-8485-39D6E8779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00804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70E36A58-43CB-4C80-AF6E-8884EC84FE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0AFFB1-F257-421A-BB60-CECEDF591CFB}" type="slidenum">
              <a:rPr lang="ru-RU" altLang="ru-RU"/>
              <a:pPr/>
              <a:t>20</a:t>
            </a:fld>
            <a:endParaRPr lang="ru-RU" altLang="ru-RU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xmlns="" id="{3076FBFB-AE74-4431-98C8-76BDE9924E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xmlns="" id="{1E229096-0DB7-482D-97EF-56D59C678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52097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7BD33EF1-0E6C-4EC5-A284-069599175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B2FD2-D3A3-41F8-A499-85B912927CF1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xmlns="" id="{9CBB26BB-1C4C-4004-B29D-94A17C0BD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xmlns="" id="{73DE021A-28DA-41BC-BABA-506AF95B49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302858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7BD33EF1-0E6C-4EC5-A284-069599175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B2FD2-D3A3-41F8-A499-85B912927CF1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xmlns="" id="{9CBB26BB-1C4C-4004-B29D-94A17C0BD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xmlns="" id="{73DE021A-28DA-41BC-BABA-506AF95B49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50294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7BD33EF1-0E6C-4EC5-A284-069599175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6B2FD2-D3A3-41F8-A499-85B912927CF1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xmlns="" id="{9CBB26BB-1C4C-4004-B29D-94A17C0BD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xmlns="" id="{73DE021A-28DA-41BC-BABA-506AF95B49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56064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5C5542DE-E675-450F-A477-2E110B0303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06A712-8443-4952-AF6D-BEF35137F9C9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xmlns="" id="{427BE895-E766-43DD-9BB6-504EAE1645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xmlns="" id="{66CF4838-2E7C-4E7B-8136-FA38F1D14A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4890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5C5542DE-E675-450F-A477-2E110B0303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06A712-8443-4952-AF6D-BEF35137F9C9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xmlns="" id="{427BE895-E766-43DD-9BB6-504EAE1645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xmlns="" id="{66CF4838-2E7C-4E7B-8136-FA38F1D14A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6970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096F67B6-F251-43C9-9BB3-799687B6D2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C0115-CF07-4D53-AAF7-23B53E0F2AD7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xmlns="" id="{EC9AFB69-71EF-4F34-8B54-DAD358BEF7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xmlns="" id="{2CCA0EE1-9553-4F1F-8826-9ED0C1A28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639988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xmlns="" id="{096F67B6-F251-43C9-9BB3-799687B6D2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FC0115-CF07-4D53-AAF7-23B53E0F2AD7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xmlns="" id="{EC9AFB69-71EF-4F34-8B54-DAD358BEF7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xmlns="" id="{2CCA0EE1-9553-4F1F-8826-9ED0C1A28A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84726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2908531-4785-4831-9971-CA9D7FDA85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1C9143D-ECFC-4A41-8884-5BD0346ED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4452577-C3B0-4B1F-997C-B9B51B51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4E23B34-F494-4D21-94AE-66722DDF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В.Тетерин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717B849-1F9C-4440-9E69-15CC9166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F5E5E-7B6D-4FC8-9E05-B8A1D67832D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9517465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C480D68-E7F8-41BB-B88D-44517E17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C5985039-0891-4C52-89FC-BCE11B090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815995F-9CFE-4D53-A7A5-3866085D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6E51DA6F-BFAD-477F-A2D2-ECBB6EBF9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В.Тетерин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40B62C7C-13F0-4011-841D-D1CED943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F988A4-5B87-4AAB-B641-BB026E8B269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010536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20C3A324-8B2F-41BF-B512-C2E0BBFE9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972300" y="274638"/>
            <a:ext cx="2171700" cy="58086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F7CAF8A7-87E0-436F-B4B7-02B0BE038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62700" cy="58086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5629617-3E00-498D-B265-E4959A98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4C47B39-F688-48EE-844A-796D7868A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В.Тетерин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A8215B9-8488-4373-9EF8-93EC3FBBB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6DE297-AAAB-449E-9C9C-1089AE84716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77999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1B1910D-5B46-41FC-B737-08C1C8EB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EBB1B95-C21E-44C9-91C5-65AF28C7C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C12C413-EB3E-4884-9F74-515FDE08D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5B56654-1D24-4118-B035-45CDEE5E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В.Тетерин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2C044C55-0AEB-4F7E-9F70-128EB001E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A18A4E-8EEE-4558-8278-463470915C7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038105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332EAED-A944-4445-AD81-E2BCD9CC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CA854D99-641C-4879-A93F-93B28148E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158D8C1-D786-4A6C-9282-C7BEF2B4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56398B7-F33B-4F39-978C-D8E2D16A4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В.Тетерин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B88838F-159D-4102-954B-74E1D99CC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96C38D-5DC7-499C-AD44-F778B640A73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1099608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2506153-FDA3-4E31-9112-8582906E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3CB48E6-F8E5-4918-9DCC-5CF1849943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8888" y="1557338"/>
            <a:ext cx="3865562" cy="45259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12C88183-4067-4393-97FC-213AED76B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76850" y="1557338"/>
            <a:ext cx="3867150" cy="45259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52F85612-A243-47F1-AC67-63EAC8F2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8F16A70-86B1-4EB7-9A52-E3109E1A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В.Тетерин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E6800248-47EE-42DD-890C-FB51B175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9E2BD-EB8F-490A-A048-31CBF272B5F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5207355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CCA685C-7CE3-4A8B-AAAB-D7C1AA86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7C8F9FF7-EF5B-473A-9542-47C7B299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9599D3E3-CB68-40D4-A824-7EBE85022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B288D8AB-B310-44F2-8D09-1B2FD0473C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25B2BFA9-F73D-453C-A4CD-69682050F8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85C90E8D-D544-4538-909B-A829337EA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B41053C7-E282-414C-9AFF-B4DB8E8F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В.Тетерин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C45BD723-AFD8-4DAE-B33D-C5EE70B6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D2F00-05F6-403F-993D-928A3D5E5F4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535309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3D1954B-852E-4806-A3D3-17A5C479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236504FF-F77F-4622-ADB1-CFEFFD0EA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0BBC190F-AE54-4B66-9B4E-E4A63F40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В.Тетерин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6CA04656-7540-47EA-B8A4-234B66CC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25FEA9-A4A7-4B08-81CF-E54E872A818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7475287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D394E5EA-BC42-49E0-81B6-54375C34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5D20315F-EBD5-4466-9913-823BEC7E1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В.Тетерин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B8D041C-DC3E-47A7-B4D0-F3CDA39B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6BCD86-37F6-4ECE-A457-743496D26D5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2494626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6B8FB71-631E-4680-9D84-21DAB851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FED5C39-6B2D-40DD-AAE4-8E8679D63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F57D4AED-E472-4300-9F27-5C1F83540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B4D7BC92-3E95-4138-AFA9-898A751C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43B42945-D979-4E0F-852C-2B97A1DE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В.Тетерин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907A2A0-94F7-4A70-AB0B-56734B17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894FFB-D418-4454-88DA-075F62D07A1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1883470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87CC96E-5E37-46F7-A951-E946E17F6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59ACA7EC-9A2E-4424-BFB3-905E6D83E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23410CC9-8492-46F8-B806-68D67682E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BA8A9C6-C141-4E0E-A99C-6DD7709F6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E33336A-D568-42DD-AC34-78325BFB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В.Тетерин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4CFF801-1EA0-4ACB-856D-CD049DA6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540EC4-A404-4AD4-BBC7-883CA164645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506084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 r="-6003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xmlns="" id="{C74469C5-8D18-44E4-8969-601B8C0343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xmlns="" id="{9AF0E076-7D89-46FC-A7C5-A3D45D675F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58888" y="1557338"/>
            <a:ext cx="7885112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56324" name="Rectangle 4">
            <a:extLst>
              <a:ext uri="{FF2B5EF4-FFF2-40B4-BE49-F238E27FC236}">
                <a16:creationId xmlns:a16="http://schemas.microsoft.com/office/drawing/2014/main" xmlns="" id="{6CC822B4-A0FD-4EC5-88DE-737DAE9BCC3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altLang="ru-RU"/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xmlns="" id="{DA8F0428-D4AF-4B4D-9D4E-076F6660DF2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ru-RU" altLang="ru-RU"/>
              <a:t>В.Тетерин</a:t>
            </a:r>
          </a:p>
        </p:txBody>
      </p:sp>
      <p:sp>
        <p:nvSpPr>
          <p:cNvPr id="56326" name="Rectangle 6">
            <a:extLst>
              <a:ext uri="{FF2B5EF4-FFF2-40B4-BE49-F238E27FC236}">
                <a16:creationId xmlns:a16="http://schemas.microsoft.com/office/drawing/2014/main" xmlns="" id="{F87B9B3D-7EAC-4603-B8B7-A96049E5A79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087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D506D88A-6E3D-4057-BAF7-BBE2638E159B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ransition>
    <p:fade/>
  </p:transition>
  <p:hf hdr="0" ftr="0" dt="0"/>
  <p:txStyles>
    <p:titleStyle>
      <a:lvl1pPr algn="r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2pPr>
      <a:lvl3pPr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3pPr>
      <a:lvl4pPr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4pPr>
      <a:lvl5pPr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75000"/>
        <a:buBlip>
          <a:blip r:embed="rId14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xmlns="" id="{12B25E0C-B0A3-4A97-AF25-6FD01C7D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A6BBA-9C55-4E2F-A009-AB53DBB6D538}" type="slidenum">
              <a:rPr lang="ru-RU" altLang="ru-RU"/>
              <a:pPr/>
              <a:t>1</a:t>
            </a:fld>
            <a:endParaRPr lang="ru-RU" altLang="ru-RU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xmlns="" id="{CD388123-3F1D-4B5C-B9BF-731D3A679BB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1828800"/>
            <a:ext cx="7239000" cy="2459736"/>
          </a:xfrm>
        </p:spPr>
        <p:txBody>
          <a:bodyPr anchor="ctr"/>
          <a:lstStyle/>
          <a:p>
            <a:r>
              <a:rPr lang="ru-RU" altLang="ru-RU" sz="4000" dirty="0"/>
              <a:t>Программирование на языке</a:t>
            </a:r>
            <a:r>
              <a:rPr lang="ru-RU" altLang="ru-RU" sz="4000" b="1" dirty="0"/>
              <a:t> Python. </a:t>
            </a:r>
            <a:r>
              <a:rPr lang="ru-RU" altLang="ru-RU" sz="3200" dirty="0"/>
              <a:t>Уровень 0</a:t>
            </a:r>
            <a:r>
              <a:rPr lang="ru-RU" altLang="ru-RU" sz="4000" dirty="0"/>
              <a:t>.</a:t>
            </a:r>
            <a:r>
              <a:rPr lang="ru-RU" altLang="ru-RU" sz="4000" b="1" dirty="0"/>
              <a:t/>
            </a:r>
            <a:br>
              <a:rPr lang="ru-RU" altLang="ru-RU" sz="4000" b="1" dirty="0"/>
            </a:br>
            <a:r>
              <a:rPr lang="ru-RU" altLang="ru-RU" sz="4000" b="1" dirty="0"/>
              <a:t/>
            </a:r>
            <a:br>
              <a:rPr lang="ru-RU" altLang="ru-RU" sz="4000" b="1" dirty="0"/>
            </a:br>
            <a:r>
              <a:rPr lang="ru-RU" altLang="ru-RU" sz="2800" b="1" dirty="0"/>
              <a:t>24 </a:t>
            </a:r>
            <a:r>
              <a:rPr lang="ru-RU" altLang="ru-RU" sz="2000" dirty="0"/>
              <a:t>ак.час.</a:t>
            </a:r>
            <a:endParaRPr lang="ru-RU" altLang="ru-RU" sz="40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3B3F6EA-65C3-4576-AE9C-8C3C6E16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5BEA-7A0C-475B-AFE1-2CC1577C66D3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xmlns="" id="{7A3B31BA-438E-4B39-BF0A-A0488A119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2490" y="274638"/>
            <a:ext cx="7074310" cy="1143000"/>
          </a:xfrm>
        </p:spPr>
        <p:txBody>
          <a:bodyPr/>
          <a:lstStyle/>
          <a:p>
            <a:pPr algn="ctr"/>
            <a:r>
              <a:rPr lang="ru-RU" altLang="ru-RU" sz="2400" dirty="0"/>
              <a:t>Проектирование баз данных</a:t>
            </a:r>
            <a:r>
              <a:rPr lang="en-US" altLang="ru-RU" sz="2400" dirty="0"/>
              <a:t/>
            </a:r>
            <a:br>
              <a:rPr lang="en-US" altLang="ru-RU" sz="2400" dirty="0"/>
            </a:br>
            <a:r>
              <a:rPr lang="en-US" altLang="ru-RU" sz="2400" dirty="0"/>
              <a:t>3 </a:t>
            </a:r>
            <a:r>
              <a:rPr lang="ru-RU" altLang="ru-RU" sz="2400" dirty="0"/>
              <a:t>этап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xmlns="" id="{EA71A26C-3D52-4070-9EDE-9AC1E40E5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557338"/>
            <a:ext cx="7885112" cy="3234118"/>
          </a:xfrm>
        </p:spPr>
        <p:txBody>
          <a:bodyPr/>
          <a:lstStyle/>
          <a:p>
            <a:pPr marL="0" indent="0">
              <a:spcBef>
                <a:spcPct val="100000"/>
              </a:spcBef>
              <a:buNone/>
            </a:pPr>
            <a:r>
              <a:rPr lang="ru-RU" altLang="ru-RU" sz="2400" dirty="0"/>
              <a:t>Физическое проектирование</a:t>
            </a:r>
          </a:p>
          <a:p>
            <a:pPr>
              <a:spcBef>
                <a:spcPct val="100000"/>
              </a:spcBef>
            </a:pPr>
            <a:r>
              <a:rPr lang="ru-RU" altLang="ru-RU" sz="1800" dirty="0"/>
              <a:t>Превращение модели в конкретную реализацию с учётом средств выбранной СУБД</a:t>
            </a:r>
            <a:endParaRPr lang="ru-RU" altLang="ru-RU" sz="2000" dirty="0"/>
          </a:p>
          <a:p>
            <a:pPr>
              <a:spcBef>
                <a:spcPct val="100000"/>
              </a:spcBef>
            </a:pPr>
            <a:r>
              <a:rPr lang="ru-RU" altLang="ru-RU" sz="1800" dirty="0"/>
              <a:t>Проектирование физической организации БД, т.е. выбирается наилучшая файловая организация (транзакции, индексы, время отклика и т.д. для обеспечения производительности)</a:t>
            </a:r>
            <a:endParaRPr lang="ru-RU" altLang="ru-RU" sz="2400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AE471185-5897-4605-82AE-147F02BA9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165" y="136611"/>
            <a:ext cx="26693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5.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Теория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325676385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3B3F6EA-65C3-4576-AE9C-8C3C6E16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5BEA-7A0C-475B-AFE1-2CC1577C66D3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xmlns="" id="{7A3B31BA-438E-4B39-BF0A-A0488A119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5914" y="389202"/>
            <a:ext cx="7074310" cy="699269"/>
          </a:xfrm>
        </p:spPr>
        <p:txBody>
          <a:bodyPr/>
          <a:lstStyle/>
          <a:p>
            <a:pPr algn="ctr"/>
            <a:r>
              <a:rPr lang="ru-RU" altLang="ru-RU" sz="2400" dirty="0"/>
              <a:t>Иерархическая модель данных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xmlns="" id="{EA71A26C-3D52-4070-9EDE-9AC1E40E5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412875"/>
            <a:ext cx="7885112" cy="3234118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ru-RU" altLang="ru-RU" sz="1800" dirty="0"/>
              <a:t>Структура представления данных имеет форму дерева;</a:t>
            </a:r>
          </a:p>
          <a:p>
            <a:pPr>
              <a:spcBef>
                <a:spcPct val="100000"/>
              </a:spcBef>
            </a:pPr>
            <a:r>
              <a:rPr lang="ru-RU" altLang="ru-RU" sz="1800" dirty="0"/>
              <a:t>Доступ к информации возможен только по вертикальной схеме;</a:t>
            </a:r>
          </a:p>
          <a:p>
            <a:pPr>
              <a:spcBef>
                <a:spcPct val="100000"/>
              </a:spcBef>
            </a:pPr>
            <a:r>
              <a:rPr lang="ru-RU" altLang="ru-RU" sz="1800" dirty="0"/>
              <a:t>Трудно представить не-иерархические данные;</a:t>
            </a:r>
          </a:p>
          <a:p>
            <a:pPr>
              <a:spcBef>
                <a:spcPct val="100000"/>
              </a:spcBef>
            </a:pPr>
            <a:r>
              <a:rPr lang="ru-RU" altLang="ru-RU" sz="1800" dirty="0"/>
              <a:t>Середина 60-х годов.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AE471185-5897-4605-82AE-147F02BA9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165" y="136611"/>
            <a:ext cx="26693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5.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Теория баз данных</a:t>
            </a:r>
          </a:p>
        </p:txBody>
      </p:sp>
      <p:grpSp>
        <p:nvGrpSpPr>
          <p:cNvPr id="7" name="Group 82">
            <a:extLst>
              <a:ext uri="{FF2B5EF4-FFF2-40B4-BE49-F238E27FC236}">
                <a16:creationId xmlns:a16="http://schemas.microsoft.com/office/drawing/2014/main" xmlns="" id="{016D7445-F24B-4588-8A3B-BE0BBBC61829}"/>
              </a:ext>
            </a:extLst>
          </p:cNvPr>
          <p:cNvGrpSpPr>
            <a:grpSpLocks/>
          </p:cNvGrpSpPr>
          <p:nvPr/>
        </p:nvGrpSpPr>
        <p:grpSpPr bwMode="auto">
          <a:xfrm>
            <a:off x="3163824" y="3339127"/>
            <a:ext cx="5486400" cy="2487716"/>
            <a:chOff x="1993" y="1909"/>
            <a:chExt cx="3542" cy="1915"/>
          </a:xfrm>
        </p:grpSpPr>
        <p:grpSp>
          <p:nvGrpSpPr>
            <p:cNvPr id="8" name="Group 34">
              <a:extLst>
                <a:ext uri="{FF2B5EF4-FFF2-40B4-BE49-F238E27FC236}">
                  <a16:creationId xmlns:a16="http://schemas.microsoft.com/office/drawing/2014/main" xmlns="" id="{BEF9866D-7C53-4E14-BA52-3B708FCB8E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67" y="2475"/>
              <a:ext cx="576" cy="301"/>
              <a:chOff x="2245" y="2167"/>
              <a:chExt cx="576" cy="384"/>
            </a:xfrm>
          </p:grpSpPr>
          <p:sp>
            <p:nvSpPr>
              <p:cNvPr id="49" name="AutoShape 35">
                <a:extLst>
                  <a:ext uri="{FF2B5EF4-FFF2-40B4-BE49-F238E27FC236}">
                    <a16:creationId xmlns:a16="http://schemas.microsoft.com/office/drawing/2014/main" xmlns="" id="{A95C4AFB-0D20-4AE6-AD81-7B28700A97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167"/>
                <a:ext cx="576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50" name="Rectangle 36">
                <a:extLst>
                  <a:ext uri="{FF2B5EF4-FFF2-40B4-BE49-F238E27FC236}">
                    <a16:creationId xmlns:a16="http://schemas.microsoft.com/office/drawing/2014/main" xmlns="" id="{A56C12EA-DCD5-4E1C-B91D-B37321FEF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" y="2288"/>
                <a:ext cx="505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r>
                  <a:rPr lang="ru-RU" altLang="ru-RU" sz="1000" b="1"/>
                  <a:t>покупатель</a:t>
                </a:r>
              </a:p>
            </p:txBody>
          </p:sp>
        </p:grpSp>
        <p:grpSp>
          <p:nvGrpSpPr>
            <p:cNvPr id="9" name="Group 39">
              <a:extLst>
                <a:ext uri="{FF2B5EF4-FFF2-40B4-BE49-F238E27FC236}">
                  <a16:creationId xmlns:a16="http://schemas.microsoft.com/office/drawing/2014/main" xmlns="" id="{3EEA4C1A-720C-48C3-8DA8-A34CDAF890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3" y="3000"/>
              <a:ext cx="576" cy="302"/>
              <a:chOff x="2245" y="2167"/>
              <a:chExt cx="576" cy="384"/>
            </a:xfrm>
          </p:grpSpPr>
          <p:sp>
            <p:nvSpPr>
              <p:cNvPr id="47" name="AutoShape 40">
                <a:extLst>
                  <a:ext uri="{FF2B5EF4-FFF2-40B4-BE49-F238E27FC236}">
                    <a16:creationId xmlns:a16="http://schemas.microsoft.com/office/drawing/2014/main" xmlns="" id="{B44AF43B-0739-475C-AD01-3D2C2703D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167"/>
                <a:ext cx="576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8" name="Rectangle 41">
                <a:extLst>
                  <a:ext uri="{FF2B5EF4-FFF2-40B4-BE49-F238E27FC236}">
                    <a16:creationId xmlns:a16="http://schemas.microsoft.com/office/drawing/2014/main" xmlns="" id="{B5CB2EC1-3F9C-46FA-9B00-8D2B128FF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" y="2289"/>
                <a:ext cx="506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ru-RU" altLang="ru-RU" sz="1000" b="1"/>
                  <a:t>заказ</a:t>
                </a:r>
              </a:p>
            </p:txBody>
          </p:sp>
        </p:grpSp>
        <p:grpSp>
          <p:nvGrpSpPr>
            <p:cNvPr id="10" name="Group 44">
              <a:extLst>
                <a:ext uri="{FF2B5EF4-FFF2-40B4-BE49-F238E27FC236}">
                  <a16:creationId xmlns:a16="http://schemas.microsoft.com/office/drawing/2014/main" xmlns="" id="{AB86A1B1-6977-4837-A838-D0069E6079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3" y="3523"/>
              <a:ext cx="576" cy="301"/>
              <a:chOff x="2245" y="2167"/>
              <a:chExt cx="576" cy="384"/>
            </a:xfrm>
          </p:grpSpPr>
          <p:sp>
            <p:nvSpPr>
              <p:cNvPr id="45" name="AutoShape 45">
                <a:extLst>
                  <a:ext uri="{FF2B5EF4-FFF2-40B4-BE49-F238E27FC236}">
                    <a16:creationId xmlns:a16="http://schemas.microsoft.com/office/drawing/2014/main" xmlns="" id="{B9959427-1A1C-40A0-B081-D2FF65788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167"/>
                <a:ext cx="576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6" name="Rectangle 46">
                <a:extLst>
                  <a:ext uri="{FF2B5EF4-FFF2-40B4-BE49-F238E27FC236}">
                    <a16:creationId xmlns:a16="http://schemas.microsoft.com/office/drawing/2014/main" xmlns="" id="{5398547B-E909-41C9-ADD6-E902C9DFE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" y="2289"/>
                <a:ext cx="505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ru-RU" altLang="ru-RU" sz="1000" b="1"/>
                  <a:t>товар</a:t>
                </a:r>
              </a:p>
            </p:txBody>
          </p:sp>
        </p:grpSp>
        <p:grpSp>
          <p:nvGrpSpPr>
            <p:cNvPr id="11" name="Group 47">
              <a:extLst>
                <a:ext uri="{FF2B5EF4-FFF2-40B4-BE49-F238E27FC236}">
                  <a16:creationId xmlns:a16="http://schemas.microsoft.com/office/drawing/2014/main" xmlns="" id="{3356A8A7-75E6-4048-BC12-C15EA48111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" y="1909"/>
              <a:ext cx="576" cy="384"/>
              <a:chOff x="2245" y="2167"/>
              <a:chExt cx="576" cy="384"/>
            </a:xfrm>
          </p:grpSpPr>
          <p:sp>
            <p:nvSpPr>
              <p:cNvPr id="43" name="AutoShape 48">
                <a:extLst>
                  <a:ext uri="{FF2B5EF4-FFF2-40B4-BE49-F238E27FC236}">
                    <a16:creationId xmlns:a16="http://schemas.microsoft.com/office/drawing/2014/main" xmlns="" id="{2CDB0D71-E733-440A-9D60-480E45607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167"/>
                <a:ext cx="576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4" name="Rectangle 49">
                <a:extLst>
                  <a:ext uri="{FF2B5EF4-FFF2-40B4-BE49-F238E27FC236}">
                    <a16:creationId xmlns:a16="http://schemas.microsoft.com/office/drawing/2014/main" xmlns="" id="{BC31BEC2-1760-464B-9175-FF8446BC0B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" y="2249"/>
                <a:ext cx="504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ru-RU" altLang="ru-RU" sz="1000" b="1" dirty="0"/>
                  <a:t>база данных</a:t>
                </a:r>
              </a:p>
            </p:txBody>
          </p:sp>
        </p:grpSp>
        <p:cxnSp>
          <p:nvCxnSpPr>
            <p:cNvPr id="12" name="AutoShape 50">
              <a:extLst>
                <a:ext uri="{FF2B5EF4-FFF2-40B4-BE49-F238E27FC236}">
                  <a16:creationId xmlns:a16="http://schemas.microsoft.com/office/drawing/2014/main" xmlns="" id="{8ACB374B-9851-4741-8CC8-3DC717337838}"/>
                </a:ext>
              </a:extLst>
            </p:cNvPr>
            <p:cNvCxnSpPr>
              <a:cxnSpLocks noChangeShapeType="1"/>
              <a:stCxn id="43" idx="2"/>
              <a:endCxn id="49" idx="0"/>
            </p:cNvCxnSpPr>
            <p:nvPr/>
          </p:nvCxnSpPr>
          <p:spPr bwMode="auto">
            <a:xfrm flipH="1">
              <a:off x="3055" y="2293"/>
              <a:ext cx="581" cy="1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AutoShape 51">
              <a:extLst>
                <a:ext uri="{FF2B5EF4-FFF2-40B4-BE49-F238E27FC236}">
                  <a16:creationId xmlns:a16="http://schemas.microsoft.com/office/drawing/2014/main" xmlns="" id="{52BC797B-382F-450D-A72D-A01151807C8B}"/>
                </a:ext>
              </a:extLst>
            </p:cNvPr>
            <p:cNvCxnSpPr>
              <a:cxnSpLocks noChangeShapeType="1"/>
              <a:stCxn id="49" idx="2"/>
              <a:endCxn id="47" idx="0"/>
            </p:cNvCxnSpPr>
            <p:nvPr/>
          </p:nvCxnSpPr>
          <p:spPr bwMode="auto">
            <a:xfrm flipH="1">
              <a:off x="2581" y="2776"/>
              <a:ext cx="474" cy="2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AutoShape 52">
              <a:extLst>
                <a:ext uri="{FF2B5EF4-FFF2-40B4-BE49-F238E27FC236}">
                  <a16:creationId xmlns:a16="http://schemas.microsoft.com/office/drawing/2014/main" xmlns="" id="{833B1AF7-85F7-4215-9DEE-6BE219A21405}"/>
                </a:ext>
              </a:extLst>
            </p:cNvPr>
            <p:cNvCxnSpPr>
              <a:cxnSpLocks noChangeShapeType="1"/>
              <a:stCxn id="47" idx="2"/>
              <a:endCxn id="45" idx="0"/>
            </p:cNvCxnSpPr>
            <p:nvPr/>
          </p:nvCxnSpPr>
          <p:spPr bwMode="auto">
            <a:xfrm flipH="1">
              <a:off x="2281" y="3302"/>
              <a:ext cx="300" cy="22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5" name="Group 54">
              <a:extLst>
                <a:ext uri="{FF2B5EF4-FFF2-40B4-BE49-F238E27FC236}">
                  <a16:creationId xmlns:a16="http://schemas.microsoft.com/office/drawing/2014/main" xmlns="" id="{36672EA6-BFF9-4B8A-9725-8A18A708F5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1" y="2475"/>
              <a:ext cx="576" cy="301"/>
              <a:chOff x="2245" y="2167"/>
              <a:chExt cx="576" cy="384"/>
            </a:xfrm>
          </p:grpSpPr>
          <p:sp>
            <p:nvSpPr>
              <p:cNvPr id="41" name="AutoShape 55">
                <a:extLst>
                  <a:ext uri="{FF2B5EF4-FFF2-40B4-BE49-F238E27FC236}">
                    <a16:creationId xmlns:a16="http://schemas.microsoft.com/office/drawing/2014/main" xmlns="" id="{D6A853F0-A847-400E-A238-7ECA4C8C0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167"/>
                <a:ext cx="576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2" name="Rectangle 56">
                <a:extLst>
                  <a:ext uri="{FF2B5EF4-FFF2-40B4-BE49-F238E27FC236}">
                    <a16:creationId xmlns:a16="http://schemas.microsoft.com/office/drawing/2014/main" xmlns="" id="{3B209F40-C066-4F7D-BF95-A79B34267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7" y="2288"/>
                <a:ext cx="503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r>
                  <a:rPr lang="ru-RU" altLang="ru-RU" sz="1000" b="1"/>
                  <a:t>покупатель</a:t>
                </a:r>
              </a:p>
            </p:txBody>
          </p:sp>
        </p:grpSp>
        <p:grpSp>
          <p:nvGrpSpPr>
            <p:cNvPr id="16" name="Group 57">
              <a:extLst>
                <a:ext uri="{FF2B5EF4-FFF2-40B4-BE49-F238E27FC236}">
                  <a16:creationId xmlns:a16="http://schemas.microsoft.com/office/drawing/2014/main" xmlns="" id="{645002C1-DAAA-4AF5-9076-1696D35B09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5" y="3000"/>
              <a:ext cx="576" cy="302"/>
              <a:chOff x="2245" y="2167"/>
              <a:chExt cx="576" cy="384"/>
            </a:xfrm>
          </p:grpSpPr>
          <p:sp>
            <p:nvSpPr>
              <p:cNvPr id="39" name="AutoShape 58">
                <a:extLst>
                  <a:ext uri="{FF2B5EF4-FFF2-40B4-BE49-F238E27FC236}">
                    <a16:creationId xmlns:a16="http://schemas.microsoft.com/office/drawing/2014/main" xmlns="" id="{0C9D6314-3DEA-4ECC-B97C-AAEA99F10A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167"/>
                <a:ext cx="576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xmlns="" id="{7633FE46-390E-41E2-B456-1FFC08E77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7" y="2289"/>
                <a:ext cx="503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ru-RU" altLang="ru-RU" sz="1000" b="1" dirty="0"/>
                  <a:t>заказ</a:t>
                </a:r>
              </a:p>
            </p:txBody>
          </p:sp>
        </p:grpSp>
        <p:grpSp>
          <p:nvGrpSpPr>
            <p:cNvPr id="17" name="Group 60">
              <a:extLst>
                <a:ext uri="{FF2B5EF4-FFF2-40B4-BE49-F238E27FC236}">
                  <a16:creationId xmlns:a16="http://schemas.microsoft.com/office/drawing/2014/main" xmlns="" id="{E3BA4D71-B995-4769-9511-F4E005A84A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1" y="3000"/>
              <a:ext cx="576" cy="302"/>
              <a:chOff x="2245" y="2167"/>
              <a:chExt cx="576" cy="384"/>
            </a:xfrm>
          </p:grpSpPr>
          <p:sp>
            <p:nvSpPr>
              <p:cNvPr id="37" name="AutoShape 61">
                <a:extLst>
                  <a:ext uri="{FF2B5EF4-FFF2-40B4-BE49-F238E27FC236}">
                    <a16:creationId xmlns:a16="http://schemas.microsoft.com/office/drawing/2014/main" xmlns="" id="{FD5E6100-3A80-4EF1-9592-6F4A5A9CA2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167"/>
                <a:ext cx="576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8" name="Rectangle 62">
                <a:extLst>
                  <a:ext uri="{FF2B5EF4-FFF2-40B4-BE49-F238E27FC236}">
                    <a16:creationId xmlns:a16="http://schemas.microsoft.com/office/drawing/2014/main" xmlns="" id="{E07F8AD8-DF17-41CC-9F56-276A00961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7" y="2289"/>
                <a:ext cx="503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ru-RU" altLang="ru-RU" sz="1000" b="1"/>
                  <a:t>заказ</a:t>
                </a:r>
              </a:p>
            </p:txBody>
          </p:sp>
        </p:grpSp>
        <p:grpSp>
          <p:nvGrpSpPr>
            <p:cNvPr id="18" name="Group 63">
              <a:extLst>
                <a:ext uri="{FF2B5EF4-FFF2-40B4-BE49-F238E27FC236}">
                  <a16:creationId xmlns:a16="http://schemas.microsoft.com/office/drawing/2014/main" xmlns="" id="{10B2DD4D-1F7E-499F-A238-547D35CEFF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3" y="3523"/>
              <a:ext cx="576" cy="301"/>
              <a:chOff x="2245" y="2167"/>
              <a:chExt cx="576" cy="384"/>
            </a:xfrm>
          </p:grpSpPr>
          <p:sp>
            <p:nvSpPr>
              <p:cNvPr id="35" name="AutoShape 64">
                <a:extLst>
                  <a:ext uri="{FF2B5EF4-FFF2-40B4-BE49-F238E27FC236}">
                    <a16:creationId xmlns:a16="http://schemas.microsoft.com/office/drawing/2014/main" xmlns="" id="{140025B3-40A7-482D-95AC-2A032A082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167"/>
                <a:ext cx="576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6" name="Rectangle 65">
                <a:extLst>
                  <a:ext uri="{FF2B5EF4-FFF2-40B4-BE49-F238E27FC236}">
                    <a16:creationId xmlns:a16="http://schemas.microsoft.com/office/drawing/2014/main" xmlns="" id="{E344EFA4-B48C-4507-81C6-C16DA69D81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7" y="2289"/>
                <a:ext cx="504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ru-RU" altLang="ru-RU" sz="1000" b="1"/>
                  <a:t>товар</a:t>
                </a:r>
              </a:p>
            </p:txBody>
          </p:sp>
        </p:grpSp>
        <p:grpSp>
          <p:nvGrpSpPr>
            <p:cNvPr id="19" name="Group 66">
              <a:extLst>
                <a:ext uri="{FF2B5EF4-FFF2-40B4-BE49-F238E27FC236}">
                  <a16:creationId xmlns:a16="http://schemas.microsoft.com/office/drawing/2014/main" xmlns="" id="{C584B706-A3DD-4805-A4A8-D9EC51B933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3" y="3523"/>
              <a:ext cx="576" cy="301"/>
              <a:chOff x="2245" y="2167"/>
              <a:chExt cx="576" cy="384"/>
            </a:xfrm>
          </p:grpSpPr>
          <p:sp>
            <p:nvSpPr>
              <p:cNvPr id="33" name="AutoShape 67">
                <a:extLst>
                  <a:ext uri="{FF2B5EF4-FFF2-40B4-BE49-F238E27FC236}">
                    <a16:creationId xmlns:a16="http://schemas.microsoft.com/office/drawing/2014/main" xmlns="" id="{11501AE0-256D-4F21-AC48-16ABE1A073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167"/>
                <a:ext cx="576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xmlns="" id="{0CBD6231-F5B4-4790-939C-ABF45BA96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7" y="2289"/>
                <a:ext cx="504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ru-RU" altLang="ru-RU" sz="1000" b="1"/>
                  <a:t>товар</a:t>
                </a:r>
              </a:p>
            </p:txBody>
          </p:sp>
        </p:grpSp>
        <p:grpSp>
          <p:nvGrpSpPr>
            <p:cNvPr id="20" name="Group 69">
              <a:extLst>
                <a:ext uri="{FF2B5EF4-FFF2-40B4-BE49-F238E27FC236}">
                  <a16:creationId xmlns:a16="http://schemas.microsoft.com/office/drawing/2014/main" xmlns="" id="{CFACD062-751D-4D17-B40D-DF10C0471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6" y="3523"/>
              <a:ext cx="576" cy="301"/>
              <a:chOff x="2245" y="2167"/>
              <a:chExt cx="576" cy="384"/>
            </a:xfrm>
          </p:grpSpPr>
          <p:sp>
            <p:nvSpPr>
              <p:cNvPr id="31" name="AutoShape 70">
                <a:extLst>
                  <a:ext uri="{FF2B5EF4-FFF2-40B4-BE49-F238E27FC236}">
                    <a16:creationId xmlns:a16="http://schemas.microsoft.com/office/drawing/2014/main" xmlns="" id="{D5206F48-CC22-4363-A09E-B50B13EBF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167"/>
                <a:ext cx="576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2" name="Rectangle 71">
                <a:extLst>
                  <a:ext uri="{FF2B5EF4-FFF2-40B4-BE49-F238E27FC236}">
                    <a16:creationId xmlns:a16="http://schemas.microsoft.com/office/drawing/2014/main" xmlns="" id="{4AF5140D-D6D9-48A1-9775-396A46D85A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" y="2289"/>
                <a:ext cx="506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ru-RU" altLang="ru-RU" sz="1000" b="1"/>
                  <a:t>товар</a:t>
                </a:r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xmlns="" id="{028C5880-B7B0-4E41-BDB5-6C6A3C08D7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59" y="3523"/>
              <a:ext cx="576" cy="301"/>
              <a:chOff x="2245" y="2167"/>
              <a:chExt cx="576" cy="384"/>
            </a:xfrm>
          </p:grpSpPr>
          <p:sp>
            <p:nvSpPr>
              <p:cNvPr id="29" name="AutoShape 73">
                <a:extLst>
                  <a:ext uri="{FF2B5EF4-FFF2-40B4-BE49-F238E27FC236}">
                    <a16:creationId xmlns:a16="http://schemas.microsoft.com/office/drawing/2014/main" xmlns="" id="{0AEB2F48-CBDD-468D-9688-20E4D77FF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167"/>
                <a:ext cx="576" cy="384"/>
              </a:xfrm>
              <a:prstGeom prst="flowChartProcess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30" name="Rectangle 74">
                <a:extLst>
                  <a:ext uri="{FF2B5EF4-FFF2-40B4-BE49-F238E27FC236}">
                    <a16:creationId xmlns:a16="http://schemas.microsoft.com/office/drawing/2014/main" xmlns="" id="{AC59F2FE-3880-4970-BE0B-BE6541F98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" y="2289"/>
                <a:ext cx="505" cy="1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 anchor="ctr">
                <a:spAutoFit/>
              </a:bodyPr>
              <a:lstStyle/>
              <a:p>
                <a:pPr algn="ctr"/>
                <a:r>
                  <a:rPr lang="ru-RU" altLang="ru-RU" sz="1000" b="1"/>
                  <a:t>товар</a:t>
                </a:r>
              </a:p>
            </p:txBody>
          </p:sp>
        </p:grpSp>
        <p:cxnSp>
          <p:nvCxnSpPr>
            <p:cNvPr id="22" name="AutoShape 75">
              <a:extLst>
                <a:ext uri="{FF2B5EF4-FFF2-40B4-BE49-F238E27FC236}">
                  <a16:creationId xmlns:a16="http://schemas.microsoft.com/office/drawing/2014/main" xmlns="" id="{2039929E-F100-4479-8422-8BBDB1440B6C}"/>
                </a:ext>
              </a:extLst>
            </p:cNvPr>
            <p:cNvCxnSpPr>
              <a:cxnSpLocks noChangeShapeType="1"/>
              <a:stCxn id="49" idx="2"/>
              <a:endCxn id="39" idx="0"/>
            </p:cNvCxnSpPr>
            <p:nvPr/>
          </p:nvCxnSpPr>
          <p:spPr bwMode="auto">
            <a:xfrm>
              <a:off x="3055" y="2776"/>
              <a:ext cx="498" cy="2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76">
              <a:extLst>
                <a:ext uri="{FF2B5EF4-FFF2-40B4-BE49-F238E27FC236}">
                  <a16:creationId xmlns:a16="http://schemas.microsoft.com/office/drawing/2014/main" xmlns="" id="{F34CEAA3-A657-4C72-A6DE-C62538DC1308}"/>
                </a:ext>
              </a:extLst>
            </p:cNvPr>
            <p:cNvCxnSpPr>
              <a:cxnSpLocks noChangeShapeType="1"/>
              <a:stCxn id="47" idx="2"/>
              <a:endCxn id="35" idx="0"/>
            </p:cNvCxnSpPr>
            <p:nvPr/>
          </p:nvCxnSpPr>
          <p:spPr bwMode="auto">
            <a:xfrm>
              <a:off x="2581" y="3302"/>
              <a:ext cx="370" cy="22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AutoShape 77">
              <a:extLst>
                <a:ext uri="{FF2B5EF4-FFF2-40B4-BE49-F238E27FC236}">
                  <a16:creationId xmlns:a16="http://schemas.microsoft.com/office/drawing/2014/main" xmlns="" id="{B31A0A7C-5709-481E-9C4C-2F1521D3FDA9}"/>
                </a:ext>
              </a:extLst>
            </p:cNvPr>
            <p:cNvCxnSpPr>
              <a:cxnSpLocks noChangeShapeType="1"/>
              <a:stCxn id="39" idx="2"/>
              <a:endCxn id="33" idx="0"/>
            </p:cNvCxnSpPr>
            <p:nvPr/>
          </p:nvCxnSpPr>
          <p:spPr bwMode="auto">
            <a:xfrm>
              <a:off x="3553" y="3302"/>
              <a:ext cx="188" cy="22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AutoShape 78">
              <a:extLst>
                <a:ext uri="{FF2B5EF4-FFF2-40B4-BE49-F238E27FC236}">
                  <a16:creationId xmlns:a16="http://schemas.microsoft.com/office/drawing/2014/main" xmlns="" id="{5F292409-8648-4D45-A4F5-7CB71679E30E}"/>
                </a:ext>
              </a:extLst>
            </p:cNvPr>
            <p:cNvCxnSpPr>
              <a:cxnSpLocks noChangeShapeType="1"/>
              <a:stCxn id="43" idx="2"/>
              <a:endCxn id="41" idx="0"/>
            </p:cNvCxnSpPr>
            <p:nvPr/>
          </p:nvCxnSpPr>
          <p:spPr bwMode="auto">
            <a:xfrm>
              <a:off x="3636" y="2293"/>
              <a:ext cx="673" cy="18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79">
              <a:extLst>
                <a:ext uri="{FF2B5EF4-FFF2-40B4-BE49-F238E27FC236}">
                  <a16:creationId xmlns:a16="http://schemas.microsoft.com/office/drawing/2014/main" xmlns="" id="{3889249A-9B4D-4BBA-B014-49C0F357294F}"/>
                </a:ext>
              </a:extLst>
            </p:cNvPr>
            <p:cNvCxnSpPr>
              <a:cxnSpLocks noChangeShapeType="1"/>
              <a:stCxn id="41" idx="2"/>
              <a:endCxn id="37" idx="0"/>
            </p:cNvCxnSpPr>
            <p:nvPr/>
          </p:nvCxnSpPr>
          <p:spPr bwMode="auto">
            <a:xfrm>
              <a:off x="4309" y="2776"/>
              <a:ext cx="570" cy="22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80">
              <a:extLst>
                <a:ext uri="{FF2B5EF4-FFF2-40B4-BE49-F238E27FC236}">
                  <a16:creationId xmlns:a16="http://schemas.microsoft.com/office/drawing/2014/main" xmlns="" id="{51015E4E-E681-4850-9ADC-2C4DA7ED1436}"/>
                </a:ext>
              </a:extLst>
            </p:cNvPr>
            <p:cNvCxnSpPr>
              <a:cxnSpLocks noChangeShapeType="1"/>
              <a:stCxn id="37" idx="2"/>
              <a:endCxn id="31" idx="0"/>
            </p:cNvCxnSpPr>
            <p:nvPr/>
          </p:nvCxnSpPr>
          <p:spPr bwMode="auto">
            <a:xfrm flipH="1">
              <a:off x="4564" y="3302"/>
              <a:ext cx="315" cy="22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81">
              <a:extLst>
                <a:ext uri="{FF2B5EF4-FFF2-40B4-BE49-F238E27FC236}">
                  <a16:creationId xmlns:a16="http://schemas.microsoft.com/office/drawing/2014/main" xmlns="" id="{81FFA5BC-B2D3-4956-B4A8-6BB48C6B6B9A}"/>
                </a:ext>
              </a:extLst>
            </p:cNvPr>
            <p:cNvCxnSpPr>
              <a:cxnSpLocks noChangeShapeType="1"/>
              <a:stCxn id="37" idx="2"/>
              <a:endCxn id="29" idx="0"/>
            </p:cNvCxnSpPr>
            <p:nvPr/>
          </p:nvCxnSpPr>
          <p:spPr bwMode="auto">
            <a:xfrm>
              <a:off x="4879" y="3302"/>
              <a:ext cx="368" cy="22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5092816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3B3F6EA-65C3-4576-AE9C-8C3C6E16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5BEA-7A0C-475B-AFE1-2CC1577C66D3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xmlns="" id="{7A3B31BA-438E-4B39-BF0A-A0488A119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5914" y="389202"/>
            <a:ext cx="7074310" cy="699269"/>
          </a:xfrm>
        </p:spPr>
        <p:txBody>
          <a:bodyPr/>
          <a:lstStyle/>
          <a:p>
            <a:pPr algn="ctr"/>
            <a:r>
              <a:rPr lang="ru-RU" altLang="ru-RU" sz="2400" dirty="0"/>
              <a:t>Сетевая модель данных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xmlns="" id="{EA71A26C-3D52-4070-9EDE-9AC1E40E5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412875"/>
            <a:ext cx="7885112" cy="3234118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ru-RU" altLang="ru-RU" sz="1800" dirty="0"/>
              <a:t>Любой элемент может быть связан с любым другим(записи образуют сеть);</a:t>
            </a:r>
          </a:p>
          <a:p>
            <a:pPr>
              <a:spcBef>
                <a:spcPct val="100000"/>
              </a:spcBef>
            </a:pPr>
            <a:r>
              <a:rPr lang="ru-RU" altLang="ru-RU" sz="1800" dirty="0"/>
              <a:t>Сложность реализации СУБД;</a:t>
            </a:r>
          </a:p>
          <a:p>
            <a:pPr>
              <a:spcBef>
                <a:spcPct val="100000"/>
              </a:spcBef>
            </a:pPr>
            <a:r>
              <a:rPr lang="ru-RU" altLang="ru-RU" sz="1800" dirty="0"/>
              <a:t>Трудно добавлять новые связи;</a:t>
            </a:r>
          </a:p>
          <a:p>
            <a:pPr>
              <a:spcBef>
                <a:spcPct val="100000"/>
              </a:spcBef>
            </a:pPr>
            <a:r>
              <a:rPr lang="ru-RU" altLang="ru-RU" sz="1800" dirty="0"/>
              <a:t>70 – 80 годы.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AE471185-5897-4605-82AE-147F02BA9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165" y="136611"/>
            <a:ext cx="26693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5.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Теория баз данных</a:t>
            </a:r>
          </a:p>
        </p:txBody>
      </p:sp>
      <p:grpSp>
        <p:nvGrpSpPr>
          <p:cNvPr id="51" name="Group 58">
            <a:extLst>
              <a:ext uri="{FF2B5EF4-FFF2-40B4-BE49-F238E27FC236}">
                <a16:creationId xmlns:a16="http://schemas.microsoft.com/office/drawing/2014/main" xmlns="" id="{60A2271D-14E2-48A4-B7FA-BE137854D909}"/>
              </a:ext>
            </a:extLst>
          </p:cNvPr>
          <p:cNvGrpSpPr>
            <a:grpSpLocks/>
          </p:cNvGrpSpPr>
          <p:nvPr/>
        </p:nvGrpSpPr>
        <p:grpSpPr bwMode="auto">
          <a:xfrm>
            <a:off x="3195574" y="3364992"/>
            <a:ext cx="5454650" cy="2427150"/>
            <a:chOff x="1834" y="1343"/>
            <a:chExt cx="3410" cy="1295"/>
          </a:xfrm>
        </p:grpSpPr>
        <p:grpSp>
          <p:nvGrpSpPr>
            <p:cNvPr id="52" name="Group 6">
              <a:extLst>
                <a:ext uri="{FF2B5EF4-FFF2-40B4-BE49-F238E27FC236}">
                  <a16:creationId xmlns:a16="http://schemas.microsoft.com/office/drawing/2014/main" xmlns="" id="{D8CD7062-C5DB-4C87-9C82-F7E193CF95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4" y="1343"/>
              <a:ext cx="3410" cy="1294"/>
              <a:chOff x="1993" y="1909"/>
              <a:chExt cx="3542" cy="1915"/>
            </a:xfrm>
          </p:grpSpPr>
          <p:grpSp>
            <p:nvGrpSpPr>
              <p:cNvPr id="59" name="Group 7">
                <a:extLst>
                  <a:ext uri="{FF2B5EF4-FFF2-40B4-BE49-F238E27FC236}">
                    <a16:creationId xmlns:a16="http://schemas.microsoft.com/office/drawing/2014/main" xmlns="" id="{EDA117DC-078F-40FC-81FE-05D1A45BED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67" y="2475"/>
                <a:ext cx="576" cy="301"/>
                <a:chOff x="2245" y="2167"/>
                <a:chExt cx="576" cy="384"/>
              </a:xfrm>
            </p:grpSpPr>
            <p:sp>
              <p:nvSpPr>
                <p:cNvPr id="100" name="AutoShape 8">
                  <a:extLst>
                    <a:ext uri="{FF2B5EF4-FFF2-40B4-BE49-F238E27FC236}">
                      <a16:creationId xmlns:a16="http://schemas.microsoft.com/office/drawing/2014/main" xmlns="" id="{27C04ACF-724B-49A7-A05D-1F63F8E93C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5" y="2167"/>
                  <a:ext cx="576" cy="384"/>
                </a:xfrm>
                <a:prstGeom prst="flowChartProcess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01" name="Rectangle 9">
                  <a:extLst>
                    <a:ext uri="{FF2B5EF4-FFF2-40B4-BE49-F238E27FC236}">
                      <a16:creationId xmlns:a16="http://schemas.microsoft.com/office/drawing/2014/main" xmlns="" id="{21416065-C645-4D6F-A4D7-2530E14DF8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6" y="2267"/>
                  <a:ext cx="506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r>
                    <a:rPr lang="ru-RU" altLang="ru-RU" sz="1000" b="1"/>
                    <a:t>покупатель</a:t>
                  </a:r>
                </a:p>
              </p:txBody>
            </p:sp>
          </p:grpSp>
          <p:grpSp>
            <p:nvGrpSpPr>
              <p:cNvPr id="60" name="Group 10">
                <a:extLst>
                  <a:ext uri="{FF2B5EF4-FFF2-40B4-BE49-F238E27FC236}">
                    <a16:creationId xmlns:a16="http://schemas.microsoft.com/office/drawing/2014/main" xmlns="" id="{8A310965-4001-4C7F-93EA-0F0BFFE23B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3" y="3000"/>
                <a:ext cx="576" cy="302"/>
                <a:chOff x="2245" y="2167"/>
                <a:chExt cx="576" cy="384"/>
              </a:xfrm>
            </p:grpSpPr>
            <p:sp>
              <p:nvSpPr>
                <p:cNvPr id="98" name="AutoShape 11">
                  <a:extLst>
                    <a:ext uri="{FF2B5EF4-FFF2-40B4-BE49-F238E27FC236}">
                      <a16:creationId xmlns:a16="http://schemas.microsoft.com/office/drawing/2014/main" xmlns="" id="{7F4FE136-F5BD-46C2-B54B-B7392FA24E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5" y="2167"/>
                  <a:ext cx="576" cy="384"/>
                </a:xfrm>
                <a:prstGeom prst="flowChartProcess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99" name="Rectangle 12">
                  <a:extLst>
                    <a:ext uri="{FF2B5EF4-FFF2-40B4-BE49-F238E27FC236}">
                      <a16:creationId xmlns:a16="http://schemas.microsoft.com/office/drawing/2014/main" xmlns="" id="{A33B65C7-EF37-42D8-85A2-826F17B8E3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6" y="2265"/>
                  <a:ext cx="508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algn="ctr"/>
                  <a:r>
                    <a:rPr lang="ru-RU" altLang="ru-RU" sz="1000" b="1"/>
                    <a:t>заказ</a:t>
                  </a:r>
                </a:p>
              </p:txBody>
            </p:sp>
          </p:grpSp>
          <p:grpSp>
            <p:nvGrpSpPr>
              <p:cNvPr id="61" name="Group 13">
                <a:extLst>
                  <a:ext uri="{FF2B5EF4-FFF2-40B4-BE49-F238E27FC236}">
                    <a16:creationId xmlns:a16="http://schemas.microsoft.com/office/drawing/2014/main" xmlns="" id="{E05467D2-7ED1-4AA2-81CB-D438293FCC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3" y="3523"/>
                <a:ext cx="576" cy="301"/>
                <a:chOff x="2245" y="2167"/>
                <a:chExt cx="576" cy="384"/>
              </a:xfrm>
            </p:grpSpPr>
            <p:sp>
              <p:nvSpPr>
                <p:cNvPr id="96" name="AutoShape 14">
                  <a:extLst>
                    <a:ext uri="{FF2B5EF4-FFF2-40B4-BE49-F238E27FC236}">
                      <a16:creationId xmlns:a16="http://schemas.microsoft.com/office/drawing/2014/main" xmlns="" id="{51DBD043-AA20-4C02-9C83-EC519CA8EC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5" y="2167"/>
                  <a:ext cx="576" cy="384"/>
                </a:xfrm>
                <a:prstGeom prst="flowChartProcess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97" name="Rectangle 15">
                  <a:extLst>
                    <a:ext uri="{FF2B5EF4-FFF2-40B4-BE49-F238E27FC236}">
                      <a16:creationId xmlns:a16="http://schemas.microsoft.com/office/drawing/2014/main" xmlns="" id="{F4B537A4-D773-47A4-BCA6-02C9EA85CA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8" y="2268"/>
                  <a:ext cx="503" cy="1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algn="ctr"/>
                  <a:r>
                    <a:rPr lang="ru-RU" altLang="ru-RU" sz="1000" b="1"/>
                    <a:t>товар</a:t>
                  </a:r>
                </a:p>
              </p:txBody>
            </p:sp>
          </p:grpSp>
          <p:grpSp>
            <p:nvGrpSpPr>
              <p:cNvPr id="62" name="Group 16">
                <a:extLst>
                  <a:ext uri="{FF2B5EF4-FFF2-40B4-BE49-F238E27FC236}">
                    <a16:creationId xmlns:a16="http://schemas.microsoft.com/office/drawing/2014/main" xmlns="" id="{AC392521-0C90-4109-B1B7-F412D11D8B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48" y="1909"/>
                <a:ext cx="576" cy="384"/>
                <a:chOff x="2245" y="2167"/>
                <a:chExt cx="576" cy="384"/>
              </a:xfrm>
            </p:grpSpPr>
            <p:sp>
              <p:nvSpPr>
                <p:cNvPr id="94" name="AutoShape 17">
                  <a:extLst>
                    <a:ext uri="{FF2B5EF4-FFF2-40B4-BE49-F238E27FC236}">
                      <a16:creationId xmlns:a16="http://schemas.microsoft.com/office/drawing/2014/main" xmlns="" id="{8E78BA83-16ED-4F44-BEF0-24D1964F63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5" y="2167"/>
                  <a:ext cx="576" cy="384"/>
                </a:xfrm>
                <a:prstGeom prst="flowChartProcess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95" name="Rectangle 18">
                  <a:extLst>
                    <a:ext uri="{FF2B5EF4-FFF2-40B4-BE49-F238E27FC236}">
                      <a16:creationId xmlns:a16="http://schemas.microsoft.com/office/drawing/2014/main" xmlns="" id="{95BBBEC3-ED09-40FE-9E6C-8614C4ACB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6" y="2210"/>
                  <a:ext cx="504" cy="2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algn="ctr"/>
                  <a:r>
                    <a:rPr lang="ru-RU" altLang="ru-RU" sz="1000" b="1" dirty="0"/>
                    <a:t>база данных</a:t>
                  </a:r>
                </a:p>
              </p:txBody>
            </p:sp>
          </p:grpSp>
          <p:cxnSp>
            <p:nvCxnSpPr>
              <p:cNvPr id="63" name="AutoShape 19">
                <a:extLst>
                  <a:ext uri="{FF2B5EF4-FFF2-40B4-BE49-F238E27FC236}">
                    <a16:creationId xmlns:a16="http://schemas.microsoft.com/office/drawing/2014/main" xmlns="" id="{5B4BA32A-004A-45A9-872B-DFC6ADDEF92A}"/>
                  </a:ext>
                </a:extLst>
              </p:cNvPr>
              <p:cNvCxnSpPr>
                <a:cxnSpLocks noChangeShapeType="1"/>
                <a:stCxn id="94" idx="2"/>
                <a:endCxn id="100" idx="0"/>
              </p:cNvCxnSpPr>
              <p:nvPr/>
            </p:nvCxnSpPr>
            <p:spPr bwMode="auto">
              <a:xfrm flipH="1">
                <a:off x="3055" y="2293"/>
                <a:ext cx="581" cy="1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4" name="AutoShape 20">
                <a:extLst>
                  <a:ext uri="{FF2B5EF4-FFF2-40B4-BE49-F238E27FC236}">
                    <a16:creationId xmlns:a16="http://schemas.microsoft.com/office/drawing/2014/main" xmlns="" id="{61E989A6-67A0-47A4-929B-27D8CB3BE2A3}"/>
                  </a:ext>
                </a:extLst>
              </p:cNvPr>
              <p:cNvCxnSpPr>
                <a:cxnSpLocks noChangeShapeType="1"/>
                <a:stCxn id="100" idx="2"/>
                <a:endCxn id="98" idx="0"/>
              </p:cNvCxnSpPr>
              <p:nvPr/>
            </p:nvCxnSpPr>
            <p:spPr bwMode="auto">
              <a:xfrm flipH="1">
                <a:off x="2581" y="2776"/>
                <a:ext cx="474" cy="22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5" name="AutoShape 21">
                <a:extLst>
                  <a:ext uri="{FF2B5EF4-FFF2-40B4-BE49-F238E27FC236}">
                    <a16:creationId xmlns:a16="http://schemas.microsoft.com/office/drawing/2014/main" xmlns="" id="{AA9A2A36-D636-46C3-AF1D-0B2C3134853E}"/>
                  </a:ext>
                </a:extLst>
              </p:cNvPr>
              <p:cNvCxnSpPr>
                <a:cxnSpLocks noChangeShapeType="1"/>
                <a:stCxn id="98" idx="2"/>
                <a:endCxn id="96" idx="0"/>
              </p:cNvCxnSpPr>
              <p:nvPr/>
            </p:nvCxnSpPr>
            <p:spPr bwMode="auto">
              <a:xfrm flipH="1">
                <a:off x="2281" y="3302"/>
                <a:ext cx="300" cy="22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66" name="Group 22">
                <a:extLst>
                  <a:ext uri="{FF2B5EF4-FFF2-40B4-BE49-F238E27FC236}">
                    <a16:creationId xmlns:a16="http://schemas.microsoft.com/office/drawing/2014/main" xmlns="" id="{EE8E7E51-6C2F-4437-B4D5-2DBD44AF2C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21" y="2475"/>
                <a:ext cx="576" cy="301"/>
                <a:chOff x="2245" y="2167"/>
                <a:chExt cx="576" cy="384"/>
              </a:xfrm>
            </p:grpSpPr>
            <p:sp>
              <p:nvSpPr>
                <p:cNvPr id="92" name="AutoShape 23">
                  <a:extLst>
                    <a:ext uri="{FF2B5EF4-FFF2-40B4-BE49-F238E27FC236}">
                      <a16:creationId xmlns:a16="http://schemas.microsoft.com/office/drawing/2014/main" xmlns="" id="{E7E6223E-8E5A-4E05-928A-BC7811D384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5" y="2167"/>
                  <a:ext cx="576" cy="384"/>
                </a:xfrm>
                <a:prstGeom prst="flowChartProcess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93" name="Rectangle 24">
                  <a:extLst>
                    <a:ext uri="{FF2B5EF4-FFF2-40B4-BE49-F238E27FC236}">
                      <a16:creationId xmlns:a16="http://schemas.microsoft.com/office/drawing/2014/main" xmlns="" id="{67C3B401-3CD0-4920-A8FD-3A0DDCA894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6" y="2267"/>
                  <a:ext cx="504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r>
                    <a:rPr lang="ru-RU" altLang="ru-RU" sz="1000" b="1"/>
                    <a:t>покупатель</a:t>
                  </a:r>
                </a:p>
              </p:txBody>
            </p:sp>
          </p:grpSp>
          <p:grpSp>
            <p:nvGrpSpPr>
              <p:cNvPr id="67" name="Group 25">
                <a:extLst>
                  <a:ext uri="{FF2B5EF4-FFF2-40B4-BE49-F238E27FC236}">
                    <a16:creationId xmlns:a16="http://schemas.microsoft.com/office/drawing/2014/main" xmlns="" id="{ACB2D49B-67FE-4063-965D-51B51D5810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5" y="3000"/>
                <a:ext cx="576" cy="302"/>
                <a:chOff x="2245" y="2167"/>
                <a:chExt cx="576" cy="384"/>
              </a:xfrm>
            </p:grpSpPr>
            <p:sp>
              <p:nvSpPr>
                <p:cNvPr id="90" name="AutoShape 26">
                  <a:extLst>
                    <a:ext uri="{FF2B5EF4-FFF2-40B4-BE49-F238E27FC236}">
                      <a16:creationId xmlns:a16="http://schemas.microsoft.com/office/drawing/2014/main" xmlns="" id="{AE4FB5AF-486B-43A6-9F35-2975817953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5" y="2167"/>
                  <a:ext cx="576" cy="384"/>
                </a:xfrm>
                <a:prstGeom prst="flowChartProcess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91" name="Rectangle 27">
                  <a:extLst>
                    <a:ext uri="{FF2B5EF4-FFF2-40B4-BE49-F238E27FC236}">
                      <a16:creationId xmlns:a16="http://schemas.microsoft.com/office/drawing/2014/main" xmlns="" id="{86FE4F27-AA3F-4546-B366-39768C57BD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7" y="2265"/>
                  <a:ext cx="503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algn="ctr"/>
                  <a:r>
                    <a:rPr lang="ru-RU" altLang="ru-RU" sz="1000" b="1" dirty="0"/>
                    <a:t>заказ</a:t>
                  </a:r>
                </a:p>
              </p:txBody>
            </p:sp>
          </p:grpSp>
          <p:grpSp>
            <p:nvGrpSpPr>
              <p:cNvPr id="68" name="Group 28">
                <a:extLst>
                  <a:ext uri="{FF2B5EF4-FFF2-40B4-BE49-F238E27FC236}">
                    <a16:creationId xmlns:a16="http://schemas.microsoft.com/office/drawing/2014/main" xmlns="" id="{276E80F0-20AC-494C-904E-699D19E96C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91" y="3000"/>
                <a:ext cx="576" cy="302"/>
                <a:chOff x="2245" y="2167"/>
                <a:chExt cx="576" cy="384"/>
              </a:xfrm>
            </p:grpSpPr>
            <p:sp>
              <p:nvSpPr>
                <p:cNvPr id="88" name="AutoShape 29">
                  <a:extLst>
                    <a:ext uri="{FF2B5EF4-FFF2-40B4-BE49-F238E27FC236}">
                      <a16:creationId xmlns:a16="http://schemas.microsoft.com/office/drawing/2014/main" xmlns="" id="{DE89E9AE-D3A1-4375-BEDC-09CDDC2664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5" y="2167"/>
                  <a:ext cx="576" cy="384"/>
                </a:xfrm>
                <a:prstGeom prst="flowChartProcess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9" name="Rectangle 30">
                  <a:extLst>
                    <a:ext uri="{FF2B5EF4-FFF2-40B4-BE49-F238E27FC236}">
                      <a16:creationId xmlns:a16="http://schemas.microsoft.com/office/drawing/2014/main" xmlns="" id="{4D5F79ED-54D2-4DFB-A16B-8AE85A300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6" y="2265"/>
                  <a:ext cx="503" cy="1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algn="ctr"/>
                  <a:r>
                    <a:rPr lang="ru-RU" altLang="ru-RU" sz="1000" b="1"/>
                    <a:t>заказ</a:t>
                  </a:r>
                </a:p>
              </p:txBody>
            </p:sp>
          </p:grpSp>
          <p:grpSp>
            <p:nvGrpSpPr>
              <p:cNvPr id="69" name="Group 31">
                <a:extLst>
                  <a:ext uri="{FF2B5EF4-FFF2-40B4-BE49-F238E27FC236}">
                    <a16:creationId xmlns:a16="http://schemas.microsoft.com/office/drawing/2014/main" xmlns="" id="{1D8A0E71-CDAA-4455-9A63-49CB0CCE82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63" y="3523"/>
                <a:ext cx="576" cy="301"/>
                <a:chOff x="2245" y="2167"/>
                <a:chExt cx="576" cy="384"/>
              </a:xfrm>
            </p:grpSpPr>
            <p:sp>
              <p:nvSpPr>
                <p:cNvPr id="86" name="AutoShape 32">
                  <a:extLst>
                    <a:ext uri="{FF2B5EF4-FFF2-40B4-BE49-F238E27FC236}">
                      <a16:creationId xmlns:a16="http://schemas.microsoft.com/office/drawing/2014/main" xmlns="" id="{C1F8F439-F493-4D85-89C2-B9AA5FEFC6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5" y="2167"/>
                  <a:ext cx="576" cy="384"/>
                </a:xfrm>
                <a:prstGeom prst="flowChartProcess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7" name="Rectangle 33">
                  <a:extLst>
                    <a:ext uri="{FF2B5EF4-FFF2-40B4-BE49-F238E27FC236}">
                      <a16:creationId xmlns:a16="http://schemas.microsoft.com/office/drawing/2014/main" xmlns="" id="{31BCCA20-FE8F-4693-B1A0-A823EDE753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8" y="2268"/>
                  <a:ext cx="503" cy="1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algn="ctr"/>
                  <a:r>
                    <a:rPr lang="ru-RU" altLang="ru-RU" sz="1000" b="1"/>
                    <a:t>товар</a:t>
                  </a:r>
                </a:p>
              </p:txBody>
            </p:sp>
          </p:grpSp>
          <p:grpSp>
            <p:nvGrpSpPr>
              <p:cNvPr id="70" name="Group 34">
                <a:extLst>
                  <a:ext uri="{FF2B5EF4-FFF2-40B4-BE49-F238E27FC236}">
                    <a16:creationId xmlns:a16="http://schemas.microsoft.com/office/drawing/2014/main" xmlns="" id="{902E41BB-33C8-4D6F-BFC7-7D30B2D3CA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3" y="3523"/>
                <a:ext cx="576" cy="301"/>
                <a:chOff x="2245" y="2167"/>
                <a:chExt cx="576" cy="384"/>
              </a:xfrm>
            </p:grpSpPr>
            <p:sp>
              <p:nvSpPr>
                <p:cNvPr id="84" name="AutoShape 35">
                  <a:extLst>
                    <a:ext uri="{FF2B5EF4-FFF2-40B4-BE49-F238E27FC236}">
                      <a16:creationId xmlns:a16="http://schemas.microsoft.com/office/drawing/2014/main" xmlns="" id="{EF2F6477-A246-48B1-A9AC-A8F94BDEAB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5" y="2167"/>
                  <a:ext cx="576" cy="384"/>
                </a:xfrm>
                <a:prstGeom prst="flowChartProcess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5" name="Rectangle 36">
                  <a:extLst>
                    <a:ext uri="{FF2B5EF4-FFF2-40B4-BE49-F238E27FC236}">
                      <a16:creationId xmlns:a16="http://schemas.microsoft.com/office/drawing/2014/main" xmlns="" id="{25FF54BB-D2EF-473F-B3B6-34898B600B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6" y="2268"/>
                  <a:ext cx="505" cy="1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algn="ctr"/>
                  <a:r>
                    <a:rPr lang="ru-RU" altLang="ru-RU" sz="1000" b="1"/>
                    <a:t>товар</a:t>
                  </a:r>
                </a:p>
              </p:txBody>
            </p:sp>
          </p:grpSp>
          <p:grpSp>
            <p:nvGrpSpPr>
              <p:cNvPr id="71" name="Group 37">
                <a:extLst>
                  <a:ext uri="{FF2B5EF4-FFF2-40B4-BE49-F238E27FC236}">
                    <a16:creationId xmlns:a16="http://schemas.microsoft.com/office/drawing/2014/main" xmlns="" id="{C8CB4D56-2F31-4322-9105-DA6456D389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6" y="3523"/>
                <a:ext cx="576" cy="301"/>
                <a:chOff x="2245" y="2167"/>
                <a:chExt cx="576" cy="384"/>
              </a:xfrm>
            </p:grpSpPr>
            <p:sp>
              <p:nvSpPr>
                <p:cNvPr id="82" name="AutoShape 38">
                  <a:extLst>
                    <a:ext uri="{FF2B5EF4-FFF2-40B4-BE49-F238E27FC236}">
                      <a16:creationId xmlns:a16="http://schemas.microsoft.com/office/drawing/2014/main" xmlns="" id="{A5AA36F5-1EC1-4130-9D7F-094FD89996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5" y="2167"/>
                  <a:ext cx="576" cy="384"/>
                </a:xfrm>
                <a:prstGeom prst="flowChartProcess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3" name="Rectangle 39">
                  <a:extLst>
                    <a:ext uri="{FF2B5EF4-FFF2-40B4-BE49-F238E27FC236}">
                      <a16:creationId xmlns:a16="http://schemas.microsoft.com/office/drawing/2014/main" xmlns="" id="{BD644794-D0F9-4A77-BBEA-44C1E4835A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7" y="2268"/>
                  <a:ext cx="504" cy="1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algn="ctr"/>
                  <a:r>
                    <a:rPr lang="ru-RU" altLang="ru-RU" sz="1000" b="1"/>
                    <a:t>товар</a:t>
                  </a:r>
                </a:p>
              </p:txBody>
            </p:sp>
          </p:grpSp>
          <p:grpSp>
            <p:nvGrpSpPr>
              <p:cNvPr id="72" name="Group 40">
                <a:extLst>
                  <a:ext uri="{FF2B5EF4-FFF2-40B4-BE49-F238E27FC236}">
                    <a16:creationId xmlns:a16="http://schemas.microsoft.com/office/drawing/2014/main" xmlns="" id="{ED09BD39-D4DD-469A-BA1C-5D6538193E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59" y="3523"/>
                <a:ext cx="576" cy="301"/>
                <a:chOff x="2245" y="2167"/>
                <a:chExt cx="576" cy="384"/>
              </a:xfrm>
            </p:grpSpPr>
            <p:sp>
              <p:nvSpPr>
                <p:cNvPr id="80" name="AutoShape 41">
                  <a:extLst>
                    <a:ext uri="{FF2B5EF4-FFF2-40B4-BE49-F238E27FC236}">
                      <a16:creationId xmlns:a16="http://schemas.microsoft.com/office/drawing/2014/main" xmlns="" id="{2BA43212-A306-4A24-B243-525439A575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45" y="2167"/>
                  <a:ext cx="576" cy="384"/>
                </a:xfrm>
                <a:prstGeom prst="flowChartProcess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81" name="Rectangle 42">
                  <a:extLst>
                    <a:ext uri="{FF2B5EF4-FFF2-40B4-BE49-F238E27FC236}">
                      <a16:creationId xmlns:a16="http://schemas.microsoft.com/office/drawing/2014/main" xmlns="" id="{0094EDD6-1DAE-4512-8BB6-C127626C2D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85" y="2268"/>
                  <a:ext cx="506" cy="18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 anchor="ctr">
                  <a:spAutoFit/>
                </a:bodyPr>
                <a:lstStyle/>
                <a:p>
                  <a:pPr algn="ctr"/>
                  <a:r>
                    <a:rPr lang="ru-RU" altLang="ru-RU" sz="1000" b="1"/>
                    <a:t>товар</a:t>
                  </a:r>
                </a:p>
              </p:txBody>
            </p:sp>
          </p:grpSp>
          <p:cxnSp>
            <p:nvCxnSpPr>
              <p:cNvPr id="73" name="AutoShape 43">
                <a:extLst>
                  <a:ext uri="{FF2B5EF4-FFF2-40B4-BE49-F238E27FC236}">
                    <a16:creationId xmlns:a16="http://schemas.microsoft.com/office/drawing/2014/main" xmlns="" id="{4676C231-6B74-4DF1-9D27-F1ACFEF51F44}"/>
                  </a:ext>
                </a:extLst>
              </p:cNvPr>
              <p:cNvCxnSpPr>
                <a:cxnSpLocks noChangeShapeType="1"/>
                <a:stCxn id="100" idx="2"/>
                <a:endCxn id="90" idx="0"/>
              </p:cNvCxnSpPr>
              <p:nvPr/>
            </p:nvCxnSpPr>
            <p:spPr bwMode="auto">
              <a:xfrm>
                <a:off x="3055" y="2776"/>
                <a:ext cx="498" cy="22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4" name="AutoShape 44">
                <a:extLst>
                  <a:ext uri="{FF2B5EF4-FFF2-40B4-BE49-F238E27FC236}">
                    <a16:creationId xmlns:a16="http://schemas.microsoft.com/office/drawing/2014/main" xmlns="" id="{93455EA5-D715-462F-BCFE-5D29ACDEB83C}"/>
                  </a:ext>
                </a:extLst>
              </p:cNvPr>
              <p:cNvCxnSpPr>
                <a:cxnSpLocks noChangeShapeType="1"/>
                <a:stCxn id="98" idx="2"/>
                <a:endCxn id="86" idx="0"/>
              </p:cNvCxnSpPr>
              <p:nvPr/>
            </p:nvCxnSpPr>
            <p:spPr bwMode="auto">
              <a:xfrm>
                <a:off x="2581" y="3302"/>
                <a:ext cx="370" cy="22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5" name="AutoShape 45">
                <a:extLst>
                  <a:ext uri="{FF2B5EF4-FFF2-40B4-BE49-F238E27FC236}">
                    <a16:creationId xmlns:a16="http://schemas.microsoft.com/office/drawing/2014/main" xmlns="" id="{43D6B898-4463-4321-9FA4-48A7CC0223AA}"/>
                  </a:ext>
                </a:extLst>
              </p:cNvPr>
              <p:cNvCxnSpPr>
                <a:cxnSpLocks noChangeShapeType="1"/>
                <a:stCxn id="90" idx="2"/>
                <a:endCxn id="84" idx="0"/>
              </p:cNvCxnSpPr>
              <p:nvPr/>
            </p:nvCxnSpPr>
            <p:spPr bwMode="auto">
              <a:xfrm>
                <a:off x="3553" y="3302"/>
                <a:ext cx="188" cy="22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6" name="AutoShape 46">
                <a:extLst>
                  <a:ext uri="{FF2B5EF4-FFF2-40B4-BE49-F238E27FC236}">
                    <a16:creationId xmlns:a16="http://schemas.microsoft.com/office/drawing/2014/main" xmlns="" id="{C6B8EF09-0345-4BE8-ABF7-B8DC484F6DB8}"/>
                  </a:ext>
                </a:extLst>
              </p:cNvPr>
              <p:cNvCxnSpPr>
                <a:cxnSpLocks noChangeShapeType="1"/>
                <a:stCxn id="94" idx="2"/>
                <a:endCxn id="92" idx="0"/>
              </p:cNvCxnSpPr>
              <p:nvPr/>
            </p:nvCxnSpPr>
            <p:spPr bwMode="auto">
              <a:xfrm>
                <a:off x="3636" y="2293"/>
                <a:ext cx="673" cy="18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AutoShape 47">
                <a:extLst>
                  <a:ext uri="{FF2B5EF4-FFF2-40B4-BE49-F238E27FC236}">
                    <a16:creationId xmlns:a16="http://schemas.microsoft.com/office/drawing/2014/main" xmlns="" id="{C2260B89-7156-4B8A-B92D-29FFD017F0B7}"/>
                  </a:ext>
                </a:extLst>
              </p:cNvPr>
              <p:cNvCxnSpPr>
                <a:cxnSpLocks noChangeShapeType="1"/>
                <a:stCxn id="92" idx="2"/>
                <a:endCxn id="88" idx="0"/>
              </p:cNvCxnSpPr>
              <p:nvPr/>
            </p:nvCxnSpPr>
            <p:spPr bwMode="auto">
              <a:xfrm>
                <a:off x="4309" y="2776"/>
                <a:ext cx="570" cy="22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AutoShape 48">
                <a:extLst>
                  <a:ext uri="{FF2B5EF4-FFF2-40B4-BE49-F238E27FC236}">
                    <a16:creationId xmlns:a16="http://schemas.microsoft.com/office/drawing/2014/main" xmlns="" id="{36C39584-3156-431F-A3A2-27A4D092D49C}"/>
                  </a:ext>
                </a:extLst>
              </p:cNvPr>
              <p:cNvCxnSpPr>
                <a:cxnSpLocks noChangeShapeType="1"/>
                <a:stCxn id="88" idx="2"/>
                <a:endCxn id="82" idx="0"/>
              </p:cNvCxnSpPr>
              <p:nvPr/>
            </p:nvCxnSpPr>
            <p:spPr bwMode="auto">
              <a:xfrm flipH="1">
                <a:off x="4564" y="3302"/>
                <a:ext cx="315" cy="22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AutoShape 49">
                <a:extLst>
                  <a:ext uri="{FF2B5EF4-FFF2-40B4-BE49-F238E27FC236}">
                    <a16:creationId xmlns:a16="http://schemas.microsoft.com/office/drawing/2014/main" xmlns="" id="{689F70C1-14B3-4010-BB9D-5A1FD969CF8E}"/>
                  </a:ext>
                </a:extLst>
              </p:cNvPr>
              <p:cNvCxnSpPr>
                <a:cxnSpLocks noChangeShapeType="1"/>
                <a:stCxn id="88" idx="2"/>
                <a:endCxn id="80" idx="0"/>
              </p:cNvCxnSpPr>
              <p:nvPr/>
            </p:nvCxnSpPr>
            <p:spPr bwMode="auto">
              <a:xfrm>
                <a:off x="4879" y="3302"/>
                <a:ext cx="368" cy="22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cxnSp>
          <p:nvCxnSpPr>
            <p:cNvPr id="53" name="AutoShape 51">
              <a:extLst>
                <a:ext uri="{FF2B5EF4-FFF2-40B4-BE49-F238E27FC236}">
                  <a16:creationId xmlns:a16="http://schemas.microsoft.com/office/drawing/2014/main" xmlns="" id="{360CC073-1CFA-4EBF-B37C-12A2D7488CE3}"/>
                </a:ext>
              </a:extLst>
            </p:cNvPr>
            <p:cNvCxnSpPr>
              <a:cxnSpLocks noChangeShapeType="1"/>
              <a:stCxn id="96" idx="2"/>
              <a:endCxn id="84" idx="2"/>
            </p:cNvCxnSpPr>
            <p:nvPr/>
          </p:nvCxnSpPr>
          <p:spPr bwMode="auto">
            <a:xfrm rot="16200000" flipH="1">
              <a:off x="2814" y="1935"/>
              <a:ext cx="1" cy="1405"/>
            </a:xfrm>
            <a:prstGeom prst="curvedConnector3">
              <a:avLst>
                <a:gd name="adj1" fmla="val 20299995"/>
              </a:avLst>
            </a:prstGeom>
            <a:noFill/>
            <a:ln w="12700">
              <a:solidFill>
                <a:srgbClr val="000080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AutoShape 53">
              <a:extLst>
                <a:ext uri="{FF2B5EF4-FFF2-40B4-BE49-F238E27FC236}">
                  <a16:creationId xmlns:a16="http://schemas.microsoft.com/office/drawing/2014/main" xmlns="" id="{90067633-6A24-4A33-9236-75E22CF6FE65}"/>
                </a:ext>
              </a:extLst>
            </p:cNvPr>
            <p:cNvCxnSpPr>
              <a:cxnSpLocks noChangeShapeType="1"/>
              <a:stCxn id="84" idx="2"/>
              <a:endCxn id="80" idx="2"/>
            </p:cNvCxnSpPr>
            <p:nvPr/>
          </p:nvCxnSpPr>
          <p:spPr bwMode="auto">
            <a:xfrm rot="16200000" flipH="1">
              <a:off x="4241" y="1913"/>
              <a:ext cx="1" cy="1450"/>
            </a:xfrm>
            <a:prstGeom prst="curvedConnector3">
              <a:avLst>
                <a:gd name="adj1" fmla="val 18799995"/>
              </a:avLst>
            </a:prstGeom>
            <a:noFill/>
            <a:ln w="12700">
              <a:solidFill>
                <a:srgbClr val="000080"/>
              </a:solidFill>
              <a:round/>
              <a:headEnd type="triangle" w="med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AutoShape 54">
              <a:extLst>
                <a:ext uri="{FF2B5EF4-FFF2-40B4-BE49-F238E27FC236}">
                  <a16:creationId xmlns:a16="http://schemas.microsoft.com/office/drawing/2014/main" xmlns="" id="{F1506AC5-7578-4AFF-8F26-DD8C30B17AC4}"/>
                </a:ext>
              </a:extLst>
            </p:cNvPr>
            <p:cNvCxnSpPr>
              <a:cxnSpLocks noChangeShapeType="1"/>
              <a:stCxn id="86" idx="2"/>
              <a:endCxn id="82" idx="2"/>
            </p:cNvCxnSpPr>
            <p:nvPr/>
          </p:nvCxnSpPr>
          <p:spPr bwMode="auto">
            <a:xfrm rot="16200000" flipH="1">
              <a:off x="3532" y="1862"/>
              <a:ext cx="1" cy="1552"/>
            </a:xfrm>
            <a:prstGeom prst="curvedConnector3">
              <a:avLst>
                <a:gd name="adj1" fmla="val 20099995"/>
              </a:avLst>
            </a:prstGeom>
            <a:noFill/>
            <a:ln w="12700">
              <a:solidFill>
                <a:srgbClr val="000080"/>
              </a:solidFill>
              <a:round/>
              <a:headEnd type="triangle" w="med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AutoShape 55">
              <a:extLst>
                <a:ext uri="{FF2B5EF4-FFF2-40B4-BE49-F238E27FC236}">
                  <a16:creationId xmlns:a16="http://schemas.microsoft.com/office/drawing/2014/main" xmlns="" id="{B0DF9F66-DFC7-4755-8586-8CC1F5F565C5}"/>
                </a:ext>
              </a:extLst>
            </p:cNvPr>
            <p:cNvCxnSpPr>
              <a:cxnSpLocks noChangeShapeType="1"/>
              <a:stCxn id="92" idx="2"/>
              <a:endCxn id="90" idx="0"/>
            </p:cNvCxnSpPr>
            <p:nvPr/>
          </p:nvCxnSpPr>
          <p:spPr bwMode="auto">
            <a:xfrm flipH="1">
              <a:off x="3336" y="1929"/>
              <a:ext cx="728" cy="151"/>
            </a:xfrm>
            <a:prstGeom prst="straightConnector1">
              <a:avLst/>
            </a:prstGeom>
            <a:noFill/>
            <a:ln w="12700">
              <a:solidFill>
                <a:srgbClr val="000080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AutoShape 56">
              <a:extLst>
                <a:ext uri="{FF2B5EF4-FFF2-40B4-BE49-F238E27FC236}">
                  <a16:creationId xmlns:a16="http://schemas.microsoft.com/office/drawing/2014/main" xmlns="" id="{90FCC7A5-73D1-41CE-AC6A-DFFB06E1914C}"/>
                </a:ext>
              </a:extLst>
            </p:cNvPr>
            <p:cNvCxnSpPr>
              <a:cxnSpLocks noChangeShapeType="1"/>
              <a:stCxn id="90" idx="0"/>
              <a:endCxn id="101" idx="3"/>
            </p:cNvCxnSpPr>
            <p:nvPr/>
          </p:nvCxnSpPr>
          <p:spPr bwMode="auto">
            <a:xfrm rot="5400000" flipH="1">
              <a:off x="3094" y="1839"/>
              <a:ext cx="253" cy="230"/>
            </a:xfrm>
            <a:prstGeom prst="curvedConnector2">
              <a:avLst/>
            </a:prstGeom>
            <a:noFill/>
            <a:ln w="12700">
              <a:solidFill>
                <a:srgbClr val="000080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AutoShape 57">
              <a:extLst>
                <a:ext uri="{FF2B5EF4-FFF2-40B4-BE49-F238E27FC236}">
                  <a16:creationId xmlns:a16="http://schemas.microsoft.com/office/drawing/2014/main" xmlns="" id="{408D5861-97C7-474E-BB80-716EFC2946E4}"/>
                </a:ext>
              </a:extLst>
            </p:cNvPr>
            <p:cNvCxnSpPr>
              <a:cxnSpLocks noChangeShapeType="1"/>
              <a:stCxn id="90" idx="0"/>
              <a:endCxn id="92" idx="1"/>
            </p:cNvCxnSpPr>
            <p:nvPr/>
          </p:nvCxnSpPr>
          <p:spPr bwMode="auto">
            <a:xfrm rot="16200000">
              <a:off x="3434" y="1729"/>
              <a:ext cx="253" cy="450"/>
            </a:xfrm>
            <a:prstGeom prst="curvedConnector2">
              <a:avLst/>
            </a:prstGeom>
            <a:noFill/>
            <a:ln w="12700">
              <a:solidFill>
                <a:srgbClr val="000080"/>
              </a:solidFill>
              <a:round/>
              <a:headEnd type="none" w="sm" len="sm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07693695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3B3F6EA-65C3-4576-AE9C-8C3C6E16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5BEA-7A0C-475B-AFE1-2CC1577C66D3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xmlns="" id="{7A3B31BA-438E-4B39-BF0A-A0488A119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1050" y="550218"/>
            <a:ext cx="7074310" cy="699269"/>
          </a:xfrm>
        </p:spPr>
        <p:txBody>
          <a:bodyPr/>
          <a:lstStyle/>
          <a:p>
            <a:pPr algn="ctr"/>
            <a:r>
              <a:rPr lang="ru-RU" altLang="ru-RU" sz="2400" dirty="0"/>
              <a:t>Реляционная модель данных</a:t>
            </a:r>
            <a:br>
              <a:rPr lang="ru-RU" altLang="ru-RU" sz="2400" dirty="0"/>
            </a:br>
            <a:r>
              <a:rPr lang="ru-RU" altLang="ru-RU" sz="1800" dirty="0"/>
              <a:t>(предложена Эдгаром Коддом в 70 году)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xmlns="" id="{EA71A26C-3D52-4070-9EDE-9AC1E40E5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568322"/>
            <a:ext cx="7885112" cy="452158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ru-RU" altLang="ru-RU" sz="1800" dirty="0"/>
              <a:t>Данные представлены в виде простых(двумерных) </a:t>
            </a:r>
            <a:r>
              <a:rPr lang="ru-RU" altLang="ru-RU" sz="1800" i="1" dirty="0"/>
              <a:t>таблиц</a:t>
            </a:r>
            <a:r>
              <a:rPr lang="ru-RU" altLang="ru-RU" sz="1800" dirty="0"/>
              <a:t>, разбитых на строки и столбцы, на пересечении которых расположены данные; 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ru-RU" altLang="ru-RU" sz="1800" dirty="0"/>
              <a:t>У каждого </a:t>
            </a:r>
            <a:r>
              <a:rPr lang="ru-RU" altLang="ru-RU" sz="1800" i="1" dirty="0"/>
              <a:t>столбца</a:t>
            </a:r>
            <a:r>
              <a:rPr lang="ru-RU" altLang="ru-RU" sz="1800" dirty="0"/>
              <a:t> есть своё имя, которое служит его названием, и все значения в одном столбце имеют один тип;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ru-RU" altLang="ru-RU" sz="1800" dirty="0"/>
              <a:t>Каждая база данных может включать несколько таблиц, которые, как правило, связаны с друг с другом, откуда и произошло название </a:t>
            </a:r>
            <a:r>
              <a:rPr lang="ru-RU" altLang="ru-RU" sz="1800" i="1" dirty="0"/>
              <a:t>реляционные;</a:t>
            </a:r>
            <a:endParaRPr lang="ru-RU" altLang="ru-RU" sz="1800" dirty="0"/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ru-RU" altLang="ru-RU" sz="1800" dirty="0"/>
              <a:t>Общепринятым стандартом языка работы с реляционными базами данных является язык </a:t>
            </a:r>
            <a:r>
              <a:rPr lang="ru-RU" altLang="ru-RU" sz="1800" b="1" i="1" dirty="0"/>
              <a:t>SQL;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ru-RU" altLang="ru-RU" sz="1800" dirty="0"/>
              <a:t>В основе этой модели данных математический аппарат – </a:t>
            </a:r>
            <a:r>
              <a:rPr lang="ru-RU" altLang="ru-RU" sz="1800" b="1" dirty="0"/>
              <a:t>реляционная алгебра</a:t>
            </a:r>
            <a:r>
              <a:rPr lang="ru-RU" altLang="ru-RU" sz="1800" dirty="0"/>
              <a:t>.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AE471185-5897-4605-82AE-147F02BA9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165" y="136611"/>
            <a:ext cx="26693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5.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Теория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270941763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B0CA691-77B2-4EC1-86FB-D3282E48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0CBD-E6D9-4FF7-A6B5-C1EE2337DDC2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144403" name="Rectangle 19">
            <a:extLst>
              <a:ext uri="{FF2B5EF4-FFF2-40B4-BE49-F238E27FC236}">
                <a16:creationId xmlns:a16="http://schemas.microsoft.com/office/drawing/2014/main" xmlns="" id="{A466D5E4-BBE7-4FF5-A4EE-0DE40A96D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24800" cy="1143000"/>
          </a:xfrm>
        </p:spPr>
        <p:txBody>
          <a:bodyPr/>
          <a:lstStyle/>
          <a:p>
            <a:pPr algn="ctr"/>
            <a:r>
              <a:rPr lang="ru-RU" altLang="ru-RU" sz="2800" dirty="0"/>
              <a:t>Практика</a:t>
            </a:r>
          </a:p>
        </p:txBody>
      </p:sp>
      <p:sp>
        <p:nvSpPr>
          <p:cNvPr id="144404" name="Rectangle 20">
            <a:extLst>
              <a:ext uri="{FF2B5EF4-FFF2-40B4-BE49-F238E27FC236}">
                <a16:creationId xmlns:a16="http://schemas.microsoft.com/office/drawing/2014/main" xmlns="" id="{0B65E0A3-B6B9-4C41-9E2D-D96E14D6F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ru-RU" altLang="ru-RU" sz="2000" dirty="0"/>
          </a:p>
          <a:p>
            <a:r>
              <a:rPr lang="ru-RU" altLang="ru-RU" sz="2000" dirty="0"/>
              <a:t>Спроектировать модель данных для сотрудников фирмы:</a:t>
            </a:r>
          </a:p>
          <a:p>
            <a:pPr lvl="1"/>
            <a:r>
              <a:rPr lang="ru-RU" altLang="ru-RU" sz="1600" dirty="0"/>
              <a:t>анализ информации</a:t>
            </a:r>
          </a:p>
          <a:p>
            <a:pPr lvl="1"/>
            <a:r>
              <a:rPr lang="ru-RU" altLang="ru-RU" sz="1600" dirty="0"/>
              <a:t>сущности</a:t>
            </a:r>
          </a:p>
          <a:p>
            <a:pPr lvl="1"/>
            <a:r>
              <a:rPr lang="ru-RU" altLang="ru-RU" sz="1600" dirty="0"/>
              <a:t>таблицы</a:t>
            </a:r>
          </a:p>
          <a:p>
            <a:pPr lvl="1"/>
            <a:r>
              <a:rPr lang="ru-RU" altLang="ru-RU" sz="1600" dirty="0"/>
              <a:t>связи</a:t>
            </a:r>
          </a:p>
          <a:p>
            <a:pPr lvl="1"/>
            <a:r>
              <a:rPr lang="ru-RU" altLang="ru-RU" sz="1600" dirty="0"/>
              <a:t>ключи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DE969304-ED80-444A-87F4-38C46F156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165" y="136611"/>
            <a:ext cx="26693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5.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Теория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5701438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3B3F6EA-65C3-4576-AE9C-8C3C6E16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5BEA-7A0C-475B-AFE1-2CC1577C66D3}" type="slidenum">
              <a:rPr lang="ru-RU" altLang="ru-RU"/>
              <a:pPr/>
              <a:t>15</a:t>
            </a:fld>
            <a:endParaRPr lang="ru-RU" altLang="ru-RU"/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xmlns="" id="{7A3B31BA-438E-4B39-BF0A-A0488A119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1050" y="550218"/>
            <a:ext cx="7074310" cy="699269"/>
          </a:xfrm>
        </p:spPr>
        <p:txBody>
          <a:bodyPr/>
          <a:lstStyle/>
          <a:p>
            <a:pPr algn="ctr"/>
            <a:r>
              <a:rPr lang="ru-RU" altLang="ru-RU" sz="2400" dirty="0"/>
              <a:t>Постреляционная модель данных</a:t>
            </a:r>
            <a:endParaRPr lang="ru-RU" altLang="ru-RU" sz="1800" dirty="0"/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xmlns="" id="{EA71A26C-3D52-4070-9EDE-9AC1E40E5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568322"/>
            <a:ext cx="7885112" cy="452158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ru-RU" altLang="ru-RU" sz="1800" dirty="0"/>
              <a:t>Расширение реляционной модели данных; 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ru-RU" altLang="ru-RU" sz="1800" dirty="0"/>
              <a:t>Допускаются многозначные поля состоящие из подзначений, и набор этих подзначений воспринимается как встроенная таблица;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ru-RU" altLang="ru-RU" sz="1800" dirty="0"/>
              <a:t>Сложность с обеспечением целостности и непротиворечивости данных.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AE471185-5897-4605-82AE-147F02BA9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165" y="136611"/>
            <a:ext cx="26693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5.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Теория баз данных</a:t>
            </a: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xmlns="" id="{A8D36C19-7810-4DC8-80DC-C93F7902D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328186"/>
              </p:ext>
            </p:extLst>
          </p:nvPr>
        </p:nvGraphicFramePr>
        <p:xfrm>
          <a:off x="2743199" y="3806318"/>
          <a:ext cx="331927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3854">
                  <a:extLst>
                    <a:ext uri="{9D8B030D-6E8A-4147-A177-3AD203B41FA5}">
                      <a16:colId xmlns:a16="http://schemas.microsoft.com/office/drawing/2014/main" xmlns="" val="518687144"/>
                    </a:ext>
                  </a:extLst>
                </a:gridCol>
                <a:gridCol w="663854">
                  <a:extLst>
                    <a:ext uri="{9D8B030D-6E8A-4147-A177-3AD203B41FA5}">
                      <a16:colId xmlns:a16="http://schemas.microsoft.com/office/drawing/2014/main" xmlns="" val="1704464860"/>
                    </a:ext>
                  </a:extLst>
                </a:gridCol>
                <a:gridCol w="663854">
                  <a:extLst>
                    <a:ext uri="{9D8B030D-6E8A-4147-A177-3AD203B41FA5}">
                      <a16:colId xmlns:a16="http://schemas.microsoft.com/office/drawing/2014/main" xmlns="" val="1882720938"/>
                    </a:ext>
                  </a:extLst>
                </a:gridCol>
                <a:gridCol w="663854">
                  <a:extLst>
                    <a:ext uri="{9D8B030D-6E8A-4147-A177-3AD203B41FA5}">
                      <a16:colId xmlns:a16="http://schemas.microsoft.com/office/drawing/2014/main" xmlns="" val="192966631"/>
                    </a:ext>
                  </a:extLst>
                </a:gridCol>
                <a:gridCol w="663854">
                  <a:extLst>
                    <a:ext uri="{9D8B030D-6E8A-4147-A177-3AD203B41FA5}">
                      <a16:colId xmlns:a16="http://schemas.microsoft.com/office/drawing/2014/main" xmlns="" val="822617359"/>
                    </a:ext>
                  </a:extLst>
                </a:gridCol>
              </a:tblGrid>
              <a:tr h="29092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55666843"/>
                  </a:ext>
                </a:extLst>
              </a:tr>
              <a:tr h="29092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47521581"/>
                  </a:ext>
                </a:extLst>
              </a:tr>
              <a:tr h="29092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34603879"/>
                  </a:ext>
                </a:extLst>
              </a:tr>
              <a:tr h="29092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899980456"/>
                  </a:ext>
                </a:extLst>
              </a:tr>
            </a:tbl>
          </a:graphicData>
        </a:graphic>
      </p:graphicFrame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xmlns="" id="{97375AEF-29E0-486D-B39B-6290F09E1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230319"/>
              </p:ext>
            </p:extLst>
          </p:nvPr>
        </p:nvGraphicFramePr>
        <p:xfrm>
          <a:off x="6999482" y="4261103"/>
          <a:ext cx="96494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47">
                  <a:extLst>
                    <a:ext uri="{9D8B030D-6E8A-4147-A177-3AD203B41FA5}">
                      <a16:colId xmlns:a16="http://schemas.microsoft.com/office/drawing/2014/main" xmlns="" val="1275375617"/>
                    </a:ext>
                  </a:extLst>
                </a:gridCol>
                <a:gridCol w="321647">
                  <a:extLst>
                    <a:ext uri="{9D8B030D-6E8A-4147-A177-3AD203B41FA5}">
                      <a16:colId xmlns:a16="http://schemas.microsoft.com/office/drawing/2014/main" xmlns="" val="423778869"/>
                    </a:ext>
                  </a:extLst>
                </a:gridCol>
                <a:gridCol w="321647">
                  <a:extLst>
                    <a:ext uri="{9D8B030D-6E8A-4147-A177-3AD203B41FA5}">
                      <a16:colId xmlns:a16="http://schemas.microsoft.com/office/drawing/2014/main" xmlns="" val="3216366115"/>
                    </a:ext>
                  </a:extLst>
                </a:gridCol>
              </a:tblGrid>
              <a:tr h="3365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36600013"/>
                  </a:ext>
                </a:extLst>
              </a:tr>
              <a:tr h="3365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1998018"/>
                  </a:ext>
                </a:extLst>
              </a:tr>
              <a:tr h="33650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84031201"/>
                  </a:ext>
                </a:extLst>
              </a:tr>
              <a:tr h="3365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30448377"/>
                  </a:ext>
                </a:extLst>
              </a:tr>
              <a:tr h="33650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112426570"/>
                  </a:ext>
                </a:extLst>
              </a:tr>
            </a:tbl>
          </a:graphicData>
        </a:graphic>
      </p:graphicFrame>
      <p:sp>
        <p:nvSpPr>
          <p:cNvPr id="4" name="Стрелка: вниз 3">
            <a:extLst>
              <a:ext uri="{FF2B5EF4-FFF2-40B4-BE49-F238E27FC236}">
                <a16:creationId xmlns:a16="http://schemas.microsoft.com/office/drawing/2014/main" xmlns="" id="{0F17829D-E04E-471A-85FF-63D73AA62705}"/>
              </a:ext>
            </a:extLst>
          </p:cNvPr>
          <p:cNvSpPr/>
          <p:nvPr/>
        </p:nvSpPr>
        <p:spPr bwMode="auto">
          <a:xfrm rot="17325571">
            <a:off x="6274392" y="3916776"/>
            <a:ext cx="147544" cy="1221045"/>
          </a:xfrm>
          <a:prstGeom prst="down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35908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3B3F6EA-65C3-4576-AE9C-8C3C6E16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5BEA-7A0C-475B-AFE1-2CC1577C66D3}" type="slidenum">
              <a:rPr lang="ru-RU" altLang="ru-RU"/>
              <a:pPr/>
              <a:t>16</a:t>
            </a:fld>
            <a:endParaRPr lang="ru-RU" altLang="ru-RU"/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xmlns="" id="{7A3B31BA-438E-4B39-BF0A-A0488A119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1050" y="550218"/>
            <a:ext cx="7074310" cy="699269"/>
          </a:xfrm>
        </p:spPr>
        <p:txBody>
          <a:bodyPr/>
          <a:lstStyle/>
          <a:p>
            <a:pPr algn="ctr"/>
            <a:r>
              <a:rPr lang="ru-RU" altLang="ru-RU" sz="2400" dirty="0"/>
              <a:t>Многомерная модель данных</a:t>
            </a:r>
            <a:endParaRPr lang="ru-RU" altLang="ru-RU" sz="1800" dirty="0"/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xmlns="" id="{EA71A26C-3D52-4070-9EDE-9AC1E40E5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563625"/>
            <a:ext cx="7885112" cy="2679192"/>
          </a:xfrm>
        </p:spPr>
        <p:txBody>
          <a:bodyPr/>
          <a:lstStyle/>
          <a:p>
            <a:pPr marL="0" indent="0">
              <a:lnSpc>
                <a:spcPct val="90000"/>
              </a:lnSpc>
              <a:spcBef>
                <a:spcPct val="100000"/>
              </a:spcBef>
              <a:buNone/>
            </a:pPr>
            <a:r>
              <a:rPr lang="ru-RU" altLang="ru-RU" sz="1800" dirty="0"/>
              <a:t>Решение проблем с аналитической обработкой данных и принятия решений – </a:t>
            </a:r>
            <a:r>
              <a:rPr lang="en-US" altLang="ru-RU" sz="1800" dirty="0"/>
              <a:t>Online Analytical Processing (OLAP).</a:t>
            </a:r>
            <a:r>
              <a:rPr lang="ru-RU" altLang="ru-RU" sz="1800" dirty="0"/>
              <a:t> 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ru-RU" altLang="ru-RU" sz="1800" dirty="0"/>
              <a:t>Информация представлена в виде многомерных массивов – гиперкубы;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ru-RU" altLang="ru-RU" sz="1800" dirty="0"/>
              <a:t>В одной БД – много гиперкубов, а пользователь получает для анализа определённые срезы или проекции кубов – это таблицы/графики;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AE471185-5897-4605-82AE-147F02BA9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165" y="136611"/>
            <a:ext cx="26693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5.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Теория баз данных</a:t>
            </a:r>
          </a:p>
        </p:txBody>
      </p:sp>
      <p:pic>
        <p:nvPicPr>
          <p:cNvPr id="142338" name="Picture 2" descr="Вы находитесь на страницах старой версии сайта. Перейдите на новую версию  OLAP.ru">
            <a:extLst>
              <a:ext uri="{FF2B5EF4-FFF2-40B4-BE49-F238E27FC236}">
                <a16:creationId xmlns:a16="http://schemas.microsoft.com/office/drawing/2014/main" xmlns="" id="{10880582-FFC1-4D13-ACA6-EA6CA2E1D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096" y="3889480"/>
            <a:ext cx="5404104" cy="241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25303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3B3F6EA-65C3-4576-AE9C-8C3C6E16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5BEA-7A0C-475B-AFE1-2CC1577C66D3}" type="slidenum">
              <a:rPr lang="ru-RU" altLang="ru-RU"/>
              <a:pPr/>
              <a:t>17</a:t>
            </a:fld>
            <a:endParaRPr lang="ru-RU" altLang="ru-RU"/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xmlns="" id="{7A3B31BA-438E-4B39-BF0A-A0488A119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1050" y="550218"/>
            <a:ext cx="7074310" cy="699269"/>
          </a:xfrm>
        </p:spPr>
        <p:txBody>
          <a:bodyPr/>
          <a:lstStyle/>
          <a:p>
            <a:pPr algn="ctr"/>
            <a:r>
              <a:rPr lang="ru-RU" altLang="ru-RU" sz="2400" dirty="0"/>
              <a:t>Объектно-ориентированная модель данных</a:t>
            </a:r>
            <a:endParaRPr lang="ru-RU" altLang="ru-RU" sz="1800" dirty="0"/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xmlns="" id="{EA71A26C-3D52-4070-9EDE-9AC1E40E5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568323"/>
            <a:ext cx="7885112" cy="420154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ru-RU" altLang="ru-RU" sz="1800" dirty="0"/>
              <a:t>Характеристики: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ru-RU" altLang="ru-RU" sz="1600" dirty="0"/>
              <a:t>Поддержка сложных объектов;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ru-RU" altLang="ru-RU" sz="1600" dirty="0"/>
              <a:t>Объекты должны иметь уникальный идентификатор;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ru-RU" altLang="ru-RU" sz="1600" dirty="0"/>
              <a:t>Взаимодействие с объектом только посредством интерфейсов;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ru-RU" altLang="ru-RU" sz="1600" dirty="0"/>
              <a:t>Поддержка классов и наследования.</a:t>
            </a:r>
          </a:p>
          <a:p>
            <a:pPr>
              <a:lnSpc>
                <a:spcPct val="90000"/>
              </a:lnSpc>
              <a:spcBef>
                <a:spcPct val="100000"/>
              </a:spcBef>
            </a:pPr>
            <a:r>
              <a:rPr lang="ru-RU" altLang="ru-RU" sz="1800" dirty="0"/>
              <a:t>Проблемы: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ru-RU" altLang="ru-RU" sz="1600" dirty="0"/>
              <a:t>Нет универсальной модели;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ru-RU" altLang="ru-RU" sz="1600" dirty="0"/>
              <a:t>Нет стандарта;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ru-RU" altLang="ru-RU" sz="1600" dirty="0"/>
              <a:t>Сложность реализации и обеспечения защиты данных.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AE471185-5897-4605-82AE-147F02BA9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165" y="136611"/>
            <a:ext cx="26693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5.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Теория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7840202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3B3F6EA-65C3-4576-AE9C-8C3C6E16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5BEA-7A0C-475B-AFE1-2CC1577C66D3}" type="slidenum">
              <a:rPr lang="ru-RU" altLang="ru-RU"/>
              <a:pPr/>
              <a:t>18</a:t>
            </a:fld>
            <a:endParaRPr lang="ru-RU" altLang="ru-RU"/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xmlns="" id="{7A3B31BA-438E-4B39-BF0A-A0488A119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2490" y="413610"/>
            <a:ext cx="7074310" cy="683670"/>
          </a:xfrm>
        </p:spPr>
        <p:txBody>
          <a:bodyPr/>
          <a:lstStyle/>
          <a:p>
            <a:pPr algn="ctr"/>
            <a:r>
              <a:rPr lang="ru-RU" sz="2400" dirty="0"/>
              <a:t>Основные подходы к хранению данных</a:t>
            </a:r>
            <a:endParaRPr lang="ru-RU" altLang="ru-RU" sz="2400" dirty="0"/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xmlns="" id="{EA71A26C-3D52-4070-9EDE-9AC1E40E5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235307"/>
            <a:ext cx="7885112" cy="4809426"/>
          </a:xfrm>
        </p:spPr>
        <p:txBody>
          <a:bodyPr/>
          <a:lstStyle/>
          <a:p>
            <a:pPr marL="0" indent="0">
              <a:spcBef>
                <a:spcPct val="100000"/>
              </a:spcBef>
              <a:buNone/>
            </a:pPr>
            <a:r>
              <a:rPr lang="ru-RU" sz="1800" b="1" dirty="0"/>
              <a:t>Необходимо</a:t>
            </a:r>
            <a:r>
              <a:rPr lang="ru-RU" sz="1800" dirty="0"/>
              <a:t> соблюдать в любой модели данных: </a:t>
            </a:r>
          </a:p>
          <a:p>
            <a:pPr>
              <a:spcBef>
                <a:spcPts val="1200"/>
              </a:spcBef>
            </a:pPr>
            <a:r>
              <a:rPr lang="ru-RU" sz="1600" dirty="0"/>
              <a:t>Полноту данных — база данных должна обеспечивать полное и адекватное описание предметной области;</a:t>
            </a:r>
          </a:p>
          <a:p>
            <a:pPr>
              <a:spcBef>
                <a:spcPts val="1200"/>
              </a:spcBef>
            </a:pPr>
            <a:r>
              <a:rPr lang="ru-RU" sz="1600" dirty="0"/>
              <a:t>Непротиворечивость данных — данные, которые хранятся в базе данных, должны проверяться на правильность при вводе, существует запрет на дублирование данных;</a:t>
            </a:r>
            <a:endParaRPr lang="ru-RU" altLang="ru-RU" sz="1600" dirty="0"/>
          </a:p>
          <a:p>
            <a:pPr>
              <a:spcBef>
                <a:spcPts val="1200"/>
              </a:spcBef>
            </a:pPr>
            <a:r>
              <a:rPr lang="ru-RU" sz="1600" dirty="0"/>
              <a:t>Целостность данных – при  описании связей должна обеспечиваться правильность ссылок между таблицами;</a:t>
            </a:r>
            <a:endParaRPr lang="ru-RU" altLang="ru-RU" sz="1600" dirty="0"/>
          </a:p>
          <a:p>
            <a:pPr>
              <a:spcBef>
                <a:spcPts val="1200"/>
              </a:spcBef>
            </a:pPr>
            <a:r>
              <a:rPr lang="ru-RU" sz="1600" dirty="0"/>
              <a:t>Принцип минимальной избыточности.</a:t>
            </a:r>
            <a:endParaRPr lang="ru-RU" altLang="ru-RU" sz="1600" dirty="0"/>
          </a:p>
          <a:p>
            <a:pPr marL="0" indent="0">
              <a:spcBef>
                <a:spcPct val="100000"/>
              </a:spcBef>
              <a:buNone/>
            </a:pPr>
            <a:r>
              <a:rPr lang="ru-RU" altLang="ru-RU" sz="1800" b="1" dirty="0"/>
              <a:t>Как</a:t>
            </a:r>
            <a:r>
              <a:rPr lang="ru-RU" altLang="ru-RU" sz="1800" dirty="0"/>
              <a:t> это обеспечить:</a:t>
            </a:r>
            <a:endParaRPr lang="ru-RU" sz="1800" dirty="0"/>
          </a:p>
          <a:p>
            <a:pPr>
              <a:spcBef>
                <a:spcPts val="1200"/>
              </a:spcBef>
            </a:pPr>
            <a:r>
              <a:rPr lang="ru-RU" sz="1600" dirty="0"/>
              <a:t>Каскадное обновление и удаление;</a:t>
            </a:r>
          </a:p>
          <a:p>
            <a:pPr>
              <a:spcBef>
                <a:spcPts val="1200"/>
              </a:spcBef>
            </a:pPr>
            <a:r>
              <a:rPr lang="ru-RU" sz="1600" dirty="0"/>
              <a:t>Блокировка модифицируемых записей;</a:t>
            </a:r>
          </a:p>
          <a:p>
            <a:pPr>
              <a:spcBef>
                <a:spcPts val="1200"/>
              </a:spcBef>
            </a:pPr>
            <a:r>
              <a:rPr lang="ru-RU" altLang="ru-RU" sz="1600" dirty="0"/>
              <a:t>Механизм транзакций.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AE471185-5897-4605-82AE-147F02BA9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165" y="136611"/>
            <a:ext cx="26693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5.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Теория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18832199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3B3F6EA-65C3-4576-AE9C-8C3C6E16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5BEA-7A0C-475B-AFE1-2CC1577C66D3}" type="slidenum">
              <a:rPr lang="ru-RU" altLang="ru-RU"/>
              <a:pPr/>
              <a:t>19</a:t>
            </a:fld>
            <a:endParaRPr lang="ru-RU" altLang="ru-RU"/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xmlns="" id="{7A3B31BA-438E-4B39-BF0A-A0488A119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1050" y="550219"/>
            <a:ext cx="7074310" cy="629358"/>
          </a:xfrm>
        </p:spPr>
        <p:txBody>
          <a:bodyPr/>
          <a:lstStyle/>
          <a:p>
            <a:pPr algn="ctr"/>
            <a:r>
              <a:rPr lang="ru-RU" altLang="ru-RU" sz="2400" dirty="0"/>
              <a:t>Язык запросов </a:t>
            </a:r>
            <a:r>
              <a:rPr lang="en-US" altLang="ru-RU" sz="2400" dirty="0"/>
              <a:t>SQL</a:t>
            </a:r>
            <a:endParaRPr lang="ru-RU" altLang="ru-RU" sz="1800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AE471185-5897-4605-82AE-147F02BA9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165" y="136611"/>
            <a:ext cx="26693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5.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Теория баз данных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9C71779-D923-4994-8D9C-43750D523F53}"/>
              </a:ext>
            </a:extLst>
          </p:cNvPr>
          <p:cNvSpPr txBox="1"/>
          <p:nvPr/>
        </p:nvSpPr>
        <p:spPr>
          <a:xfrm>
            <a:off x="1521050" y="1316186"/>
            <a:ext cx="736691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1800" b="0" i="0" u="none" strike="noStrike" baseline="0" dirty="0">
                <a:solidFill>
                  <a:srgbClr val="323E50"/>
                </a:solidFill>
                <a:latin typeface="Calibri" panose="020F0502020204030204" pitchFamily="34" charset="0"/>
              </a:rPr>
              <a:t>Работа с данными в таблицах (</a:t>
            </a:r>
            <a:r>
              <a:rPr lang="ru-RU" sz="1800" b="1" i="0" u="none" strike="noStrike" baseline="0" dirty="0">
                <a:solidFill>
                  <a:srgbClr val="323E50"/>
                </a:solidFill>
                <a:latin typeface="Calibri" panose="020F0502020204030204" pitchFamily="34" charset="0"/>
              </a:rPr>
              <a:t>DML</a:t>
            </a:r>
            <a:r>
              <a:rPr lang="ru-RU" sz="1800" b="0" i="0" u="none" strike="noStrike" baseline="0" dirty="0">
                <a:solidFill>
                  <a:srgbClr val="323E50"/>
                </a:solidFill>
                <a:latin typeface="Calibri" panose="020F0502020204030204" pitchFamily="34" charset="0"/>
              </a:rPr>
              <a:t>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4471C5"/>
                </a:solidFill>
                <a:latin typeface="Calibri" panose="020F0502020204030204" pitchFamily="34" charset="0"/>
              </a:rPr>
              <a:t>     </a:t>
            </a:r>
            <a:r>
              <a:rPr lang="en-US" sz="1600" b="1" i="0" u="none" strike="noStrike" baseline="0" dirty="0">
                <a:solidFill>
                  <a:srgbClr val="4471C5"/>
                </a:solidFill>
                <a:latin typeface="Calibri" panose="020F0502020204030204" pitchFamily="34" charset="0"/>
              </a:rPr>
              <a:t>SELECT</a:t>
            </a:r>
            <a:endParaRPr lang="en-US" sz="1600" b="0" i="0" u="none" strike="noStrike" baseline="0" dirty="0">
              <a:solidFill>
                <a:srgbClr val="4471C5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i="0" u="none" strike="noStrike" baseline="0" dirty="0">
                <a:solidFill>
                  <a:srgbClr val="4471C5"/>
                </a:solidFill>
                <a:latin typeface="Calibri" panose="020F0502020204030204" pitchFamily="34" charset="0"/>
              </a:rPr>
              <a:t>     INSERT</a:t>
            </a:r>
            <a:endParaRPr lang="en-US" sz="1600" b="0" i="0" u="none" strike="noStrike" baseline="0" dirty="0">
              <a:solidFill>
                <a:srgbClr val="4471C5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i="0" u="none" strike="noStrike" baseline="0" dirty="0">
                <a:solidFill>
                  <a:srgbClr val="4471C5"/>
                </a:solidFill>
                <a:latin typeface="Calibri" panose="020F0502020204030204" pitchFamily="34" charset="0"/>
              </a:rPr>
              <a:t>     UPDATE</a:t>
            </a:r>
            <a:endParaRPr lang="en-US" sz="1600" b="0" i="0" u="none" strike="noStrike" baseline="0" dirty="0">
              <a:solidFill>
                <a:srgbClr val="4471C5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i="0" u="none" strike="noStrike" baseline="0" dirty="0">
                <a:solidFill>
                  <a:srgbClr val="4471C5"/>
                </a:solidFill>
                <a:latin typeface="Calibri" panose="020F0502020204030204" pitchFamily="34" charset="0"/>
              </a:rPr>
              <a:t>     DELETE</a:t>
            </a:r>
            <a:endParaRPr lang="en-US" sz="1600" b="0" i="0" u="none" strike="noStrike" baseline="0" dirty="0">
              <a:solidFill>
                <a:srgbClr val="4471C5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800" b="0" i="0" u="none" strike="noStrike" baseline="0" dirty="0">
                <a:solidFill>
                  <a:srgbClr val="323E50"/>
                </a:solidFill>
                <a:latin typeface="Calibri" panose="020F0502020204030204" pitchFamily="34" charset="0"/>
              </a:rPr>
              <a:t>Работа с</a:t>
            </a:r>
            <a:r>
              <a:rPr lang="en-US" sz="1800" b="0" i="0" u="none" strike="noStrike" baseline="0" dirty="0">
                <a:solidFill>
                  <a:srgbClr val="323E50"/>
                </a:solidFill>
                <a:latin typeface="Calibri" panose="020F0502020204030204" pitchFamily="34" charset="0"/>
              </a:rPr>
              <a:t> </a:t>
            </a:r>
            <a:r>
              <a:rPr lang="ru-RU" sz="1800" b="0" i="0" u="none" strike="noStrike" baseline="0" dirty="0">
                <a:solidFill>
                  <a:srgbClr val="323E50"/>
                </a:solidFill>
                <a:latin typeface="Calibri" panose="020F0502020204030204" pitchFamily="34" charset="0"/>
              </a:rPr>
              <a:t>объектами БД (</a:t>
            </a:r>
            <a:r>
              <a:rPr lang="ru-RU" sz="1800" b="1" i="0" u="none" strike="noStrike" baseline="0" dirty="0">
                <a:solidFill>
                  <a:srgbClr val="323E50"/>
                </a:solidFill>
                <a:latin typeface="Calibri" panose="020F0502020204030204" pitchFamily="34" charset="0"/>
              </a:rPr>
              <a:t>DDL</a:t>
            </a:r>
            <a:r>
              <a:rPr lang="ru-RU" sz="1800" b="0" i="0" u="none" strike="noStrike" baseline="0" dirty="0">
                <a:solidFill>
                  <a:srgbClr val="323E50"/>
                </a:solidFill>
                <a:latin typeface="Calibri" panose="020F0502020204030204" pitchFamily="34" charset="0"/>
              </a:rPr>
              <a:t>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i="0" u="none" strike="noStrike" baseline="0" dirty="0">
                <a:solidFill>
                  <a:srgbClr val="4471C5"/>
                </a:solidFill>
                <a:latin typeface="Calibri" panose="020F0502020204030204" pitchFamily="34" charset="0"/>
              </a:rPr>
              <a:t>    CREATE</a:t>
            </a:r>
            <a:endParaRPr lang="en-US" sz="1600" b="0" i="0" u="none" strike="noStrike" baseline="0" dirty="0">
              <a:solidFill>
                <a:srgbClr val="4471C5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i="0" u="none" strike="noStrike" baseline="0" dirty="0">
                <a:solidFill>
                  <a:srgbClr val="4471C5"/>
                </a:solidFill>
                <a:latin typeface="Calibri" panose="020F0502020204030204" pitchFamily="34" charset="0"/>
              </a:rPr>
              <a:t>    ALTER</a:t>
            </a:r>
            <a:endParaRPr lang="en-US" sz="1600" b="0" i="0" u="none" strike="noStrike" baseline="0" dirty="0">
              <a:solidFill>
                <a:srgbClr val="4471C5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i="0" u="none" strike="noStrike" baseline="0" dirty="0">
                <a:solidFill>
                  <a:srgbClr val="4471C5"/>
                </a:solidFill>
                <a:latin typeface="Calibri" panose="020F0502020204030204" pitchFamily="34" charset="0"/>
              </a:rPr>
              <a:t>    DROP</a:t>
            </a:r>
            <a:endParaRPr lang="en-US" sz="1600" b="0" i="0" u="none" strike="noStrike" baseline="0" dirty="0">
              <a:solidFill>
                <a:srgbClr val="4471C5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800" b="0" i="0" u="none" strike="noStrike" baseline="0" dirty="0">
                <a:solidFill>
                  <a:srgbClr val="323E50"/>
                </a:solidFill>
                <a:latin typeface="Calibri" panose="020F0502020204030204" pitchFamily="34" charset="0"/>
              </a:rPr>
              <a:t>Права (</a:t>
            </a:r>
            <a:r>
              <a:rPr lang="en-US" sz="1800" b="1" i="0" u="none" strike="noStrike" baseline="0" dirty="0">
                <a:solidFill>
                  <a:srgbClr val="323E50"/>
                </a:solidFill>
                <a:latin typeface="Calibri" panose="020F0502020204030204" pitchFamily="34" charset="0"/>
              </a:rPr>
              <a:t>DCL</a:t>
            </a:r>
            <a:r>
              <a:rPr lang="en-US" sz="1800" b="0" i="0" u="none" strike="noStrike" baseline="0" dirty="0">
                <a:solidFill>
                  <a:srgbClr val="323E50"/>
                </a:solidFill>
                <a:latin typeface="Calibri" panose="020F0502020204030204" pitchFamily="34" charset="0"/>
              </a:rPr>
              <a:t>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i="0" u="none" strike="noStrike" baseline="0" dirty="0">
                <a:solidFill>
                  <a:srgbClr val="4471C5"/>
                </a:solidFill>
                <a:latin typeface="Calibri" panose="020F0502020204030204" pitchFamily="34" charset="0"/>
              </a:rPr>
              <a:t>    GRANT</a:t>
            </a:r>
            <a:endParaRPr lang="en-US" sz="1600" b="0" i="0" u="none" strike="noStrike" baseline="0" dirty="0">
              <a:solidFill>
                <a:srgbClr val="4471C5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i="0" u="none" strike="noStrike" baseline="0" dirty="0">
                <a:solidFill>
                  <a:srgbClr val="4471C5"/>
                </a:solidFill>
                <a:latin typeface="Calibri" panose="020F0502020204030204" pitchFamily="34" charset="0"/>
              </a:rPr>
              <a:t>    REVOKE</a:t>
            </a:r>
            <a:endParaRPr lang="en-US" sz="1600" b="0" i="0" u="none" strike="noStrike" baseline="0" dirty="0">
              <a:solidFill>
                <a:srgbClr val="4471C5"/>
              </a:solidFill>
              <a:latin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b="1" i="0" u="none" strike="noStrike" baseline="0" dirty="0">
                <a:solidFill>
                  <a:srgbClr val="4471C5"/>
                </a:solidFill>
                <a:latin typeface="Calibri" panose="020F0502020204030204" pitchFamily="34" charset="0"/>
              </a:rPr>
              <a:t>    DENY</a:t>
            </a:r>
            <a:endParaRPr lang="en-US" sz="1600" b="0" i="0" u="none" strike="noStrike" baseline="0" dirty="0">
              <a:solidFill>
                <a:srgbClr val="4471C5"/>
              </a:solidFill>
              <a:latin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1800" b="0" i="0" u="none" strike="noStrike" baseline="0" dirty="0">
                <a:solidFill>
                  <a:srgbClr val="323E50"/>
                </a:solidFill>
                <a:latin typeface="Calibri" panose="020F0502020204030204" pitchFamily="34" charset="0"/>
              </a:rPr>
              <a:t>Управление транзакциями (</a:t>
            </a:r>
            <a:r>
              <a:rPr lang="en-US" sz="1800" b="1" i="0" u="none" strike="noStrike" baseline="0" dirty="0">
                <a:solidFill>
                  <a:srgbClr val="323E50"/>
                </a:solidFill>
                <a:latin typeface="Calibri" panose="020F0502020204030204" pitchFamily="34" charset="0"/>
              </a:rPr>
              <a:t>TCL</a:t>
            </a:r>
            <a:r>
              <a:rPr lang="en-US" sz="1800" b="0" i="0" u="none" strike="noStrike" baseline="0" dirty="0">
                <a:solidFill>
                  <a:srgbClr val="323E50"/>
                </a:solidFill>
                <a:latin typeface="Calibri" panose="020F0502020204030204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u="none" strike="noStrike" baseline="0" dirty="0">
                <a:solidFill>
                  <a:srgbClr val="4471C5"/>
                </a:solidFill>
                <a:latin typeface="Calibri" panose="020F0502020204030204" pitchFamily="34" charset="0"/>
              </a:rPr>
              <a:t>    BEGIN TRANSACTION</a:t>
            </a:r>
            <a:endParaRPr lang="en-US" sz="1600" b="0" i="0" u="none" strike="noStrike" baseline="0" dirty="0">
              <a:solidFill>
                <a:srgbClr val="4471C5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u="none" strike="noStrike" baseline="0" dirty="0">
                <a:solidFill>
                  <a:srgbClr val="4471C5"/>
                </a:solidFill>
                <a:latin typeface="Calibri" panose="020F0502020204030204" pitchFamily="34" charset="0"/>
              </a:rPr>
              <a:t>    COMMIT TRANSACTION</a:t>
            </a:r>
            <a:endParaRPr lang="en-US" sz="1600" b="0" i="0" u="none" strike="noStrike" baseline="0" dirty="0">
              <a:solidFill>
                <a:srgbClr val="4471C5"/>
              </a:solidFill>
              <a:latin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i="0" u="none" strike="noStrike" baseline="0" dirty="0">
                <a:solidFill>
                  <a:srgbClr val="4471C5"/>
                </a:solidFill>
                <a:latin typeface="Calibri" panose="020F0502020204030204" pitchFamily="34" charset="0"/>
              </a:rPr>
              <a:t>    ROLLBACK TRANSACTION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5938671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xmlns="" id="{E162FB36-3F82-4D4B-AB8B-BC3EACDE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DCF15-3A2B-45C5-859E-7A246CA03B75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xmlns="" id="{2D3049D3-9F3F-4361-9846-9ECDE27C4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74638"/>
            <a:ext cx="8382000" cy="1143000"/>
          </a:xfrm>
          <a:noFill/>
          <a:ln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ru-RU" altLang="ru-RU" sz="1800" b="1" dirty="0">
                <a:cs typeface="Tahoma" panose="020B0604030504040204" pitchFamily="34" charset="0"/>
              </a:rPr>
              <a:t>Модуль 5.</a:t>
            </a:r>
            <a:r>
              <a:rPr lang="en-US" altLang="ru-RU" sz="1800" b="1" dirty="0">
                <a:cs typeface="Tahoma" panose="020B0604030504040204" pitchFamily="34" charset="0"/>
              </a:rPr>
              <a:t/>
            </a:r>
            <a:br>
              <a:rPr lang="en-US" altLang="ru-RU" sz="1800" b="1" dirty="0">
                <a:cs typeface="Tahoma" panose="020B0604030504040204" pitchFamily="34" charset="0"/>
              </a:rPr>
            </a:br>
            <a:r>
              <a:rPr lang="ru-RU" altLang="ru-RU" sz="2400" b="1" dirty="0">
                <a:cs typeface="Tahoma" panose="020B0604030504040204" pitchFamily="34" charset="0"/>
              </a:rPr>
              <a:t>ТЕОРИЯ БАЗ ДАННЫХ</a:t>
            </a: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xmlns="" id="{EBCCBF1B-031E-4E1E-81EB-CB32AB7571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4198" y="1580225"/>
            <a:ext cx="7885112" cy="4535550"/>
          </a:xfrm>
        </p:spPr>
        <p:txBody>
          <a:bodyPr anchor="ctr"/>
          <a:lstStyle/>
          <a:p>
            <a:pPr marL="0" indent="0">
              <a:spcBef>
                <a:spcPct val="100000"/>
              </a:spcBef>
              <a:buNone/>
            </a:pPr>
            <a:r>
              <a:rPr lang="ru-RU" altLang="ru-RU" sz="2000" dirty="0"/>
              <a:t>Теория:</a:t>
            </a:r>
          </a:p>
          <a:p>
            <a:pPr>
              <a:spcBef>
                <a:spcPts val="600"/>
              </a:spcBef>
            </a:pPr>
            <a:r>
              <a:rPr lang="ru-RU" altLang="ru-RU" sz="1800" dirty="0"/>
              <a:t>Определение понятия информационная система (ИС)</a:t>
            </a:r>
          </a:p>
          <a:p>
            <a:pPr>
              <a:spcBef>
                <a:spcPts val="600"/>
              </a:spcBef>
            </a:pPr>
            <a:r>
              <a:rPr lang="ru-RU" altLang="ru-RU" sz="1800" dirty="0"/>
              <a:t>История развития ИС</a:t>
            </a:r>
          </a:p>
          <a:p>
            <a:pPr>
              <a:spcBef>
                <a:spcPts val="600"/>
              </a:spcBef>
            </a:pPr>
            <a:r>
              <a:rPr lang="ru-RU" altLang="ru-RU" sz="1800" dirty="0"/>
              <a:t>СУБД и  База данных</a:t>
            </a:r>
          </a:p>
          <a:p>
            <a:pPr>
              <a:spcBef>
                <a:spcPts val="600"/>
              </a:spcBef>
            </a:pPr>
            <a:r>
              <a:rPr lang="ru-RU" altLang="ru-RU" sz="1800" dirty="0"/>
              <a:t>Структура СУБД</a:t>
            </a:r>
          </a:p>
          <a:p>
            <a:pPr>
              <a:spcBef>
                <a:spcPts val="600"/>
              </a:spcBef>
            </a:pPr>
            <a:r>
              <a:rPr lang="ru-RU" altLang="ru-RU" sz="1800" dirty="0"/>
              <a:t>Проектирование Баз данных</a:t>
            </a:r>
          </a:p>
          <a:p>
            <a:pPr>
              <a:spcBef>
                <a:spcPts val="600"/>
              </a:spcBef>
            </a:pPr>
            <a:r>
              <a:rPr lang="ru-RU" altLang="ru-RU" sz="1800" dirty="0"/>
              <a:t>Модели данных</a:t>
            </a:r>
          </a:p>
          <a:p>
            <a:pPr>
              <a:spcBef>
                <a:spcPts val="600"/>
              </a:spcBef>
            </a:pPr>
            <a:r>
              <a:rPr lang="ru-RU" altLang="ru-RU" sz="1800" dirty="0"/>
              <a:t>Язык запросов</a:t>
            </a:r>
          </a:p>
          <a:p>
            <a:pPr marL="0" indent="0">
              <a:spcBef>
                <a:spcPts val="600"/>
              </a:spcBef>
              <a:buNone/>
            </a:pPr>
            <a:endParaRPr lang="ru-RU" altLang="ru-RU" sz="1800" b="1" dirty="0"/>
          </a:p>
          <a:p>
            <a:pPr marL="0" indent="0">
              <a:spcBef>
                <a:spcPts val="600"/>
              </a:spcBef>
              <a:buNone/>
            </a:pPr>
            <a:r>
              <a:rPr lang="ru-RU" altLang="ru-RU" sz="1800" dirty="0"/>
              <a:t>Практика:</a:t>
            </a:r>
          </a:p>
          <a:p>
            <a:pPr>
              <a:spcBef>
                <a:spcPts val="1200"/>
              </a:spcBef>
            </a:pPr>
            <a:r>
              <a:rPr lang="ru-RU" altLang="ru-RU" sz="1800" dirty="0"/>
              <a:t>Установка СУБД, создание базы данных.</a:t>
            </a:r>
          </a:p>
          <a:p>
            <a:pPr>
              <a:spcBef>
                <a:spcPts val="1200"/>
              </a:spcBef>
            </a:pPr>
            <a:r>
              <a:rPr lang="ru-RU" altLang="ru-RU" sz="1800" dirty="0"/>
              <a:t>Выполнение запросов 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B0CA691-77B2-4EC1-86FB-D3282E48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C0CBD-E6D9-4FF7-A6B5-C1EE2337DDC2}" type="slidenum">
              <a:rPr lang="ru-RU" altLang="ru-RU"/>
              <a:pPr/>
              <a:t>20</a:t>
            </a:fld>
            <a:endParaRPr lang="ru-RU" altLang="ru-RU"/>
          </a:p>
        </p:txBody>
      </p:sp>
      <p:sp>
        <p:nvSpPr>
          <p:cNvPr id="144403" name="Rectangle 19">
            <a:extLst>
              <a:ext uri="{FF2B5EF4-FFF2-40B4-BE49-F238E27FC236}">
                <a16:creationId xmlns:a16="http://schemas.microsoft.com/office/drawing/2014/main" xmlns="" id="{A466D5E4-BBE7-4FF5-A4EE-0DE40A96D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74638"/>
            <a:ext cx="7924800" cy="1143000"/>
          </a:xfrm>
        </p:spPr>
        <p:txBody>
          <a:bodyPr/>
          <a:lstStyle/>
          <a:p>
            <a:pPr algn="ctr"/>
            <a:r>
              <a:rPr lang="ru-RU" altLang="ru-RU" sz="2800" dirty="0"/>
              <a:t>Практика</a:t>
            </a:r>
          </a:p>
        </p:txBody>
      </p:sp>
      <p:sp>
        <p:nvSpPr>
          <p:cNvPr id="144404" name="Rectangle 20">
            <a:extLst>
              <a:ext uri="{FF2B5EF4-FFF2-40B4-BE49-F238E27FC236}">
                <a16:creationId xmlns:a16="http://schemas.microsoft.com/office/drawing/2014/main" xmlns="" id="{0B65E0A3-B6B9-4C41-9E2D-D96E14D6F6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ru-RU" altLang="ru-RU" sz="2000" dirty="0"/>
          </a:p>
          <a:p>
            <a:pPr>
              <a:spcBef>
                <a:spcPts val="1200"/>
              </a:spcBef>
            </a:pPr>
            <a:r>
              <a:rPr lang="ru-RU" altLang="ru-RU" sz="2000" dirty="0"/>
              <a:t>Установка СУБД;</a:t>
            </a:r>
          </a:p>
          <a:p>
            <a:pPr>
              <a:spcBef>
                <a:spcPts val="1200"/>
              </a:spcBef>
            </a:pPr>
            <a:r>
              <a:rPr lang="ru-RU" altLang="ru-RU" sz="2000" dirty="0"/>
              <a:t>Создание базы данных;</a:t>
            </a:r>
          </a:p>
          <a:p>
            <a:pPr>
              <a:spcBef>
                <a:spcPts val="1200"/>
              </a:spcBef>
            </a:pPr>
            <a:r>
              <a:rPr lang="ru-RU" altLang="ru-RU" sz="2000" dirty="0"/>
              <a:t>Создание таблиц;</a:t>
            </a:r>
          </a:p>
          <a:p>
            <a:pPr>
              <a:spcBef>
                <a:spcPts val="1200"/>
              </a:spcBef>
            </a:pPr>
            <a:r>
              <a:rPr lang="ru-RU" altLang="ru-RU" sz="2000" dirty="0"/>
              <a:t>Выполнение простейших запросов.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DE969304-ED80-444A-87F4-38C46F156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165" y="136611"/>
            <a:ext cx="26693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5.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Теория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333854887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8A28DE2-E814-4D50-847B-9EA7B7FA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C91B-16FA-480D-A96E-E6A7EE66B980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xmlns="" id="{7E04F9A2-066A-4E45-A63F-BF2B5652E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413610"/>
            <a:ext cx="7562850" cy="487363"/>
          </a:xfrm>
        </p:spPr>
        <p:txBody>
          <a:bodyPr/>
          <a:lstStyle/>
          <a:p>
            <a:pPr algn="ctr"/>
            <a:r>
              <a:rPr lang="ru-RU" altLang="ru-RU" sz="2400" dirty="0"/>
              <a:t>Информационная система</a:t>
            </a:r>
          </a:p>
        </p:txBody>
      </p:sp>
      <p:sp>
        <p:nvSpPr>
          <p:cNvPr id="90120" name="Rectangle 8">
            <a:extLst>
              <a:ext uri="{FF2B5EF4-FFF2-40B4-BE49-F238E27FC236}">
                <a16:creationId xmlns:a16="http://schemas.microsoft.com/office/drawing/2014/main" xmlns="" id="{B04FE568-50A6-44E0-B30A-2EF86BA53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267552"/>
            <a:ext cx="7885112" cy="4689475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ru-RU" altLang="ru-RU" sz="1800" b="1" dirty="0"/>
              <a:t>История</a:t>
            </a:r>
            <a:r>
              <a:rPr lang="ru-RU" altLang="ru-RU" sz="1800" dirty="0"/>
              <a:t> вычислительной техники связана с двумя областями: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ru-RU" altLang="ru-RU" sz="1400" b="1" dirty="0"/>
              <a:t>численные расчёты – </a:t>
            </a:r>
            <a:r>
              <a:rPr lang="ru-RU" altLang="ru-RU" sz="1400" dirty="0"/>
              <a:t>простые данные и сложные алгоритмы;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ru-RU" altLang="ru-RU" sz="1400" b="1" dirty="0"/>
              <a:t>информационные системы – </a:t>
            </a:r>
            <a:r>
              <a:rPr lang="ru-RU" altLang="ru-RU" sz="1400" dirty="0"/>
              <a:t>большие объёмы сложных данных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endParaRPr lang="ru-RU" altLang="ru-RU" sz="1800" dirty="0"/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ru-RU" altLang="ru-RU" sz="1800" b="1" dirty="0"/>
              <a:t>Информационная система </a:t>
            </a:r>
            <a:r>
              <a:rPr lang="ru-RU" altLang="ru-RU" sz="1800" dirty="0"/>
              <a:t>— программно-аппаратный комплекс для</a:t>
            </a:r>
            <a:r>
              <a:rPr lang="ru-RU" altLang="ru-RU" sz="1800" b="1" dirty="0"/>
              <a:t>: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ru-RU" altLang="ru-RU" sz="1600" dirty="0"/>
              <a:t>хранение информации,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ru-RU" altLang="ru-RU" sz="1600" dirty="0"/>
              <a:t>предоставление пользовательского интерфейса,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ru-RU" altLang="ru-RU" sz="1600" dirty="0"/>
              <a:t>специфические для данного приложения вычисления и преобразование информации. </a:t>
            </a:r>
            <a:r>
              <a:rPr lang="en-US" altLang="ru-RU" sz="1600" dirty="0"/>
              <a:t/>
            </a:r>
            <a:br>
              <a:rPr lang="en-US" altLang="ru-RU" sz="1600" dirty="0"/>
            </a:br>
            <a:endParaRPr lang="ru-RU" altLang="ru-RU" sz="1600" dirty="0"/>
          </a:p>
          <a:p>
            <a:pPr lvl="1">
              <a:lnSpc>
                <a:spcPct val="80000"/>
              </a:lnSpc>
              <a:spcBef>
                <a:spcPct val="50000"/>
              </a:spcBef>
            </a:pPr>
            <a:endParaRPr lang="ru-RU" altLang="ru-RU" sz="1600" b="1" dirty="0"/>
          </a:p>
          <a:p>
            <a:pPr marL="0" indent="0">
              <a:lnSpc>
                <a:spcPct val="80000"/>
              </a:lnSpc>
              <a:spcBef>
                <a:spcPct val="50000"/>
              </a:spcBef>
              <a:spcAft>
                <a:spcPct val="50000"/>
              </a:spcAft>
              <a:buNone/>
            </a:pPr>
            <a:r>
              <a:rPr lang="ru-RU" altLang="ru-RU" sz="1800" b="1" dirty="0"/>
              <a:t>Особые требования ИС: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ru-RU" altLang="ru-RU" sz="1600" dirty="0"/>
              <a:t>скорость работы</a:t>
            </a:r>
            <a:r>
              <a:rPr lang="ru-RU" altLang="ru-RU" sz="1400" dirty="0"/>
              <a:t>;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ru-RU" altLang="ru-RU" sz="1600" dirty="0"/>
              <a:t>хранение больших объёмов данных.</a:t>
            </a:r>
            <a:endParaRPr lang="ru-RU" altLang="ru-RU" sz="1600" b="1" dirty="0"/>
          </a:p>
          <a:p>
            <a:pPr marL="457200" lvl="1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ru-RU" sz="1600" dirty="0"/>
              <a:t>	</a:t>
            </a:r>
            <a:endParaRPr lang="ru-RU" altLang="ru-RU" sz="1600" dirty="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xmlns="" id="{0BD878C8-6C1F-43E3-815E-1B0F48E36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165" y="136611"/>
            <a:ext cx="26693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5.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Теория баз данных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8A28DE2-E814-4D50-847B-9EA7B7FA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C91B-16FA-480D-A96E-E6A7EE66B980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xmlns="" id="{7E04F9A2-066A-4E45-A63F-BF2B5652E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450430"/>
            <a:ext cx="7562850" cy="487363"/>
          </a:xfrm>
        </p:spPr>
        <p:txBody>
          <a:bodyPr/>
          <a:lstStyle/>
          <a:p>
            <a:pPr algn="ctr"/>
            <a:r>
              <a:rPr lang="ru-RU" altLang="ru-RU" sz="2400" dirty="0"/>
              <a:t>История развития ИС</a:t>
            </a:r>
          </a:p>
        </p:txBody>
      </p:sp>
      <p:sp>
        <p:nvSpPr>
          <p:cNvPr id="90120" name="Rectangle 8">
            <a:extLst>
              <a:ext uri="{FF2B5EF4-FFF2-40B4-BE49-F238E27FC236}">
                <a16:creationId xmlns:a16="http://schemas.microsoft.com/office/drawing/2014/main" xmlns="" id="{B04FE568-50A6-44E0-B30A-2EF86BA53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240957"/>
            <a:ext cx="7885112" cy="4826471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ru-RU" altLang="ru-RU" sz="1800" b="1" dirty="0"/>
              <a:t>Первые</a:t>
            </a:r>
            <a:r>
              <a:rPr lang="ru-RU" altLang="ru-RU" sz="1800" dirty="0"/>
              <a:t> реализации ИС – файловые системы.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endParaRPr lang="ru-RU" altLang="ru-RU" sz="1400" b="1" dirty="0"/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ru-RU" altLang="ru-RU" sz="1800" b="1" dirty="0"/>
              <a:t>Файловая система </a:t>
            </a:r>
            <a:r>
              <a:rPr lang="ru-RU" altLang="ru-RU" sz="1600" b="1" dirty="0"/>
              <a:t>– </a:t>
            </a:r>
            <a:r>
              <a:rPr lang="ru-RU" altLang="ru-RU" sz="1600" dirty="0"/>
              <a:t>набор прикладных программ для выполнения операций с данными, например, создания отчёта. Каждая программа хранит свои собственные данные и управляет ими.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endParaRPr lang="ru-RU" altLang="ru-RU" sz="1600" dirty="0"/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endParaRPr lang="ru-RU" altLang="ru-RU" sz="1600" dirty="0"/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endParaRPr lang="ru-RU" altLang="ru-RU" sz="1600" dirty="0"/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endParaRPr lang="ru-RU" altLang="ru-RU" sz="1600" dirty="0"/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ru-RU" altLang="ru-RU" sz="1800" b="1" dirty="0"/>
              <a:t>Недостатки</a:t>
            </a:r>
            <a:r>
              <a:rPr lang="ru-RU" altLang="ru-RU" sz="1800" dirty="0"/>
              <a:t> такого решения: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endParaRPr lang="ru-RU" altLang="ru-RU" sz="1800" dirty="0"/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ru-RU" altLang="ru-RU" sz="1600" dirty="0"/>
              <a:t>Дублирование данных;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ru-RU" altLang="ru-RU" sz="1600" dirty="0"/>
              <a:t>Данные разделены по файлам и запросы, которые требуют обращения к нескольким файлам – сложны;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ru-RU" altLang="ru-RU" sz="1600" dirty="0"/>
              <a:t>Физическая структура и способ хранения данных жёстко зафиксированы в коде приложения;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ru-RU" altLang="ru-RU" sz="1600" dirty="0"/>
              <a:t>Несовместимость форматов файлов.</a:t>
            </a:r>
            <a:r>
              <a:rPr lang="en-US" altLang="ru-RU" sz="1600" dirty="0"/>
              <a:t/>
            </a:r>
            <a:br>
              <a:rPr lang="en-US" altLang="ru-RU" sz="1600" dirty="0"/>
            </a:br>
            <a:endParaRPr lang="ru-RU" altLang="ru-RU" sz="1600" b="1" dirty="0"/>
          </a:p>
          <a:p>
            <a:pPr marL="457200" lvl="1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ru-RU" sz="1600" dirty="0"/>
              <a:t>	</a:t>
            </a:r>
            <a:endParaRPr lang="ru-RU" altLang="ru-RU" sz="1600" dirty="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xmlns="" id="{1C5828D8-0986-4957-8E58-B4DF37A6E303}"/>
              </a:ext>
            </a:extLst>
          </p:cNvPr>
          <p:cNvSpPr/>
          <p:nvPr/>
        </p:nvSpPr>
        <p:spPr bwMode="auto">
          <a:xfrm>
            <a:off x="2408903" y="2831690"/>
            <a:ext cx="668594" cy="373626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xmlns="" id="{368EE720-5B1C-43FE-9191-3639904EE62A}"/>
              </a:ext>
            </a:extLst>
          </p:cNvPr>
          <p:cNvSpPr/>
          <p:nvPr/>
        </p:nvSpPr>
        <p:spPr bwMode="auto">
          <a:xfrm>
            <a:off x="4748981" y="2635045"/>
            <a:ext cx="806245" cy="57027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xmlns="" id="{9660E55E-BD65-4D11-AC96-EAAF76BFEA47}"/>
              </a:ext>
            </a:extLst>
          </p:cNvPr>
          <p:cNvSpPr/>
          <p:nvPr/>
        </p:nvSpPr>
        <p:spPr bwMode="auto">
          <a:xfrm>
            <a:off x="6695768" y="3205316"/>
            <a:ext cx="530942" cy="373626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" name="Ромб 6">
            <a:extLst>
              <a:ext uri="{FF2B5EF4-FFF2-40B4-BE49-F238E27FC236}">
                <a16:creationId xmlns:a16="http://schemas.microsoft.com/office/drawing/2014/main" xmlns="" id="{DDBB4482-2D19-4B94-BED9-BBD666001F1C}"/>
              </a:ext>
            </a:extLst>
          </p:cNvPr>
          <p:cNvSpPr/>
          <p:nvPr/>
        </p:nvSpPr>
        <p:spPr bwMode="auto">
          <a:xfrm>
            <a:off x="2694218" y="2930012"/>
            <a:ext cx="206478" cy="196645"/>
          </a:xfrm>
          <a:prstGeom prst="diamond">
            <a:avLst/>
          </a:prstGeom>
          <a:solidFill>
            <a:srgbClr val="00B05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8" name="Пятиугольник 7">
            <a:extLst>
              <a:ext uri="{FF2B5EF4-FFF2-40B4-BE49-F238E27FC236}">
                <a16:creationId xmlns:a16="http://schemas.microsoft.com/office/drawing/2014/main" xmlns="" id="{6BF33C7B-DAC9-4DE1-A6E2-4A5A9D7986AB}"/>
              </a:ext>
            </a:extLst>
          </p:cNvPr>
          <p:cNvSpPr/>
          <p:nvPr/>
        </p:nvSpPr>
        <p:spPr bwMode="auto">
          <a:xfrm>
            <a:off x="5171768" y="2831690"/>
            <a:ext cx="294967" cy="255639"/>
          </a:xfrm>
          <a:prstGeom prst="pentagon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9" name="Параллелограмм 8">
            <a:extLst>
              <a:ext uri="{FF2B5EF4-FFF2-40B4-BE49-F238E27FC236}">
                <a16:creationId xmlns:a16="http://schemas.microsoft.com/office/drawing/2014/main" xmlns="" id="{1091C239-F4DC-4406-92CB-9A5D4D0C23B8}"/>
              </a:ext>
            </a:extLst>
          </p:cNvPr>
          <p:cNvSpPr/>
          <p:nvPr/>
        </p:nvSpPr>
        <p:spPr bwMode="auto">
          <a:xfrm>
            <a:off x="6879008" y="3274142"/>
            <a:ext cx="131392" cy="235974"/>
          </a:xfrm>
          <a:prstGeom prst="parallelogram">
            <a:avLst/>
          </a:prstGeom>
          <a:solidFill>
            <a:schemeClr val="accent6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xmlns="" id="{C32D2881-B03F-4879-A634-BB08B0108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165" y="136611"/>
            <a:ext cx="26693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5.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Теория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421230511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xmlns="" id="{8BDBD40F-4ADB-4DF5-A235-0C5CD9C7A14A}"/>
              </a:ext>
            </a:extLst>
          </p:cNvPr>
          <p:cNvSpPr/>
          <p:nvPr/>
        </p:nvSpPr>
        <p:spPr bwMode="auto">
          <a:xfrm>
            <a:off x="2505509" y="2242689"/>
            <a:ext cx="4734229" cy="1293583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7" name="Пятиугольник 6">
            <a:extLst>
              <a:ext uri="{FF2B5EF4-FFF2-40B4-BE49-F238E27FC236}">
                <a16:creationId xmlns:a16="http://schemas.microsoft.com/office/drawing/2014/main" xmlns="" id="{164AED24-1B64-43D2-91C8-B473C0C3C9D8}"/>
              </a:ext>
            </a:extLst>
          </p:cNvPr>
          <p:cNvSpPr/>
          <p:nvPr/>
        </p:nvSpPr>
        <p:spPr bwMode="auto">
          <a:xfrm>
            <a:off x="5636713" y="2412184"/>
            <a:ext cx="1102289" cy="923330"/>
          </a:xfrm>
          <a:prstGeom prst="pentagon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5" name="Параллелограмм 4">
            <a:extLst>
              <a:ext uri="{FF2B5EF4-FFF2-40B4-BE49-F238E27FC236}">
                <a16:creationId xmlns:a16="http://schemas.microsoft.com/office/drawing/2014/main" xmlns="" id="{515BD71C-EA18-4443-A4E6-0DC2DBA5CDE5}"/>
              </a:ext>
            </a:extLst>
          </p:cNvPr>
          <p:cNvSpPr/>
          <p:nvPr/>
        </p:nvSpPr>
        <p:spPr bwMode="auto">
          <a:xfrm>
            <a:off x="2693704" y="2516703"/>
            <a:ext cx="2517123" cy="846034"/>
          </a:xfrm>
          <a:prstGeom prst="parallelogram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8A28DE2-E814-4D50-847B-9EA7B7FA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C91B-16FA-480D-A96E-E6A7EE66B980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xmlns="" id="{7E04F9A2-066A-4E45-A63F-BF2B5652E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613590"/>
            <a:ext cx="7562850" cy="487363"/>
          </a:xfrm>
        </p:spPr>
        <p:txBody>
          <a:bodyPr/>
          <a:lstStyle/>
          <a:p>
            <a:pPr algn="ctr"/>
            <a:r>
              <a:rPr lang="ru-RU" altLang="ru-RU" sz="2400" dirty="0"/>
              <a:t>История развития ИС</a:t>
            </a:r>
            <a:r>
              <a:rPr lang="en-US" altLang="ru-RU" sz="2400" dirty="0"/>
              <a:t> </a:t>
            </a:r>
            <a:r>
              <a:rPr lang="en-US" altLang="ru-RU" sz="1800" dirty="0"/>
              <a:t>(</a:t>
            </a:r>
            <a:r>
              <a:rPr lang="ru-RU" altLang="ru-RU" sz="1800" dirty="0"/>
              <a:t>продолжение</a:t>
            </a:r>
            <a:r>
              <a:rPr lang="en-US" altLang="ru-RU" sz="1800" dirty="0"/>
              <a:t>)</a:t>
            </a:r>
            <a:endParaRPr lang="ru-RU" altLang="ru-RU" sz="1800" dirty="0"/>
          </a:p>
        </p:txBody>
      </p:sp>
      <p:sp>
        <p:nvSpPr>
          <p:cNvPr id="90120" name="Rectangle 8">
            <a:extLst>
              <a:ext uri="{FF2B5EF4-FFF2-40B4-BE49-F238E27FC236}">
                <a16:creationId xmlns:a16="http://schemas.microsoft.com/office/drawing/2014/main" xmlns="" id="{B04FE568-50A6-44E0-B30A-2EF86BA534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386951"/>
            <a:ext cx="7885112" cy="1018576"/>
          </a:xfrm>
        </p:spPr>
        <p:txBody>
          <a:bodyPr/>
          <a:lstStyle/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ru-RU" altLang="ru-RU" sz="1800" dirty="0"/>
              <a:t>Для повышения эффективности </a:t>
            </a:r>
            <a:r>
              <a:rPr lang="ru-RU" altLang="ru-RU" sz="1800" b="1" dirty="0"/>
              <a:t>последующие</a:t>
            </a:r>
            <a:r>
              <a:rPr lang="ru-RU" altLang="ru-RU" sz="1800" dirty="0"/>
              <a:t> реализации ИС – использовали гибкую архитектуру, которая состоит из двух независимых частей: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endParaRPr lang="ru-RU" altLang="ru-RU" sz="1400" b="1" dirty="0"/>
          </a:p>
          <a:p>
            <a:pPr marL="0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ru-RU" sz="1600" dirty="0"/>
              <a:t/>
            </a:r>
            <a:br>
              <a:rPr lang="en-US" altLang="ru-RU" sz="1600" dirty="0"/>
            </a:br>
            <a:endParaRPr lang="ru-RU" altLang="ru-RU" sz="1600" b="1" dirty="0"/>
          </a:p>
          <a:p>
            <a:pPr marL="457200" lvl="1" indent="0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ru-RU" sz="1600" dirty="0"/>
              <a:t>	</a:t>
            </a:r>
            <a:endParaRPr lang="ru-RU" altLang="ru-RU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336400C-1CB7-4303-B921-93B2EABE18C3}"/>
              </a:ext>
            </a:extLst>
          </p:cNvPr>
          <p:cNvSpPr txBox="1"/>
          <p:nvPr/>
        </p:nvSpPr>
        <p:spPr>
          <a:xfrm>
            <a:off x="2768860" y="2612942"/>
            <a:ext cx="2103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Корпоративная</a:t>
            </a:r>
          </a:p>
          <a:p>
            <a:pPr marL="1800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dirty="0"/>
              <a:t>База данных</a:t>
            </a: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ADE4A18-3AE4-4FEC-BD1C-C5EE12611D48}"/>
              </a:ext>
            </a:extLst>
          </p:cNvPr>
          <p:cNvSpPr txBox="1"/>
          <p:nvPr/>
        </p:nvSpPr>
        <p:spPr>
          <a:xfrm>
            <a:off x="5386190" y="2439407"/>
            <a:ext cx="13528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18000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СУБД     </a:t>
            </a:r>
          </a:p>
          <a:p>
            <a:endParaRPr lang="ru-RU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69A11313-8E64-4DFC-A574-7602608A64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790526"/>
            <a:ext cx="7885112" cy="2207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75000"/>
              <a:buBlip>
                <a:blip r:embed="rId3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ru-RU" altLang="ru-RU" sz="1800" b="1" dirty="0"/>
              <a:t>База данных </a:t>
            </a:r>
            <a:r>
              <a:rPr lang="ru-RU" altLang="ru-RU" sz="1800" dirty="0"/>
              <a:t>– совместно используемый набор логически связанных данных (и описание этих данных), предназначенный для удовлетворения информационных потребностей организации;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FontTx/>
              <a:buNone/>
            </a:pPr>
            <a:endParaRPr lang="ru-RU" altLang="ru-RU" sz="1800" dirty="0"/>
          </a:p>
          <a:p>
            <a:pPr marL="0" indent="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ru-RU" altLang="ru-RU" sz="1800" b="1" dirty="0"/>
              <a:t>СУБД</a:t>
            </a:r>
            <a:r>
              <a:rPr lang="ru-RU" altLang="ru-RU" sz="1400" b="1" dirty="0"/>
              <a:t> – </a:t>
            </a:r>
            <a:r>
              <a:rPr lang="ru-RU" altLang="ru-RU" sz="1800" dirty="0"/>
              <a:t>ПО, с помощью которого пользователи могут определять, создавать и поддерживать базу данных, а также осуществлять к ней контролируемый доступ.</a:t>
            </a:r>
          </a:p>
          <a:p>
            <a:pPr marL="0" indent="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ru-RU" sz="1600" dirty="0"/>
              <a:t/>
            </a:r>
            <a:br>
              <a:rPr lang="en-US" altLang="ru-RU" sz="1600" dirty="0"/>
            </a:br>
            <a:endParaRPr lang="ru-RU" altLang="ru-RU" sz="1600" b="1" dirty="0"/>
          </a:p>
          <a:p>
            <a:pPr marL="457200" lvl="1" indent="0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en-US" altLang="ru-RU" sz="1600" dirty="0"/>
              <a:t>	</a:t>
            </a:r>
            <a:endParaRPr lang="ru-RU" altLang="ru-RU" sz="1600" dirty="0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xmlns="" id="{49E3211E-A93B-40C3-85D5-60E03432A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165" y="136611"/>
            <a:ext cx="26693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5.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Теория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159540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B601BF3-DD05-446F-9F32-32E8A0D1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DF81-5257-411E-A0CF-AC45C0C53E89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xmlns="" id="{09D2E0BB-74F1-4A65-B3D9-D9F1B99FC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359327"/>
            <a:ext cx="7656512" cy="728252"/>
          </a:xfrm>
        </p:spPr>
        <p:txBody>
          <a:bodyPr/>
          <a:lstStyle/>
          <a:p>
            <a:pPr algn="ctr"/>
            <a:r>
              <a:rPr lang="ru-RU" altLang="ru-RU" sz="2400" dirty="0"/>
              <a:t>Компоненты СУБД</a:t>
            </a:r>
            <a:endParaRPr lang="ru-RU" altLang="ru-RU" sz="1800" dirty="0"/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xmlns="" id="{1A54D7F8-303B-42F8-96C9-F21F277C20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280339"/>
            <a:ext cx="7885112" cy="4742878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ru-RU" altLang="ru-RU" sz="1800" dirty="0"/>
              <a:t>Аппаратные:</a:t>
            </a:r>
            <a:endParaRPr lang="ru-RU" altLang="ru-RU" sz="1600" dirty="0"/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ru-RU" altLang="ru-RU" sz="1400" dirty="0"/>
              <a:t>Компьютеры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ru-RU" altLang="ru-RU" sz="1400" dirty="0"/>
              <a:t>Внешние хранилища данных</a:t>
            </a: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ru-RU" altLang="ru-RU" sz="1800" dirty="0"/>
              <a:t>Программное обеспечение:</a:t>
            </a:r>
          </a:p>
          <a:p>
            <a:pPr lvl="1">
              <a:lnSpc>
                <a:spcPct val="80000"/>
              </a:lnSpc>
              <a:spcBef>
                <a:spcPct val="80000"/>
              </a:spcBef>
            </a:pPr>
            <a:r>
              <a:rPr lang="ru-RU" altLang="ru-RU" sz="1400" dirty="0"/>
              <a:t>ОС и ПО самой СУБД</a:t>
            </a:r>
          </a:p>
          <a:p>
            <a:pPr lvl="1">
              <a:lnSpc>
                <a:spcPct val="80000"/>
              </a:lnSpc>
              <a:spcBef>
                <a:spcPct val="80000"/>
              </a:spcBef>
            </a:pPr>
            <a:r>
              <a:rPr lang="ru-RU" altLang="ru-RU" sz="1400" dirty="0"/>
              <a:t>Прикладные и сетевые программы</a:t>
            </a: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ru-RU" altLang="ru-RU" sz="1800" dirty="0"/>
              <a:t>Данные</a:t>
            </a:r>
            <a:r>
              <a:rPr lang="en-US" altLang="ru-RU" sz="1800" dirty="0"/>
              <a:t> </a:t>
            </a:r>
            <a:r>
              <a:rPr lang="ru-RU" altLang="ru-RU" sz="1800" dirty="0"/>
              <a:t>и </a:t>
            </a:r>
            <a:r>
              <a:rPr lang="ru-RU" altLang="ru-RU" sz="1800" dirty="0"/>
              <a:t>метаданные </a:t>
            </a:r>
            <a:r>
              <a:rPr lang="ru-RU" altLang="ru-RU" sz="1600" dirty="0"/>
              <a:t>(конфигурация, настройки, пользователи и т.д.)</a:t>
            </a:r>
            <a:endParaRPr lang="ru-RU" altLang="ru-RU" sz="1600" dirty="0"/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ru-RU" altLang="ru-RU" sz="1800" dirty="0"/>
              <a:t>Процедуры:</a:t>
            </a:r>
          </a:p>
          <a:p>
            <a:pPr lvl="1">
              <a:lnSpc>
                <a:spcPct val="80000"/>
              </a:lnSpc>
              <a:spcBef>
                <a:spcPct val="80000"/>
              </a:spcBef>
            </a:pPr>
            <a:r>
              <a:rPr lang="ru-RU" altLang="ru-RU" sz="1400" dirty="0"/>
              <a:t>Регистрация в СУБД</a:t>
            </a:r>
          </a:p>
          <a:p>
            <a:pPr lvl="1">
              <a:lnSpc>
                <a:spcPct val="80000"/>
              </a:lnSpc>
              <a:spcBef>
                <a:spcPct val="80000"/>
              </a:spcBef>
            </a:pPr>
            <a:r>
              <a:rPr lang="ru-RU" altLang="ru-RU" sz="1400" dirty="0"/>
              <a:t>Создание резервных копий, восстановление БД и т.п.</a:t>
            </a:r>
          </a:p>
          <a:p>
            <a:pPr lvl="1">
              <a:lnSpc>
                <a:spcPct val="80000"/>
              </a:lnSpc>
              <a:spcBef>
                <a:spcPct val="80000"/>
              </a:spcBef>
            </a:pPr>
            <a:r>
              <a:rPr lang="ru-RU" altLang="ru-RU" sz="1400" dirty="0"/>
              <a:t>Инструкции и правила проектирования, использования и обслуживания БД</a:t>
            </a: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ru-RU" altLang="ru-RU" sz="1800" dirty="0"/>
              <a:t>Пользователи:</a:t>
            </a:r>
          </a:p>
          <a:p>
            <a:pPr lvl="1">
              <a:lnSpc>
                <a:spcPct val="80000"/>
              </a:lnSpc>
              <a:spcBef>
                <a:spcPct val="80000"/>
              </a:spcBef>
            </a:pPr>
            <a:r>
              <a:rPr lang="ru-RU" altLang="ru-RU" sz="1400" dirty="0"/>
              <a:t>Администраторы, разработчики, конечные пользователи.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53EF4CAC-F28B-4723-BE8D-DE60EBD80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165" y="136611"/>
            <a:ext cx="26693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5.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Теория баз данных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B601BF3-DD05-446F-9F32-32E8A0D1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DF81-5257-411E-A0CF-AC45C0C53E89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xmlns="" id="{09D2E0BB-74F1-4A65-B3D9-D9F1B99FC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8888" y="359327"/>
            <a:ext cx="7656512" cy="728252"/>
          </a:xfrm>
        </p:spPr>
        <p:txBody>
          <a:bodyPr/>
          <a:lstStyle/>
          <a:p>
            <a:pPr algn="ctr"/>
            <a:r>
              <a:rPr lang="ru-RU" altLang="ru-RU" sz="2400" dirty="0"/>
              <a:t>Виды СУБД</a:t>
            </a:r>
            <a:r>
              <a:rPr lang="ru-RU" altLang="ru-RU" sz="1800" dirty="0"/>
              <a:t>(по способу доступа к данным)</a:t>
            </a:r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xmlns="" id="{1A54D7F8-303B-42F8-96C9-F21F277C20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360573"/>
            <a:ext cx="7885112" cy="5128399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ru-RU" altLang="ru-RU" sz="1800" dirty="0"/>
              <a:t>Клиент-серверные СУБД</a:t>
            </a:r>
            <a:r>
              <a:rPr lang="en-US" sz="1100" b="0" i="0" dirty="0">
                <a:solidFill>
                  <a:srgbClr val="101010"/>
                </a:solidFill>
                <a:effectLst/>
                <a:latin typeface="montserrat" panose="00000500000000000000" pitchFamily="2" charset="-52"/>
              </a:rPr>
              <a:t> </a:t>
            </a:r>
            <a:r>
              <a:rPr lang="ru-RU" sz="1100" b="0" i="0" dirty="0">
                <a:solidFill>
                  <a:srgbClr val="101010"/>
                </a:solidFill>
                <a:effectLst/>
                <a:latin typeface="montserrat" panose="00000500000000000000" pitchFamily="2" charset="-52"/>
              </a:rPr>
              <a:t> </a:t>
            </a:r>
            <a:r>
              <a:rPr lang="en-US" sz="1400" b="0" i="0" dirty="0">
                <a:solidFill>
                  <a:srgbClr val="101010"/>
                </a:solidFill>
                <a:effectLst/>
                <a:latin typeface="montserrat" panose="00000500000000000000" pitchFamily="2" charset="-52"/>
              </a:rPr>
              <a:t>(MSQL Server, Oracle, Firebird, PostgreSQL, InterBase, MySQL</a:t>
            </a:r>
            <a:r>
              <a:rPr lang="ru-RU" sz="1400" b="0" i="0" dirty="0">
                <a:solidFill>
                  <a:srgbClr val="101010"/>
                </a:solidFill>
                <a:effectLst/>
                <a:latin typeface="montserrat" panose="00000500000000000000" pitchFamily="2" charset="-52"/>
              </a:rPr>
              <a:t>)</a:t>
            </a:r>
            <a:r>
              <a:rPr lang="ru-RU" altLang="ru-RU" sz="1400" dirty="0"/>
              <a:t>: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ru-RU" altLang="ru-RU" sz="1400" dirty="0"/>
              <a:t>Данные хранятся и обрабатываются на сервере;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ru-RU" altLang="ru-RU" sz="1400" dirty="0"/>
              <a:t>Доступ к данным есть только у этого сервера – это и есть СУБД;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ru-RU" altLang="ru-RU" sz="1400" dirty="0"/>
              <a:t>Клиенты посылают запросы на обработку данных;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ru-RU" altLang="ru-RU" sz="1400" dirty="0"/>
              <a:t>Прямого доступа к данным у клиентов нет.</a:t>
            </a: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ru-RU" altLang="ru-RU" sz="1800" dirty="0"/>
              <a:t>Файл-серверные СУБД </a:t>
            </a:r>
            <a:r>
              <a:rPr lang="en-US" sz="1400" b="0" i="0" dirty="0">
                <a:solidFill>
                  <a:srgbClr val="101010"/>
                </a:solidFill>
                <a:effectLst/>
                <a:latin typeface="montserrat" panose="00000500000000000000" pitchFamily="2" charset="-52"/>
              </a:rPr>
              <a:t>(Paradox, Microsoft Access, FoxPro, dBase</a:t>
            </a:r>
            <a:r>
              <a:rPr lang="ru-RU" sz="1400" b="0" i="0" dirty="0">
                <a:solidFill>
                  <a:srgbClr val="101010"/>
                </a:solidFill>
                <a:effectLst/>
                <a:latin typeface="montserrat" panose="00000500000000000000" pitchFamily="2" charset="-52"/>
              </a:rPr>
              <a:t>)</a:t>
            </a:r>
            <a:r>
              <a:rPr lang="ru-RU" altLang="ru-RU" sz="1400" dirty="0"/>
              <a:t>:</a:t>
            </a:r>
          </a:p>
          <a:p>
            <a:pPr lvl="1">
              <a:lnSpc>
                <a:spcPct val="80000"/>
              </a:lnSpc>
              <a:spcBef>
                <a:spcPct val="80000"/>
              </a:spcBef>
            </a:pPr>
            <a:r>
              <a:rPr lang="ru-RU" altLang="ru-RU" sz="1400" dirty="0"/>
              <a:t>Данные хранятся на выделенном компьютере;</a:t>
            </a:r>
          </a:p>
          <a:p>
            <a:pPr lvl="1">
              <a:lnSpc>
                <a:spcPct val="80000"/>
              </a:lnSpc>
              <a:spcBef>
                <a:spcPct val="80000"/>
              </a:spcBef>
            </a:pPr>
            <a:r>
              <a:rPr lang="ru-RU" altLang="ru-RU" sz="1400" dirty="0"/>
              <a:t>Все приложения(клиенты) имеют общий доступ ко всем файлам БД;</a:t>
            </a:r>
          </a:p>
          <a:p>
            <a:pPr lvl="1">
              <a:lnSpc>
                <a:spcPct val="80000"/>
              </a:lnSpc>
              <a:spcBef>
                <a:spcPct val="80000"/>
              </a:spcBef>
            </a:pPr>
            <a:r>
              <a:rPr lang="ru-RU" altLang="ru-RU" sz="1400" dirty="0"/>
              <a:t>Каждое приложение само обрабатывает данные;</a:t>
            </a:r>
          </a:p>
          <a:p>
            <a:pPr lvl="1">
              <a:lnSpc>
                <a:spcPct val="80000"/>
              </a:lnSpc>
              <a:spcBef>
                <a:spcPct val="80000"/>
              </a:spcBef>
            </a:pPr>
            <a:r>
              <a:rPr lang="ru-RU" altLang="ru-RU" sz="1400" dirty="0"/>
              <a:t>Проблемы с производительностью, с поддержанием целостности, с блокировками.</a:t>
            </a:r>
          </a:p>
          <a:p>
            <a:pPr>
              <a:lnSpc>
                <a:spcPct val="80000"/>
              </a:lnSpc>
              <a:spcBef>
                <a:spcPct val="80000"/>
              </a:spcBef>
            </a:pPr>
            <a:r>
              <a:rPr lang="ru-RU" altLang="ru-RU" sz="1800" dirty="0"/>
              <a:t>Встраиваемые СУБД </a:t>
            </a:r>
            <a:r>
              <a:rPr lang="en-US" sz="1400" b="0" i="0" dirty="0">
                <a:solidFill>
                  <a:srgbClr val="101010"/>
                </a:solidFill>
                <a:effectLst/>
                <a:latin typeface="montserrat" panose="00000500000000000000" pitchFamily="2" charset="-52"/>
              </a:rPr>
              <a:t>(SQLite, Firebird Embedded, MSQL Server Compact</a:t>
            </a:r>
            <a:r>
              <a:rPr lang="ru-RU" sz="1400" b="0" i="0" dirty="0">
                <a:solidFill>
                  <a:srgbClr val="101010"/>
                </a:solidFill>
                <a:effectLst/>
                <a:latin typeface="montserrat" panose="00000500000000000000" pitchFamily="2" charset="-52"/>
              </a:rPr>
              <a:t>)</a:t>
            </a:r>
            <a:r>
              <a:rPr lang="ru-RU" altLang="ru-RU" sz="1400" dirty="0"/>
              <a:t>:</a:t>
            </a:r>
          </a:p>
          <a:p>
            <a:pPr lvl="1">
              <a:lnSpc>
                <a:spcPct val="80000"/>
              </a:lnSpc>
              <a:spcBef>
                <a:spcPct val="80000"/>
              </a:spcBef>
            </a:pPr>
            <a:r>
              <a:rPr lang="ru-RU" altLang="ru-RU" sz="1400" dirty="0"/>
              <a:t>Поставляются в составе готового программного продукта, не требуя процедуры самостоятельной установки;</a:t>
            </a:r>
          </a:p>
          <a:p>
            <a:pPr lvl="1">
              <a:lnSpc>
                <a:spcPct val="80000"/>
              </a:lnSpc>
              <a:spcBef>
                <a:spcPct val="80000"/>
              </a:spcBef>
            </a:pPr>
            <a:r>
              <a:rPr lang="ru-RU" altLang="ru-RU" sz="1400" dirty="0"/>
              <a:t>Предназначены для локального хранения данных приложения и не рассчитаны на коллективное использование в сети.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53EF4CAC-F28B-4723-BE8D-DE60EBD80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165" y="136611"/>
            <a:ext cx="26693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5.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Теория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265111976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3B3F6EA-65C3-4576-AE9C-8C3C6E16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5BEA-7A0C-475B-AFE1-2CC1577C66D3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xmlns="" id="{7A3B31BA-438E-4B39-BF0A-A0488A119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2490" y="274638"/>
            <a:ext cx="7074310" cy="1143000"/>
          </a:xfrm>
        </p:spPr>
        <p:txBody>
          <a:bodyPr/>
          <a:lstStyle/>
          <a:p>
            <a:pPr algn="ctr"/>
            <a:r>
              <a:rPr lang="ru-RU" altLang="ru-RU" sz="2400" dirty="0"/>
              <a:t>Проектирование Баз данных</a:t>
            </a:r>
            <a:r>
              <a:rPr lang="en-US" altLang="ru-RU" sz="2400" dirty="0"/>
              <a:t/>
            </a:r>
            <a:br>
              <a:rPr lang="en-US" altLang="ru-RU" sz="2400" dirty="0"/>
            </a:br>
            <a:r>
              <a:rPr lang="en-US" altLang="ru-RU" sz="2400" dirty="0"/>
              <a:t>1 </a:t>
            </a:r>
            <a:r>
              <a:rPr lang="ru-RU" altLang="ru-RU" sz="2400" dirty="0"/>
              <a:t>этап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xmlns="" id="{EA71A26C-3D52-4070-9EDE-9AC1E40E5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8888" y="1724487"/>
            <a:ext cx="7885112" cy="4525962"/>
          </a:xfrm>
        </p:spPr>
        <p:txBody>
          <a:bodyPr/>
          <a:lstStyle/>
          <a:p>
            <a:pPr marL="0" indent="0">
              <a:spcBef>
                <a:spcPct val="100000"/>
              </a:spcBef>
              <a:buNone/>
            </a:pPr>
            <a:r>
              <a:rPr lang="ru-RU" altLang="ru-RU" sz="2400" dirty="0"/>
              <a:t>Концептуальное проектирование(</a:t>
            </a:r>
            <a:r>
              <a:rPr lang="ru-RU" sz="1600" b="0" i="0" dirty="0">
                <a:effectLst/>
              </a:rPr>
              <a:t>инфологическ</a:t>
            </a:r>
            <a:r>
              <a:rPr lang="ru-RU" sz="1600" dirty="0"/>
              <a:t>ая</a:t>
            </a:r>
            <a:r>
              <a:rPr lang="ru-RU" sz="1600" b="0" i="0" dirty="0">
                <a:effectLst/>
              </a:rPr>
              <a:t> модель</a:t>
            </a:r>
            <a:r>
              <a:rPr lang="ru-RU" altLang="ru-RU" sz="2400" dirty="0"/>
              <a:t>)</a:t>
            </a:r>
            <a:br>
              <a:rPr lang="ru-RU" altLang="ru-RU" sz="2400" dirty="0"/>
            </a:br>
            <a:r>
              <a:rPr lang="ru-RU" altLang="ru-RU" sz="1800" dirty="0"/>
              <a:t>смысловое содержание базы данных, исходя из целей ее использования. На этом этапе происходит идентификация объектов предметной области, их характеристик и связей между объектами.</a:t>
            </a:r>
            <a:endParaRPr lang="ru-RU" altLang="ru-RU" sz="2000" dirty="0"/>
          </a:p>
          <a:p>
            <a:pPr marL="0" indent="0">
              <a:spcBef>
                <a:spcPct val="100000"/>
              </a:spcBef>
              <a:buNone/>
            </a:pPr>
            <a:r>
              <a:rPr lang="ru-RU" altLang="ru-RU" sz="2400" dirty="0"/>
              <a:t>Есть готовые методологии:</a:t>
            </a:r>
          </a:p>
          <a:p>
            <a:pPr>
              <a:spcBef>
                <a:spcPts val="1200"/>
              </a:spcBef>
            </a:pPr>
            <a:r>
              <a:rPr lang="en-US" altLang="ru-RU" sz="1800" dirty="0"/>
              <a:t>ER-</a:t>
            </a:r>
            <a:r>
              <a:rPr lang="ru-RU" altLang="ru-RU" sz="1800" dirty="0"/>
              <a:t>модель (</a:t>
            </a:r>
            <a:r>
              <a:rPr lang="en-US" altLang="ru-RU" sz="1800" dirty="0"/>
              <a:t>Entity-Relationship model</a:t>
            </a:r>
            <a:r>
              <a:rPr lang="ru-RU" altLang="ru-RU" sz="1800" dirty="0"/>
              <a:t>)</a:t>
            </a:r>
            <a:r>
              <a:rPr lang="en-US" altLang="ru-RU" sz="1800" dirty="0"/>
              <a:t>;</a:t>
            </a:r>
            <a:endParaRPr lang="ru-RU" altLang="ru-RU" sz="1800" dirty="0"/>
          </a:p>
          <a:p>
            <a:pPr>
              <a:spcBef>
                <a:spcPts val="1200"/>
              </a:spcBef>
            </a:pPr>
            <a:endParaRPr lang="ru-RU" altLang="ru-RU" sz="1800" dirty="0"/>
          </a:p>
          <a:p>
            <a:pPr>
              <a:spcBef>
                <a:spcPts val="1200"/>
              </a:spcBef>
            </a:pPr>
            <a:r>
              <a:rPr lang="en-US" altLang="ru-RU" sz="1800" dirty="0"/>
              <a:t>DFD (data flow diagrams) - </a:t>
            </a:r>
            <a:r>
              <a:rPr lang="ru-RU" altLang="ru-RU" sz="1800" dirty="0"/>
              <a:t>методология графического структурного анализа</a:t>
            </a:r>
            <a:r>
              <a:rPr lang="en-US" altLang="ru-RU" sz="1800" dirty="0"/>
              <a:t>;</a:t>
            </a:r>
            <a:endParaRPr lang="ru-RU" altLang="ru-RU" sz="18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xmlns="" id="{020B9A5A-74A9-421E-86B7-521D0F8818CA}"/>
              </a:ext>
            </a:extLst>
          </p:cNvPr>
          <p:cNvSpPr/>
          <p:nvPr/>
        </p:nvSpPr>
        <p:spPr bwMode="auto">
          <a:xfrm>
            <a:off x="5742039" y="4188540"/>
            <a:ext cx="894735" cy="27530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/>
              <a:t>Student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xmlns="" id="{328136A2-93A6-47E1-BE4C-B3B2FC2EC209}"/>
              </a:ext>
            </a:extLst>
          </p:cNvPr>
          <p:cNvSpPr/>
          <p:nvPr/>
        </p:nvSpPr>
        <p:spPr bwMode="auto">
          <a:xfrm>
            <a:off x="5879690" y="3677265"/>
            <a:ext cx="894735" cy="27530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Lname</a:t>
            </a:r>
            <a:endParaRPr kumimoji="0" 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" name="Ромб 3">
            <a:extLst>
              <a:ext uri="{FF2B5EF4-FFF2-40B4-BE49-F238E27FC236}">
                <a16:creationId xmlns:a16="http://schemas.microsoft.com/office/drawing/2014/main" xmlns="" id="{011E5791-14C2-48BA-8F41-81A1A71DEF49}"/>
              </a:ext>
            </a:extLst>
          </p:cNvPr>
          <p:cNvSpPr/>
          <p:nvPr/>
        </p:nvSpPr>
        <p:spPr bwMode="auto">
          <a:xfrm>
            <a:off x="6740350" y="4085301"/>
            <a:ext cx="1090809" cy="481781"/>
          </a:xfrm>
          <a:prstGeom prst="diamond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study</a:t>
            </a:r>
            <a:endParaRPr kumimoji="0" 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897C9F75-F30C-45D9-9C19-A925B0D9B189}"/>
              </a:ext>
            </a:extLst>
          </p:cNvPr>
          <p:cNvSpPr/>
          <p:nvPr/>
        </p:nvSpPr>
        <p:spPr bwMode="auto">
          <a:xfrm>
            <a:off x="7934736" y="4188540"/>
            <a:ext cx="894735" cy="27530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College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xmlns="" id="{DA146996-574C-455C-A365-0E5E927184FD}"/>
              </a:ext>
            </a:extLst>
          </p:cNvPr>
          <p:cNvSpPr/>
          <p:nvPr/>
        </p:nvSpPr>
        <p:spPr bwMode="auto">
          <a:xfrm>
            <a:off x="5879690" y="3303641"/>
            <a:ext cx="757084" cy="27530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ad</a:t>
            </a:r>
            <a:r>
              <a:rPr lang="en-US" sz="1100" dirty="0"/>
              <a:t>dr</a:t>
            </a:r>
            <a:endParaRPr kumimoji="0" 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xmlns="" id="{71751EFC-5EBE-4E34-8CA5-FFF1428FAEE9}"/>
              </a:ext>
            </a:extLst>
          </p:cNvPr>
          <p:cNvSpPr/>
          <p:nvPr/>
        </p:nvSpPr>
        <p:spPr bwMode="auto">
          <a:xfrm>
            <a:off x="7969250" y="3291348"/>
            <a:ext cx="757084" cy="27530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id</a:t>
            </a:r>
            <a:endParaRPr kumimoji="0" 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xmlns="" id="{77AD2B05-15D7-4210-8265-8BDEF276E56F}"/>
              </a:ext>
            </a:extLst>
          </p:cNvPr>
          <p:cNvSpPr/>
          <p:nvPr/>
        </p:nvSpPr>
        <p:spPr bwMode="auto">
          <a:xfrm>
            <a:off x="8003562" y="3677265"/>
            <a:ext cx="757084" cy="275303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name</a:t>
            </a:r>
            <a:endParaRPr kumimoji="0" 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xmlns="" id="{D30512F7-5D26-419C-BFB4-FC5CC7D80219}"/>
              </a:ext>
            </a:extLst>
          </p:cNvPr>
          <p:cNvCxnSpPr>
            <a:stCxn id="2" idx="3"/>
            <a:endCxn id="4" idx="1"/>
          </p:cNvCxnSpPr>
          <p:nvPr/>
        </p:nvCxnSpPr>
        <p:spPr bwMode="auto">
          <a:xfrm>
            <a:off x="6636774" y="4326192"/>
            <a:ext cx="1035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xmlns="" id="{82A9F272-5B6D-418B-8471-BBA5FFFE7A98}"/>
              </a:ext>
            </a:extLst>
          </p:cNvPr>
          <p:cNvCxnSpPr>
            <a:stCxn id="4" idx="3"/>
            <a:endCxn id="10" idx="1"/>
          </p:cNvCxnSpPr>
          <p:nvPr/>
        </p:nvCxnSpPr>
        <p:spPr bwMode="auto">
          <a:xfrm>
            <a:off x="7831159" y="4326192"/>
            <a:ext cx="103577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xmlns="" id="{779261C2-1C9E-4E7E-B353-E08D00AA4481}"/>
              </a:ext>
            </a:extLst>
          </p:cNvPr>
          <p:cNvCxnSpPr>
            <a:stCxn id="3" idx="4"/>
          </p:cNvCxnSpPr>
          <p:nvPr/>
        </p:nvCxnSpPr>
        <p:spPr bwMode="auto">
          <a:xfrm flipH="1">
            <a:off x="6327057" y="3952568"/>
            <a:ext cx="1" cy="2359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xmlns="" id="{E9D9CE22-3FED-42E9-94B4-34B7C8E6104E}"/>
              </a:ext>
            </a:extLst>
          </p:cNvPr>
          <p:cNvCxnSpPr>
            <a:endCxn id="3" idx="0"/>
          </p:cNvCxnSpPr>
          <p:nvPr/>
        </p:nvCxnSpPr>
        <p:spPr bwMode="auto">
          <a:xfrm>
            <a:off x="6258232" y="3578944"/>
            <a:ext cx="68826" cy="9832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xmlns="" id="{1900EFAA-0AB1-4639-8B22-161777DB6659}"/>
              </a:ext>
            </a:extLst>
          </p:cNvPr>
          <p:cNvCxnSpPr>
            <a:stCxn id="13" idx="4"/>
            <a:endCxn id="10" idx="0"/>
          </p:cNvCxnSpPr>
          <p:nvPr/>
        </p:nvCxnSpPr>
        <p:spPr bwMode="auto">
          <a:xfrm>
            <a:off x="8382104" y="3952568"/>
            <a:ext cx="0" cy="235972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xmlns="" id="{0B29DB51-2D49-45F2-9722-69127EDFE5AD}"/>
              </a:ext>
            </a:extLst>
          </p:cNvPr>
          <p:cNvCxnSpPr>
            <a:endCxn id="13" idx="0"/>
          </p:cNvCxnSpPr>
          <p:nvPr/>
        </p:nvCxnSpPr>
        <p:spPr bwMode="auto">
          <a:xfrm>
            <a:off x="8347792" y="3578944"/>
            <a:ext cx="34312" cy="9832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xmlns="" id="{6B662FC2-D484-4699-8BE6-700CAC2AE2AA}"/>
              </a:ext>
            </a:extLst>
          </p:cNvPr>
          <p:cNvSpPr/>
          <p:nvPr/>
        </p:nvSpPr>
        <p:spPr bwMode="auto">
          <a:xfrm>
            <a:off x="5879690" y="5176678"/>
            <a:ext cx="894735" cy="27530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Manager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xmlns="" id="{19BD8521-82E5-4A9E-9919-6C535FAE9A89}"/>
              </a:ext>
            </a:extLst>
          </p:cNvPr>
          <p:cNvSpPr/>
          <p:nvPr/>
        </p:nvSpPr>
        <p:spPr bwMode="auto">
          <a:xfrm>
            <a:off x="2979172" y="6191940"/>
            <a:ext cx="983227" cy="275303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Customer</a:t>
            </a:r>
            <a:endParaRPr kumimoji="0" lang="ru-RU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xmlns="" id="{271341A6-BED9-420B-8F93-5F406D292378}"/>
              </a:ext>
            </a:extLst>
          </p:cNvPr>
          <p:cNvSpPr/>
          <p:nvPr/>
        </p:nvSpPr>
        <p:spPr bwMode="auto">
          <a:xfrm>
            <a:off x="4414683" y="5314329"/>
            <a:ext cx="983227" cy="936120"/>
          </a:xfrm>
          <a:prstGeom prst="ellips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System</a:t>
            </a:r>
            <a:endParaRPr kumimoji="0" lang="ru-RU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7" name="Полилиния: фигура 36">
            <a:extLst>
              <a:ext uri="{FF2B5EF4-FFF2-40B4-BE49-F238E27FC236}">
                <a16:creationId xmlns:a16="http://schemas.microsoft.com/office/drawing/2014/main" xmlns="" id="{8FF4EAC8-136C-47DA-8A5B-FB81A10C9EBE}"/>
              </a:ext>
            </a:extLst>
          </p:cNvPr>
          <p:cNvSpPr/>
          <p:nvPr/>
        </p:nvSpPr>
        <p:spPr bwMode="auto">
          <a:xfrm>
            <a:off x="3293806" y="5436875"/>
            <a:ext cx="1209368" cy="708286"/>
          </a:xfrm>
          <a:custGeom>
            <a:avLst/>
            <a:gdLst>
              <a:gd name="connsiteX0" fmla="*/ 0 w 1209368"/>
              <a:gd name="connsiteY0" fmla="*/ 708286 h 708286"/>
              <a:gd name="connsiteX1" fmla="*/ 334297 w 1209368"/>
              <a:gd name="connsiteY1" fmla="*/ 88854 h 708286"/>
              <a:gd name="connsiteX2" fmla="*/ 1209368 w 1209368"/>
              <a:gd name="connsiteY2" fmla="*/ 364 h 708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9368" h="708286">
                <a:moveTo>
                  <a:pt x="0" y="708286"/>
                </a:moveTo>
                <a:cubicBezTo>
                  <a:pt x="66368" y="457563"/>
                  <a:pt x="132736" y="206841"/>
                  <a:pt x="334297" y="88854"/>
                </a:cubicBezTo>
                <a:cubicBezTo>
                  <a:pt x="535858" y="-29133"/>
                  <a:pt x="1058607" y="6919"/>
                  <a:pt x="1209368" y="364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1" name="Полилиния: фигура 40">
            <a:extLst>
              <a:ext uri="{FF2B5EF4-FFF2-40B4-BE49-F238E27FC236}">
                <a16:creationId xmlns:a16="http://schemas.microsoft.com/office/drawing/2014/main" xmlns="" id="{964B19E5-8EC1-4F8C-96CB-7C4C1BD49AA7}"/>
              </a:ext>
            </a:extLst>
          </p:cNvPr>
          <p:cNvSpPr/>
          <p:nvPr/>
        </p:nvSpPr>
        <p:spPr bwMode="auto">
          <a:xfrm>
            <a:off x="4031226" y="6302477"/>
            <a:ext cx="884903" cy="299947"/>
          </a:xfrm>
          <a:custGeom>
            <a:avLst/>
            <a:gdLst>
              <a:gd name="connsiteX0" fmla="*/ 0 w 884903"/>
              <a:gd name="connsiteY0" fmla="*/ 157317 h 299947"/>
              <a:gd name="connsiteX1" fmla="*/ 363793 w 884903"/>
              <a:gd name="connsiteY1" fmla="*/ 294968 h 299947"/>
              <a:gd name="connsiteX2" fmla="*/ 884903 w 884903"/>
              <a:gd name="connsiteY2" fmla="*/ 0 h 29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4903" h="299947">
                <a:moveTo>
                  <a:pt x="0" y="157317"/>
                </a:moveTo>
                <a:cubicBezTo>
                  <a:pt x="108154" y="239252"/>
                  <a:pt x="216309" y="321188"/>
                  <a:pt x="363793" y="294968"/>
                </a:cubicBezTo>
                <a:cubicBezTo>
                  <a:pt x="511277" y="268748"/>
                  <a:pt x="789858" y="32774"/>
                  <a:pt x="884903" y="0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2" name="Полилиния: фигура 41">
            <a:extLst>
              <a:ext uri="{FF2B5EF4-FFF2-40B4-BE49-F238E27FC236}">
                <a16:creationId xmlns:a16="http://schemas.microsoft.com/office/drawing/2014/main" xmlns="" id="{737078E7-550B-4C4A-B876-C8BBD1682BCF}"/>
              </a:ext>
            </a:extLst>
          </p:cNvPr>
          <p:cNvSpPr/>
          <p:nvPr/>
        </p:nvSpPr>
        <p:spPr bwMode="auto">
          <a:xfrm>
            <a:off x="5043948" y="5092929"/>
            <a:ext cx="747252" cy="216490"/>
          </a:xfrm>
          <a:custGeom>
            <a:avLst/>
            <a:gdLst>
              <a:gd name="connsiteX0" fmla="*/ 747252 w 747252"/>
              <a:gd name="connsiteY0" fmla="*/ 216490 h 216490"/>
              <a:gd name="connsiteX1" fmla="*/ 363794 w 747252"/>
              <a:gd name="connsiteY1" fmla="*/ 181 h 216490"/>
              <a:gd name="connsiteX2" fmla="*/ 0 w 747252"/>
              <a:gd name="connsiteY2" fmla="*/ 186994 h 216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7252" h="216490">
                <a:moveTo>
                  <a:pt x="747252" y="216490"/>
                </a:moveTo>
                <a:cubicBezTo>
                  <a:pt x="617794" y="110793"/>
                  <a:pt x="488336" y="5097"/>
                  <a:pt x="363794" y="181"/>
                </a:cubicBezTo>
                <a:cubicBezTo>
                  <a:pt x="239252" y="-4735"/>
                  <a:pt x="119626" y="91129"/>
                  <a:pt x="0" y="186994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4" name="Полилиния: фигура 43">
            <a:extLst>
              <a:ext uri="{FF2B5EF4-FFF2-40B4-BE49-F238E27FC236}">
                <a16:creationId xmlns:a16="http://schemas.microsoft.com/office/drawing/2014/main" xmlns="" id="{491B51D0-68BF-4D5C-AD90-87B38A63C735}"/>
              </a:ext>
            </a:extLst>
          </p:cNvPr>
          <p:cNvSpPr/>
          <p:nvPr/>
        </p:nvSpPr>
        <p:spPr bwMode="auto">
          <a:xfrm>
            <a:off x="5476568" y="5486400"/>
            <a:ext cx="1120877" cy="530942"/>
          </a:xfrm>
          <a:custGeom>
            <a:avLst/>
            <a:gdLst>
              <a:gd name="connsiteX0" fmla="*/ 1120877 w 1120877"/>
              <a:gd name="connsiteY0" fmla="*/ 0 h 530942"/>
              <a:gd name="connsiteX1" fmla="*/ 835742 w 1120877"/>
              <a:gd name="connsiteY1" fmla="*/ 462116 h 530942"/>
              <a:gd name="connsiteX2" fmla="*/ 0 w 1120877"/>
              <a:gd name="connsiteY2" fmla="*/ 530942 h 530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0877" h="530942">
                <a:moveTo>
                  <a:pt x="1120877" y="0"/>
                </a:moveTo>
                <a:cubicBezTo>
                  <a:pt x="1071716" y="186813"/>
                  <a:pt x="1022555" y="373626"/>
                  <a:pt x="835742" y="462116"/>
                </a:cubicBezTo>
                <a:cubicBezTo>
                  <a:pt x="648929" y="550606"/>
                  <a:pt x="147484" y="514555"/>
                  <a:pt x="0" y="53094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45" name="Полилиния: фигура 44">
            <a:extLst>
              <a:ext uri="{FF2B5EF4-FFF2-40B4-BE49-F238E27FC236}">
                <a16:creationId xmlns:a16="http://schemas.microsoft.com/office/drawing/2014/main" xmlns="" id="{F6C1D15C-930A-4301-9D9A-3BDD1E646995}"/>
              </a:ext>
            </a:extLst>
          </p:cNvPr>
          <p:cNvSpPr/>
          <p:nvPr/>
        </p:nvSpPr>
        <p:spPr bwMode="auto">
          <a:xfrm>
            <a:off x="5240594" y="5279114"/>
            <a:ext cx="580103" cy="138460"/>
          </a:xfrm>
          <a:custGeom>
            <a:avLst/>
            <a:gdLst>
              <a:gd name="connsiteX0" fmla="*/ 580103 w 580103"/>
              <a:gd name="connsiteY0" fmla="*/ 138460 h 138460"/>
              <a:gd name="connsiteX1" fmla="*/ 235974 w 580103"/>
              <a:gd name="connsiteY1" fmla="*/ 809 h 138460"/>
              <a:gd name="connsiteX2" fmla="*/ 0 w 580103"/>
              <a:gd name="connsiteY2" fmla="*/ 89299 h 138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0103" h="138460">
                <a:moveTo>
                  <a:pt x="580103" y="138460"/>
                </a:moveTo>
                <a:cubicBezTo>
                  <a:pt x="456380" y="73731"/>
                  <a:pt x="332658" y="9002"/>
                  <a:pt x="235974" y="809"/>
                </a:cubicBezTo>
                <a:cubicBezTo>
                  <a:pt x="139290" y="-7384"/>
                  <a:pt x="22942" y="48331"/>
                  <a:pt x="0" y="89299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xmlns="" id="{DB6B29E2-EAE0-405B-820C-242330AA5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165" y="136611"/>
            <a:ext cx="26693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5.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Теория баз данных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E3B3F6EA-65C3-4576-AE9C-8C3C6E16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5BEA-7A0C-475B-AFE1-2CC1577C66D3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xmlns="" id="{7A3B31BA-438E-4B39-BF0A-A0488A119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2490" y="274638"/>
            <a:ext cx="7074310" cy="1143000"/>
          </a:xfrm>
        </p:spPr>
        <p:txBody>
          <a:bodyPr/>
          <a:lstStyle/>
          <a:p>
            <a:pPr algn="ctr"/>
            <a:r>
              <a:rPr lang="ru-RU" altLang="ru-RU" sz="2400" dirty="0"/>
              <a:t>Проектирование Баз данных</a:t>
            </a:r>
            <a:r>
              <a:rPr lang="en-US" altLang="ru-RU" sz="2400" dirty="0"/>
              <a:t/>
            </a:r>
            <a:br>
              <a:rPr lang="en-US" altLang="ru-RU" sz="2400" dirty="0"/>
            </a:br>
            <a:r>
              <a:rPr lang="en-US" altLang="ru-RU" sz="2400" dirty="0"/>
              <a:t>2 </a:t>
            </a:r>
            <a:r>
              <a:rPr lang="ru-RU" altLang="ru-RU" sz="2400" dirty="0"/>
              <a:t>этап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xmlns="" id="{EA71A26C-3D52-4070-9EDE-9AC1E40E50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ct val="100000"/>
              </a:spcBef>
              <a:buNone/>
            </a:pPr>
            <a:r>
              <a:rPr lang="ru-RU" altLang="ru-RU" sz="2400" dirty="0"/>
              <a:t>Логическое проектирование(</a:t>
            </a:r>
            <a:r>
              <a:rPr kumimoji="0" lang="ru-RU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даталогическая модель</a:t>
            </a:r>
            <a:r>
              <a:rPr lang="ru-RU" altLang="ru-RU" sz="2400" dirty="0"/>
              <a:t>)</a:t>
            </a:r>
            <a:br>
              <a:rPr lang="ru-RU" altLang="ru-RU" sz="2400" dirty="0"/>
            </a:br>
            <a:r>
              <a:rPr lang="ru-RU" altLang="ru-RU" sz="1800" dirty="0"/>
              <a:t>представление логической организации информации средствами </a:t>
            </a:r>
            <a:r>
              <a:rPr lang="ru-RU" altLang="ru-RU" sz="1800" b="1" dirty="0"/>
              <a:t>выбранной модели данных</a:t>
            </a:r>
            <a:endParaRPr lang="ru-RU" altLang="ru-RU" sz="2400" b="1" dirty="0"/>
          </a:p>
          <a:p>
            <a:pPr marL="0" indent="0">
              <a:spcBef>
                <a:spcPct val="100000"/>
              </a:spcBef>
              <a:buNone/>
            </a:pPr>
            <a:r>
              <a:rPr lang="ru-RU" altLang="ru-RU" sz="2400" dirty="0"/>
              <a:t>Модели данных:</a:t>
            </a:r>
          </a:p>
          <a:p>
            <a:pPr>
              <a:spcBef>
                <a:spcPts val="1200"/>
              </a:spcBef>
            </a:pPr>
            <a:r>
              <a:rPr lang="ru-RU" altLang="ru-RU" sz="1800" dirty="0"/>
              <a:t>Иерархическая модель;</a:t>
            </a:r>
          </a:p>
          <a:p>
            <a:pPr>
              <a:spcBef>
                <a:spcPts val="1200"/>
              </a:spcBef>
            </a:pPr>
            <a:r>
              <a:rPr lang="ru-RU" altLang="ru-RU" sz="1800" dirty="0"/>
              <a:t>Сетевая модель;</a:t>
            </a:r>
          </a:p>
          <a:p>
            <a:pPr>
              <a:spcBef>
                <a:spcPts val="1200"/>
              </a:spcBef>
            </a:pPr>
            <a:r>
              <a:rPr lang="ru-RU" altLang="ru-RU" sz="1800" dirty="0"/>
              <a:t>Реляционная модель;</a:t>
            </a:r>
          </a:p>
          <a:p>
            <a:pPr>
              <a:spcBef>
                <a:spcPts val="1200"/>
              </a:spcBef>
            </a:pPr>
            <a:r>
              <a:rPr lang="ru-RU" altLang="ru-RU" sz="1800" dirty="0"/>
              <a:t>Постреляционная модель;</a:t>
            </a:r>
          </a:p>
          <a:p>
            <a:pPr>
              <a:spcBef>
                <a:spcPts val="1200"/>
              </a:spcBef>
            </a:pPr>
            <a:r>
              <a:rPr lang="ru-RU" altLang="ru-RU" sz="1800" dirty="0"/>
              <a:t>Многомерная модель;</a:t>
            </a:r>
          </a:p>
          <a:p>
            <a:pPr>
              <a:spcBef>
                <a:spcPts val="1200"/>
              </a:spcBef>
            </a:pPr>
            <a:r>
              <a:rPr lang="ru-RU" altLang="ru-RU" sz="1800" dirty="0"/>
              <a:t>Объектно-ориентированная модель.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ru-RU" altLang="ru-RU" sz="2400" dirty="0"/>
              <a:t/>
            </a:r>
            <a:br>
              <a:rPr lang="ru-RU" altLang="ru-RU" sz="2400" dirty="0"/>
            </a:br>
            <a:endParaRPr lang="ru-RU" altLang="ru-RU" sz="2400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28E79754-33C6-4370-A3F9-3C9757008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165" y="136611"/>
            <a:ext cx="266932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SzPct val="75000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Модуль 5.</a:t>
            </a:r>
            <a:r>
              <a:rPr lang="ru-RU" altLang="ru-RU" sz="1200" b="1" dirty="0">
                <a:solidFill>
                  <a:schemeClr val="tx2"/>
                </a:solidFill>
              </a:rPr>
              <a:t> </a:t>
            </a:r>
            <a:r>
              <a:rPr lang="ru-RU" altLang="ru-RU" sz="1200" b="1" dirty="0">
                <a:solidFill>
                  <a:schemeClr val="tx2"/>
                </a:solidFill>
                <a:cs typeface="Tahoma" panose="020B0604030504040204" pitchFamily="34" charset="0"/>
              </a:rPr>
              <a:t>Теория баз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308221288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ОПРОГ">
  <a:themeElements>
    <a:clrScheme name="ОПРО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ПРОГ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ОПРО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ПРО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ПРО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Settings\Администратор\Мои документы\ОПРОГ\ОПРОГ.ppt</Template>
  <TotalTime>2039</TotalTime>
  <Words>997</Words>
  <Application>Microsoft Office PowerPoint</Application>
  <PresentationFormat>Экран (4:3)</PresentationFormat>
  <Paragraphs>272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montserrat</vt:lpstr>
      <vt:lpstr>Tahoma</vt:lpstr>
      <vt:lpstr>ОПРОГ</vt:lpstr>
      <vt:lpstr>Программирование на языке Python. Уровень 0.  24 ак.час.</vt:lpstr>
      <vt:lpstr>Модуль 5. ТЕОРИЯ БАЗ ДАННЫХ</vt:lpstr>
      <vt:lpstr>Информационная система</vt:lpstr>
      <vt:lpstr>История развития ИС</vt:lpstr>
      <vt:lpstr>История развития ИС (продолжение)</vt:lpstr>
      <vt:lpstr>Компоненты СУБД</vt:lpstr>
      <vt:lpstr>Виды СУБД(по способу доступа к данным)</vt:lpstr>
      <vt:lpstr>Проектирование Баз данных 1 этап</vt:lpstr>
      <vt:lpstr>Проектирование Баз данных 2 этап</vt:lpstr>
      <vt:lpstr>Проектирование баз данных 3 этап</vt:lpstr>
      <vt:lpstr>Иерархическая модель данных</vt:lpstr>
      <vt:lpstr>Сетевая модель данных</vt:lpstr>
      <vt:lpstr>Реляционная модель данных (предложена Эдгаром Коддом в 70 году)</vt:lpstr>
      <vt:lpstr>Практика</vt:lpstr>
      <vt:lpstr>Постреляционная модель данных</vt:lpstr>
      <vt:lpstr>Многомерная модель данных</vt:lpstr>
      <vt:lpstr>Объектно-ориентированная модель данных</vt:lpstr>
      <vt:lpstr>Основные подходы к хранению данных</vt:lpstr>
      <vt:lpstr>Язык запросов SQL</vt:lpstr>
      <vt:lpstr>Практика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программирования и баз данных</dc:title>
  <dc:creator>Вячеслав Тетерин</dc:creator>
  <cp:lastModifiedBy>Alexander Korablin</cp:lastModifiedBy>
  <cp:revision>203</cp:revision>
  <cp:lastPrinted>1601-01-01T00:00:00Z</cp:lastPrinted>
  <dcterms:created xsi:type="dcterms:W3CDTF">1601-01-01T00:00:00Z</dcterms:created>
  <dcterms:modified xsi:type="dcterms:W3CDTF">2023-03-15T07:33:15Z</dcterms:modified>
</cp:coreProperties>
</file>