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30"/>
  </p:notesMasterIdLst>
  <p:sldIdLst>
    <p:sldId id="431" r:id="rId3"/>
    <p:sldId id="502" r:id="rId4"/>
    <p:sldId id="508" r:id="rId5"/>
    <p:sldId id="428" r:id="rId6"/>
    <p:sldId id="332" r:id="rId7"/>
    <p:sldId id="412" r:id="rId8"/>
    <p:sldId id="418" r:id="rId9"/>
    <p:sldId id="429" r:id="rId10"/>
    <p:sldId id="417" r:id="rId11"/>
    <p:sldId id="416" r:id="rId12"/>
    <p:sldId id="318" r:id="rId13"/>
    <p:sldId id="430" r:id="rId14"/>
    <p:sldId id="506" r:id="rId15"/>
    <p:sldId id="422" r:id="rId16"/>
    <p:sldId id="423" r:id="rId17"/>
    <p:sldId id="424" r:id="rId18"/>
    <p:sldId id="425" r:id="rId19"/>
    <p:sldId id="426" r:id="rId20"/>
    <p:sldId id="510" r:id="rId21"/>
    <p:sldId id="511" r:id="rId22"/>
    <p:sldId id="512" r:id="rId23"/>
    <p:sldId id="509" r:id="rId24"/>
    <p:sldId id="503" r:id="rId25"/>
    <p:sldId id="504" r:id="rId26"/>
    <p:sldId id="257" r:id="rId27"/>
    <p:sldId id="300" r:id="rId28"/>
    <p:sldId id="363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32" d="100"/>
          <a:sy n="13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</a:p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4642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5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000" y="1093530"/>
            <a:ext cx="3849947" cy="3819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9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Для компаний, внедривших или готовящихся внедрять </a:t>
            </a:r>
            <a:r>
              <a:rPr lang="ru-RU" sz="1350" b="1" dirty="0"/>
              <a:t>Битрикс24,</a:t>
            </a:r>
            <a:r>
              <a:rPr lang="ru-RU" sz="1350" dirty="0"/>
              <a:t> курс является альтернативой привлечения сторонних интеграторов </a:t>
            </a:r>
            <a:r>
              <a:rPr lang="ru-RU" sz="1350" b="1" dirty="0"/>
              <a:t>Битрикс24</a:t>
            </a:r>
            <a:r>
              <a:rPr lang="ru-RU" sz="135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8215" y="1093530"/>
            <a:ext cx="3424844" cy="3819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4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python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tepik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media.proglib.io/wp-uploads/2017/06/%D1%8B%D1%8B%D1%8B%D1%8B%D1%8B%D1%8B%D0%B2%D0%B2%D0%B2%D0%B2.png">
            <a:extLst>
              <a:ext uri="{FF2B5EF4-FFF2-40B4-BE49-F238E27FC236}">
                <a16:creationId xmlns:a16="http://schemas.microsoft.com/office/drawing/2014/main" id="{AB4C879B-BCB6-4BF6-AF88-920B9592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4" y="403137"/>
            <a:ext cx="5615270" cy="23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avatars.mds.yandex.net/i?id=abb900f4db78f72edf81592d00f6bfc9d7843256-8971534-images-thumbs&amp;n=13">
            <a:extLst>
              <a:ext uri="{FF2B5EF4-FFF2-40B4-BE49-F238E27FC236}">
                <a16:creationId xmlns:a16="http://schemas.microsoft.com/office/drawing/2014/main" id="{316F4430-A147-42C2-B304-DF42634D5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"/>
          <a:stretch/>
        </p:blipFill>
        <p:spPr bwMode="auto">
          <a:xfrm>
            <a:off x="439411" y="3058401"/>
            <a:ext cx="2785886" cy="19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avatars.mds.yandex.net/i?id=be629c32172c403418f1e9464ac0a2570ba064ae-9051746-images-thumbs&amp;n=13">
            <a:extLst>
              <a:ext uri="{FF2B5EF4-FFF2-40B4-BE49-F238E27FC236}">
                <a16:creationId xmlns:a16="http://schemas.microsoft.com/office/drawing/2014/main" id="{A4119038-12CA-445C-81B7-93855EEB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68" y="3113970"/>
            <a:ext cx="1853698" cy="1853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avatars.mds.yandex.net/i?id=4bb502b539a63d071595f48cee6083b409d6dda5-10695933-images-thumbs&amp;n=13">
            <a:extLst>
              <a:ext uri="{FF2B5EF4-FFF2-40B4-BE49-F238E27FC236}">
                <a16:creationId xmlns:a16="http://schemas.microsoft.com/office/drawing/2014/main" id="{D90435F5-2A4F-4130-B14D-71FE326B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68" y="3113970"/>
            <a:ext cx="2785886" cy="18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3103E06-1303-445F-B7B1-69B2A63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72" y="860467"/>
            <a:ext cx="2409847" cy="1672460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БАНДА</a:t>
            </a:r>
            <a:b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ЧЕТЫРЕХ</a:t>
            </a:r>
          </a:p>
        </p:txBody>
      </p:sp>
    </p:spTree>
    <p:extLst>
      <p:ext uri="{BB962C8B-B14F-4D97-AF65-F5344CB8AC3E}">
        <p14:creationId xmlns:p14="http://schemas.microsoft.com/office/powerpoint/2010/main" val="376447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C50C77-FCAD-418B-B3A3-8FF571B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84834"/>
            <a:ext cx="6447501" cy="827823"/>
          </a:xfrm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Учебники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F3BA1-3208-425F-8BE1-2D57F7D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08742"/>
            <a:ext cx="7479061" cy="279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Yandex Sans Text Light" panose="02000000000000000000" pitchFamily="2" charset="-52"/>
              </a:rPr>
              <a:t>Документация на английском </a:t>
            </a:r>
            <a:r>
              <a:rPr lang="en-US" sz="1800" dirty="0">
                <a:latin typeface="Yandex Sans Text Light" panose="02000000000000000000" pitchFamily="2" charset="-52"/>
                <a:hlinkClick r:id="rId2"/>
              </a:rPr>
              <a:t>https://docs.python.org/3/</a:t>
            </a:r>
            <a:endParaRPr lang="ru-RU" sz="1800" dirty="0">
              <a:latin typeface="Yandex Sans Text Light" panose="020000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Лутц</a:t>
            </a:r>
            <a:r>
              <a:rPr lang="ru-RU" sz="1800" dirty="0">
                <a:latin typeface="Yandex Sans Text Light" panose="02000000000000000000" pitchFamily="2" charset="-52"/>
              </a:rPr>
              <a:t> Марк </a:t>
            </a:r>
            <a:r>
              <a:rPr lang="en-US" sz="1800" dirty="0">
                <a:latin typeface="Yandex Sans Text Light" panose="02000000000000000000" pitchFamily="2" charset="-52"/>
              </a:rPr>
              <a:t>“</a:t>
            </a:r>
            <a:r>
              <a:rPr lang="ru-RU" sz="1800" dirty="0">
                <a:latin typeface="Yandex Sans Text Light" panose="02000000000000000000" pitchFamily="2" charset="-52"/>
              </a:rPr>
              <a:t>Изучаем </a:t>
            </a:r>
            <a:r>
              <a:rPr lang="en-US" sz="1800" dirty="0">
                <a:latin typeface="Yandex Sans Text Light" panose="02000000000000000000" pitchFamily="2" charset="-52"/>
              </a:rPr>
              <a:t>Python”(</a:t>
            </a:r>
            <a:r>
              <a:rPr lang="ru-RU" sz="1800" dirty="0">
                <a:latin typeface="Yandex Sans Text Light" panose="02000000000000000000" pitchFamily="2" charset="-52"/>
              </a:rPr>
              <a:t>том 2)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LeetCode</a:t>
            </a:r>
            <a:r>
              <a:rPr lang="ru-RU" sz="1800" dirty="0">
                <a:latin typeface="Yandex Sans Text Light" panose="02000000000000000000" pitchFamily="2" charset="-52"/>
              </a:rPr>
              <a:t> — сайт с задачами для подготовки к собеседованиям.</a:t>
            </a: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Метанит</a:t>
            </a:r>
            <a:r>
              <a:rPr lang="ru-RU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  <a:hlinkClick r:id="rId3"/>
              </a:rPr>
              <a:t>https://metanit.com/python/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Степик</a:t>
            </a:r>
            <a:r>
              <a:rPr lang="en-US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latin typeface="Yandex Sans Text Light" panose="02000000000000000000" pitchFamily="2" charset="-52"/>
                <a:hlinkClick r:id="rId4"/>
              </a:rPr>
              <a:t>https://stepik.org/</a:t>
            </a:r>
            <a:endParaRPr lang="en-US" sz="1800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188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570B-C6CA-45CC-A11F-81156A7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2275759"/>
            <a:ext cx="8296508" cy="425624"/>
          </a:xfrm>
        </p:spPr>
        <p:txBody>
          <a:bodyPr>
            <a:noAutofit/>
          </a:bodyPr>
          <a:lstStyle/>
          <a:p>
            <a:r>
              <a:rPr lang="en-US" sz="3750" dirty="0"/>
              <a:t>https://github.com/nesrv/pt-2.1</a:t>
            </a:r>
            <a:endParaRPr lang="ru-RU" sz="3750" dirty="0"/>
          </a:p>
        </p:txBody>
      </p:sp>
    </p:spTree>
    <p:extLst>
      <p:ext uri="{BB962C8B-B14F-4D97-AF65-F5344CB8AC3E}">
        <p14:creationId xmlns:p14="http://schemas.microsoft.com/office/powerpoint/2010/main" val="85918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FA8981-A2D9-4616-9140-06BCE3C18F48}"/>
              </a:ext>
            </a:extLst>
          </p:cNvPr>
          <p:cNvSpPr txBox="1">
            <a:spLocks/>
          </p:cNvSpPr>
          <p:nvPr/>
        </p:nvSpPr>
        <p:spPr>
          <a:xfrm>
            <a:off x="318608" y="521892"/>
            <a:ext cx="756264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Модуль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Функциональное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5D0025-0DC1-412B-AED6-ADED939D6CC6}"/>
              </a:ext>
            </a:extLst>
          </p:cNvPr>
          <p:cNvSpPr/>
          <p:nvPr/>
        </p:nvSpPr>
        <p:spPr>
          <a:xfrm>
            <a:off x="178713" y="1974898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Функция как объект. Паттерн «Фабрика функций»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Анонимные функции. Сортировка коллекций по ключу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функций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Функции высшего порядка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комбинаторика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84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9782F-2382-4CA8-B3E8-C778C9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" y="287595"/>
            <a:ext cx="2715004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CFAC4-27C9-49F4-AED0-C0673B05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1566899"/>
            <a:ext cx="3015083" cy="778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271B5-2C16-4883-BE0C-AA49D72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4" y="2571750"/>
            <a:ext cx="3593808" cy="400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ED3D-3F64-42BA-A754-1F82CA22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4" y="3248131"/>
            <a:ext cx="4465467" cy="7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F4CD61-736B-4987-8737-E07C8C08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3" y="298035"/>
            <a:ext cx="2386346" cy="11360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C3877-A552-49F6-A4D5-AF18FBE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" y="1624287"/>
            <a:ext cx="5358560" cy="1314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7B495-6E17-4BA3-A0B7-432C366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3" y="3213786"/>
            <a:ext cx="6351680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8F0FA-9693-4EA2-BEED-C60FCAD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313972"/>
            <a:ext cx="2743583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D9899-CCBB-4E2F-B393-E78F39C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1617419"/>
            <a:ext cx="5337126" cy="1293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83393-85AE-4CA0-875F-09E21485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" y="3253359"/>
            <a:ext cx="6158772" cy="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FC0EE-03F7-4D82-B0AB-1B2ACEF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" y="676936"/>
            <a:ext cx="2915057" cy="10288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D9A9B-FDD7-474C-A2A3-2545DA5D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0" y="1869656"/>
            <a:ext cx="5015612" cy="11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63B28-A1F2-4034-9A35-04CD464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8" y="286716"/>
            <a:ext cx="4472612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4AE165-A9A9-4135-B04E-B7B1E20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3" y="1688574"/>
            <a:ext cx="6523154" cy="141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0D3-A693-4E87-BD32-FA32186B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8" y="3484993"/>
            <a:ext cx="600158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9F3D-681D-44E9-AA62-0864EB5C3B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2410" y="248940"/>
            <a:ext cx="5139690" cy="1496040"/>
          </a:xfrm>
        </p:spPr>
        <p:txBody>
          <a:bodyPr/>
          <a:lstStyle/>
          <a:p>
            <a:pPr marL="270" indent="0">
              <a:buNone/>
            </a:pPr>
            <a:r>
              <a:rPr lang="ru-RU" sz="2400" b="1" dirty="0"/>
              <a:t>ОБЪЕКТ ПЕРВОГО КЛАССА </a:t>
            </a:r>
            <a:r>
              <a:rPr lang="ru-RU" sz="1800" b="1" dirty="0"/>
              <a:t>– </a:t>
            </a:r>
          </a:p>
          <a:p>
            <a:pPr marL="270" indent="0">
              <a:buNone/>
            </a:pPr>
            <a:r>
              <a:rPr lang="ru-RU" sz="1800" b="1" dirty="0"/>
              <a:t>сущность, которая может быть динамически создана, уничтожена, передана в функцию, возвращена как значение и обладать всеми правами, которыми обладают другие переменные в языке программирования.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136B08-73AE-4E75-B42A-100FDD08B74C}"/>
              </a:ext>
            </a:extLst>
          </p:cNvPr>
          <p:cNvSpPr/>
          <p:nvPr/>
        </p:nvSpPr>
        <p:spPr>
          <a:xfrm>
            <a:off x="102870" y="2032238"/>
            <a:ext cx="7379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-apple-system"/>
              </a:rPr>
              <a:t>В зависимости от языка это может означать: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выражения в виде анонимного литерального значения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хранения в переменных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хранения в структурах данных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имеющие внутреннюю идентификацию (независимо от любого заданного имени)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сопоставимость по равенству с другими объектами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0000FF"/>
                </a:solidFill>
                <a:latin typeface="inherit"/>
              </a:rPr>
              <a:t>возможность передачи в качестве параметра процедуре / функции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0000FF"/>
                </a:solidFill>
                <a:latin typeface="inherit"/>
              </a:rPr>
              <a:t>возвращается как результат процедуры / функции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создания во время выполнения</a:t>
            </a:r>
            <a:endParaRPr lang="ru-RU" b="0" i="0" dirty="0">
              <a:solidFill>
                <a:srgbClr val="3B4045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459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7" y="100960"/>
            <a:ext cx="6572405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PostgreSQL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9F3D-681D-44E9-AA62-0864EB5C3B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2410" y="248940"/>
            <a:ext cx="5139690" cy="673080"/>
          </a:xfrm>
        </p:spPr>
        <p:txBody>
          <a:bodyPr/>
          <a:lstStyle/>
          <a:p>
            <a:pPr marL="270" indent="0">
              <a:buNone/>
            </a:pPr>
            <a:r>
              <a:rPr lang="ru-RU" sz="2400" b="1" dirty="0"/>
              <a:t>ОБЪЕКТ ВТОРОГО КЛАССА </a:t>
            </a:r>
            <a:r>
              <a:rPr lang="ru-RU" sz="1800" b="1" dirty="0"/>
              <a:t>–  </a:t>
            </a:r>
            <a:r>
              <a:rPr lang="en-US" sz="1800" b="1" dirty="0"/>
              <a:t>?</a:t>
            </a:r>
            <a:endParaRPr lang="ru-RU"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5E2A33-21F0-4F0B-80FC-7BB595250440}"/>
              </a:ext>
            </a:extLst>
          </p:cNvPr>
          <p:cNvSpPr/>
          <p:nvPr/>
        </p:nvSpPr>
        <p:spPr>
          <a:xfrm>
            <a:off x="232410" y="1460599"/>
            <a:ext cx="6362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22222"/>
                </a:solidFill>
                <a:latin typeface="-apple-system"/>
              </a:rPr>
              <a:t>Сущности, которые не являются объектами первого класса, называются объектами второго класса.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7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5E7528-1409-4F9C-A48B-B94DBBAF719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8980" y="0"/>
            <a:ext cx="5871300" cy="1633200"/>
          </a:xfrm>
        </p:spPr>
        <p:txBody>
          <a:bodyPr/>
          <a:lstStyle/>
          <a:p>
            <a:pPr marL="270" indent="0">
              <a:buNone/>
            </a:pPr>
            <a:r>
              <a:rPr lang="ru-RU" sz="2000" b="1" dirty="0">
                <a:solidFill>
                  <a:srgbClr val="0000FF"/>
                </a:solidFill>
              </a:rPr>
              <a:t>Уровень абстракции — один из способов сокрытия деталей реализации определенного набора функциональных возможностей.</a:t>
            </a:r>
          </a:p>
        </p:txBody>
      </p:sp>
      <p:pic>
        <p:nvPicPr>
          <p:cNvPr id="4" name="Picture 2" descr="Языки сверхвысокого уровня: Python, R, Haskell, Lisp И Др - презентация  онлайн">
            <a:extLst>
              <a:ext uri="{FF2B5EF4-FFF2-40B4-BE49-F238E27FC236}">
                <a16:creationId xmlns:a16="http://schemas.microsoft.com/office/drawing/2014/main" id="{D471EDBD-9B13-465B-A177-DA732C614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3097" b="12205"/>
          <a:stretch/>
        </p:blipFill>
        <p:spPr bwMode="auto">
          <a:xfrm>
            <a:off x="710933" y="1499074"/>
            <a:ext cx="5339347" cy="275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0878A9-991A-4D7E-977D-E4647F375E08}"/>
              </a:ext>
            </a:extLst>
          </p:cNvPr>
          <p:cNvSpPr/>
          <p:nvPr/>
        </p:nvSpPr>
        <p:spPr>
          <a:xfrm>
            <a:off x="710933" y="4427714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Onest"/>
              </a:rPr>
              <a:t>как нужно сделать</a:t>
            </a:r>
            <a:r>
              <a:rPr lang="en-US" sz="2000" b="1" dirty="0">
                <a:solidFill>
                  <a:srgbClr val="FF0000"/>
                </a:solidFill>
                <a:latin typeface="Onest"/>
              </a:rPr>
              <a:t> -&gt; </a:t>
            </a:r>
            <a:r>
              <a:rPr lang="ru-RU" sz="2000" b="1" dirty="0">
                <a:solidFill>
                  <a:srgbClr val="FF0000"/>
                </a:solidFill>
                <a:latin typeface="Onest"/>
              </a:rPr>
              <a:t>что нужно сделать</a:t>
            </a:r>
            <a:r>
              <a:rPr lang="en-US" sz="2000" b="1" dirty="0">
                <a:solidFill>
                  <a:srgbClr val="FF0000"/>
                </a:solidFill>
                <a:latin typeface="Onest"/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78263B-B504-4C64-8834-9C8F733C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Действия с функциями</a:t>
            </a:r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41D08D8F-DE9F-406D-B2E2-04B325EB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608"/>
            <a:ext cx="9150796" cy="390635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sz="1600" b="1" dirty="0"/>
              <a:t>Функцию можно</a:t>
            </a:r>
            <a:r>
              <a:rPr lang="en-US" sz="1600" b="1" dirty="0"/>
              <a:t>:</a:t>
            </a:r>
            <a:r>
              <a:rPr lang="ru-RU" sz="1600" b="1" dirty="0"/>
              <a:t> определить, вызвать.</a:t>
            </a:r>
          </a:p>
          <a:p>
            <a:pPr marL="360000" indent="-360000"/>
            <a:r>
              <a:rPr lang="ru-RU" sz="1600" b="1" dirty="0"/>
              <a:t>Блок функции начинается с ключевого слова </a:t>
            </a:r>
            <a:r>
              <a:rPr lang="ru-RU" sz="1600" b="1" i="1" dirty="0" err="1"/>
              <a:t>def</a:t>
            </a:r>
            <a:r>
              <a:rPr lang="ru-RU" sz="1600" b="1" dirty="0"/>
              <a:t>, после которого следуют имя функции и круглые скобки ( </a:t>
            </a:r>
            <a:r>
              <a:rPr lang="ru-RU" sz="1600" b="1" dirty="0">
                <a:solidFill>
                  <a:srgbClr val="FF0000"/>
                </a:solidFill>
              </a:rPr>
              <a:t>()</a:t>
            </a:r>
            <a:r>
              <a:rPr lang="ru-RU" sz="1600" b="1" dirty="0"/>
              <a:t> ).</a:t>
            </a:r>
          </a:p>
          <a:p>
            <a:pPr marL="360000" indent="-360000"/>
            <a:r>
              <a:rPr lang="ru-RU" sz="1600" b="1" dirty="0"/>
              <a:t>Имена функций подчиняются тем же правилам, что и имена переменных</a:t>
            </a:r>
          </a:p>
          <a:p>
            <a:pPr marL="360000" indent="-360000"/>
            <a:r>
              <a:rPr lang="ru-RU" sz="1600" b="1" dirty="0"/>
              <a:t>Аргументы, которые принимает функция, должны находиться внутри скобок.</a:t>
            </a:r>
          </a:p>
          <a:p>
            <a:pPr marL="360000" indent="-360000"/>
            <a:r>
              <a:rPr lang="ru-RU" sz="1600" b="1" dirty="0"/>
              <a:t>Далее идёт двоеточие ( </a:t>
            </a:r>
            <a:r>
              <a:rPr lang="ru-RU" sz="1600" b="1" dirty="0">
                <a:solidFill>
                  <a:srgbClr val="FF0000"/>
                </a:solidFill>
              </a:rPr>
              <a:t>:</a:t>
            </a:r>
            <a:r>
              <a:rPr lang="ru-RU" sz="1600" b="1" dirty="0"/>
              <a:t> ). </a:t>
            </a:r>
          </a:p>
          <a:p>
            <a:pPr marL="360000" indent="-360000"/>
            <a:r>
              <a:rPr lang="ru-RU" sz="1600" b="1" dirty="0"/>
              <a:t>Само тело функции начинается с новой строки с отступом.</a:t>
            </a:r>
          </a:p>
          <a:p>
            <a:pPr marL="360000" indent="-360000"/>
            <a:r>
              <a:rPr lang="ru-RU" sz="1600" b="1" dirty="0"/>
              <a:t>Функции, вычисляющие какое-либо значение, возвращают его с помощью инструкции </a:t>
            </a:r>
            <a:r>
              <a:rPr lang="ru-RU" sz="1600" b="1" i="1" dirty="0" err="1"/>
              <a:t>return</a:t>
            </a:r>
            <a:r>
              <a:rPr lang="ru-RU" sz="1600" b="1" i="1" dirty="0"/>
              <a:t>.</a:t>
            </a:r>
          </a:p>
          <a:p>
            <a:pPr marL="360000" indent="-360000"/>
            <a:r>
              <a:rPr lang="ru-RU" sz="1600" b="1" dirty="0"/>
              <a:t>Функции, известные как </a:t>
            </a:r>
            <a:r>
              <a:rPr lang="ru-RU" sz="1600" b="1" i="1" u="sng" dirty="0"/>
              <a:t>генераторы</a:t>
            </a:r>
            <a:r>
              <a:rPr lang="ru-RU" sz="1600" b="1" i="1" dirty="0"/>
              <a:t>, </a:t>
            </a:r>
            <a:r>
              <a:rPr lang="ru-RU" sz="1600" b="1" dirty="0"/>
              <a:t>для передачи возвращаемого значения могут также использовать инструкцию </a:t>
            </a:r>
            <a:r>
              <a:rPr lang="ru-RU" sz="1600" b="1" i="1" dirty="0" err="1"/>
              <a:t>yield</a:t>
            </a:r>
            <a:r>
              <a:rPr lang="ru-RU" sz="1600" b="1" dirty="0"/>
              <a:t> и сохранять свое состояние так, чтобы работа функции могла быть возобновлена позднее </a:t>
            </a:r>
          </a:p>
        </p:txBody>
      </p:sp>
    </p:spTree>
    <p:extLst>
      <p:ext uri="{BB962C8B-B14F-4D97-AF65-F5344CB8AC3E}">
        <p14:creationId xmlns:p14="http://schemas.microsoft.com/office/powerpoint/2010/main" val="403029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00" y="440898"/>
            <a:ext cx="6027506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343" y="0"/>
            <a:ext cx="6796567" cy="939683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FF"/>
                </a:solidFill>
              </a:rPr>
              <a:t>Карринг</a:t>
            </a:r>
            <a:r>
              <a:rPr lang="ru-RU" sz="3200" b="1" dirty="0">
                <a:solidFill>
                  <a:srgbClr val="0000FF"/>
                </a:solidFill>
              </a:rPr>
              <a:t> (</a:t>
            </a:r>
            <a:r>
              <a:rPr lang="en-US" sz="3200" b="1" dirty="0" err="1">
                <a:solidFill>
                  <a:srgbClr val="0000FF"/>
                </a:solidFill>
              </a:rPr>
              <a:t>curring</a:t>
            </a:r>
            <a:r>
              <a:rPr lang="ru-RU" sz="32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5374" y="773338"/>
            <a:ext cx="8210658" cy="634971"/>
          </a:xfrm>
        </p:spPr>
        <p:txBody>
          <a:bodyPr>
            <a:normAutofit/>
          </a:bodyPr>
          <a:lstStyle/>
          <a:p>
            <a:r>
              <a:rPr lang="ru-RU" sz="1600" b="1" dirty="0" err="1"/>
              <a:t>Карринг</a:t>
            </a:r>
            <a:r>
              <a:rPr lang="ru-RU" sz="1600" dirty="0"/>
              <a:t> (или </a:t>
            </a:r>
            <a:r>
              <a:rPr lang="ru-RU" sz="1600" dirty="0" err="1"/>
              <a:t>каррирование</a:t>
            </a:r>
            <a:r>
              <a:rPr lang="ru-RU" sz="1600" dirty="0"/>
              <a:t>) </a:t>
            </a:r>
            <a:r>
              <a:rPr lang="en-US" sz="1600" dirty="0"/>
              <a:t>–</a:t>
            </a:r>
            <a:r>
              <a:rPr lang="ru-RU" sz="1600" dirty="0"/>
              <a:t> преобразование функции от многих переменных в функцию, берущую свои аргументы по одному. </a:t>
            </a:r>
            <a:endParaRPr lang="en-US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D86769-4D87-4575-8689-AE7AD158B531}"/>
              </a:ext>
            </a:extLst>
          </p:cNvPr>
          <p:cNvSpPr/>
          <p:nvPr/>
        </p:nvSpPr>
        <p:spPr>
          <a:xfrm>
            <a:off x="335373" y="1526006"/>
            <a:ext cx="77874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 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</a:t>
            </a:r>
            <a:endParaRPr lang="en-US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"Hello"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ru-RU" sz="2000" b="1" dirty="0" err="1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каррирование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Игорь"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    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Hello,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Игорь 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Роман"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Hello,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Роман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вызов напрямую </a:t>
            </a:r>
            <a:r>
              <a:rPr lang="en-US" sz="2000" b="1" dirty="0" err="1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endParaRPr lang="en-US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"Hi"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Сергей"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Сергей 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312345" y="1400830"/>
            <a:ext cx="8311081" cy="3263040"/>
          </a:xfrm>
        </p:spPr>
        <p:txBody>
          <a:bodyPr numCol="2">
            <a:noAutofit/>
          </a:bodyPr>
          <a:lstStyle/>
          <a:p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i="1" u="sng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ru-RU" sz="1800" i="1" u="sng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Грейд</a:t>
            </a:r>
          </a:p>
          <a:p>
            <a:pPr lvl="0"/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базовый уровень, базы данных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(Oracle, </a:t>
            </a:r>
            <a:r>
              <a:rPr lang="en-US" sz="135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Pg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средний уровень,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– 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нач. уровень и </a:t>
            </a:r>
            <a:r>
              <a:rPr lang="ru-RU" sz="135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тд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ru-RU" sz="20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 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(пример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системный инженер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Java-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программист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50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девопс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ru-RU" sz="150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тп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ru-RU" sz="20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19"/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19"/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1" y="218359"/>
            <a:ext cx="6796567" cy="4642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Yandex Sans Text Light" panose="02000000000000000000" pitchFamily="2" charset="-52"/>
              </a:rPr>
              <a:t>Организационные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820E9-B1B7-4A46-B832-21CB88E5D9BA}"/>
              </a:ext>
            </a:extLst>
          </p:cNvPr>
          <p:cNvSpPr/>
          <p:nvPr/>
        </p:nvSpPr>
        <p:spPr>
          <a:xfrm>
            <a:off x="913876" y="1490257"/>
            <a:ext cx="32775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75A9F"/>
                </a:solidFill>
                <a:latin typeface="Arial" panose="020B0604020202020204" pitchFamily="34" charset="0"/>
              </a:rPr>
              <a:t>Дневной регламент</a:t>
            </a:r>
            <a:r>
              <a:rPr lang="en-US" sz="2800" dirty="0">
                <a:solidFill>
                  <a:srgbClr val="175A9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12.15-13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endParaRPr lang="ru-RU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13.4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-15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5DD5C-3C7D-4847-86B2-C90EDFF2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970" y="154146"/>
            <a:ext cx="2274830" cy="22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17ADC-B554-47CF-8A96-D022B7C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/>
                </a:solidFill>
                <a:latin typeface="Yandex Sans Text Light" panose="02000000000000000000" pitchFamily="2" charset="-52"/>
              </a:rPr>
              <a:t>Требуемая 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6F90-4641-4D08-ABFC-A888766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21" y="1582928"/>
            <a:ext cx="6134440" cy="18051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«Уровень 1. </a:t>
            </a:r>
            <a:r>
              <a:rPr lang="en-US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Python </a:t>
            </a: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базовый курс»</a:t>
            </a:r>
          </a:p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Эквивалентный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301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D2D92-C423-4411-8AD5-95D62A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b="20870"/>
          <a:stretch/>
        </p:blipFill>
        <p:spPr>
          <a:xfrm>
            <a:off x="154906" y="1631256"/>
            <a:ext cx="7892618" cy="251949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81C31E-982A-461B-A836-4BD47C7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13" y="263109"/>
            <a:ext cx="6796567" cy="588088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Место в линейке курсов</a:t>
            </a:r>
          </a:p>
        </p:txBody>
      </p:sp>
    </p:spTree>
    <p:extLst>
      <p:ext uri="{BB962C8B-B14F-4D97-AF65-F5344CB8AC3E}">
        <p14:creationId xmlns:p14="http://schemas.microsoft.com/office/powerpoint/2010/main" val="6503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История IT. ООП — Записки преподавателя">
            <a:extLst>
              <a:ext uri="{FF2B5EF4-FFF2-40B4-BE49-F238E27FC236}">
                <a16:creationId xmlns:a16="http://schemas.microsoft.com/office/drawing/2014/main" id="{768D422A-E933-4A8F-865B-C5799836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3" y="1172120"/>
            <a:ext cx="5127617" cy="2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6CEFFC-2B88-43E9-AAC8-84992526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15" y="4224072"/>
            <a:ext cx="2593181" cy="588088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Принципы ООП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2CACF9E-7CD0-4052-8606-1E35BB7F48A4}"/>
              </a:ext>
            </a:extLst>
          </p:cNvPr>
          <p:cNvSpPr txBox="1">
            <a:spLocks/>
          </p:cNvSpPr>
          <p:nvPr/>
        </p:nvSpPr>
        <p:spPr>
          <a:xfrm>
            <a:off x="338013" y="263109"/>
            <a:ext cx="3921567" cy="5880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250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ПРИОБРЕТАЕМЫЕ ЗНАНИЯ, УМЕНИЯ, НАВЫКИ</a:t>
            </a:r>
          </a:p>
        </p:txBody>
      </p:sp>
      <p:pic>
        <p:nvPicPr>
          <p:cNvPr id="5124" name="Picture 4" descr="https://avatars.mds.yandex.net/i?id=4abe4e2926b4c60379774ff65004052280337059-4481820-images-thumbs&amp;n=13">
            <a:extLst>
              <a:ext uri="{FF2B5EF4-FFF2-40B4-BE49-F238E27FC236}">
                <a16:creationId xmlns:a16="http://schemas.microsoft.com/office/drawing/2014/main" id="{57CA1393-C671-44CF-9E0C-9CB3463F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1" y="2682079"/>
            <a:ext cx="3443120" cy="19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4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4" y="896952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7B89386-F90D-4A2F-817B-222F3C11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3" y="110256"/>
            <a:ext cx="6796567" cy="5880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ФУНКЦИИ ВЫСШЕГО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24057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846E5-435D-4AE5-8974-FB5B29D0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3" y="822921"/>
            <a:ext cx="6812344" cy="22446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https://avatars.mds.yandex.net/i?id=351024f95db5b32b477b7e927acec7902d9634d2-7993564-images-thumbs&amp;n=13">
            <a:extLst>
              <a:ext uri="{FF2B5EF4-FFF2-40B4-BE49-F238E27FC236}">
                <a16:creationId xmlns:a16="http://schemas.microsoft.com/office/drawing/2014/main" id="{45EDF028-FA51-45EC-81B3-87CB6BD0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2" y="3316679"/>
            <a:ext cx="1902590" cy="149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avatars.mds.yandex.net/i?id=9c807f7045ccedda5198088c94d531230baa7da0-9065850-images-thumbs&amp;n=13">
            <a:extLst>
              <a:ext uri="{FF2B5EF4-FFF2-40B4-BE49-F238E27FC236}">
                <a16:creationId xmlns:a16="http://schemas.microsoft.com/office/drawing/2014/main" id="{0172BB12-29DB-45B0-9473-1F5D2B55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96" y="3386726"/>
            <a:ext cx="2649324" cy="14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i?id=c87ad55079f84d9e15b710209d7bc6fa7b894b75-9858704-images-thumbs&amp;n=13">
            <a:extLst>
              <a:ext uri="{FF2B5EF4-FFF2-40B4-BE49-F238E27FC236}">
                <a16:creationId xmlns:a16="http://schemas.microsoft.com/office/drawing/2014/main" id="{A430D347-1F9C-40F5-8625-D975CCC5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11" y="3334048"/>
            <a:ext cx="2779141" cy="14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97F7B4-E0FF-4FA7-8EB9-0BBCBD51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3" y="110256"/>
            <a:ext cx="6796567" cy="5880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ОО ДИЗАЙН (ПРИНЦИПЫ ДЯДИ БОБА)</a:t>
            </a:r>
          </a:p>
        </p:txBody>
      </p:sp>
    </p:spTree>
    <p:extLst>
      <p:ext uri="{BB962C8B-B14F-4D97-AF65-F5344CB8AC3E}">
        <p14:creationId xmlns:p14="http://schemas.microsoft.com/office/powerpoint/2010/main" val="2384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464</TotalTime>
  <Words>565</Words>
  <Application>Microsoft Office PowerPoint</Application>
  <PresentationFormat>Экран (16:9)</PresentationFormat>
  <Paragraphs>107</Paragraphs>
  <Slides>27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Consolas</vt:lpstr>
      <vt:lpstr>inherit</vt:lpstr>
      <vt:lpstr>News706 BT</vt:lpstr>
      <vt:lpstr>Onest</vt:lpstr>
      <vt:lpstr>Open Sans</vt:lpstr>
      <vt:lpstr>Segoe UI Light</vt:lpstr>
      <vt:lpstr>Times New Roman</vt:lpstr>
      <vt:lpstr>Wingdings</vt:lpstr>
      <vt:lpstr>Yandex Sans Text Light</vt:lpstr>
      <vt:lpstr>Office Theme</vt:lpstr>
      <vt:lpstr>1_Office Theme</vt:lpstr>
      <vt:lpstr>Презентация PowerPoint</vt:lpstr>
      <vt:lpstr>Презентация PowerPoint</vt:lpstr>
      <vt:lpstr>Организационные  моменты</vt:lpstr>
      <vt:lpstr>Организационные вопросы</vt:lpstr>
      <vt:lpstr>Требуемая подготовка</vt:lpstr>
      <vt:lpstr>Место в линейке курсов</vt:lpstr>
      <vt:lpstr>Принципы ООП</vt:lpstr>
      <vt:lpstr>ФУНКЦИИ ВЫСШЕГО ПОРЯДКА</vt:lpstr>
      <vt:lpstr>ОО ДИЗАЙН (ПРИНЦИПЫ ДЯДИ БОБА)</vt:lpstr>
      <vt:lpstr>БАНДА ЧЕТЫРЕХ</vt:lpstr>
      <vt:lpstr>Учебники</vt:lpstr>
      <vt:lpstr>https://github.com/nesrv/pt-2.1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Действия с функциями</vt:lpstr>
      <vt:lpstr>Презентация PowerPoint</vt:lpstr>
      <vt:lpstr>Презентация PowerPoint</vt:lpstr>
      <vt:lpstr>Презентация PowerPoint</vt:lpstr>
      <vt:lpstr>Карринг (curring)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56</cp:revision>
  <dcterms:created xsi:type="dcterms:W3CDTF">2013-01-27T09:14:16Z</dcterms:created>
  <dcterms:modified xsi:type="dcterms:W3CDTF">2024-11-11T20:19:28Z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