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  <p:sldMasterId id="2147483843" r:id="rId2"/>
    <p:sldMasterId id="2147483858" r:id="rId3"/>
  </p:sldMasterIdLst>
  <p:notesMasterIdLst>
    <p:notesMasterId r:id="rId10"/>
  </p:notesMasterIdLst>
  <p:handoutMasterIdLst>
    <p:handoutMasterId r:id="rId11"/>
  </p:handoutMasterIdLst>
  <p:sldIdLst>
    <p:sldId id="432" r:id="rId4"/>
    <p:sldId id="433" r:id="rId5"/>
    <p:sldId id="429" r:id="rId6"/>
    <p:sldId id="430" r:id="rId7"/>
    <p:sldId id="431" r:id="rId8"/>
    <p:sldId id="363" r:id="rId9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6FDECF5-68C3-4B92-9206-22C66B3CC632}">
          <p14:sldIdLst>
            <p14:sldId id="432"/>
            <p14:sldId id="433"/>
            <p14:sldId id="429"/>
            <p14:sldId id="430"/>
            <p14:sldId id="431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86C"/>
    <a:srgbClr val="175A9F"/>
    <a:srgbClr val="1369C1"/>
    <a:srgbClr val="F88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8" autoAdjust="0"/>
    <p:restoredTop sz="95953" autoAdjust="0"/>
  </p:normalViewPr>
  <p:slideViewPr>
    <p:cSldViewPr snapToGrid="0">
      <p:cViewPr varScale="1">
        <p:scale>
          <a:sx n="103" d="100"/>
          <a:sy n="103" d="100"/>
        </p:scale>
        <p:origin x="114" y="1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02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3A26F25-1F2A-4AF0-AD94-84413D4E44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5310CD-EF82-4A31-8E54-23CCAA114E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26834-5DB3-4451-BEB8-B76B7C0DCE76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E0FFCD-366D-4185-B4F0-B75E02F2FD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DD2DE9-8D5E-4B07-BCE1-9A746FFB44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8D1A7-2B11-4DE3-BFA2-B3C098B2FB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3565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6072826-B294-4B60-AAC1-7EDD02A53457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B0DE6D9-1D81-41B8-8F9B-67900FA3B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583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svg"/><Relationship Id="rId7" Type="http://schemas.openxmlformats.org/officeDocument/2006/relationships/image" Target="../media/image1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svg"/><Relationship Id="rId7" Type="http://schemas.openxmlformats.org/officeDocument/2006/relationships/image" Target="../media/image2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3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svg"/><Relationship Id="rId7" Type="http://schemas.openxmlformats.org/officeDocument/2006/relationships/image" Target="../media/image41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0.png"/><Relationship Id="rId5" Type="http://schemas.openxmlformats.org/officeDocument/2006/relationships/image" Target="../media/image5.svg"/><Relationship Id="rId10" Type="http://schemas.openxmlformats.org/officeDocument/2006/relationships/image" Target="../media/image44.png"/><Relationship Id="rId4" Type="http://schemas.openxmlformats.org/officeDocument/2006/relationships/image" Target="../media/image4.png"/><Relationship Id="rId9" Type="http://schemas.openxmlformats.org/officeDocument/2006/relationships/image" Target="../media/image43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без заголов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FE86D8-2530-4198-BC9A-E273E9D735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104" y="1711128"/>
            <a:ext cx="6501384" cy="1818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FEA7DE-E437-48EE-88A5-028D61BC07E5}"/>
              </a:ext>
            </a:extLst>
          </p:cNvPr>
          <p:cNvSpPr txBox="1"/>
          <p:nvPr userDrawn="1"/>
        </p:nvSpPr>
        <p:spPr>
          <a:xfrm>
            <a:off x="742378" y="6041352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2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8A79297-C692-45A9-BEF3-9FDA8162976E}"/>
              </a:ext>
            </a:extLst>
          </p:cNvPr>
          <p:cNvSpPr txBox="1">
            <a:spLocks/>
          </p:cNvSpPr>
          <p:nvPr userDrawn="1"/>
        </p:nvSpPr>
        <p:spPr>
          <a:xfrm>
            <a:off x="1266794" y="2669523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800" dirty="0"/>
              <a:t>Спасибо </a:t>
            </a:r>
          </a:p>
          <a:p>
            <a:r>
              <a:rPr lang="ru-RU" dirty="0"/>
              <a:t>за внимание!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BCDCEA4-EA37-4B79-9769-583AB696C4CC}"/>
              </a:ext>
            </a:extLst>
          </p:cNvPr>
          <p:cNvSpPr txBox="1">
            <a:spLocks/>
          </p:cNvSpPr>
          <p:nvPr userDrawn="1"/>
        </p:nvSpPr>
        <p:spPr>
          <a:xfrm>
            <a:off x="1266794" y="3876099"/>
            <a:ext cx="3650827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0" dirty="0"/>
              <a:t>Ваши вопросы…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B0FE18D-9184-4EAD-9BB5-47B554113E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186" y="345654"/>
            <a:ext cx="6404435" cy="64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3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86A41AA-86B0-4826-A836-4E2796BE84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07515" y="813903"/>
            <a:ext cx="11132389" cy="7590265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121131D-EA0D-4E18-8811-50017C50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5"/>
            <a:ext cx="9062089" cy="6886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/>
              <a:t>Учебный центр «СПЕЦИАЛИСТ» –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97056C4-B048-4049-9955-FF24ACB243A3}"/>
              </a:ext>
            </a:extLst>
          </p:cNvPr>
          <p:cNvSpPr txBox="1">
            <a:spLocks/>
          </p:cNvSpPr>
          <p:nvPr userDrawn="1"/>
        </p:nvSpPr>
        <p:spPr>
          <a:xfrm>
            <a:off x="672974" y="1066495"/>
            <a:ext cx="9062089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/>
              <a:t>Ваш путь к успеху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39D19A2B-32CF-4D08-9532-19E0E8D0687F}"/>
              </a:ext>
            </a:extLst>
          </p:cNvPr>
          <p:cNvSpPr/>
          <p:nvPr userDrawn="1"/>
        </p:nvSpPr>
        <p:spPr>
          <a:xfrm>
            <a:off x="1086364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8D3F54C-88AD-4193-AFA6-6F88CAC3F7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8382" y="2540053"/>
            <a:ext cx="313035" cy="19484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53FEBFB-EDBE-4698-BC85-F289A32F5B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6938" y="2490108"/>
            <a:ext cx="246075" cy="262211"/>
          </a:xfrm>
          <a:prstGeom prst="rect">
            <a:avLst/>
          </a:prstGeom>
        </p:spPr>
      </p:pic>
      <p:sp>
        <p:nvSpPr>
          <p:cNvPr id="18" name="Овал 17">
            <a:extLst>
              <a:ext uri="{FF2B5EF4-FFF2-40B4-BE49-F238E27FC236}">
                <a16:creationId xmlns:a16="http://schemas.microsoft.com/office/drawing/2014/main" id="{48E9CD85-0FA5-4C89-8C14-1A2EDABBDE8C}"/>
              </a:ext>
            </a:extLst>
          </p:cNvPr>
          <p:cNvSpPr/>
          <p:nvPr userDrawn="1"/>
        </p:nvSpPr>
        <p:spPr>
          <a:xfrm>
            <a:off x="5052872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A0FE37F1-BE4F-47A6-A981-96569F2D2FEC}"/>
              </a:ext>
            </a:extLst>
          </p:cNvPr>
          <p:cNvSpPr txBox="1">
            <a:spLocks/>
          </p:cNvSpPr>
          <p:nvPr userDrawn="1"/>
        </p:nvSpPr>
        <p:spPr>
          <a:xfrm>
            <a:off x="5718895" y="2331664"/>
            <a:ext cx="2967904" cy="9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altLang="ru-RU" sz="2400" dirty="0">
                <a:solidFill>
                  <a:schemeClr val="accent6">
                    <a:lumMod val="50000"/>
                  </a:schemeClr>
                </a:solidFill>
              </a:rPr>
              <a:t>+7 (495) 232-32-16</a:t>
            </a:r>
          </a:p>
          <a:p>
            <a:endParaRPr lang="ru-RU" sz="2800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1D0B2BD3-DF30-4577-B49D-A455EF3F75D3}"/>
              </a:ext>
            </a:extLst>
          </p:cNvPr>
          <p:cNvSpPr txBox="1">
            <a:spLocks/>
          </p:cNvSpPr>
          <p:nvPr userDrawn="1"/>
        </p:nvSpPr>
        <p:spPr>
          <a:xfrm>
            <a:off x="1763321" y="2331664"/>
            <a:ext cx="2967904" cy="9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ru-RU" sz="2400" dirty="0">
                <a:solidFill>
                  <a:schemeClr val="accent6">
                    <a:lumMod val="50000"/>
                  </a:schemeClr>
                </a:solidFill>
              </a:rPr>
              <a:t>info@specialist.ru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29236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09AA9130-CF1C-4B8A-B848-1CBEBE582622}"/>
              </a:ext>
            </a:extLst>
          </p:cNvPr>
          <p:cNvSpPr txBox="1">
            <a:spLocks/>
          </p:cNvSpPr>
          <p:nvPr userDrawn="1"/>
        </p:nvSpPr>
        <p:spPr>
          <a:xfrm>
            <a:off x="620120" y="1362864"/>
            <a:ext cx="9371848" cy="17520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>
                <a:solidFill>
                  <a:schemeClr val="accent6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«Битрикс24 — администрирование: CRM, коробочная версия, бизнес-процессы»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3A79C625-6CD7-4D01-BAF0-81D1A8479B09}"/>
              </a:ext>
            </a:extLst>
          </p:cNvPr>
          <p:cNvSpPr txBox="1">
            <a:spLocks/>
          </p:cNvSpPr>
          <p:nvPr userDrawn="1"/>
        </p:nvSpPr>
        <p:spPr>
          <a:xfrm>
            <a:off x="620121" y="2472572"/>
            <a:ext cx="9371848" cy="20471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администрировать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администрировать модули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установить коробочную версию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работать с бизнес-процессами Битрикс24?</a:t>
            </a:r>
          </a:p>
          <a:p>
            <a:pPr marL="0" indent="0">
              <a:lnSpc>
                <a:spcPct val="130000"/>
              </a:lnSpc>
              <a:buNone/>
            </a:pPr>
            <a:endParaRPr lang="ru-RU" sz="2000" b="0" dirty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EC5562A-88BE-4F02-9754-38D21B23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784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7E9A7DB-01F5-48C2-9C51-CFB005267715}"/>
              </a:ext>
            </a:extLst>
          </p:cNvPr>
          <p:cNvSpPr/>
          <p:nvPr userDrawn="1"/>
        </p:nvSpPr>
        <p:spPr>
          <a:xfrm>
            <a:off x="758390" y="4708362"/>
            <a:ext cx="9233578" cy="1900009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DE86E1A-DA15-452A-92E5-D6AC93181C05}"/>
              </a:ext>
            </a:extLst>
          </p:cNvPr>
          <p:cNvSpPr/>
          <p:nvPr userDrawn="1"/>
        </p:nvSpPr>
        <p:spPr>
          <a:xfrm>
            <a:off x="2297178" y="4892907"/>
            <a:ext cx="7632480" cy="149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На эти и множество других вопросов слушатель получит ответ. Полученные навыки и знания востребованы во </a:t>
            </a:r>
            <a:r>
              <a:rPr lang="ru-RU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множестве компаний</a:t>
            </a: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 уже внедривших Битрикс24 или только рассматривающих его.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D2E8F31-1190-4879-B089-F06AA96457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585" y="5137834"/>
            <a:ext cx="1053964" cy="105396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3ABD1D-A3C5-44E6-BCCC-AAAE9E9F964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0644" y="3169147"/>
            <a:ext cx="2018211" cy="2010791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82C14F4-2332-482E-B3B9-D47047F3BAE9}"/>
              </a:ext>
            </a:extLst>
          </p:cNvPr>
          <p:cNvSpPr txBox="1">
            <a:spLocks/>
          </p:cNvSpPr>
          <p:nvPr userDrawn="1"/>
        </p:nvSpPr>
        <p:spPr>
          <a:xfrm>
            <a:off x="9985736" y="4306338"/>
            <a:ext cx="1834738" cy="602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500" b="0" dirty="0">
                <a:solidFill>
                  <a:schemeClr val="accent6">
                    <a:lumMod val="50000"/>
                  </a:schemeClr>
                </a:solidFill>
              </a:rPr>
              <a:t>Длительность:</a:t>
            </a:r>
          </a:p>
          <a:p>
            <a:pPr algn="ctr"/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45 </a:t>
            </a:r>
            <a:r>
              <a:rPr lang="ru-RU" sz="1500" dirty="0" err="1">
                <a:solidFill>
                  <a:schemeClr val="accent6">
                    <a:lumMod val="50000"/>
                  </a:schemeClr>
                </a:solidFill>
              </a:rPr>
              <a:t>ак.ч</a:t>
            </a:r>
            <a:r>
              <a:rPr lang="ru-RU" sz="15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890921-FFE3-415B-91EA-0AC41DDF074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16810" y="3404622"/>
            <a:ext cx="795628" cy="7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25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кур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D4CB9D8-E883-4067-84F5-E497D0F5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9778"/>
            <a:ext cx="8596668" cy="11037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1274A601-4A03-41F1-9C27-9E15FA3A1AC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77335" y="1104652"/>
            <a:ext cx="9076265" cy="762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ru-RU" b="0" dirty="0">
                <a:solidFill>
                  <a:schemeClr val="accent6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Цель курса: получение экспертных знаний по Битрикс24 для дальнейшего администрирования системы и бизнес-инструментов.</a:t>
            </a:r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C24206D2-05C5-411C-A9FE-4E01EEB8849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333" y="1789279"/>
            <a:ext cx="8862451" cy="341172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Задачи курса: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Битрикс24 – один из самых востребованных на сегодня наборов бизнес-инструментов. Он объединяет в себе современную </a:t>
            </a:r>
            <a:r>
              <a:rPr lang="en-US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CRM</a:t>
            </a: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+маркетинг, </a:t>
            </a:r>
            <a:r>
              <a:rPr lang="en-US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BPM</a:t>
            </a: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 с широкими возможностями для автоматизации и множество других актуальных инструментов.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Курс дает знания и навыки, необходимые для понимания принципов администрирования системы. Рассматриваются облачная и коробочная версии продукта.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Практикум курса представляет собой цикл последовательно выполняемых лабораторных работ по каждому из модулей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09F476E-2D5A-4C98-9700-44A6B88632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0644" y="3169147"/>
            <a:ext cx="2018211" cy="201079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9B26940-BA30-4C4A-98FD-A42AC05E4CC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0287" y="3493422"/>
            <a:ext cx="862151" cy="714575"/>
          </a:xfrm>
          <a:prstGeom prst="rect">
            <a:avLst/>
          </a:pr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51291FC-8201-4BB5-9551-C383201CFBAD}"/>
              </a:ext>
            </a:extLst>
          </p:cNvPr>
          <p:cNvSpPr txBox="1">
            <a:spLocks/>
          </p:cNvSpPr>
          <p:nvPr userDrawn="1"/>
        </p:nvSpPr>
        <p:spPr>
          <a:xfrm>
            <a:off x="9985736" y="4306338"/>
            <a:ext cx="1834738" cy="602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500" b="0" dirty="0">
                <a:solidFill>
                  <a:schemeClr val="accent6">
                    <a:lumMod val="50000"/>
                  </a:schemeClr>
                </a:solidFill>
              </a:rPr>
              <a:t>Курс</a:t>
            </a:r>
          </a:p>
          <a:p>
            <a:pPr algn="ctr"/>
            <a:r>
              <a:rPr lang="ru-RU" sz="1500" dirty="0" err="1">
                <a:solidFill>
                  <a:schemeClr val="accent6">
                    <a:lumMod val="50000"/>
                  </a:schemeClr>
                </a:solidFill>
              </a:rPr>
              <a:t>Битрикс</a:t>
            </a:r>
            <a:r>
              <a:rPr lang="ru-RU" sz="1500" dirty="0">
                <a:solidFill>
                  <a:schemeClr val="accent6">
                    <a:lumMod val="50000"/>
                  </a:schemeClr>
                </a:solidFill>
              </a:rPr>
              <a:t> 24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3CFC8D4-EB75-4C57-950F-15F16961D3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002" y="4972240"/>
            <a:ext cx="8092197" cy="1984055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4B48005-F054-4038-A613-2B84303E3B0B}"/>
              </a:ext>
            </a:extLst>
          </p:cNvPr>
          <p:cNvSpPr/>
          <p:nvPr userDrawn="1"/>
        </p:nvSpPr>
        <p:spPr>
          <a:xfrm>
            <a:off x="907034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последняя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</a:t>
            </a:r>
            <a:b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DFC7A81-2CDD-499C-90C2-D9961D81A4AE}"/>
              </a:ext>
            </a:extLst>
          </p:cNvPr>
          <p:cNvSpPr/>
          <p:nvPr userDrawn="1"/>
        </p:nvSpPr>
        <p:spPr>
          <a:xfrm>
            <a:off x="3027572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2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+20%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9A90117-0F25-44A0-84CD-E90E07614B8B}"/>
              </a:ext>
            </a:extLst>
          </p:cNvPr>
          <p:cNvSpPr/>
          <p:nvPr userDrawn="1"/>
        </p:nvSpPr>
        <p:spPr>
          <a:xfrm>
            <a:off x="5108558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3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+25%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7FE5FB8-FCB6-467B-9AF7-6D54E06848AC}"/>
              </a:ext>
            </a:extLst>
          </p:cNvPr>
          <p:cNvSpPr/>
          <p:nvPr userDrawn="1"/>
        </p:nvSpPr>
        <p:spPr>
          <a:xfrm>
            <a:off x="7189544" y="5258283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4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+30%</a:t>
            </a:r>
          </a:p>
        </p:txBody>
      </p:sp>
    </p:spTree>
    <p:extLst>
      <p:ext uri="{BB962C8B-B14F-4D97-AF65-F5344CB8AC3E}">
        <p14:creationId xmlns:p14="http://schemas.microsoft.com/office/powerpoint/2010/main" val="2211583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курс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7AF9A73-8A28-47CE-8FED-8753850FC0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0561" y="2633681"/>
            <a:ext cx="3028541" cy="316620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F913A0D-4F96-4920-AC5D-5D6D7F610F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8720" y="2699659"/>
            <a:ext cx="2932166" cy="3071108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56B5C45-BE33-4766-80BA-BF46CCC99A0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334" y="2767895"/>
            <a:ext cx="3020868" cy="3166202"/>
          </a:xfrm>
          <a:prstGeom prst="rect">
            <a:avLst/>
          </a:prstGeom>
        </p:spPr>
      </p:pic>
      <p:sp>
        <p:nvSpPr>
          <p:cNvPr id="27" name="Объект 3">
            <a:extLst>
              <a:ext uri="{FF2B5EF4-FFF2-40B4-BE49-F238E27FC236}">
                <a16:creationId xmlns:a16="http://schemas.microsoft.com/office/drawing/2014/main" id="{0DC38EB0-C37A-49D3-8ED4-96497DD59A9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334" y="1878322"/>
            <a:ext cx="8862451" cy="5427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Задачи курса:</a:t>
            </a:r>
          </a:p>
        </p:txBody>
      </p:sp>
      <p:sp>
        <p:nvSpPr>
          <p:cNvPr id="28" name="Объект 3">
            <a:extLst>
              <a:ext uri="{FF2B5EF4-FFF2-40B4-BE49-F238E27FC236}">
                <a16:creationId xmlns:a16="http://schemas.microsoft.com/office/drawing/2014/main" id="{7BEE5FFE-4645-4636-9094-90CA4BB8920D}"/>
              </a:ext>
            </a:extLst>
          </p:cNvPr>
          <p:cNvSpPr txBox="1">
            <a:spLocks/>
          </p:cNvSpPr>
          <p:nvPr userDrawn="1"/>
        </p:nvSpPr>
        <p:spPr>
          <a:xfrm>
            <a:off x="1612898" y="3525974"/>
            <a:ext cx="2085304" cy="1650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Битрикс24 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– один из самых востребованных на сегодня наборов бизнес-инструментов. Он объединяет в себе современную </a:t>
            </a:r>
            <a:r>
              <a:rPr lang="en-US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CRM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+маркетинг</a:t>
            </a:r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AA3DC84B-1467-43D8-9FEE-7D5ABBCD8F46}"/>
              </a:ext>
            </a:extLst>
          </p:cNvPr>
          <p:cNvSpPr txBox="1">
            <a:spLocks/>
          </p:cNvSpPr>
          <p:nvPr userDrawn="1"/>
        </p:nvSpPr>
        <p:spPr>
          <a:xfrm>
            <a:off x="8463671" y="3525974"/>
            <a:ext cx="2204329" cy="185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Курс дает </a:t>
            </a: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знания и навыки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, необходимые для понимания принципов администрирования системы. Рассматриваются облачная и коробочная версии продукта</a:t>
            </a:r>
          </a:p>
        </p:txBody>
      </p:sp>
      <p:sp>
        <p:nvSpPr>
          <p:cNvPr id="30" name="Объект 3">
            <a:extLst>
              <a:ext uri="{FF2B5EF4-FFF2-40B4-BE49-F238E27FC236}">
                <a16:creationId xmlns:a16="http://schemas.microsoft.com/office/drawing/2014/main" id="{0449CD7E-4FCD-44CC-9A5C-06EF02683DAD}"/>
              </a:ext>
            </a:extLst>
          </p:cNvPr>
          <p:cNvSpPr txBox="1">
            <a:spLocks/>
          </p:cNvSpPr>
          <p:nvPr userDrawn="1"/>
        </p:nvSpPr>
        <p:spPr>
          <a:xfrm>
            <a:off x="5128686" y="3453835"/>
            <a:ext cx="1820754" cy="1676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Практикум курса представляет собой цикл последовательно выполняемых </a:t>
            </a: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лабораторных работ 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по каждому из модулей</a:t>
            </a: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253CB30A-850B-46E0-9B72-409F2FE5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9778"/>
            <a:ext cx="8596668" cy="11037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</p:spTree>
    <p:extLst>
      <p:ext uri="{BB962C8B-B14F-4D97-AF65-F5344CB8AC3E}">
        <p14:creationId xmlns:p14="http://schemas.microsoft.com/office/powerpoint/2010/main" val="3510573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удоустройств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B51A3E-7554-4654-9C31-6F1878FCB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5281" y="1888855"/>
            <a:ext cx="4282579" cy="3740119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890CC67-3F2E-42B3-B503-5162DB81C2D2}"/>
              </a:ext>
            </a:extLst>
          </p:cNvPr>
          <p:cNvSpPr/>
          <p:nvPr userDrawn="1"/>
        </p:nvSpPr>
        <p:spPr>
          <a:xfrm>
            <a:off x="6826575" y="2247296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E99BC96-C759-43DB-A0F4-ED66CB929F1F}"/>
              </a:ext>
            </a:extLst>
          </p:cNvPr>
          <p:cNvSpPr/>
          <p:nvPr userDrawn="1"/>
        </p:nvSpPr>
        <p:spPr>
          <a:xfrm>
            <a:off x="6809157" y="1734966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3AE3B82-7498-4410-B767-3A2718DB35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4779" y="2073060"/>
            <a:ext cx="115117" cy="115117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950F127-BC63-46A2-AFF2-4F940ED91674}"/>
              </a:ext>
            </a:extLst>
          </p:cNvPr>
          <p:cNvSpPr/>
          <p:nvPr userDrawn="1"/>
        </p:nvSpPr>
        <p:spPr>
          <a:xfrm>
            <a:off x="8122064" y="5399004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6B6B89B-E941-45E4-9185-AE3ADCFBAC31}"/>
              </a:ext>
            </a:extLst>
          </p:cNvPr>
          <p:cNvSpPr/>
          <p:nvPr userDrawn="1"/>
        </p:nvSpPr>
        <p:spPr>
          <a:xfrm>
            <a:off x="8104646" y="4886674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645B51F-9443-498B-8287-2533FE9E87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0268" y="5224768"/>
            <a:ext cx="115117" cy="115117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EDA233E-10AC-454D-8B98-18CBAACAAF3E}"/>
              </a:ext>
            </a:extLst>
          </p:cNvPr>
          <p:cNvSpPr/>
          <p:nvPr userDrawn="1"/>
        </p:nvSpPr>
        <p:spPr>
          <a:xfrm>
            <a:off x="1239798" y="4419290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r"/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AC49D93-1AE7-45A2-B47D-DE1E58B6C294}"/>
              </a:ext>
            </a:extLst>
          </p:cNvPr>
          <p:cNvSpPr/>
          <p:nvPr userDrawn="1"/>
        </p:nvSpPr>
        <p:spPr>
          <a:xfrm>
            <a:off x="1222380" y="3906960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D8195D5-486E-4994-8B97-5AA93F1F171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11629" y="4245054"/>
            <a:ext cx="115117" cy="115117"/>
          </a:xfrm>
          <a:prstGeom prst="rect">
            <a:avLst/>
          </a:prstGeom>
        </p:spPr>
      </p:pic>
      <p:sp>
        <p:nvSpPr>
          <p:cNvPr id="21" name="Заголовок 2">
            <a:extLst>
              <a:ext uri="{FF2B5EF4-FFF2-40B4-BE49-F238E27FC236}">
                <a16:creationId xmlns:a16="http://schemas.microsoft.com/office/drawing/2014/main" id="{E831F410-867A-4761-8B69-FBB40DE7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789005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удоустройство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A8F97B-75F3-488B-8F4F-360AE4720C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314" y="4534401"/>
            <a:ext cx="3771572" cy="1739280"/>
          </a:xfrm>
          <a:prstGeom prst="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8546810-89DE-4F56-AAAE-FCCDDEC4E85C}"/>
              </a:ext>
            </a:extLst>
          </p:cNvPr>
          <p:cNvSpPr/>
          <p:nvPr userDrawn="1"/>
        </p:nvSpPr>
        <p:spPr>
          <a:xfrm>
            <a:off x="735007" y="4499565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9D16B03-F3B7-484B-A8CE-E319F9D503DD}"/>
              </a:ext>
            </a:extLst>
          </p:cNvPr>
          <p:cNvSpPr/>
          <p:nvPr userDrawn="1"/>
        </p:nvSpPr>
        <p:spPr>
          <a:xfrm>
            <a:off x="549359" y="1410189"/>
            <a:ext cx="3962036" cy="1817260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62C1A-A449-4DF9-91EE-08B9286A8E18}"/>
              </a:ext>
            </a:extLst>
          </p:cNvPr>
          <p:cNvSpPr txBox="1"/>
          <p:nvPr userDrawn="1"/>
        </p:nvSpPr>
        <p:spPr>
          <a:xfrm>
            <a:off x="779416" y="1591625"/>
            <a:ext cx="34640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Junior: </a:t>
            </a:r>
            <a:r>
              <a:rPr lang="ru-RU" dirty="0"/>
              <a:t>70-110 тыс. руб.</a:t>
            </a:r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ru-RU" dirty="0"/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Middle:</a:t>
            </a:r>
            <a:r>
              <a:rPr lang="ru-RU" dirty="0"/>
              <a:t> </a:t>
            </a:r>
            <a:r>
              <a:rPr lang="en-US" dirty="0"/>
              <a:t>1</a:t>
            </a:r>
            <a:r>
              <a:rPr lang="ru-RU" dirty="0"/>
              <a:t>2</a:t>
            </a:r>
            <a:r>
              <a:rPr lang="en-US" dirty="0"/>
              <a:t>0 – </a:t>
            </a:r>
            <a:r>
              <a:rPr lang="ru-RU" dirty="0"/>
              <a:t>16</a:t>
            </a:r>
            <a:r>
              <a:rPr lang="en-US" dirty="0"/>
              <a:t>0 </a:t>
            </a:r>
            <a:r>
              <a:rPr lang="ru-RU" dirty="0"/>
              <a:t>тыс. руб.</a:t>
            </a:r>
          </a:p>
          <a:p>
            <a:pPr>
              <a:buSzPct val="130000"/>
            </a:pPr>
            <a:endParaRPr lang="ru-RU" dirty="0"/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Senior: </a:t>
            </a:r>
            <a:r>
              <a:rPr lang="ru-RU" dirty="0"/>
              <a:t>170</a:t>
            </a:r>
            <a:r>
              <a:rPr lang="en-US" dirty="0"/>
              <a:t> – </a:t>
            </a:r>
            <a:r>
              <a:rPr lang="ru-RU" dirty="0"/>
              <a:t>230</a:t>
            </a:r>
            <a:r>
              <a:rPr lang="en-US" dirty="0"/>
              <a:t> </a:t>
            </a:r>
            <a:r>
              <a:rPr lang="ru-RU" dirty="0"/>
              <a:t>тыс. руб.</a:t>
            </a:r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921A2080-38A3-4E3A-8F57-69DE3B00EF6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9070" y="4143975"/>
            <a:ext cx="460164" cy="26212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7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6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5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4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3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2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1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0</a:t>
            </a:r>
          </a:p>
          <a:p>
            <a:pPr marL="0" indent="0">
              <a:buSzPct val="130000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5273C866-682B-40A1-8747-79D28D82BB8E}"/>
              </a:ext>
            </a:extLst>
          </p:cNvPr>
          <p:cNvSpPr txBox="1">
            <a:spLocks/>
          </p:cNvSpPr>
          <p:nvPr userDrawn="1"/>
        </p:nvSpPr>
        <p:spPr>
          <a:xfrm>
            <a:off x="767977" y="4538974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229FEFFA-169D-4259-9B76-D2282C7C40FA}"/>
              </a:ext>
            </a:extLst>
          </p:cNvPr>
          <p:cNvSpPr/>
          <p:nvPr userDrawn="1"/>
        </p:nvSpPr>
        <p:spPr>
          <a:xfrm>
            <a:off x="1225735" y="4972005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D1D8A92A-303E-45DD-8EC9-1B2074205042}"/>
              </a:ext>
            </a:extLst>
          </p:cNvPr>
          <p:cNvSpPr txBox="1">
            <a:spLocks/>
          </p:cNvSpPr>
          <p:nvPr userDrawn="1"/>
        </p:nvSpPr>
        <p:spPr>
          <a:xfrm>
            <a:off x="1240417" y="5011414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4E787C9-EB73-46E1-8145-BEEE727BBEED}"/>
              </a:ext>
            </a:extLst>
          </p:cNvPr>
          <p:cNvSpPr/>
          <p:nvPr userDrawn="1"/>
        </p:nvSpPr>
        <p:spPr>
          <a:xfrm>
            <a:off x="1734751" y="4127709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BD21B2C0-0A2F-4B04-9D14-E1E99C1202AE}"/>
              </a:ext>
            </a:extLst>
          </p:cNvPr>
          <p:cNvSpPr txBox="1">
            <a:spLocks/>
          </p:cNvSpPr>
          <p:nvPr userDrawn="1"/>
        </p:nvSpPr>
        <p:spPr>
          <a:xfrm>
            <a:off x="1731145" y="4167118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50CAB6-48F4-4C9F-990A-412B3976205A}"/>
              </a:ext>
            </a:extLst>
          </p:cNvPr>
          <p:cNvSpPr/>
          <p:nvPr userDrawn="1"/>
        </p:nvSpPr>
        <p:spPr>
          <a:xfrm>
            <a:off x="2216335" y="4673301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бъект 3">
            <a:extLst>
              <a:ext uri="{FF2B5EF4-FFF2-40B4-BE49-F238E27FC236}">
                <a16:creationId xmlns:a16="http://schemas.microsoft.com/office/drawing/2014/main" id="{E863BDF9-5A6B-4F23-8305-0E4E2C6B7CA9}"/>
              </a:ext>
            </a:extLst>
          </p:cNvPr>
          <p:cNvSpPr txBox="1">
            <a:spLocks/>
          </p:cNvSpPr>
          <p:nvPr userDrawn="1"/>
        </p:nvSpPr>
        <p:spPr>
          <a:xfrm>
            <a:off x="2231017" y="4712710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06A3EB27-0139-4435-80C2-E64651850FD0}"/>
              </a:ext>
            </a:extLst>
          </p:cNvPr>
          <p:cNvSpPr/>
          <p:nvPr userDrawn="1"/>
        </p:nvSpPr>
        <p:spPr>
          <a:xfrm>
            <a:off x="2716207" y="4359357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EF17724D-859C-43EF-AA9D-76D0D0DC1AB9}"/>
              </a:ext>
            </a:extLst>
          </p:cNvPr>
          <p:cNvSpPr txBox="1">
            <a:spLocks/>
          </p:cNvSpPr>
          <p:nvPr userDrawn="1"/>
        </p:nvSpPr>
        <p:spPr>
          <a:xfrm>
            <a:off x="2730889" y="4398766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07A40CD3-F5CF-416F-A4EC-5C260214F316}"/>
              </a:ext>
            </a:extLst>
          </p:cNvPr>
          <p:cNvSpPr/>
          <p:nvPr userDrawn="1"/>
        </p:nvSpPr>
        <p:spPr>
          <a:xfrm>
            <a:off x="3225223" y="4923237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бъект 3">
            <a:extLst>
              <a:ext uri="{FF2B5EF4-FFF2-40B4-BE49-F238E27FC236}">
                <a16:creationId xmlns:a16="http://schemas.microsoft.com/office/drawing/2014/main" id="{D0740C27-35E1-4967-B2E5-9F29D161656C}"/>
              </a:ext>
            </a:extLst>
          </p:cNvPr>
          <p:cNvSpPr txBox="1">
            <a:spLocks/>
          </p:cNvSpPr>
          <p:nvPr userDrawn="1"/>
        </p:nvSpPr>
        <p:spPr>
          <a:xfrm>
            <a:off x="3239905" y="4962646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9043DA81-2588-4C75-A876-9B741341B7AD}"/>
              </a:ext>
            </a:extLst>
          </p:cNvPr>
          <p:cNvSpPr/>
          <p:nvPr userDrawn="1"/>
        </p:nvSpPr>
        <p:spPr>
          <a:xfrm>
            <a:off x="3725095" y="4563573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бъект 3">
            <a:extLst>
              <a:ext uri="{FF2B5EF4-FFF2-40B4-BE49-F238E27FC236}">
                <a16:creationId xmlns:a16="http://schemas.microsoft.com/office/drawing/2014/main" id="{432067B8-883B-42C7-B720-90B2785476EC}"/>
              </a:ext>
            </a:extLst>
          </p:cNvPr>
          <p:cNvSpPr txBox="1">
            <a:spLocks/>
          </p:cNvSpPr>
          <p:nvPr userDrawn="1"/>
        </p:nvSpPr>
        <p:spPr>
          <a:xfrm>
            <a:off x="3739777" y="4602982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43BF1ACE-AD75-4D6C-8903-3236A8DBB2FC}"/>
              </a:ext>
            </a:extLst>
          </p:cNvPr>
          <p:cNvSpPr/>
          <p:nvPr userDrawn="1"/>
        </p:nvSpPr>
        <p:spPr>
          <a:xfrm>
            <a:off x="4243255" y="4341069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бъект 3">
            <a:extLst>
              <a:ext uri="{FF2B5EF4-FFF2-40B4-BE49-F238E27FC236}">
                <a16:creationId xmlns:a16="http://schemas.microsoft.com/office/drawing/2014/main" id="{8E707284-67FB-4925-8566-BE1F02F89EA9}"/>
              </a:ext>
            </a:extLst>
          </p:cNvPr>
          <p:cNvSpPr txBox="1">
            <a:spLocks/>
          </p:cNvSpPr>
          <p:nvPr userDrawn="1"/>
        </p:nvSpPr>
        <p:spPr>
          <a:xfrm>
            <a:off x="4276225" y="4380478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6" name="Объект 3">
            <a:extLst>
              <a:ext uri="{FF2B5EF4-FFF2-40B4-BE49-F238E27FC236}">
                <a16:creationId xmlns:a16="http://schemas.microsoft.com/office/drawing/2014/main" id="{AAF073B7-2F63-4EAB-B7BA-791904B6F5D7}"/>
              </a:ext>
            </a:extLst>
          </p:cNvPr>
          <p:cNvSpPr txBox="1">
            <a:spLocks/>
          </p:cNvSpPr>
          <p:nvPr userDrawn="1"/>
        </p:nvSpPr>
        <p:spPr>
          <a:xfrm>
            <a:off x="741383" y="6330355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7" name="Объект 3">
            <a:extLst>
              <a:ext uri="{FF2B5EF4-FFF2-40B4-BE49-F238E27FC236}">
                <a16:creationId xmlns:a16="http://schemas.microsoft.com/office/drawing/2014/main" id="{C9963106-985C-4407-B652-DE107B4B6097}"/>
              </a:ext>
            </a:extLst>
          </p:cNvPr>
          <p:cNvSpPr txBox="1">
            <a:spLocks/>
          </p:cNvSpPr>
          <p:nvPr userDrawn="1"/>
        </p:nvSpPr>
        <p:spPr>
          <a:xfrm>
            <a:off x="1213823" y="633645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8" name="Объект 3">
            <a:extLst>
              <a:ext uri="{FF2B5EF4-FFF2-40B4-BE49-F238E27FC236}">
                <a16:creationId xmlns:a16="http://schemas.microsoft.com/office/drawing/2014/main" id="{F1D975E3-01F5-4D57-A942-C6C812F5C6BF}"/>
              </a:ext>
            </a:extLst>
          </p:cNvPr>
          <p:cNvSpPr txBox="1">
            <a:spLocks/>
          </p:cNvSpPr>
          <p:nvPr userDrawn="1"/>
        </p:nvSpPr>
        <p:spPr>
          <a:xfrm>
            <a:off x="1731983" y="6342547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9" name="Объект 3">
            <a:extLst>
              <a:ext uri="{FF2B5EF4-FFF2-40B4-BE49-F238E27FC236}">
                <a16:creationId xmlns:a16="http://schemas.microsoft.com/office/drawing/2014/main" id="{8F1F9EB9-EE33-43C6-B6EA-C42163FCDD2C}"/>
              </a:ext>
            </a:extLst>
          </p:cNvPr>
          <p:cNvSpPr txBox="1">
            <a:spLocks/>
          </p:cNvSpPr>
          <p:nvPr userDrawn="1"/>
        </p:nvSpPr>
        <p:spPr>
          <a:xfrm>
            <a:off x="2213567" y="636693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0" name="Объект 3">
            <a:extLst>
              <a:ext uri="{FF2B5EF4-FFF2-40B4-BE49-F238E27FC236}">
                <a16:creationId xmlns:a16="http://schemas.microsoft.com/office/drawing/2014/main" id="{25EF176D-F2AE-48BB-B3F1-6E2555143088}"/>
              </a:ext>
            </a:extLst>
          </p:cNvPr>
          <p:cNvSpPr txBox="1">
            <a:spLocks/>
          </p:cNvSpPr>
          <p:nvPr userDrawn="1"/>
        </p:nvSpPr>
        <p:spPr>
          <a:xfrm>
            <a:off x="2731727" y="6363883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1" name="Объект 3">
            <a:extLst>
              <a:ext uri="{FF2B5EF4-FFF2-40B4-BE49-F238E27FC236}">
                <a16:creationId xmlns:a16="http://schemas.microsoft.com/office/drawing/2014/main" id="{977E0644-6898-4C5C-B21B-44B703BBEE66}"/>
              </a:ext>
            </a:extLst>
          </p:cNvPr>
          <p:cNvSpPr txBox="1">
            <a:spLocks/>
          </p:cNvSpPr>
          <p:nvPr userDrawn="1"/>
        </p:nvSpPr>
        <p:spPr>
          <a:xfrm>
            <a:off x="3240743" y="635169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2" name="Объект 3">
            <a:extLst>
              <a:ext uri="{FF2B5EF4-FFF2-40B4-BE49-F238E27FC236}">
                <a16:creationId xmlns:a16="http://schemas.microsoft.com/office/drawing/2014/main" id="{0A3B31F1-6BF9-4789-A098-61835013E155}"/>
              </a:ext>
            </a:extLst>
          </p:cNvPr>
          <p:cNvSpPr txBox="1">
            <a:spLocks/>
          </p:cNvSpPr>
          <p:nvPr userDrawn="1"/>
        </p:nvSpPr>
        <p:spPr>
          <a:xfrm>
            <a:off x="3749759" y="636693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3" name="Объект 3">
            <a:extLst>
              <a:ext uri="{FF2B5EF4-FFF2-40B4-BE49-F238E27FC236}">
                <a16:creationId xmlns:a16="http://schemas.microsoft.com/office/drawing/2014/main" id="{5B6BC946-4D8E-4A41-8288-E0EA99FE8917}"/>
              </a:ext>
            </a:extLst>
          </p:cNvPr>
          <p:cNvSpPr txBox="1">
            <a:spLocks/>
          </p:cNvSpPr>
          <p:nvPr userDrawn="1"/>
        </p:nvSpPr>
        <p:spPr>
          <a:xfrm>
            <a:off x="4249631" y="6345595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4" name="Объект 3">
            <a:extLst>
              <a:ext uri="{FF2B5EF4-FFF2-40B4-BE49-F238E27FC236}">
                <a16:creationId xmlns:a16="http://schemas.microsoft.com/office/drawing/2014/main" id="{E16C69DD-BEE4-4DCC-B6EF-97833319A665}"/>
              </a:ext>
            </a:extLst>
          </p:cNvPr>
          <p:cNvSpPr txBox="1">
            <a:spLocks/>
          </p:cNvSpPr>
          <p:nvPr userDrawn="1"/>
        </p:nvSpPr>
        <p:spPr>
          <a:xfrm>
            <a:off x="471238" y="3498506"/>
            <a:ext cx="4109703" cy="542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Рейтинг актуальности: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91ACCCAA-8E67-4779-9A64-6D86B948CCF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0797" y="4290412"/>
            <a:ext cx="6816324" cy="2007804"/>
          </a:xfrm>
          <a:prstGeom prst="rect">
            <a:avLst/>
          </a:prstGeom>
        </p:spPr>
      </p:pic>
      <p:sp>
        <p:nvSpPr>
          <p:cNvPr id="46" name="Объект 2">
            <a:extLst>
              <a:ext uri="{FF2B5EF4-FFF2-40B4-BE49-F238E27FC236}">
                <a16:creationId xmlns:a16="http://schemas.microsoft.com/office/drawing/2014/main" id="{2496208F-2CAD-46E2-BBDB-1D0C1AB11B20}"/>
              </a:ext>
            </a:extLst>
          </p:cNvPr>
          <p:cNvSpPr txBox="1">
            <a:spLocks/>
          </p:cNvSpPr>
          <p:nvPr userDrawn="1"/>
        </p:nvSpPr>
        <p:spPr>
          <a:xfrm>
            <a:off x="6751974" y="4491033"/>
            <a:ext cx="5375675" cy="1830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/>
              <a:t>Курс готовит экспертов по </a:t>
            </a:r>
            <a:r>
              <a:rPr lang="ru-RU" sz="1400" b="1" dirty="0"/>
              <a:t>Битрикс24</a:t>
            </a:r>
            <a:r>
              <a:rPr lang="ru-RU" sz="14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buNone/>
            </a:pPr>
            <a:r>
              <a:rPr lang="ru-RU" sz="1400" dirty="0"/>
              <a:t>Для компаний, внедривших или готовящихся внедрять </a:t>
            </a:r>
            <a:r>
              <a:rPr lang="ru-RU" sz="1400" b="1" dirty="0"/>
              <a:t>Битрикс24</a:t>
            </a:r>
            <a:r>
              <a:rPr lang="ru-RU" sz="1400" dirty="0"/>
              <a:t>, курс является альтернативой привлечения сторонних интеграторов </a:t>
            </a:r>
            <a:r>
              <a:rPr lang="ru-RU" sz="1400" b="1" dirty="0"/>
              <a:t>Битрикс24</a:t>
            </a:r>
            <a:r>
              <a:rPr lang="ru-RU" sz="1400" dirty="0"/>
              <a:t>.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61009739-7FB3-40CB-A651-DC0E2CFE114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07069" y="4766973"/>
            <a:ext cx="1057693" cy="1057693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64978675-C65D-40F1-9929-063F3FC7B90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503919" y="1142228"/>
            <a:ext cx="4298512" cy="2740991"/>
          </a:xfrm>
          <a:prstGeom prst="rect">
            <a:avLst/>
          </a:prstGeom>
        </p:spPr>
      </p:pic>
      <p:sp>
        <p:nvSpPr>
          <p:cNvPr id="49" name="Заголовок 3">
            <a:extLst>
              <a:ext uri="{FF2B5EF4-FFF2-40B4-BE49-F238E27FC236}">
                <a16:creationId xmlns:a16="http://schemas.microsoft.com/office/drawing/2014/main" id="{449BC1D3-73CD-42A4-B626-2287B4BA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5"/>
            <a:ext cx="9062089" cy="714868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434899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Заголовок 1">
            <a:extLst>
              <a:ext uri="{FF2B5EF4-FFF2-40B4-BE49-F238E27FC236}">
                <a16:creationId xmlns:a16="http://schemas.microsoft.com/office/drawing/2014/main" id="{62DD60D3-7226-4192-8C56-E020CECE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51" name="Объект 2">
            <a:extLst>
              <a:ext uri="{FF2B5EF4-FFF2-40B4-BE49-F238E27FC236}">
                <a16:creationId xmlns:a16="http://schemas.microsoft.com/office/drawing/2014/main" id="{5AA41738-3819-4A14-AD4D-5118FF92B597}"/>
              </a:ext>
            </a:extLst>
          </p:cNvPr>
          <p:cNvSpPr txBox="1">
            <a:spLocks/>
          </p:cNvSpPr>
          <p:nvPr userDrawn="1"/>
        </p:nvSpPr>
        <p:spPr>
          <a:xfrm>
            <a:off x="2331961" y="1455744"/>
            <a:ext cx="7857067" cy="200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Курс готовит экспертов по </a:t>
            </a:r>
            <a:r>
              <a:rPr lang="ru-RU" sz="1600" b="1" dirty="0"/>
              <a:t>Битрикс24</a:t>
            </a:r>
            <a:r>
              <a:rPr lang="ru-RU" sz="16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buNone/>
            </a:pPr>
            <a:r>
              <a:rPr lang="ru-RU" sz="1600" dirty="0"/>
              <a:t>Для компаний, внедривших или готовящихся внедрять </a:t>
            </a:r>
            <a:r>
              <a:rPr lang="ru-RU" sz="1600" b="1" dirty="0"/>
              <a:t>Битрикс24</a:t>
            </a:r>
            <a:r>
              <a:rPr lang="ru-RU" sz="1600" dirty="0"/>
              <a:t>, курс является альтернативой привлечения сторонних интеграторов </a:t>
            </a:r>
            <a:r>
              <a:rPr lang="ru-RU" sz="1600" b="1" dirty="0"/>
              <a:t>Битрикс24</a:t>
            </a:r>
            <a:r>
              <a:rPr lang="ru-RU" sz="1600" dirty="0"/>
              <a:t>.</a:t>
            </a:r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A9B4E02A-7253-44CC-A7FF-4FEF6E44DF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628" y="1461426"/>
            <a:ext cx="1578939" cy="1573134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7AD207F7-A324-4FC3-AE7E-673D3E2AE1A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400" y="1737992"/>
            <a:ext cx="685393" cy="920032"/>
          </a:xfrm>
          <a:prstGeom prst="rect">
            <a:avLst/>
          </a:prstGeom>
        </p:spPr>
      </p:pic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BC628EE1-64A6-4E13-B19D-CA574560B09F}"/>
              </a:ext>
            </a:extLst>
          </p:cNvPr>
          <p:cNvSpPr/>
          <p:nvPr userDrawn="1"/>
        </p:nvSpPr>
        <p:spPr>
          <a:xfrm>
            <a:off x="847316" y="3890824"/>
            <a:ext cx="9672638" cy="2109371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бъект 2">
            <a:extLst>
              <a:ext uri="{FF2B5EF4-FFF2-40B4-BE49-F238E27FC236}">
                <a16:creationId xmlns:a16="http://schemas.microsoft.com/office/drawing/2014/main" id="{05346541-911C-40C1-BA8E-154EDE8E0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406" y="4148433"/>
            <a:ext cx="9245918" cy="2109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242750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,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0A5A5D0F-2091-41CB-B49D-7B8F7DD5A7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7334" y="1458040"/>
            <a:ext cx="5133262" cy="50923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15" name="Рисунок 8">
            <a:extLst>
              <a:ext uri="{FF2B5EF4-FFF2-40B4-BE49-F238E27FC236}">
                <a16:creationId xmlns:a16="http://schemas.microsoft.com/office/drawing/2014/main" id="{757A936C-DED9-4A02-AF8D-1EBD78E4FF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90952" y="1458040"/>
            <a:ext cx="4566459" cy="5092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791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,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E70656E-1816-4D2C-93B5-51AC03000AD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49087" y="1458040"/>
            <a:ext cx="5133262" cy="50923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6" name="Рисунок 8">
            <a:extLst>
              <a:ext uri="{FF2B5EF4-FFF2-40B4-BE49-F238E27FC236}">
                <a16:creationId xmlns:a16="http://schemas.microsoft.com/office/drawing/2014/main" id="{1DD34810-7933-44D7-A624-DFDC39D9C2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333" y="1458040"/>
            <a:ext cx="4566459" cy="5092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26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для разделения модул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76D43C2-AE01-406A-B0C1-9293B7B42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06" y="2681457"/>
            <a:ext cx="10026326" cy="127623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Битрикс24 - администрирование: CRM, коробочная версия, бизнес-процессы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02FA436-796C-4D8F-8A54-C83B58F03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06" y="4044295"/>
            <a:ext cx="9306938" cy="1096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ru-RU" sz="2400" dirty="0"/>
              <a:t>Направление Курсы Бизнес-приложения 16 </a:t>
            </a:r>
            <a:r>
              <a:rPr lang="ru-RU" sz="2400" dirty="0" err="1"/>
              <a:t>ак.час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11835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000" y="4095784"/>
            <a:ext cx="10560000" cy="810000"/>
          </a:xfrm>
        </p:spPr>
        <p:txBody>
          <a:bodyPr anchor="b">
            <a:normAutofit/>
          </a:bodyPr>
          <a:lstStyle>
            <a:lvl1pPr algn="ctr">
              <a:defRPr sz="25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00367"/>
            <a:ext cx="9144000" cy="45514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81" y="2635556"/>
            <a:ext cx="8265041" cy="1586888"/>
          </a:xfrm>
          <a:prstGeom prst="rect">
            <a:avLst/>
          </a:prstGeom>
        </p:spPr>
      </p:pic>
      <p:sp>
        <p:nvSpPr>
          <p:cNvPr id="10" name="Нижний колонтитул 3"/>
          <p:cNvSpPr>
            <a:spLocks noGrp="1"/>
          </p:cNvSpPr>
          <p:nvPr userDrawn="1"/>
        </p:nvSpPr>
        <p:spPr>
          <a:xfrm>
            <a:off x="4038600" y="6484254"/>
            <a:ext cx="4114800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t>www.specialist.ru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591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00429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7657"/>
            <a:ext cx="10515600" cy="37193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>
          <a:xfrm>
            <a:off x="838200" y="1804173"/>
            <a:ext cx="10515600" cy="540000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647161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582" y="222224"/>
            <a:ext cx="5177108" cy="315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06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7702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3514"/>
            <a:ext cx="5157787" cy="651561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853513"/>
            <a:ext cx="5183188" cy="6515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5880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9584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9324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3089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39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53F746-D5FB-40B7-9844-97FB9920DE59}"/>
              </a:ext>
            </a:extLst>
          </p:cNvPr>
          <p:cNvSpPr txBox="1"/>
          <p:nvPr userDrawn="1"/>
        </p:nvSpPr>
        <p:spPr>
          <a:xfrm>
            <a:off x="742378" y="6041352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01BF1C0-EADD-47BA-8687-016F44BBC2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916626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41379" y="1352550"/>
            <a:ext cx="6439191" cy="4688212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 userDrawn="1"/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E75B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33069006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15" y="2943330"/>
            <a:ext cx="5177108" cy="3151371"/>
          </a:xfrm>
          <a:prstGeom prst="rect">
            <a:avLst/>
          </a:prstGeom>
        </p:spPr>
      </p:pic>
      <p:sp>
        <p:nvSpPr>
          <p:cNvPr id="16" name="Прямоугольник 15"/>
          <p:cNvSpPr/>
          <p:nvPr userDrawn="1"/>
        </p:nvSpPr>
        <p:spPr>
          <a:xfrm>
            <a:off x="1126993" y="2946605"/>
            <a:ext cx="19052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rPr>
              <a:t>info@specialist.ru</a:t>
            </a:r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126994" y="3288435"/>
            <a:ext cx="20649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rPr>
              <a:t>+7 (495) 232-32-16</a:t>
            </a:r>
          </a:p>
        </p:txBody>
      </p:sp>
      <p:sp>
        <p:nvSpPr>
          <p:cNvPr id="18" name="Заголовок 1"/>
          <p:cNvSpPr txBox="1">
            <a:spLocks/>
          </p:cNvSpPr>
          <p:nvPr userDrawn="1"/>
        </p:nvSpPr>
        <p:spPr>
          <a:xfrm>
            <a:off x="1884219" y="410160"/>
            <a:ext cx="9469581" cy="2220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E75B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Myriad Pro" panose="020B0503030403020204" pitchFamily="34" charset="0"/>
              </a:rPr>
              <a:t>Выбирайте Центр </a:t>
            </a:r>
            <a:b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Myriad Pro" panose="020B0503030403020204" pitchFamily="34" charset="0"/>
              </a:rPr>
            </a:b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Myriad Pro" panose="020B0503030403020204" pitchFamily="34" charset="0"/>
              </a:rPr>
              <a:t>«Специалист» – крупнейший учебный центр России! </a:t>
            </a:r>
            <a:endParaRPr lang="ru-RU" sz="3600" dirty="0">
              <a:solidFill>
                <a:schemeClr val="accent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106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3492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36931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76694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7242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17954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280"/>
            <a:ext cx="10515360" cy="614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60751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17946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09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97B81FD-B602-4D6E-B860-96F61B36C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06" y="3122030"/>
            <a:ext cx="10026326" cy="127623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Битрикс24 - администрирование: CRM, коробочная версия, бизнес-процессы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C7D4C8F-DA2C-407F-9CB5-12D29E220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06" y="4484868"/>
            <a:ext cx="9306938" cy="1096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ru-RU" sz="2400" dirty="0"/>
              <a:t>Направление Курсы Бизнес-приложения 16 </a:t>
            </a:r>
            <a:r>
              <a:rPr lang="ru-RU" sz="2400" dirty="0" err="1"/>
              <a:t>ак.час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89D8A5-6110-473F-B3BE-96BC8D8CD7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06" y="900268"/>
            <a:ext cx="3930599" cy="109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DEB476-C43A-43BB-9346-713FA0EE8CA5}"/>
              </a:ext>
            </a:extLst>
          </p:cNvPr>
          <p:cNvSpPr txBox="1"/>
          <p:nvPr userDrawn="1"/>
        </p:nvSpPr>
        <p:spPr>
          <a:xfrm>
            <a:off x="842106" y="6054509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7127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21546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82029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01874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832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832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73064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4176000" y="6398075"/>
            <a:ext cx="3840000" cy="36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0119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31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463ACB8-C362-4D16-B699-DBE302265A5B}"/>
              </a:ext>
            </a:extLst>
          </p:cNvPr>
          <p:cNvSpPr txBox="1">
            <a:spLocks/>
          </p:cNvSpPr>
          <p:nvPr userDrawn="1"/>
        </p:nvSpPr>
        <p:spPr>
          <a:xfrm>
            <a:off x="677332" y="965830"/>
            <a:ext cx="9062089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/>
              <a:t>Подзаголовок раздела курса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29DDE8A-E63F-4B77-B18F-E96EB0311573}"/>
              </a:ext>
            </a:extLst>
          </p:cNvPr>
          <p:cNvSpPr txBox="1">
            <a:spLocks/>
          </p:cNvSpPr>
          <p:nvPr userDrawn="1"/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000" dirty="0">
                <a:solidFill>
                  <a:schemeClr val="accent2"/>
                </a:solidFill>
              </a:rPr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91676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4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преподавател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2">
            <a:extLst>
              <a:ext uri="{FF2B5EF4-FFF2-40B4-BE49-F238E27FC236}">
                <a16:creationId xmlns:a16="http://schemas.microsoft.com/office/drawing/2014/main" id="{AEA37DF3-6EB2-4447-B516-069AB125468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08306" y="1576336"/>
            <a:ext cx="7810213" cy="89541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marL="0" indent="0">
              <a:buNone/>
            </a:pPr>
            <a:r>
              <a:rPr lang="ru-RU" sz="3200" dirty="0" err="1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-52"/>
              </a:rPr>
              <a:t>Клевогин</a:t>
            </a:r>
            <a:r>
              <a:rPr lang="ru-RU" sz="3200" dirty="0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-52"/>
              </a:rPr>
              <a:t> Сергей Павлович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44F41B25-6E40-4745-8F4C-7B04DFD446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08306" y="2466719"/>
            <a:ext cx="7663909" cy="31257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Преподаватель курсов по Интернет-технологиям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Сертифицированный разработчик, тренер и интегратор 1С-Битрикс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15 лет в ИТ и Интернет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Преподаватель курсов по Интернет-технологиям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Сертифицированный разработчик, тренер и интегратор 1С-Битрикс</a:t>
            </a:r>
          </a:p>
          <a:p>
            <a:pPr marL="0" indent="0">
              <a:buNone/>
            </a:pPr>
            <a:endParaRPr lang="ru-RU" sz="2000" dirty="0"/>
          </a:p>
          <a:p>
            <a:endParaRPr lang="ru-RU" sz="2000" dirty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80F53586-1450-4A51-9A61-7CE1B9D5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784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 преподавателе</a:t>
            </a:r>
          </a:p>
        </p:txBody>
      </p:sp>
      <p:sp>
        <p:nvSpPr>
          <p:cNvPr id="11" name="Рисунок 8">
            <a:extLst>
              <a:ext uri="{FF2B5EF4-FFF2-40B4-BE49-F238E27FC236}">
                <a16:creationId xmlns:a16="http://schemas.microsoft.com/office/drawing/2014/main" id="{5891B36B-881C-4141-BBE6-B105A94390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336" y="1576337"/>
            <a:ext cx="2302449" cy="30538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12" name="Рисунок 8">
            <a:extLst>
              <a:ext uri="{FF2B5EF4-FFF2-40B4-BE49-F238E27FC236}">
                <a16:creationId xmlns:a16="http://schemas.microsoft.com/office/drawing/2014/main" id="{D0DC394C-8699-4A45-A201-AA08A651EF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08307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4" name="Рисунок 8">
            <a:extLst>
              <a:ext uri="{FF2B5EF4-FFF2-40B4-BE49-F238E27FC236}">
                <a16:creationId xmlns:a16="http://schemas.microsoft.com/office/drawing/2014/main" id="{A1F3E756-AA96-4059-8790-E061C222A0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44371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5" name="Рисунок 8">
            <a:extLst>
              <a:ext uri="{FF2B5EF4-FFF2-40B4-BE49-F238E27FC236}">
                <a16:creationId xmlns:a16="http://schemas.microsoft.com/office/drawing/2014/main" id="{4F2B07F3-F754-49F5-BDE6-333192BF63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62147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6" name="Рисунок 8">
            <a:extLst>
              <a:ext uri="{FF2B5EF4-FFF2-40B4-BE49-F238E27FC236}">
                <a16:creationId xmlns:a16="http://schemas.microsoft.com/office/drawing/2014/main" id="{17E681ED-16F0-4689-A5CB-3937C69D54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79921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36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A6DC10-EF66-4F0E-8206-F25E5DF7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F4D986-E3F5-40FA-A342-31C859248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65307"/>
            <a:ext cx="9062089" cy="132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</p:spPr>
        <p:txBody>
          <a:bodyPr/>
          <a:lstStyle>
            <a:lvl1pPr marL="342900" indent="-3429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</p:spPr>
        <p:txBody>
          <a:bodyPr/>
          <a:lstStyle>
            <a:lvl1pPr marL="342900" indent="-3429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9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image" Target="../media/image49.png"/><Relationship Id="rId2" Type="http://schemas.openxmlformats.org/officeDocument/2006/relationships/slideLayout" Target="../slideLayouts/slideLayout21.xml"/><Relationship Id="rId16" Type="http://schemas.openxmlformats.org/officeDocument/2006/relationships/hyperlink" Target="http://www.specialist.ru/" TargetMode="Externa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image" Target="../media/image48.png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image" Target="../media/image4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image" Target="../media/image55.png"/><Relationship Id="rId2" Type="http://schemas.openxmlformats.org/officeDocument/2006/relationships/slideLayout" Target="../slideLayouts/slideLayout33.xml"/><Relationship Id="rId16" Type="http://schemas.openxmlformats.org/officeDocument/2006/relationships/image" Target="../media/image54.jpeg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66C0EA-153F-45C6-9ECE-5A8B4176BC6E}"/>
              </a:ext>
            </a:extLst>
          </p:cNvPr>
          <p:cNvSpPr txBox="1"/>
          <p:nvPr userDrawn="1"/>
        </p:nvSpPr>
        <p:spPr>
          <a:xfrm>
            <a:off x="7240772" y="624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45D06BEE-9355-479F-BCCF-D769E58E87B3}"/>
              </a:ext>
            </a:extLst>
          </p:cNvPr>
          <p:cNvSpPr txBox="1">
            <a:spLocks/>
          </p:cNvSpPr>
          <p:nvPr userDrawn="1"/>
        </p:nvSpPr>
        <p:spPr>
          <a:xfrm>
            <a:off x="10957186" y="258650"/>
            <a:ext cx="90503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2000" b="1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1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69" r:id="rId2"/>
    <p:sldLayoutId id="2147483756" r:id="rId3"/>
    <p:sldLayoutId id="2147483767" r:id="rId4"/>
    <p:sldLayoutId id="2147483759" r:id="rId5"/>
    <p:sldLayoutId id="2147483743" r:id="rId6"/>
    <p:sldLayoutId id="2147483744" r:id="rId7"/>
    <p:sldLayoutId id="2147483757" r:id="rId8"/>
    <p:sldLayoutId id="2147483745" r:id="rId9"/>
    <p:sldLayoutId id="2147483758" r:id="rId10"/>
    <p:sldLayoutId id="2147483747" r:id="rId11"/>
    <p:sldLayoutId id="2147483750" r:id="rId12"/>
    <p:sldLayoutId id="2147483751" r:id="rId13"/>
    <p:sldLayoutId id="2147483760" r:id="rId14"/>
    <p:sldLayoutId id="2147483761" r:id="rId15"/>
    <p:sldLayoutId id="2147483763" r:id="rId16"/>
    <p:sldLayoutId id="2147483764" r:id="rId17"/>
    <p:sldLayoutId id="2147483765" r:id="rId18"/>
    <p:sldLayoutId id="2147483768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1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72" y="6380054"/>
            <a:ext cx="2893329" cy="292584"/>
          </a:xfrm>
          <a:prstGeom prst="rect">
            <a:avLst/>
          </a:prstGeom>
        </p:spPr>
      </p:pic>
      <p:pic>
        <p:nvPicPr>
          <p:cNvPr id="9" name="Объект 7"/>
          <p:cNvPicPr>
            <a:picLocks noGrp="1"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6189230"/>
            <a:ext cx="2706332" cy="48340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Нижний колонтитул 2">
            <a:hlinkClick r:id="rId16"/>
          </p:cNvPr>
          <p:cNvSpPr>
            <a:spLocks noGrp="1"/>
          </p:cNvSpPr>
          <p:nvPr userDrawn="1"/>
        </p:nvSpPr>
        <p:spPr>
          <a:xfrm>
            <a:off x="8816547" y="6339473"/>
            <a:ext cx="2537253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dirty="0">
                <a:solidFill>
                  <a:schemeClr val="bg1"/>
                </a:solidFill>
                <a:latin typeface="Myriad Pro" panose="020B0503030403020204" pitchFamily="34" charset="0"/>
              </a:rPr>
              <a:t>www.specialist.ru</a:t>
            </a:r>
            <a:endParaRPr lang="ru-RU" sz="1200" b="1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92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2E75B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7"/>
        </a:buBlip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886" lvl="1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2822" lvl="2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40" lvl="3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178" lvl="4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720" y="6356160"/>
            <a:ext cx="411456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72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12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12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508320" y="5517120"/>
            <a:ext cx="2302080" cy="102144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6958080" y="-3098400"/>
            <a:ext cx="6575520" cy="537072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63857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</p:sldLayoutIdLst>
  <p:txStyles>
    <p:titleStyle>
      <a:lvl1pPr algn="l" defTabSz="121914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74" indent="-227994" algn="l" defTabSz="1219140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25231" y="2343352"/>
            <a:ext cx="10515360" cy="132528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6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Программирование </a:t>
            </a:r>
            <a:endParaRPr lang="en-US" sz="64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6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языке Python</a:t>
            </a:r>
            <a:endParaRPr lang="en-US" sz="64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dirty="0"/>
              <a:t>Уровень 2. </a:t>
            </a:r>
            <a:endParaRPr lang="en-US" dirty="0"/>
          </a:p>
          <a:p>
            <a:pPr algn="ctr"/>
            <a:r>
              <a:rPr lang="ru-RU" dirty="0"/>
              <a:t>Продвинутый курс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ws706 BT" panose="02040804060705020204" pitchFamily="18" charset="0"/>
              <a:cs typeface="Segoe UI Light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9901B-6F31-42BD-8097-0B6D9FA8D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8" y="230166"/>
            <a:ext cx="1855879" cy="185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4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66D3B8F-8579-4C89-BF2E-AD069131C0C8}"/>
              </a:ext>
            </a:extLst>
          </p:cNvPr>
          <p:cNvSpPr txBox="1">
            <a:spLocks/>
          </p:cNvSpPr>
          <p:nvPr/>
        </p:nvSpPr>
        <p:spPr>
          <a:xfrm>
            <a:off x="424811" y="324703"/>
            <a:ext cx="11767189" cy="74754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12191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Yandex Sans Text Light" panose="02000000000000000000" pitchFamily="2" charset="-52"/>
              </a:rPr>
              <a:t>Отношения между классами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EE39079-7DD4-42C4-8581-13C86EC14212}"/>
              </a:ext>
            </a:extLst>
          </p:cNvPr>
          <p:cNvSpPr/>
          <p:nvPr/>
        </p:nvSpPr>
        <p:spPr>
          <a:xfrm>
            <a:off x="424811" y="1630770"/>
            <a:ext cx="1146239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4400" dirty="0">
                <a:latin typeface="Yandex Sans Text Light" panose="02000000000000000000" pitchFamily="2" charset="-52"/>
              </a:rPr>
              <a:t>Виды отношений между классами.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400" dirty="0">
                <a:latin typeface="Yandex Sans Text Light" panose="02000000000000000000" pitchFamily="2" charset="-52"/>
              </a:rPr>
              <a:t>Отношение "Агрегация".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400" dirty="0">
                <a:latin typeface="Yandex Sans Text Light" panose="02000000000000000000" pitchFamily="2" charset="-52"/>
              </a:rPr>
              <a:t>Отношение "Композиция“</a:t>
            </a:r>
            <a:endParaRPr lang="en-US" sz="4400" dirty="0">
              <a:latin typeface="Yandex Sans Text Light" panose="02000000000000000000" pitchFamily="2" charset="-52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4400" dirty="0">
                <a:latin typeface="Yandex Sans Text Light" panose="02000000000000000000" pitchFamily="2" charset="-52"/>
              </a:rPr>
              <a:t>Вложенные классы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400" dirty="0">
                <a:latin typeface="Yandex Sans Text Light" panose="02000000000000000000" pitchFamily="2" charset="-52"/>
              </a:rPr>
              <a:t>Взаимодействие между классами на примере </a:t>
            </a:r>
            <a:r>
              <a:rPr lang="en-US" sz="4400" dirty="0">
                <a:latin typeface="Yandex Sans Text Light" panose="02000000000000000000" pitchFamily="2" charset="-52"/>
              </a:rPr>
              <a:t>ORM Alchemy</a:t>
            </a:r>
            <a:endParaRPr lang="ru-RU" sz="4400" dirty="0">
              <a:latin typeface="Yandex Sans Text Light" panose="02000000000000000000" pitchFamily="2" charset="-52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AE4D20A-452E-455D-BA85-71B8031E4388}"/>
              </a:ext>
            </a:extLst>
          </p:cNvPr>
          <p:cNvSpPr/>
          <p:nvPr/>
        </p:nvSpPr>
        <p:spPr>
          <a:xfrm>
            <a:off x="9670750" y="1235799"/>
            <a:ext cx="11993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(4 </a:t>
            </a:r>
            <a:r>
              <a:rPr lang="ru-RU" sz="2000" b="1" dirty="0" err="1"/>
              <a:t>ак</a:t>
            </a:r>
            <a:r>
              <a:rPr lang="ru-RU" sz="2000" b="1" dirty="0"/>
              <a:t>. ч.)</a:t>
            </a:r>
          </a:p>
        </p:txBody>
      </p:sp>
    </p:spTree>
    <p:extLst>
      <p:ext uri="{BB962C8B-B14F-4D97-AF65-F5344CB8AC3E}">
        <p14:creationId xmlns:p14="http://schemas.microsoft.com/office/powerpoint/2010/main" val="114143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/>
            <a:fld id="{1519AFA1-E01F-4869-9A2C-AE6B64FF5724}" type="slidenum">
              <a:rPr lang="ru-RU">
                <a:solidFill>
                  <a:prstClr val="white"/>
                </a:solidFill>
              </a:rPr>
              <a:pPr defTabSz="914400"/>
              <a:t>3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6174C90-0852-4732-A61D-A1F3CC427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02" y="136523"/>
            <a:ext cx="6064006" cy="4108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3C475B-E0FA-42A1-91F1-F49BBE1B1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43" y="2704152"/>
            <a:ext cx="5986347" cy="34177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536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/>
            <a:fld id="{1519AFA1-E01F-4869-9A2C-AE6B64FF5724}" type="slidenum">
              <a:rPr lang="ru-RU">
                <a:solidFill>
                  <a:prstClr val="white"/>
                </a:solidFill>
              </a:rPr>
              <a:pPr defTabSz="914400"/>
              <a:t>4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9EEDB05-C3A0-47F6-BCEA-77AB37DBC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77" y="263228"/>
            <a:ext cx="5735123" cy="2935034"/>
          </a:xfrm>
          <a:prstGeom prst="rect">
            <a:avLst/>
          </a:prstGeom>
        </p:spPr>
      </p:pic>
      <p:pic>
        <p:nvPicPr>
          <p:cNvPr id="1026" name="Picture 2" descr="Наследование в Java, композиция и агрегирование, отношения между классами">
            <a:extLst>
              <a:ext uri="{FF2B5EF4-FFF2-40B4-BE49-F238E27FC236}">
                <a16:creationId xmlns:a16="http://schemas.microsoft.com/office/drawing/2014/main" id="{ACFE0E81-81B4-4B57-AD99-9CDFE5335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361" y="3429000"/>
            <a:ext cx="6272434" cy="283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68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/>
            <a:fld id="{1519AFA1-E01F-4869-9A2C-AE6B64FF5724}" type="slidenum">
              <a:rPr lang="ru-RU">
                <a:solidFill>
                  <a:prstClr val="white"/>
                </a:solidFill>
              </a:rPr>
              <a:pPr defTabSz="914400"/>
              <a:t>5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2050" name="Picture 2" descr="Классы">
            <a:extLst>
              <a:ext uri="{FF2B5EF4-FFF2-40B4-BE49-F238E27FC236}">
                <a16:creationId xmlns:a16="http://schemas.microsoft.com/office/drawing/2014/main" id="{30D4BBF9-966A-421F-8E31-4EC8033E1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521" y="729577"/>
            <a:ext cx="6854787" cy="502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1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6E8557-2C11-4E65-A7DC-4FD9955DF42A}"/>
              </a:ext>
            </a:extLst>
          </p:cNvPr>
          <p:cNvSpPr txBox="1">
            <a:spLocks/>
          </p:cNvSpPr>
          <p:nvPr/>
        </p:nvSpPr>
        <p:spPr>
          <a:xfrm>
            <a:off x="1266794" y="2669523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800" dirty="0"/>
              <a:t>Спасибо </a:t>
            </a:r>
          </a:p>
          <a:p>
            <a:r>
              <a:rPr lang="ru-RU" dirty="0"/>
              <a:t>за внимание!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4F517F1-B040-4C23-A1FC-87F348A889F9}"/>
              </a:ext>
            </a:extLst>
          </p:cNvPr>
          <p:cNvSpPr txBox="1">
            <a:spLocks/>
          </p:cNvSpPr>
          <p:nvPr/>
        </p:nvSpPr>
        <p:spPr>
          <a:xfrm>
            <a:off x="1266794" y="3876099"/>
            <a:ext cx="3650827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0" dirty="0"/>
              <a:t>Ваши вопросы…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1D53B5-DE19-479B-83BD-E3D8F3DB2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186" y="345654"/>
            <a:ext cx="6404435" cy="64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1137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пециалист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1C4"/>
      </a:accent1>
      <a:accent2>
        <a:srgbClr val="004777"/>
      </a:accent2>
      <a:accent3>
        <a:srgbClr val="14A0FF"/>
      </a:accent3>
      <a:accent4>
        <a:srgbClr val="E28B18"/>
      </a:accent4>
      <a:accent5>
        <a:srgbClr val="7F7F7F"/>
      </a:accent5>
      <a:accent6>
        <a:srgbClr val="14A0FF"/>
      </a:accent6>
      <a:hlink>
        <a:srgbClr val="1C6093"/>
      </a:hlink>
      <a:folHlink>
        <a:srgbClr val="70A1C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пециалист">
      <a:dk1>
        <a:sysClr val="windowText" lastClr="000000"/>
      </a:dk1>
      <a:lt1>
        <a:sysClr val="window" lastClr="FFFFFF"/>
      </a:lt1>
      <a:dk2>
        <a:srgbClr val="2E75B6"/>
      </a:dk2>
      <a:lt2>
        <a:srgbClr val="F8F8F8"/>
      </a:lt2>
      <a:accent1>
        <a:srgbClr val="2E75B6"/>
      </a:accent1>
      <a:accent2>
        <a:srgbClr val="B2B2B2"/>
      </a:accent2>
      <a:accent3>
        <a:srgbClr val="ED9127"/>
      </a:accent3>
      <a:accent4>
        <a:srgbClr val="808080"/>
      </a:accent4>
      <a:accent5>
        <a:srgbClr val="5F5F5F"/>
      </a:accent5>
      <a:accent6>
        <a:srgbClr val="4D4D4D"/>
      </a:accent6>
      <a:hlink>
        <a:srgbClr val="2E75B6"/>
      </a:hlink>
      <a:folHlink>
        <a:srgbClr val="919191"/>
      </a:folHlink>
    </a:clrScheme>
    <a:fontScheme name="Новый специалис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специалиста (без слайдов).potx" id="{EEA6CBE0-5BEA-473D-B54D-403E495B247F}" vid="{3DCA0052-605D-40A0-8378-5EB23E0C975E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9129</TotalTime>
  <Words>41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6</vt:i4>
      </vt:variant>
    </vt:vector>
  </HeadingPairs>
  <TitlesOfParts>
    <vt:vector size="21" baseType="lpstr">
      <vt:lpstr>Arial</vt:lpstr>
      <vt:lpstr>Calibri</vt:lpstr>
      <vt:lpstr>Calibri Light</vt:lpstr>
      <vt:lpstr>Montserrat</vt:lpstr>
      <vt:lpstr>Myriad Pro</vt:lpstr>
      <vt:lpstr>News706 BT</vt:lpstr>
      <vt:lpstr>Open Sans</vt:lpstr>
      <vt:lpstr>Segoe UI Light</vt:lpstr>
      <vt:lpstr>Times New Roman</vt:lpstr>
      <vt:lpstr>Trebuchet MS</vt:lpstr>
      <vt:lpstr>Wingdings 3</vt:lpstr>
      <vt:lpstr>Yandex Sans Text Light</vt:lpstr>
      <vt:lpstr>Аспект</vt:lpstr>
      <vt:lpstr>Тема Office</vt:lpstr>
      <vt:lpstr>1_Office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Майдыковский Евгений Игоревич</dc:creator>
  <cp:lastModifiedBy>user</cp:lastModifiedBy>
  <cp:revision>435</cp:revision>
  <cp:lastPrinted>2019-04-08T14:42:06Z</cp:lastPrinted>
  <dcterms:created xsi:type="dcterms:W3CDTF">2019-04-03T13:32:28Z</dcterms:created>
  <dcterms:modified xsi:type="dcterms:W3CDTF">2024-11-07T13:03:00Z</dcterms:modified>
</cp:coreProperties>
</file>