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  <p:sldMasterId id="2147483843" r:id="rId3"/>
    <p:sldMasterId id="2147483858" r:id="rId4"/>
  </p:sldMasterIdLst>
  <p:notesMasterIdLst>
    <p:notesMasterId r:id="rId15"/>
  </p:notesMasterIdLst>
  <p:handoutMasterIdLst>
    <p:handoutMasterId r:id="rId16"/>
  </p:handoutMasterIdLst>
  <p:sldIdLst>
    <p:sldId id="431" r:id="rId5"/>
    <p:sldId id="432" r:id="rId6"/>
    <p:sldId id="433" r:id="rId7"/>
    <p:sldId id="260" r:id="rId8"/>
    <p:sldId id="261" r:id="rId9"/>
    <p:sldId id="262" r:id="rId10"/>
    <p:sldId id="419" r:id="rId11"/>
    <p:sldId id="426" r:id="rId12"/>
    <p:sldId id="421" r:id="rId13"/>
    <p:sldId id="363" r:id="rId1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2"/>
            <p14:sldId id="433"/>
            <p14:sldId id="260"/>
            <p14:sldId id="261"/>
            <p14:sldId id="262"/>
            <p14:sldId id="419"/>
            <p14:sldId id="426"/>
            <p14:sldId id="42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3" d="100"/>
          <a:sy n="103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8d68df769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8d68df769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c заголовком" type="title">
  <p:cSld name="Титульный слайд c заголовком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98721" y="3172127"/>
            <a:ext cx="93068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98721" y="4878060"/>
            <a:ext cx="9306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A1CCE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93" y="138484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238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32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2"/>
          </p:nvPr>
        </p:nvSpPr>
        <p:spPr>
          <a:xfrm>
            <a:off x="677335" y="1426195"/>
            <a:ext cx="2615200" cy="3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867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235601" y="2869323"/>
            <a:ext cx="6197200" cy="3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3235601" y="1216853"/>
            <a:ext cx="61972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0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4"/>
          </p:nvPr>
        </p:nvSpPr>
        <p:spPr>
          <a:xfrm>
            <a:off x="9744075" y="1217613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5"/>
          </p:nvPr>
        </p:nvSpPr>
        <p:spPr>
          <a:xfrm>
            <a:off x="9744075" y="244591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6"/>
          </p:nvPr>
        </p:nvSpPr>
        <p:spPr>
          <a:xfrm>
            <a:off x="9744075" y="3674209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7"/>
          </p:nvPr>
        </p:nvSpPr>
        <p:spPr>
          <a:xfrm>
            <a:off x="9744075" y="489182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307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подзаголовок">
  <p:cSld name="Заголовок + подзаголовок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 sz="36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77335" y="1103764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677333" y="1964164"/>
            <a:ext cx="8596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77333" y="469564"/>
            <a:ext cx="90620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30" y="2149396"/>
            <a:ext cx="5170575" cy="355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5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без заголовка">
  <p:cSld name="Титульный слайд без заголов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117" y="224465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5254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>
  <p:cSld name="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5" y="377566"/>
            <a:ext cx="3412608" cy="77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198721" y="1956391"/>
            <a:ext cx="8636800" cy="2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417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016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36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77333" y="441213"/>
            <a:ext cx="85968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181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None/>
              <a:defRPr sz="2400" b="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800" cy="3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800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600"/>
              <a:buNone/>
              <a:defRPr sz="1067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5706533" y="6385221"/>
            <a:ext cx="79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50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4400" b="0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3F3F3F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535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144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140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73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68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099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0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0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91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63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599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3268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83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339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7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3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55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5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6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2700" b="1" i="0" u="none" strike="noStrike" cap="none">
                <a:solidFill>
                  <a:srgbClr val="0035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77333" y="1935127"/>
            <a:ext cx="8596800" cy="4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7240772" y="6248400"/>
            <a:ext cx="184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0957185" y="258651"/>
            <a:ext cx="90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u="none">
                <a:solidFill>
                  <a:srgbClr val="CEDFEA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000" b="1" u="none">
              <a:solidFill>
                <a:srgbClr val="CEDF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8082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069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DB91A7-DC06-4330-95E0-DBA798E84ECC}"/>
              </a:ext>
            </a:extLst>
          </p:cNvPr>
          <p:cNvSpPr txBox="1">
            <a:spLocks/>
          </p:cNvSpPr>
          <p:nvPr/>
        </p:nvSpPr>
        <p:spPr>
          <a:xfrm>
            <a:off x="446867" y="464240"/>
            <a:ext cx="11298265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Наследование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0C8D2B-CB4C-4A27-B526-DA03D27994B8}"/>
              </a:ext>
            </a:extLst>
          </p:cNvPr>
          <p:cNvSpPr/>
          <p:nvPr/>
        </p:nvSpPr>
        <p:spPr>
          <a:xfrm>
            <a:off x="342748" y="1983861"/>
            <a:ext cx="114623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Основы наследования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Наследование от встроенных типов.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Полиморфизм и абстрактные класс.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Класс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Enum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71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3848EBD-C726-401D-8D71-3BE76C88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69"/>
            <a:ext cx="10515600" cy="1325563"/>
          </a:xfrm>
        </p:spPr>
        <p:txBody>
          <a:bodyPr/>
          <a:lstStyle/>
          <a:p>
            <a:r>
              <a:rPr lang="ru-RU" sz="4400" dirty="0"/>
              <a:t>Наследование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F1099AE-176B-4C8C-8938-F07B9BAD622C}"/>
              </a:ext>
            </a:extLst>
          </p:cNvPr>
          <p:cNvSpPr txBox="1">
            <a:spLocks/>
          </p:cNvSpPr>
          <p:nvPr/>
        </p:nvSpPr>
        <p:spPr>
          <a:xfrm>
            <a:off x="838200" y="1533832"/>
            <a:ext cx="10739284" cy="4643131"/>
          </a:xfrm>
          <a:prstGeom prst="rect">
            <a:avLst/>
          </a:prstGeom>
        </p:spPr>
        <p:txBody>
          <a:bodyPr/>
          <a:lstStyle>
            <a:lvl1pPr marL="228474" indent="-227994" algn="l" defTabSz="1219140" rtl="0" eaLnBrk="1" latinLnBrk="0" hangingPunct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/>
              <a:t>Наследование – одно из фундаментальных понятий ООП.</a:t>
            </a:r>
          </a:p>
          <a:p>
            <a:r>
              <a:rPr lang="ru-RU" sz="2800"/>
              <a:t>Класс может быть производным от другого класса. При этом он и его объекты наследуют все свойства родительского класса.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class Bird():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базовый</a:t>
            </a:r>
            <a:endParaRPr lang="en-US" sz="200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def fly(self):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    print("</a:t>
            </a:r>
            <a:r>
              <a:rPr lang="ru-RU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летит")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Duck(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Bird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):</a:t>
            </a:r>
            <a:r>
              <a:rPr lang="ru-RU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производный</a:t>
            </a:r>
            <a:endParaRPr lang="en-US" sz="200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def quack(self):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print('</a:t>
            </a:r>
            <a:r>
              <a:rPr lang="ru-RU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кря!')</a:t>
            </a:r>
          </a:p>
          <a:p>
            <a:r>
              <a:rPr lang="en-US" sz="2800"/>
              <a:t>Bird – </a:t>
            </a:r>
            <a:r>
              <a:rPr lang="ru-RU" sz="2800"/>
              <a:t>это базовый (родительский, базовый, </a:t>
            </a:r>
            <a:r>
              <a:rPr lang="en-US" sz="2800"/>
              <a:t>parent) </a:t>
            </a:r>
            <a:r>
              <a:rPr lang="ru-RU" sz="2800"/>
              <a:t>класс</a:t>
            </a:r>
          </a:p>
          <a:p>
            <a:r>
              <a:rPr lang="en-US" sz="2800"/>
              <a:t>Duck – </a:t>
            </a:r>
            <a:r>
              <a:rPr lang="ru-RU" sz="2800"/>
              <a:t>это производный (</a:t>
            </a:r>
            <a:r>
              <a:rPr lang="en-US" sz="2800"/>
              <a:t>child, inherited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класс</a:t>
            </a:r>
            <a:endParaRPr lang="en-US" sz="28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F55CC07-4300-4F76-B41B-6B7020D8353E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1519AFA1-E01F-4869-9A2C-AE6B64FF5724}" type="slidenum">
              <a:rPr lang="ru-RU" sz="1200" smtClean="0">
                <a:solidFill>
                  <a:prstClr val="white"/>
                </a:solidFill>
              </a:rPr>
              <a:pPr defTabSz="914400"/>
              <a:t>3</a:t>
            </a:fld>
            <a:endParaRPr lang="ru-RU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52650" y="427291"/>
            <a:ext cx="3886200" cy="5749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</a:rPr>
              <a:t>class Swimmer():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swim(self):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print("</a:t>
            </a:r>
            <a:r>
              <a:rPr lang="ru-RU" b="1" dirty="0">
                <a:latin typeface="Consolas" pitchFamily="49" charset="0"/>
              </a:rPr>
              <a:t>плывёт")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Bird():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fly(self):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print("</a:t>
            </a:r>
            <a:r>
              <a:rPr lang="ru-RU" b="1" dirty="0">
                <a:latin typeface="Consolas" pitchFamily="49" charset="0"/>
              </a:rPr>
              <a:t>летит")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Crow(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Bird</a:t>
            </a:r>
            <a:r>
              <a:rPr lang="en-US" b="1" dirty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caw(self):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print('</a:t>
            </a:r>
            <a:r>
              <a:rPr lang="ru-RU" b="1" dirty="0">
                <a:latin typeface="Consolas" pitchFamily="49" charset="0"/>
              </a:rPr>
              <a:t>кар!')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Duck(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Bird,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Swimmer</a:t>
            </a:r>
            <a:r>
              <a:rPr lang="en-US" b="1" dirty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print('</a:t>
            </a:r>
            <a:r>
              <a:rPr lang="ru-RU" b="1" dirty="0" err="1">
                <a:latin typeface="Consolas" pitchFamily="49" charset="0"/>
              </a:rPr>
              <a:t>кря</a:t>
            </a:r>
            <a:r>
              <a:rPr lang="ru-RU" b="1" dirty="0">
                <a:latin typeface="Consolas" pitchFamily="49" charset="0"/>
              </a:rPr>
              <a:t>!')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6153150" y="709301"/>
            <a:ext cx="3886200" cy="5467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</a:rPr>
              <a:t>d = Duck()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 = Crow()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d.fly()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c.fly()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d.swim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c.swim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Не получится!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d.quack</a:t>
            </a:r>
            <a:r>
              <a:rPr lang="en-US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c.caw()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c.quack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Не получится!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z="1400" b="1" smtClean="0"/>
              <a:pPr/>
              <a:t>4</a:t>
            </a:fld>
            <a:endParaRPr lang="ru-RU" sz="14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3156247" y="3204673"/>
            <a:ext cx="55376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duck typing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В основе лежит принцип </a:t>
            </a:r>
            <a:r>
              <a:rPr lang="ru-RU" sz="2400" b="1" i="1" dirty="0"/>
              <a:t>"Если это выглядит как утка, плавает как утка и крякает как утка, то это, вероятно, и есть утка."</a:t>
            </a:r>
          </a:p>
          <a:p>
            <a:r>
              <a:rPr lang="ru-RU" sz="2400" b="1" dirty="0"/>
              <a:t>Идея в том, что объекты необязательно должны быть унаследованы от одного класса, чтобы иметь общий контекст (интерфейс). В языке </a:t>
            </a:r>
            <a:r>
              <a:rPr lang="en-US" sz="2400" b="1" dirty="0"/>
              <a:t>python </a:t>
            </a:r>
            <a:r>
              <a:rPr lang="ru-RU" sz="2400" b="1" dirty="0"/>
              <a:t>им достаточно иметь нужные методы и атрибуты с одинаковыми названиями и аналогичным поведением.</a:t>
            </a:r>
          </a:p>
          <a:p>
            <a:r>
              <a:rPr lang="ru-RU" sz="2400" b="1" dirty="0"/>
              <a:t>В следующем примере у объектов </a:t>
            </a:r>
            <a:r>
              <a:rPr lang="en-US" sz="2400" b="1" dirty="0"/>
              <a:t>Duck </a:t>
            </a:r>
            <a:r>
              <a:rPr lang="ru-RU" sz="2400" b="1" dirty="0"/>
              <a:t>и </a:t>
            </a:r>
            <a:r>
              <a:rPr lang="en-US" sz="2400" b="1" dirty="0"/>
              <a:t>Swan </a:t>
            </a:r>
            <a:r>
              <a:rPr lang="ru-RU" sz="2400" b="1" dirty="0"/>
              <a:t>есть общий интерфейс (</a:t>
            </a:r>
            <a:r>
              <a:rPr lang="en-US" sz="2400" b="1" dirty="0"/>
              <a:t>quack), </a:t>
            </a:r>
            <a:r>
              <a:rPr lang="ru-RU" sz="2400" b="1" dirty="0"/>
              <a:t>и хоть у них нет общего родительского класса, нам это не мешает их использовать в одном контексте.</a:t>
            </a:r>
            <a:endParaRPr lang="en-US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z="1400" b="1" smtClean="0"/>
              <a:pPr/>
              <a:t>5</a:t>
            </a:fld>
            <a:endParaRPr lang="ru-RU"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418253" y="324741"/>
            <a:ext cx="4620597" cy="58522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class Duck():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 err="1">
                <a:solidFill>
                  <a:srgbClr val="2E75B6"/>
                </a:solidFill>
                <a:latin typeface="Consolas" pitchFamily="49" charset="0"/>
              </a:rPr>
              <a:t>Кря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')</a:t>
            </a:r>
          </a:p>
          <a:p>
            <a:pPr>
              <a:buNone/>
            </a:pP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def swim(self):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плывёт')</a:t>
            </a:r>
          </a:p>
          <a:p>
            <a:pPr>
              <a:buNone/>
            </a:pP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def fly(self):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летит')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class Duckling(Duck):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    def fly(self):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chemeClr val="accent5"/>
                </a:solidFill>
                <a:latin typeface="Consolas" pitchFamily="49" charset="0"/>
              </a:rPr>
              <a:t>не летит')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class Swan():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 err="1">
                <a:solidFill>
                  <a:srgbClr val="C00000"/>
                </a:solidFill>
                <a:latin typeface="Consolas" pitchFamily="49" charset="0"/>
              </a:rPr>
              <a:t>Кря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(с акцентом)')</a:t>
            </a:r>
          </a:p>
          <a:p>
            <a:pPr>
              <a:buNone/>
            </a:pP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def swim(self):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плывёт')</a:t>
            </a:r>
          </a:p>
          <a:p>
            <a:pPr>
              <a:buNone/>
            </a:pP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def fly(self):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летит на юг')</a:t>
            </a:r>
            <a:endParaRPr lang="en-US" sz="18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7120216" y="1900271"/>
            <a:ext cx="4132114" cy="33189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>
                <a:solidFill>
                  <a:srgbClr val="2E75B6"/>
                </a:solidFill>
                <a:latin typeface="Consolas" pitchFamily="49" charset="0"/>
              </a:rPr>
              <a:t>quackables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= [Duck()] * 5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itchFamily="49" charset="0"/>
              </a:rPr>
              <a:t>quackables.append</a:t>
            </a: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(Duckling())</a:t>
            </a:r>
          </a:p>
          <a:p>
            <a:pPr>
              <a:buNone/>
            </a:pPr>
            <a:r>
              <a:rPr lang="en-US" sz="1800" b="1" dirty="0" err="1">
                <a:solidFill>
                  <a:srgbClr val="C00000"/>
                </a:solidFill>
                <a:latin typeface="Consolas" pitchFamily="49" charset="0"/>
              </a:rPr>
              <a:t>quackables.append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(Swan())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print(</a:t>
            </a:r>
            <a:r>
              <a:rPr lang="en-US" sz="1800" b="1" dirty="0" err="1">
                <a:latin typeface="Consolas" pitchFamily="49" charset="0"/>
              </a:rPr>
              <a:t>quackables</a:t>
            </a:r>
            <a:r>
              <a:rPr lang="en-US" sz="1800" b="1" dirty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8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for q in </a:t>
            </a:r>
            <a:r>
              <a:rPr lang="en-US" sz="1800" b="1" dirty="0" err="1">
                <a:latin typeface="Consolas" pitchFamily="49" charset="0"/>
              </a:rPr>
              <a:t>quackables</a:t>
            </a:r>
            <a:r>
              <a:rPr lang="en-US" sz="1800" b="1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</a:t>
            </a:r>
            <a:r>
              <a:rPr lang="en-US" sz="1800" b="1" dirty="0" err="1">
                <a:latin typeface="Consolas" pitchFamily="49" charset="0"/>
              </a:rPr>
              <a:t>q.swim</a:t>
            </a:r>
            <a:r>
              <a:rPr lang="en-US" sz="1800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</a:t>
            </a:r>
            <a:r>
              <a:rPr lang="en-US" sz="1800" b="1" dirty="0" err="1">
                <a:latin typeface="Consolas" pitchFamily="49" charset="0"/>
              </a:rPr>
              <a:t>q.quack</a:t>
            </a:r>
            <a:r>
              <a:rPr lang="en-US" sz="1800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q.fly()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5556" y="6356352"/>
            <a:ext cx="3208244" cy="365125"/>
          </a:xfrm>
        </p:spPr>
        <p:txBody>
          <a:bodyPr/>
          <a:lstStyle/>
          <a:p>
            <a:fld id="{1519AFA1-E01F-4869-9A2C-AE6B64FF5724}" type="slidenum">
              <a:rPr lang="ru-RU" sz="1400" b="1" smtClean="0"/>
              <a:pPr/>
              <a:t>6</a:t>
            </a:fld>
            <a:endParaRPr lang="ru-RU" sz="1400" b="1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V="1">
            <a:off x="6038581" y="2229649"/>
            <a:ext cx="269" cy="252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1249-3049-4CEC-8098-4DBDCE4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5715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Наследование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Супер-класс и класс-наследник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8C1771-46F2-45E5-A123-9DB6959A4D25}"/>
              </a:ext>
            </a:extLst>
          </p:cNvPr>
          <p:cNvSpPr/>
          <p:nvPr/>
        </p:nvSpPr>
        <p:spPr>
          <a:xfrm>
            <a:off x="722197" y="13999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pass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CC51126-DD3A-466C-BA2A-27DAC4841DFB}"/>
              </a:ext>
            </a:extLst>
          </p:cNvPr>
          <p:cNvSpPr/>
          <p:nvPr/>
        </p:nvSpPr>
        <p:spPr>
          <a:xfrm>
            <a:off x="722197" y="26714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pass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A51883-32D5-4B09-84EE-D9959D1B17AD}"/>
              </a:ext>
            </a:extLst>
          </p:cNvPr>
          <p:cNvSpPr/>
          <p:nvPr/>
        </p:nvSpPr>
        <p:spPr>
          <a:xfrm>
            <a:off x="722197" y="38734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объект_супер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объект =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81B50C-7918-406B-916F-9146981C8E52}"/>
              </a:ext>
            </a:extLst>
          </p:cNvPr>
          <p:cNvSpPr/>
          <p:nvPr/>
        </p:nvSpPr>
        <p:spPr>
          <a:xfrm>
            <a:off x="677333" y="5157102"/>
            <a:ext cx="7941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isinstance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(объект,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b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isinstance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(объект,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b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issubclass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D80B1D7-D806-48F5-B833-48732C53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6838" r="28462" b="14034"/>
          <a:stretch/>
        </p:blipFill>
        <p:spPr bwMode="auto">
          <a:xfrm>
            <a:off x="1524000" y="406644"/>
            <a:ext cx="6682153" cy="50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B6A1-C57F-4766-99C0-476A70BD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8" y="216068"/>
            <a:ext cx="9062089" cy="607798"/>
          </a:xfrm>
        </p:spPr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pic>
        <p:nvPicPr>
          <p:cNvPr id="3074" name="Picture 2" descr="https://avatars.mds.yandex.net/i?id=5585f9f72310bc362dbe4a100ba9d75a8c90e482-8271677-images-thumbs&amp;n=13">
            <a:extLst>
              <a:ext uri="{FF2B5EF4-FFF2-40B4-BE49-F238E27FC236}">
                <a16:creationId xmlns:a16="http://schemas.microsoft.com/office/drawing/2014/main" id="{43D34C30-B3AD-4419-9D28-8A624E29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" y="1380277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odingem.com/wp-content/uploads/2021/09/python-enumeration.002.jpeg">
            <a:extLst>
              <a:ext uri="{FF2B5EF4-FFF2-40B4-BE49-F238E27FC236}">
                <a16:creationId xmlns:a16="http://schemas.microsoft.com/office/drawing/2014/main" id="{3294B2BE-69E2-4358-B683-615E2CB9C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t="7921" r="21139" b="22508"/>
          <a:stretch/>
        </p:blipFill>
        <p:spPr bwMode="auto">
          <a:xfrm>
            <a:off x="6464174" y="2795258"/>
            <a:ext cx="4381878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863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Специалист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496</Words>
  <Application>Microsoft Office PowerPoint</Application>
  <PresentationFormat>Широкоэкранный</PresentationFormat>
  <Paragraphs>91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Montserrat</vt:lpstr>
      <vt:lpstr>Myriad Pro</vt:lpstr>
      <vt:lpstr>News706 BT</vt:lpstr>
      <vt:lpstr>Noto Sans Symbols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1_Аспект</vt:lpstr>
      <vt:lpstr>Тема Office</vt:lpstr>
      <vt:lpstr>1_Office Theme</vt:lpstr>
      <vt:lpstr>Презентация PowerPoint</vt:lpstr>
      <vt:lpstr>Презентация PowerPoint</vt:lpstr>
      <vt:lpstr>Наследование</vt:lpstr>
      <vt:lpstr>Презентация PowerPoint</vt:lpstr>
      <vt:lpstr>duck typing</vt:lpstr>
      <vt:lpstr>Презентация PowerPoint</vt:lpstr>
      <vt:lpstr>Наследование. Супер-класс и класс-наследник</vt:lpstr>
      <vt:lpstr>Презентация PowerPoint</vt:lpstr>
      <vt:lpstr>ENUM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431</cp:revision>
  <cp:lastPrinted>2019-04-08T14:42:06Z</cp:lastPrinted>
  <dcterms:created xsi:type="dcterms:W3CDTF">2019-04-03T13:32:28Z</dcterms:created>
  <dcterms:modified xsi:type="dcterms:W3CDTF">2024-11-07T12:03:27Z</dcterms:modified>
</cp:coreProperties>
</file>