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412" r:id="rId3"/>
    <p:sldId id="413" r:id="rId4"/>
    <p:sldId id="257" r:id="rId5"/>
    <p:sldId id="258" r:id="rId6"/>
    <p:sldId id="259" r:id="rId7"/>
    <p:sldId id="260" r:id="rId8"/>
    <p:sldId id="261" r:id="rId9"/>
    <p:sldId id="415" r:id="rId10"/>
    <p:sldId id="262" r:id="rId11"/>
    <p:sldId id="414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ill San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0AF604-DFFA-4530-AA7C-4B52BD4968FF}">
  <a:tblStyle styleId="{320AF604-DFFA-4530-AA7C-4B52BD4968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1f232be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1f232be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ed1f232be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1f232be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1f232be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ed1f232be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080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d1f232be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d1f232be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ed1f232be6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ed1f232be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ed1f232be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ed1f232be6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d1f232be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ed1f232be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1ed1f232be6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3d54f739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3d54f739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a3d54f7398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d1f232be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1ed1f232be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ed1f232be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8a5c8b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a38a5c8b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8a5c8b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513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8a5c8b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a38a5c8b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8a5c8b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84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8a5c8b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a38a5c8b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8a5c8b6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3d54f739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3d54f739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a3d54f7398_0_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39d1a30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a39d1a30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a39d1a30f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395b176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a395b176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a395b176bd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39d1a30f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39d1a30f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a39d1a30f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78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887900" y="2157425"/>
            <a:ext cx="66492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/>
              <a:t>Знакомство с Python</a:t>
            </a: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История Python</a:t>
            </a:r>
            <a:endParaRPr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1"/>
          </p:nvPr>
        </p:nvSpPr>
        <p:spPr>
          <a:xfrm>
            <a:off x="291425" y="1614025"/>
            <a:ext cx="8781300" cy="41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10"/>
              <a:t>Язык программирования Python был создан в конце 1980-х и начале 1990-х годов Гвидо ван Россумом, нидерландским программистом. История его создания началась в декабре 1989 года, когда Гвидо ван Россум начал работать над новым языком программирования. Название "Python" происходит от уважения к комедийному шоу BBC под названием "Monty Python's Flying Circus".</a:t>
            </a:r>
            <a:endParaRPr sz="201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10"/>
              <a:t>Ван Россум стремился создать язык, который был бы простым в изучении и чтении кода, одновременно обладал мощными возможностями для решения задач. Он хотел создать язык, который был бы эффективным как для профессиональных разработчиков, так и для новичков в программировании.</a:t>
            </a:r>
            <a:endParaRPr sz="201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2010"/>
              <a:t>Python вышел из первоначальной версии в феврале 1991 года. С тех пор он претерпел множество изменений и улучшений, став одним из самых популярных и востребованных языков программирования благодаря своей простоте, читаемости кода и разнообразным возможностям применения.</a:t>
            </a:r>
            <a:endParaRPr sz="201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1200"/>
              </a:spcAft>
              <a:buSzPts val="523"/>
              <a:buNone/>
            </a:pPr>
            <a:endParaRPr sz="2210"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5400" y="1557350"/>
            <a:ext cx="1858425" cy="23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14DBDA-3BF2-43ED-B00E-48DC1CDC1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71" y="885303"/>
            <a:ext cx="3224061" cy="5836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6" descr="Летающий цирк Монти Пайтона — Википедия">
            <a:extLst>
              <a:ext uri="{FF2B5EF4-FFF2-40B4-BE49-F238E27FC236}">
                <a16:creationId xmlns:a16="http://schemas.microsoft.com/office/drawing/2014/main" id="{241CDC5D-7A8D-4DE3-8604-2BB956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2" y="3927059"/>
            <a:ext cx="1714500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DFL - Benevolent Dictator For Life">
            <a:extLst>
              <a:ext uri="{FF2B5EF4-FFF2-40B4-BE49-F238E27FC236}">
                <a16:creationId xmlns:a16="http://schemas.microsoft.com/office/drawing/2014/main" id="{FCFA485E-31A3-4400-A41D-D275412FE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796" y="189154"/>
            <a:ext cx="2762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C57FD5F-7A34-49A4-BA05-6276184B4F4A}"/>
              </a:ext>
            </a:extLst>
          </p:cNvPr>
          <p:cNvGrpSpPr/>
          <p:nvPr/>
        </p:nvGrpSpPr>
        <p:grpSpPr>
          <a:xfrm>
            <a:off x="8801579" y="1980309"/>
            <a:ext cx="3122146" cy="3893499"/>
            <a:chOff x="6989977" y="2685151"/>
            <a:chExt cx="3122146" cy="3893499"/>
          </a:xfrm>
        </p:grpSpPr>
        <p:pic>
          <p:nvPicPr>
            <p:cNvPr id="11" name="Рисунок 10" descr="https://proproprogs.ru/htm/python_base/files/python3-pervoe-znakomstvo-s-python-ustanovka-na-kompyuter.files/image001.jpg">
              <a:extLst>
                <a:ext uri="{FF2B5EF4-FFF2-40B4-BE49-F238E27FC236}">
                  <a16:creationId xmlns:a16="http://schemas.microsoft.com/office/drawing/2014/main" id="{72D75190-C124-452F-BD5A-AC49DA74FE76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977" y="2685151"/>
              <a:ext cx="3122146" cy="26428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0" descr="Python Logo, symbol, meaning, history, PNG, brand">
              <a:extLst>
                <a:ext uri="{FF2B5EF4-FFF2-40B4-BE49-F238E27FC236}">
                  <a16:creationId xmlns:a16="http://schemas.microsoft.com/office/drawing/2014/main" id="{019148FD-1FFD-4F5E-BF21-295296F95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977" y="5328978"/>
              <a:ext cx="3122146" cy="12496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CF8C1874-B7EF-4105-A1AA-2052C4647CE0}"/>
              </a:ext>
            </a:extLst>
          </p:cNvPr>
          <p:cNvSpPr txBox="1">
            <a:spLocks/>
          </p:cNvSpPr>
          <p:nvPr/>
        </p:nvSpPr>
        <p:spPr>
          <a:xfrm>
            <a:off x="2424672" y="369706"/>
            <a:ext cx="9061450" cy="38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Создатель языка – </a:t>
            </a:r>
            <a:r>
              <a:rPr lang="en-US" sz="3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Guido van Rossum</a:t>
            </a:r>
            <a:endParaRPr lang="ru-RU" sz="3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A65101-FE88-417B-B3A4-BEE7655268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6978" y="4644683"/>
            <a:ext cx="5566747" cy="20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Применение Python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body" idx="1"/>
          </p:nvPr>
        </p:nvSpPr>
        <p:spPr>
          <a:xfrm>
            <a:off x="291425" y="1614025"/>
            <a:ext cx="8781300" cy="41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 dirty="0" err="1"/>
              <a:t>Анализ</a:t>
            </a:r>
            <a:r>
              <a:rPr lang="en-US" sz="2210" dirty="0"/>
              <a:t> </a:t>
            </a:r>
            <a:r>
              <a:rPr lang="en-US" sz="2210" dirty="0" err="1"/>
              <a:t>данных</a:t>
            </a:r>
            <a:r>
              <a:rPr lang="en-US" sz="2210" dirty="0"/>
              <a:t>: Python </a:t>
            </a:r>
            <a:r>
              <a:rPr lang="en-US" sz="2210" dirty="0" err="1"/>
              <a:t>используется</a:t>
            </a:r>
            <a:r>
              <a:rPr lang="en-US" sz="2210" dirty="0"/>
              <a:t> </a:t>
            </a:r>
            <a:r>
              <a:rPr lang="en-US" sz="2210" dirty="0" err="1"/>
              <a:t>для</a:t>
            </a:r>
            <a:r>
              <a:rPr lang="en-US" sz="2210" dirty="0"/>
              <a:t> </a:t>
            </a:r>
            <a:r>
              <a:rPr lang="en-US" sz="2210" dirty="0" err="1"/>
              <a:t>анализа</a:t>
            </a:r>
            <a:r>
              <a:rPr lang="en-US" sz="2210" dirty="0"/>
              <a:t> </a:t>
            </a:r>
            <a:r>
              <a:rPr lang="en-US" sz="2210" dirty="0" err="1"/>
              <a:t>больших</a:t>
            </a:r>
            <a:r>
              <a:rPr lang="en-US" sz="2210" dirty="0"/>
              <a:t> </a:t>
            </a:r>
            <a:r>
              <a:rPr lang="en-US" sz="2210" dirty="0" err="1"/>
              <a:t>объемов</a:t>
            </a:r>
            <a:r>
              <a:rPr lang="en-US" sz="2210" dirty="0"/>
              <a:t> </a:t>
            </a:r>
            <a:r>
              <a:rPr lang="en-US" sz="2210" dirty="0" err="1"/>
              <a:t>данных</a:t>
            </a:r>
            <a:r>
              <a:rPr lang="en-US" sz="2210" dirty="0"/>
              <a:t>, </a:t>
            </a:r>
            <a:r>
              <a:rPr lang="en-US" sz="2210" dirty="0" err="1"/>
              <a:t>создания</a:t>
            </a:r>
            <a:r>
              <a:rPr lang="en-US" sz="2210" dirty="0"/>
              <a:t> </a:t>
            </a:r>
            <a:r>
              <a:rPr lang="en-US" sz="2210" dirty="0" err="1"/>
              <a:t>статистических</a:t>
            </a:r>
            <a:r>
              <a:rPr lang="en-US" sz="2210" dirty="0"/>
              <a:t> </a:t>
            </a:r>
            <a:r>
              <a:rPr lang="en-US" sz="2210" dirty="0" err="1"/>
              <a:t>моделей</a:t>
            </a:r>
            <a:r>
              <a:rPr lang="en-US" sz="2210" dirty="0"/>
              <a:t>, </a:t>
            </a:r>
            <a:r>
              <a:rPr lang="en-US" sz="2210" dirty="0" err="1"/>
              <a:t>визуализации</a:t>
            </a:r>
            <a:r>
              <a:rPr lang="en-US" sz="2210" dirty="0"/>
              <a:t> </a:t>
            </a:r>
            <a:r>
              <a:rPr lang="en-US" sz="2210" dirty="0" err="1"/>
              <a:t>данных</a:t>
            </a:r>
            <a:r>
              <a:rPr lang="en-US" sz="2210" dirty="0"/>
              <a:t> и </a:t>
            </a:r>
            <a:r>
              <a:rPr lang="en-US" sz="2210" dirty="0" err="1"/>
              <a:t>машинного</a:t>
            </a:r>
            <a:r>
              <a:rPr lang="en-US" sz="2210" dirty="0"/>
              <a:t> </a:t>
            </a:r>
            <a:r>
              <a:rPr lang="en-US" sz="2210" dirty="0" err="1"/>
              <a:t>обучения</a:t>
            </a:r>
            <a:r>
              <a:rPr lang="en-US" sz="2210" dirty="0"/>
              <a:t>.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 dirty="0" err="1"/>
              <a:t>Разработка</a:t>
            </a:r>
            <a:r>
              <a:rPr lang="en-US" sz="2210" dirty="0"/>
              <a:t> </a:t>
            </a:r>
            <a:r>
              <a:rPr lang="en-US" sz="2210" dirty="0" err="1"/>
              <a:t>веб-приложений</a:t>
            </a:r>
            <a:r>
              <a:rPr lang="en-US" sz="2210" dirty="0"/>
              <a:t>: С </a:t>
            </a:r>
            <a:r>
              <a:rPr lang="en-US" sz="2210" dirty="0" err="1"/>
              <a:t>помощью</a:t>
            </a:r>
            <a:r>
              <a:rPr lang="en-US" sz="2210" dirty="0"/>
              <a:t> </a:t>
            </a:r>
            <a:r>
              <a:rPr lang="en-US" sz="2210" dirty="0" err="1"/>
              <a:t>фреймворков</a:t>
            </a:r>
            <a:r>
              <a:rPr lang="en-US" sz="2210" dirty="0"/>
              <a:t>, </a:t>
            </a:r>
            <a:r>
              <a:rPr lang="en-US" sz="2210" dirty="0" err="1"/>
              <a:t>таких</a:t>
            </a:r>
            <a:r>
              <a:rPr lang="en-US" sz="2210" dirty="0"/>
              <a:t> </a:t>
            </a:r>
            <a:r>
              <a:rPr lang="en-US" sz="2210" dirty="0" err="1"/>
              <a:t>как</a:t>
            </a:r>
            <a:r>
              <a:rPr lang="en-US" sz="2210" dirty="0"/>
              <a:t> Django и </a:t>
            </a:r>
            <a:r>
              <a:rPr lang="en-US" sz="2210" dirty="0" err="1"/>
              <a:t>Fastapi</a:t>
            </a:r>
            <a:r>
              <a:rPr lang="en-US" sz="2210" dirty="0"/>
              <a:t>, Python </a:t>
            </a:r>
            <a:r>
              <a:rPr lang="en-US" sz="2210" dirty="0" err="1"/>
              <a:t>используется</a:t>
            </a:r>
            <a:r>
              <a:rPr lang="en-US" sz="2210" dirty="0"/>
              <a:t> </a:t>
            </a:r>
            <a:r>
              <a:rPr lang="en-US" sz="2210" dirty="0" err="1"/>
              <a:t>для</a:t>
            </a:r>
            <a:r>
              <a:rPr lang="en-US" sz="2210" dirty="0"/>
              <a:t> </a:t>
            </a:r>
            <a:r>
              <a:rPr lang="en-US" sz="2210" dirty="0" err="1"/>
              <a:t>создания</a:t>
            </a:r>
            <a:r>
              <a:rPr lang="en-US" sz="2210" dirty="0"/>
              <a:t> </a:t>
            </a:r>
            <a:r>
              <a:rPr lang="en-US" sz="2210" dirty="0" err="1"/>
              <a:t>веб-приложений</a:t>
            </a:r>
            <a:r>
              <a:rPr lang="en-US" sz="2210" dirty="0"/>
              <a:t>, </a:t>
            </a:r>
            <a:r>
              <a:rPr lang="en-US" sz="2210" dirty="0" err="1"/>
              <a:t>включая</a:t>
            </a:r>
            <a:r>
              <a:rPr lang="en-US" sz="2210" dirty="0"/>
              <a:t> </a:t>
            </a:r>
            <a:r>
              <a:rPr lang="en-US" sz="2210" dirty="0" err="1"/>
              <a:t>сайты</a:t>
            </a:r>
            <a:r>
              <a:rPr lang="en-US" sz="2210" dirty="0"/>
              <a:t>, </a:t>
            </a:r>
            <a:r>
              <a:rPr lang="en-US" sz="2210" dirty="0" err="1"/>
              <a:t>веб-сервисы</a:t>
            </a:r>
            <a:r>
              <a:rPr lang="en-US" sz="2210" dirty="0"/>
              <a:t> и RESTful API.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 dirty="0" err="1"/>
              <a:t>Автоматизация</a:t>
            </a:r>
            <a:r>
              <a:rPr lang="en-US" sz="2210" dirty="0"/>
              <a:t> </a:t>
            </a:r>
            <a:r>
              <a:rPr lang="en-US" sz="2210" dirty="0" err="1"/>
              <a:t>задач</a:t>
            </a:r>
            <a:r>
              <a:rPr lang="en-US" sz="2210" dirty="0"/>
              <a:t>: Python </a:t>
            </a:r>
            <a:r>
              <a:rPr lang="en-US" sz="2210" dirty="0" err="1"/>
              <a:t>позволяет</a:t>
            </a:r>
            <a:r>
              <a:rPr lang="en-US" sz="2210" dirty="0"/>
              <a:t> </a:t>
            </a:r>
            <a:r>
              <a:rPr lang="en-US" sz="2210" dirty="0" err="1"/>
              <a:t>создавать</a:t>
            </a:r>
            <a:r>
              <a:rPr lang="en-US" sz="2210" dirty="0"/>
              <a:t> </a:t>
            </a:r>
            <a:r>
              <a:rPr lang="en-US" sz="2210" dirty="0" err="1"/>
              <a:t>скрипты</a:t>
            </a:r>
            <a:r>
              <a:rPr lang="en-US" sz="2210" dirty="0"/>
              <a:t> </a:t>
            </a:r>
            <a:r>
              <a:rPr lang="en-US" sz="2210" dirty="0" err="1"/>
              <a:t>для</a:t>
            </a:r>
            <a:r>
              <a:rPr lang="en-US" sz="2210" dirty="0"/>
              <a:t> </a:t>
            </a:r>
            <a:r>
              <a:rPr lang="en-US" sz="2210" dirty="0" err="1"/>
              <a:t>автоматизации</a:t>
            </a:r>
            <a:r>
              <a:rPr lang="en-US" sz="2210" dirty="0"/>
              <a:t> </a:t>
            </a:r>
            <a:r>
              <a:rPr lang="en-US" sz="2210" dirty="0" err="1"/>
              <a:t>рутиных</a:t>
            </a:r>
            <a:r>
              <a:rPr lang="en-US" sz="2210" dirty="0"/>
              <a:t> </a:t>
            </a:r>
            <a:r>
              <a:rPr lang="en-US" sz="2210" dirty="0" err="1"/>
              <a:t>задач</a:t>
            </a:r>
            <a:r>
              <a:rPr lang="en-US" sz="2210" dirty="0"/>
              <a:t>, </a:t>
            </a:r>
            <a:r>
              <a:rPr lang="en-US" sz="2210" dirty="0" err="1"/>
              <a:t>обработки</a:t>
            </a:r>
            <a:r>
              <a:rPr lang="en-US" sz="2210" dirty="0"/>
              <a:t> </a:t>
            </a:r>
            <a:r>
              <a:rPr lang="en-US" sz="2210" dirty="0" err="1"/>
              <a:t>файлов</a:t>
            </a:r>
            <a:r>
              <a:rPr lang="en-US" sz="2210" dirty="0"/>
              <a:t>, </a:t>
            </a:r>
            <a:r>
              <a:rPr lang="en-US" sz="2210" dirty="0" err="1"/>
              <a:t>управления</a:t>
            </a:r>
            <a:r>
              <a:rPr lang="en-US" sz="2210" dirty="0"/>
              <a:t> </a:t>
            </a:r>
            <a:r>
              <a:rPr lang="en-US" sz="2210" dirty="0" err="1"/>
              <a:t>данными</a:t>
            </a:r>
            <a:r>
              <a:rPr lang="en-US" sz="2210" dirty="0"/>
              <a:t> и </a:t>
            </a:r>
            <a:r>
              <a:rPr lang="en-US" sz="2210" dirty="0" err="1"/>
              <a:t>процессами</a:t>
            </a:r>
            <a:r>
              <a:rPr lang="en-US" sz="2210" dirty="0"/>
              <a:t>.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 dirty="0" err="1"/>
              <a:t>Искусственный</a:t>
            </a:r>
            <a:r>
              <a:rPr lang="en-US" sz="2210" dirty="0"/>
              <a:t> </a:t>
            </a:r>
            <a:r>
              <a:rPr lang="en-US" sz="2210" dirty="0" err="1"/>
              <a:t>интеллект</a:t>
            </a:r>
            <a:r>
              <a:rPr lang="en-US" sz="2210" dirty="0"/>
              <a:t> и </a:t>
            </a:r>
            <a:r>
              <a:rPr lang="en-US" sz="2210" dirty="0" err="1"/>
              <a:t>машинное</a:t>
            </a:r>
            <a:r>
              <a:rPr lang="en-US" sz="2210" dirty="0"/>
              <a:t> </a:t>
            </a:r>
            <a:r>
              <a:rPr lang="en-US" sz="2210" dirty="0" err="1"/>
              <a:t>обучение</a:t>
            </a:r>
            <a:r>
              <a:rPr lang="en-US" sz="2210" dirty="0"/>
              <a:t>: Python </a:t>
            </a:r>
            <a:r>
              <a:rPr lang="en-US" sz="2210" dirty="0" err="1"/>
              <a:t>широко</a:t>
            </a:r>
            <a:r>
              <a:rPr lang="en-US" sz="2210" dirty="0"/>
              <a:t> </a:t>
            </a:r>
            <a:r>
              <a:rPr lang="en-US" sz="2210" dirty="0" err="1"/>
              <a:t>применяется</a:t>
            </a:r>
            <a:r>
              <a:rPr lang="en-US" sz="2210" dirty="0"/>
              <a:t> в </a:t>
            </a:r>
            <a:r>
              <a:rPr lang="en-US" sz="2210" dirty="0" err="1"/>
              <a:t>области</a:t>
            </a:r>
            <a:r>
              <a:rPr lang="en-US" sz="2210" dirty="0"/>
              <a:t> </a:t>
            </a:r>
            <a:r>
              <a:rPr lang="en-US" sz="2210" dirty="0" err="1"/>
              <a:t>искусственного</a:t>
            </a:r>
            <a:r>
              <a:rPr lang="en-US" sz="2210" dirty="0"/>
              <a:t> </a:t>
            </a:r>
            <a:r>
              <a:rPr lang="en-US" sz="2210" dirty="0" err="1"/>
              <a:t>интеллекта</a:t>
            </a:r>
            <a:r>
              <a:rPr lang="en-US" sz="2210" dirty="0"/>
              <a:t> и </a:t>
            </a:r>
            <a:r>
              <a:rPr lang="en-US" sz="2210" dirty="0" err="1"/>
              <a:t>машинного</a:t>
            </a:r>
            <a:r>
              <a:rPr lang="en-US" sz="2210" dirty="0"/>
              <a:t> </a:t>
            </a:r>
            <a:r>
              <a:rPr lang="en-US" sz="2210" dirty="0" err="1"/>
              <a:t>обучения</a:t>
            </a:r>
            <a:r>
              <a:rPr lang="en-US" sz="2210" dirty="0"/>
              <a:t> </a:t>
            </a:r>
            <a:r>
              <a:rPr lang="en-US" sz="2210" dirty="0" err="1"/>
              <a:t>для</a:t>
            </a:r>
            <a:r>
              <a:rPr lang="en-US" sz="2210" dirty="0"/>
              <a:t> </a:t>
            </a:r>
            <a:r>
              <a:rPr lang="en-US" sz="2210" dirty="0" err="1"/>
              <a:t>создания</a:t>
            </a:r>
            <a:r>
              <a:rPr lang="en-US" sz="2210" dirty="0"/>
              <a:t> </a:t>
            </a:r>
            <a:r>
              <a:rPr lang="en-US" sz="2210" dirty="0" err="1"/>
              <a:t>моделей</a:t>
            </a:r>
            <a:r>
              <a:rPr lang="en-US" sz="2210" dirty="0"/>
              <a:t>, </a:t>
            </a:r>
            <a:r>
              <a:rPr lang="en-US" sz="2210" dirty="0" err="1"/>
              <a:t>обучения</a:t>
            </a:r>
            <a:r>
              <a:rPr lang="en-US" sz="2210" dirty="0"/>
              <a:t> и </a:t>
            </a:r>
            <a:r>
              <a:rPr lang="en-US" sz="2210" dirty="0" err="1"/>
              <a:t>анализа</a:t>
            </a:r>
            <a:r>
              <a:rPr lang="en-US" sz="2210" dirty="0"/>
              <a:t> </a:t>
            </a:r>
            <a:r>
              <a:rPr lang="en-US" sz="2210" dirty="0" err="1"/>
              <a:t>данных</a:t>
            </a:r>
            <a:r>
              <a:rPr lang="en-US" sz="2210" dirty="0"/>
              <a:t>.</a:t>
            </a:r>
            <a:endParaRPr sz="2210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2210" dirty="0"/>
          </a:p>
        </p:txBody>
      </p:sp>
      <p:sp>
        <p:nvSpPr>
          <p:cNvPr id="294" name="Google Shape;29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Применение Python</a:t>
            </a:r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1"/>
          </p:nvPr>
        </p:nvSpPr>
        <p:spPr>
          <a:xfrm>
            <a:off x="291425" y="1614025"/>
            <a:ext cx="8781300" cy="479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/>
              <a:t>Научные и инженерные расчеты: Python используется для численных вычислений, моделирования, решения уравнений и создания графиков.</a:t>
            </a:r>
            <a:endParaRPr sz="22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/>
              <a:t>Разработка игр: С помощью библиотек, таких как Pygame, Python используется для создания игр и развлекательного программного обеспечения.</a:t>
            </a:r>
            <a:endParaRPr sz="22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/>
              <a:t>Обработка текста и регулярные выражения: Python может помочь в обработке и анализе текстовых данных с использованием мощных инструментов для работы с регулярными выражениями.</a:t>
            </a:r>
            <a:endParaRPr sz="22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endParaRPr sz="22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10"/>
              <a:t>Скриптинг и администрирование: Python может быть использован для написания скриптов для автоматизации системного администрирования, управления серверами и сетевыми устройствами.</a:t>
            </a:r>
            <a:endParaRPr sz="2210"/>
          </a:p>
        </p:txBody>
      </p:sp>
      <p:sp>
        <p:nvSpPr>
          <p:cNvPr id="302" name="Google Shape;30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Кто использует  Python</a:t>
            </a: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1"/>
          </p:nvPr>
        </p:nvSpPr>
        <p:spPr>
          <a:xfrm>
            <a:off x="291425" y="1614025"/>
            <a:ext cx="8781300" cy="479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Data Scientist / Аналитик данных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Разработчик веб-приложений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Инженер машинного обучения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Инженер по автоматизации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Системный администратор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Разработчик игр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Инженер по тестированию программного обеспечения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Исследователь / Ученый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Разработчик искусственного интеллекта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610"/>
              <a:t>- Финансовый аналитик</a:t>
            </a:r>
            <a:endParaRPr sz="261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2210"/>
          </a:p>
        </p:txBody>
      </p:sp>
      <p:sp>
        <p:nvSpPr>
          <p:cNvPr id="310" name="Google Shape;31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Запишите английские слова</a:t>
            </a:r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325" name="Google Shape;325;p35"/>
          <p:cNvGraphicFramePr/>
          <p:nvPr>
            <p:extLst>
              <p:ext uri="{D42A27DB-BD31-4B8C-83A1-F6EECF244321}">
                <p14:modId xmlns:p14="http://schemas.microsoft.com/office/powerpoint/2010/main" val="1716719723"/>
              </p:ext>
            </p:extLst>
          </p:nvPr>
        </p:nvGraphicFramePr>
        <p:xfrm>
          <a:off x="2264671" y="1557350"/>
          <a:ext cx="4102350" cy="4388880"/>
        </p:xfrm>
        <a:graphic>
          <a:graphicData uri="http://schemas.openxmlformats.org/drawingml/2006/table">
            <a:tbl>
              <a:tblPr>
                <a:noFill/>
                <a:tableStyleId>{320AF604-DFFA-4530-AA7C-4B52BD4968FF}</a:tableStyleId>
              </a:tblPr>
              <a:tblGrid>
                <a:gridCol w="2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дом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ввод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ошибка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значение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новый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share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поделиться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copy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копировать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folder</a:t>
                      </a:r>
                      <a:endParaRPr sz="240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solidFill>
                            <a:srgbClr val="DED9E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папка</a:t>
                      </a:r>
                      <a:endParaRPr sz="2400" dirty="0">
                        <a:solidFill>
                          <a:srgbClr val="DED9E5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6" name="Picture 2" descr="https://avatars.mds.yandex.net/i?id=de74dfcb31bf75e957877ece25409580bdbd1635-12421637-images-thumbs&amp;n=13">
            <a:extLst>
              <a:ext uri="{FF2B5EF4-FFF2-40B4-BE49-F238E27FC236}">
                <a16:creationId xmlns:a16="http://schemas.microsoft.com/office/drawing/2014/main" id="{AEE5982F-12B4-4E15-AE99-02D084947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770" y="1905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/>
              <a:t>codim.online</a:t>
            </a:r>
            <a:endParaRPr/>
          </a:p>
        </p:txBody>
      </p:sp>
      <p:sp>
        <p:nvSpPr>
          <p:cNvPr id="332" name="Google Shape;332;p36"/>
          <p:cNvSpPr txBox="1">
            <a:spLocks noGrp="1"/>
          </p:cNvSpPr>
          <p:nvPr>
            <p:ph type="body" idx="1"/>
          </p:nvPr>
        </p:nvSpPr>
        <p:spPr>
          <a:xfrm>
            <a:off x="257600" y="1808275"/>
            <a:ext cx="89025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Курс программирования на Python в мире Minecraft</a:t>
            </a:r>
            <a:endParaRPr sz="3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(глубокое погружение в работу функций и многомерных массивов)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Курс программирования на Python и создания игр с помощью библиотеки Pygame</a:t>
            </a:r>
            <a:endParaRPr sz="30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(глубокое погружение в работу функций и алгоритмы)</a:t>
            </a:r>
            <a:endParaRPr sz="2400"/>
          </a:p>
        </p:txBody>
      </p:sp>
      <p:sp>
        <p:nvSpPr>
          <p:cNvPr id="333" name="Google Shape;3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21F13B0B-BDE9-4138-87C3-4FD46496E8A6}"/>
              </a:ext>
            </a:extLst>
          </p:cNvPr>
          <p:cNvSpPr txBox="1">
            <a:spLocks/>
          </p:cNvSpPr>
          <p:nvPr/>
        </p:nvSpPr>
        <p:spPr>
          <a:xfrm>
            <a:off x="3383954" y="1336655"/>
            <a:ext cx="7663909" cy="3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Кандидат технических наук, доцент РТУ МИРЭА</a:t>
            </a:r>
            <a:r>
              <a:rPr lang="en-US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</a:t>
            </a: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Политех</a:t>
            </a:r>
          </a:p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 err="1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Фулстек</a:t>
            </a: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-разработчик (</a:t>
            </a:r>
            <a:r>
              <a:rPr lang="en-US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Pt, JS, </a:t>
            </a:r>
            <a:r>
              <a:rPr lang="en-US" sz="2000" dirty="0" err="1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PostrgreSQL</a:t>
            </a:r>
            <a:r>
              <a:rPr lang="en-US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Django, </a:t>
            </a:r>
            <a:r>
              <a:rPr lang="en-US" sz="2000" dirty="0" err="1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FastApi</a:t>
            </a: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)</a:t>
            </a:r>
            <a:endParaRPr lang="en-US" sz="2000" dirty="0">
              <a:solidFill>
                <a:srgbClr val="FFFF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Путь от инженера до старшего научного сотрудника ЦНИИ,</a:t>
            </a:r>
          </a:p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Основатель компьютерной академии Вектор Времени, технического клуба Кибернетик</a:t>
            </a:r>
            <a:r>
              <a:rPr lang="en-US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, IT </a:t>
            </a: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компании 1</a:t>
            </a:r>
            <a:r>
              <a:rPr lang="en-US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-PRO-1</a:t>
            </a:r>
            <a:endParaRPr lang="ru-RU" sz="2000" dirty="0">
              <a:solidFill>
                <a:srgbClr val="FFFF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Опыт работы программистом в Европе</a:t>
            </a:r>
          </a:p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20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Автор учебных пособий по программированию</a:t>
            </a:r>
          </a:p>
          <a:p>
            <a:pPr>
              <a:buSzPct val="130000"/>
              <a:buFont typeface="Arial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ru-RU" sz="2000" dirty="0">
              <a:solidFill>
                <a:srgbClr val="FFFF00"/>
              </a:solidFill>
              <a:latin typeface="Yandex Sans Text Light" panose="02000000000000000000" pitchFamily="2" charset="-52"/>
              <a:ea typeface="Open Sans" pitchFamily="2" charset="0"/>
              <a:cs typeface="Open Sans" pitchFamily="2" charset="0"/>
            </a:endParaRPr>
          </a:p>
          <a:p>
            <a:pPr marL="0" indent="0">
              <a:buFont typeface="Arial"/>
              <a:buNone/>
            </a:pPr>
            <a:endParaRPr lang="ru-RU" sz="2000" dirty="0">
              <a:solidFill>
                <a:srgbClr val="FFFF00"/>
              </a:solidFill>
              <a:latin typeface="Yandex Sans Text Light" panose="02000000000000000000" pitchFamily="2" charset="-52"/>
            </a:endParaRPr>
          </a:p>
          <a:p>
            <a:endParaRPr lang="ru-RU" sz="2000" dirty="0">
              <a:solidFill>
                <a:srgbClr val="FFFF00"/>
              </a:solidFill>
              <a:latin typeface="Yandex Sans Text Light" panose="02000000000000000000" pitchFamily="2" charset="-52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841BEB4-B2DF-43A5-9190-DED43BFFE976}"/>
              </a:ext>
            </a:extLst>
          </p:cNvPr>
          <p:cNvSpPr txBox="1">
            <a:spLocks/>
          </p:cNvSpPr>
          <p:nvPr/>
        </p:nvSpPr>
        <p:spPr>
          <a:xfrm>
            <a:off x="2861947" y="272760"/>
            <a:ext cx="7810213" cy="8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ru-RU" sz="32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Серов Николай Евгеньевич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B2FE2A2-DA2B-4F27-B0E1-47B1E011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94" y="449525"/>
            <a:ext cx="2377685" cy="36917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pic>
        <p:nvPicPr>
          <p:cNvPr id="12" name="Picture 6" descr="Qotto Logo">
            <a:extLst>
              <a:ext uri="{FF2B5EF4-FFF2-40B4-BE49-F238E27FC236}">
                <a16:creationId xmlns:a16="http://schemas.microsoft.com/office/drawing/2014/main" id="{D2DA9294-09EB-46C1-A905-ED01BDF85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31" b="17511"/>
          <a:stretch/>
        </p:blipFill>
        <p:spPr bwMode="auto">
          <a:xfrm>
            <a:off x="851429" y="4727022"/>
            <a:ext cx="1049060" cy="121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C9DE99-2923-478C-B6D2-3BEF09DBE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126" y="5419827"/>
            <a:ext cx="1071636" cy="10502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DBD024A-0A5A-4A35-85FF-2301CA6CED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817" y="4882149"/>
            <a:ext cx="790184" cy="79018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D8BEC1E-7F47-478F-835E-2B97FA5FD181}"/>
              </a:ext>
            </a:extLst>
          </p:cNvPr>
          <p:cNvSpPr/>
          <p:nvPr/>
        </p:nvSpPr>
        <p:spPr>
          <a:xfrm>
            <a:off x="9009284" y="4573134"/>
            <a:ext cx="1923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https://programism.ru/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7F13336-C0C5-41E4-842E-205E2BF21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6323" y="5070701"/>
            <a:ext cx="1433149" cy="1418599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E177E91-6C76-4D03-A1FA-58E5611AB6C7}"/>
              </a:ext>
            </a:extLst>
          </p:cNvPr>
          <p:cNvSpPr/>
          <p:nvPr/>
        </p:nvSpPr>
        <p:spPr>
          <a:xfrm>
            <a:off x="2754737" y="4678970"/>
            <a:ext cx="2162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https://vektor-vremeni.ru/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E256EB-7138-4E63-A382-D1D98FFDBDEA}"/>
              </a:ext>
            </a:extLst>
          </p:cNvPr>
          <p:cNvSpPr/>
          <p:nvPr/>
        </p:nvSpPr>
        <p:spPr>
          <a:xfrm>
            <a:off x="5570341" y="5943573"/>
            <a:ext cx="2044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https://cyberneticum.ru/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D566433-085C-483B-A656-539B7F70DA23}"/>
              </a:ext>
            </a:extLst>
          </p:cNvPr>
          <p:cNvSpPr/>
          <p:nvPr/>
        </p:nvSpPr>
        <p:spPr>
          <a:xfrm>
            <a:off x="381781" y="6100698"/>
            <a:ext cx="19062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https://www.qotto.net/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1BBF6CC-0E56-48BD-B3D4-BA84004873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000" y="1669647"/>
            <a:ext cx="1984979" cy="25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B2FE2A2-DA2B-4F27-B0E1-47B1E011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94" y="449525"/>
            <a:ext cx="2377685" cy="36917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FFFF00"/>
                </a:solidFill>
                <a:latin typeface="Yandex Sans Text Light" panose="02000000000000000000" pitchFamily="2" charset="-52"/>
                <a:ea typeface="Open Sans" pitchFamily="2" charset="0"/>
                <a:cs typeface="Open Sans" pitchFamily="2" charset="0"/>
              </a:rPr>
              <a:t>О преподавателе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67ED44-7063-4596-A822-D6D06F93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150" y="294821"/>
            <a:ext cx="6060850" cy="612041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C3E028-963E-4DEF-833B-A9EDCB9142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41754" r="3169" b="20842"/>
          <a:stretch/>
        </p:blipFill>
        <p:spPr>
          <a:xfrm>
            <a:off x="163629" y="3595374"/>
            <a:ext cx="5897222" cy="28198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ACED4C3-20A0-4FA9-8C56-4D2D46298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925" y="294821"/>
            <a:ext cx="1984979" cy="256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6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/>
              <a:t>Программирование</a:t>
            </a:r>
            <a:endParaRPr/>
          </a:p>
        </p:txBody>
      </p:sp>
      <p:sp>
        <p:nvSpPr>
          <p:cNvPr id="243" name="Google Shape;243;p25"/>
          <p:cNvSpPr txBox="1">
            <a:spLocks noGrp="1"/>
          </p:cNvSpPr>
          <p:nvPr>
            <p:ph type="body" idx="1"/>
          </p:nvPr>
        </p:nvSpPr>
        <p:spPr>
          <a:xfrm>
            <a:off x="481025" y="1798550"/>
            <a:ext cx="8086500" cy="4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Программирование</a:t>
            </a:r>
            <a:r>
              <a:rPr lang="en-US" sz="2400" dirty="0"/>
              <a:t> — </a:t>
            </a:r>
            <a:r>
              <a:rPr lang="en-US" sz="2400" dirty="0" err="1"/>
              <a:t>это</a:t>
            </a:r>
            <a:r>
              <a:rPr lang="en-US" sz="2400" dirty="0"/>
              <a:t> </a:t>
            </a:r>
            <a:r>
              <a:rPr lang="en-US" sz="2400" dirty="0" err="1"/>
              <a:t>процесс</a:t>
            </a:r>
            <a:r>
              <a:rPr lang="en-US" sz="2400" dirty="0"/>
              <a:t> </a:t>
            </a:r>
            <a:r>
              <a:rPr lang="en-US" sz="2400" dirty="0" err="1"/>
              <a:t>создания</a:t>
            </a:r>
            <a:r>
              <a:rPr lang="en-US" sz="2400" dirty="0"/>
              <a:t> </a:t>
            </a:r>
            <a:r>
              <a:rPr lang="en-US" sz="2400" dirty="0" err="1"/>
              <a:t>набора</a:t>
            </a:r>
            <a:r>
              <a:rPr lang="en-US" sz="2400" dirty="0"/>
              <a:t> </a:t>
            </a:r>
            <a:r>
              <a:rPr lang="en-US" sz="2400" dirty="0" err="1"/>
              <a:t>инструкций</a:t>
            </a:r>
            <a:r>
              <a:rPr lang="en-US" sz="2400" dirty="0"/>
              <a:t>, </a:t>
            </a:r>
            <a:r>
              <a:rPr lang="en-US" sz="2400" dirty="0" err="1"/>
              <a:t>которые</a:t>
            </a:r>
            <a:r>
              <a:rPr lang="en-US" sz="2400" dirty="0"/>
              <a:t> </a:t>
            </a:r>
            <a:r>
              <a:rPr lang="en-US" sz="2400" dirty="0" err="1"/>
              <a:t>компьютер</a:t>
            </a:r>
            <a:r>
              <a:rPr lang="en-US" sz="2400" dirty="0"/>
              <a:t> </a:t>
            </a:r>
            <a:r>
              <a:rPr lang="en-US" sz="2400" dirty="0" err="1"/>
              <a:t>может</a:t>
            </a:r>
            <a:r>
              <a:rPr lang="en-US" sz="2400" dirty="0"/>
              <a:t> </a:t>
            </a:r>
            <a:r>
              <a:rPr lang="en-US" sz="2400" dirty="0" err="1"/>
              <a:t>понять</a:t>
            </a:r>
            <a:r>
              <a:rPr lang="en-US" sz="2400" dirty="0"/>
              <a:t> и </a:t>
            </a:r>
            <a:r>
              <a:rPr lang="en-US" sz="2400" dirty="0" err="1"/>
              <a:t>выполнить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Оно</a:t>
            </a:r>
            <a:r>
              <a:rPr lang="en-US" sz="2400" dirty="0"/>
              <a:t> </a:t>
            </a:r>
            <a:r>
              <a:rPr lang="en-US" sz="2400" dirty="0" err="1"/>
              <a:t>включает</a:t>
            </a:r>
            <a:r>
              <a:rPr lang="en-US" sz="2400" dirty="0"/>
              <a:t> в </a:t>
            </a:r>
            <a:r>
              <a:rPr lang="en-US" sz="2400" dirty="0" err="1"/>
              <a:t>себя</a:t>
            </a:r>
            <a:r>
              <a:rPr lang="en-US" sz="2400" dirty="0"/>
              <a:t> </a:t>
            </a:r>
            <a:r>
              <a:rPr lang="en-US" sz="2400" dirty="0" err="1"/>
              <a:t>написание</a:t>
            </a:r>
            <a:r>
              <a:rPr lang="en-US" sz="2400" dirty="0"/>
              <a:t> </a:t>
            </a:r>
            <a:r>
              <a:rPr lang="en-US" sz="2400" dirty="0" err="1"/>
              <a:t>кода</a:t>
            </a:r>
            <a:r>
              <a:rPr lang="en-US" sz="2400" dirty="0"/>
              <a:t> с </a:t>
            </a:r>
            <a:r>
              <a:rPr lang="en-US" sz="2400" dirty="0" err="1"/>
              <a:t>использованием</a:t>
            </a:r>
            <a:r>
              <a:rPr lang="en-US" sz="2400" dirty="0"/>
              <a:t> </a:t>
            </a:r>
            <a:r>
              <a:rPr lang="en-US" sz="2400" dirty="0" err="1"/>
              <a:t>языка</a:t>
            </a:r>
            <a:r>
              <a:rPr lang="en-US" sz="2400" dirty="0"/>
              <a:t> </a:t>
            </a:r>
            <a:r>
              <a:rPr lang="en-US" sz="2400" dirty="0" err="1"/>
              <a:t>программирования</a:t>
            </a:r>
            <a:r>
              <a:rPr lang="en-US" sz="2400" dirty="0"/>
              <a:t> </a:t>
            </a:r>
            <a:r>
              <a:rPr lang="en-US" sz="2400" dirty="0" err="1"/>
              <a:t>для</a:t>
            </a:r>
            <a:r>
              <a:rPr lang="en-US" sz="2400" dirty="0"/>
              <a:t> </a:t>
            </a:r>
            <a:r>
              <a:rPr lang="en-US" sz="2400" dirty="0" err="1"/>
              <a:t>выполнения</a:t>
            </a:r>
            <a:r>
              <a:rPr lang="en-US" sz="2400" dirty="0"/>
              <a:t> </a:t>
            </a:r>
            <a:r>
              <a:rPr lang="en-US" sz="2400" dirty="0" err="1"/>
              <a:t>компьютером</a:t>
            </a:r>
            <a:r>
              <a:rPr lang="en-US" sz="2400" dirty="0"/>
              <a:t> </a:t>
            </a:r>
            <a:r>
              <a:rPr lang="en-US" sz="2400" dirty="0" err="1"/>
              <a:t>определенных</a:t>
            </a:r>
            <a:r>
              <a:rPr lang="en-US" sz="2400" dirty="0"/>
              <a:t> </a:t>
            </a:r>
            <a:r>
              <a:rPr lang="en-US" sz="2400" dirty="0" err="1"/>
              <a:t>действий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Программирование</a:t>
            </a:r>
            <a:r>
              <a:rPr lang="en-US" sz="2400" dirty="0"/>
              <a:t> </a:t>
            </a:r>
            <a:r>
              <a:rPr lang="en-US" sz="2400" dirty="0" err="1"/>
              <a:t>позволяет</a:t>
            </a:r>
            <a:r>
              <a:rPr lang="en-US" sz="2400" dirty="0"/>
              <a:t> </a:t>
            </a:r>
            <a:r>
              <a:rPr lang="en-US" sz="2400" dirty="0" err="1"/>
              <a:t>создавать</a:t>
            </a:r>
            <a:r>
              <a:rPr lang="en-US" sz="2400" dirty="0"/>
              <a:t> </a:t>
            </a:r>
            <a:r>
              <a:rPr lang="en-US" sz="2400" dirty="0" err="1"/>
              <a:t>программы</a:t>
            </a:r>
            <a:r>
              <a:rPr lang="en-US" sz="2400" dirty="0"/>
              <a:t>, </a:t>
            </a:r>
            <a:r>
              <a:rPr lang="en-US" sz="2400" dirty="0" err="1"/>
              <a:t>приложения</a:t>
            </a:r>
            <a:r>
              <a:rPr lang="en-US" sz="2400" dirty="0"/>
              <a:t> и </a:t>
            </a:r>
            <a:r>
              <a:rPr lang="en-US" sz="2400" dirty="0" err="1"/>
              <a:t>системы</a:t>
            </a:r>
            <a:r>
              <a:rPr lang="en-US" sz="2400" dirty="0"/>
              <a:t>, </a:t>
            </a:r>
            <a:r>
              <a:rPr lang="en-US" sz="2400" dirty="0" err="1"/>
              <a:t>автоматизировать</a:t>
            </a:r>
            <a:r>
              <a:rPr lang="en-US" sz="2400" dirty="0"/>
              <a:t> </a:t>
            </a:r>
            <a:r>
              <a:rPr lang="en-US" sz="2400" dirty="0" err="1"/>
              <a:t>процессы</a:t>
            </a:r>
            <a:r>
              <a:rPr lang="en-US" sz="2400" dirty="0"/>
              <a:t> и </a:t>
            </a:r>
            <a:r>
              <a:rPr lang="en-US" sz="2400" dirty="0" err="1"/>
              <a:t>разрабатывать</a:t>
            </a:r>
            <a:r>
              <a:rPr lang="en-US" sz="2400" dirty="0"/>
              <a:t> </a:t>
            </a:r>
            <a:r>
              <a:rPr lang="en-US" sz="2400" dirty="0" err="1"/>
              <a:t>новые</a:t>
            </a:r>
            <a:r>
              <a:rPr lang="en-US" sz="2400" dirty="0"/>
              <a:t> </a:t>
            </a:r>
            <a:r>
              <a:rPr lang="en-US" sz="2400" dirty="0" err="1"/>
              <a:t>технологии</a:t>
            </a:r>
            <a:r>
              <a:rPr lang="en-US" sz="2400" dirty="0"/>
              <a:t>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4" name="Google Shape;2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251" name="Google Shape;251;p26"/>
          <p:cNvSpPr txBox="1">
            <a:spLocks noGrp="1"/>
          </p:cNvSpPr>
          <p:nvPr>
            <p:ph type="body" idx="1"/>
          </p:nvPr>
        </p:nvSpPr>
        <p:spPr>
          <a:xfrm>
            <a:off x="481025" y="1924875"/>
            <a:ext cx="7717500" cy="41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Python читается как ПАЙТОН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Простой в изучении, имеет чистый и понятный синтаксис.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Использование: Широко применяется в веб-разработке, научных вычислениях, анализе данных и автоматизации.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/>
              <a:t>Программа на Python</a:t>
            </a:r>
            <a:endParaRPr/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80500" y="2098125"/>
            <a:ext cx="83025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Программа на С++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    std::cout &lt;&lt; "Hello, world!" &lt;&lt; std::endl;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5624325" y="1081375"/>
            <a:ext cx="5574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DED9E5"/>
                </a:solidFill>
                <a:latin typeface="Courier New"/>
                <a:ea typeface="Courier New"/>
                <a:cs typeface="Courier New"/>
                <a:sym typeface="Courier New"/>
              </a:rPr>
              <a:t>print("Hello, world!")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/>
              <a:t>Сравнение языков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body" idx="1"/>
          </p:nvPr>
        </p:nvSpPr>
        <p:spPr>
          <a:xfrm>
            <a:off x="481025" y="2060850"/>
            <a:ext cx="11279100" cy="456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console.log("Hello, world!");  </a:t>
            </a:r>
            <a:r>
              <a:rPr lang="en-US" sz="4400" b="1"/>
              <a:t>JavaScript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echo "Hello, world!";        </a:t>
            </a:r>
            <a:r>
              <a:rPr lang="en-US" sz="4400" b="1"/>
              <a:t>PHP</a:t>
            </a:r>
            <a:endParaRPr sz="4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print("Hello, world!")       </a:t>
            </a:r>
            <a:r>
              <a:rPr lang="en-US" sz="4400" b="1"/>
              <a:t>Swift</a:t>
            </a:r>
            <a:endParaRPr sz="44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Интерпретатор</a:t>
            </a:r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838200" y="2060850"/>
            <a:ext cx="7020300" cy="41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Интерпретатор</a:t>
            </a:r>
            <a:r>
              <a:rPr lang="en-US" dirty="0"/>
              <a:t> </a:t>
            </a:r>
            <a:r>
              <a:rPr lang="en-US" dirty="0" err="1"/>
              <a:t>превращает</a:t>
            </a:r>
            <a:r>
              <a:rPr lang="en-US" dirty="0"/>
              <a:t> в </a:t>
            </a:r>
            <a:r>
              <a:rPr lang="en-US" dirty="0" err="1"/>
              <a:t>машинный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всю</a:t>
            </a:r>
            <a:r>
              <a:rPr lang="en-US" dirty="0"/>
              <a:t> </a:t>
            </a:r>
            <a:r>
              <a:rPr lang="en-US" dirty="0" err="1"/>
              <a:t>программу</a:t>
            </a:r>
            <a:r>
              <a:rPr lang="en-US" dirty="0"/>
              <a:t> </a:t>
            </a:r>
            <a:r>
              <a:rPr lang="en-US" dirty="0" err="1"/>
              <a:t>сразу</a:t>
            </a:r>
            <a:r>
              <a:rPr lang="en-US" dirty="0"/>
              <a:t>, а </a:t>
            </a:r>
            <a:r>
              <a:rPr lang="en-US" dirty="0" err="1"/>
              <a:t>построчно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/>
              <a:t>Программы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Python </a:t>
            </a:r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запускают</a:t>
            </a:r>
            <a:r>
              <a:rPr lang="en-US" dirty="0"/>
              <a:t> с </a:t>
            </a:r>
            <a:r>
              <a:rPr lang="en-US" dirty="0" err="1"/>
              <a:t>помощью</a:t>
            </a:r>
            <a:r>
              <a:rPr lang="en-US" dirty="0"/>
              <a:t> </a:t>
            </a:r>
            <a:r>
              <a:rPr lang="en-US" dirty="0" err="1"/>
              <a:t>интерпретатора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77" name="Google Shape;2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Интерпретатор</a:t>
            </a:r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195DA6-F84E-45D6-A1B9-855965B4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8" y="1393823"/>
            <a:ext cx="10839450" cy="51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741</Words>
  <Application>Microsoft Office PowerPoint</Application>
  <PresentationFormat>Широкоэкранный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Courier New</vt:lpstr>
      <vt:lpstr>Open Sans</vt:lpstr>
      <vt:lpstr>Calibri</vt:lpstr>
      <vt:lpstr>Arial</vt:lpstr>
      <vt:lpstr>Yandex Sans Text Light</vt:lpstr>
      <vt:lpstr>Gill Sans</vt:lpstr>
      <vt:lpstr>Custom Design</vt:lpstr>
      <vt:lpstr>Знакомство с Python</vt:lpstr>
      <vt:lpstr>О преподавателе</vt:lpstr>
      <vt:lpstr>О преподавателе</vt:lpstr>
      <vt:lpstr>Программирование</vt:lpstr>
      <vt:lpstr>Python</vt:lpstr>
      <vt:lpstr>Программа на Python</vt:lpstr>
      <vt:lpstr>Сравнение языков</vt:lpstr>
      <vt:lpstr>Интерпретатор</vt:lpstr>
      <vt:lpstr>Интерпретатор</vt:lpstr>
      <vt:lpstr>История Python</vt:lpstr>
      <vt:lpstr>Презентация PowerPoint</vt:lpstr>
      <vt:lpstr>Применение Python</vt:lpstr>
      <vt:lpstr>Применение Python</vt:lpstr>
      <vt:lpstr>Кто использует  Python</vt:lpstr>
      <vt:lpstr>Спасибо за внимание!</vt:lpstr>
      <vt:lpstr>Запишите английские слова</vt:lpstr>
      <vt:lpstr>codim.online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Знакомство с Python</dc:title>
  <dc:creator>user</dc:creator>
  <cp:lastModifiedBy>user</cp:lastModifiedBy>
  <cp:revision>6</cp:revision>
  <dcterms:modified xsi:type="dcterms:W3CDTF">2025-07-21T10:32:00Z</dcterms:modified>
</cp:coreProperties>
</file>