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402" r:id="rId3"/>
    <p:sldId id="398" r:id="rId4"/>
    <p:sldId id="399" r:id="rId5"/>
    <p:sldId id="433" r:id="rId6"/>
    <p:sldId id="434" r:id="rId7"/>
    <p:sldId id="404" r:id="rId8"/>
    <p:sldId id="438" r:id="rId9"/>
    <p:sldId id="406" r:id="rId10"/>
    <p:sldId id="441" r:id="rId11"/>
    <p:sldId id="442" r:id="rId12"/>
    <p:sldId id="405" r:id="rId13"/>
    <p:sldId id="400" r:id="rId14"/>
    <p:sldId id="437" r:id="rId15"/>
    <p:sldId id="439" r:id="rId16"/>
    <p:sldId id="440" r:id="rId17"/>
    <p:sldId id="27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C1BE3-8647-4304-AE83-33FDCA5C58A9}">
  <a:tblStyle styleId="{33BC1BE3-8647-4304-AE83-33FDCA5C5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DE6D9-1D81-41B8-8F9B-67900FA3BA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84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4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053577" y="2720060"/>
            <a:ext cx="8084702" cy="141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br>
              <a:rPr lang="ru-RU" dirty="0"/>
            </a:br>
            <a:r>
              <a:rPr lang="ru-RU" dirty="0">
                <a:latin typeface="Yandex Sans Text Light" panose="02000000000000000000" pitchFamily="2" charset="-52"/>
              </a:rPr>
              <a:t>Модуль 3. Тема 1 </a:t>
            </a:r>
            <a:br>
              <a:rPr lang="en-US" dirty="0">
                <a:latin typeface="Yandex Sans Text Light" panose="02000000000000000000" pitchFamily="2" charset="-52"/>
              </a:rPr>
            </a:br>
            <a:r>
              <a:rPr lang="ru-RU" dirty="0">
                <a:latin typeface="Yandex Sans Text Light" panose="02000000000000000000" pitchFamily="2" charset="-52"/>
              </a:rPr>
              <a:t>Структуры данных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04EC5366-CE90-4571-9863-7E17128C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5" y="435321"/>
            <a:ext cx="9470064" cy="3367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537D1CDF-591A-4B3D-A315-0DD6E467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51" y="4251449"/>
            <a:ext cx="8851241" cy="204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r/w1560/files/d15/679/28e/d1567928e55649d59fb95f337ef0387f.png">
            <a:extLst>
              <a:ext uri="{FF2B5EF4-FFF2-40B4-BE49-F238E27FC236}">
                <a16:creationId xmlns:a16="http://schemas.microsoft.com/office/drawing/2014/main" id="{8CF6D6EA-1FD8-4522-871E-0376AF97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5" y="2074088"/>
            <a:ext cx="9369157" cy="270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7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A87C9B-1F1D-4AED-BA66-14F25C4F766E}"/>
              </a:ext>
            </a:extLst>
          </p:cNvPr>
          <p:cNvSpPr/>
          <p:nvPr/>
        </p:nvSpPr>
        <p:spPr>
          <a:xfrm>
            <a:off x="776376" y="1702022"/>
            <a:ext cx="9273396" cy="400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[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{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1:’1’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’2’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endParaRPr lang="ru-RU" sz="4800" dirty="0">
              <a:solidFill>
                <a:srgbClr val="080808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ru-RU" sz="4800" dirty="0" err="1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830AE0-5562-4949-BECA-8288B038A2A2}"/>
              </a:ext>
            </a:extLst>
          </p:cNvPr>
          <p:cNvSpPr/>
          <p:nvPr/>
        </p:nvSpPr>
        <p:spPr>
          <a:xfrm>
            <a:off x="674152" y="533182"/>
            <a:ext cx="77149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05386C"/>
                </a:solidFill>
                <a:latin typeface="Yandex Sans Text Light" panose="02000000000000000000" pitchFamily="2" charset="-52"/>
              </a:rPr>
              <a:t>Назовите структуры данных</a:t>
            </a:r>
            <a:endParaRPr lang="ru-RU" sz="4800" b="1" dirty="0">
              <a:solidFill>
                <a:srgbClr val="05386C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6CA1FE-1ED3-492D-858E-3AD44EA2E00E}"/>
              </a:ext>
            </a:extLst>
          </p:cNvPr>
          <p:cNvSpPr/>
          <p:nvPr/>
        </p:nvSpPr>
        <p:spPr>
          <a:xfrm>
            <a:off x="5865669" y="5329468"/>
            <a:ext cx="5046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Что у них общего</a:t>
            </a:r>
            <a:r>
              <a:rPr lang="en-US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?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Вложенные списки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4" name="Рисунок 3" descr="https://proproprogs.ru/htm/python_base/files/python3-vlozhennye-spiski-mnogomernye-spiski.files/image002.jpg">
            <a:extLst>
              <a:ext uri="{FF2B5EF4-FFF2-40B4-BE49-F238E27FC236}">
                <a16:creationId xmlns:a16="http://schemas.microsoft.com/office/drawing/2014/main" id="{0951CCAD-0F5A-415E-9479-44DD0D347E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28" y="1967444"/>
            <a:ext cx="6939525" cy="33371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D2E61-30E7-47F5-91A3-35CE02AC99F5}"/>
              </a:ext>
            </a:extLst>
          </p:cNvPr>
          <p:cNvSpPr/>
          <p:nvPr/>
        </p:nvSpPr>
        <p:spPr>
          <a:xfrm>
            <a:off x="586153" y="949569"/>
            <a:ext cx="942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= [[1, 7, 6, 11, 3], [1, 7, 6, 11, 3], [1, 7, 6, 11, 3], [1, 7, 6, 11, 3], [1, 7, 6, 11, 3]]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B32745-63AB-48A7-B3DC-E4146E2FBFD5}"/>
              </a:ext>
            </a:extLst>
          </p:cNvPr>
          <p:cNvSpPr/>
          <p:nvPr/>
        </p:nvSpPr>
        <p:spPr>
          <a:xfrm>
            <a:off x="3335483" y="5884985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img</a:t>
            </a:r>
            <a:r>
              <a:rPr lang="en-US" sz="2400" dirty="0"/>
              <a:t> = [line[:], line[:], line[:], line[:], line[:]]</a:t>
            </a:r>
            <a:endParaRPr lang="ru-RU" sz="2400" dirty="0"/>
          </a:p>
        </p:txBody>
      </p:sp>
      <p:pic>
        <p:nvPicPr>
          <p:cNvPr id="9" name="Рисунок 8" descr="https://proproprogs.ru/htm/python_base/files/python3-vlozhennye-spiski-mnogomernye-spiski.files/image001.jpg">
            <a:extLst>
              <a:ext uri="{FF2B5EF4-FFF2-40B4-BE49-F238E27FC236}">
                <a16:creationId xmlns:a16="http://schemas.microsoft.com/office/drawing/2014/main" id="{B94DADFF-ACE1-40D9-8D92-F927291CD5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" y="1628530"/>
            <a:ext cx="2504440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1ADF0D-FA6C-4699-9E65-4E22537C7057}"/>
              </a:ext>
            </a:extLst>
          </p:cNvPr>
          <p:cNvSpPr/>
          <p:nvPr/>
        </p:nvSpPr>
        <p:spPr>
          <a:xfrm>
            <a:off x="385610" y="5044804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= [1, 7, 6, 11, 3]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9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EB81A45-483A-497D-AF89-D8AF843D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96" y="560017"/>
            <a:ext cx="8376247" cy="5919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1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: коллекции, часть 1/4: классификация, общие подходы и методы,  конвертация / Хабр">
            <a:extLst>
              <a:ext uri="{FF2B5EF4-FFF2-40B4-BE49-F238E27FC236}">
                <a16:creationId xmlns:a16="http://schemas.microsoft.com/office/drawing/2014/main" id="{B0C61D14-0827-43C2-B2A0-A500D0EDC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10422" r="1043" b="1814"/>
          <a:stretch/>
        </p:blipFill>
        <p:spPr bwMode="auto">
          <a:xfrm>
            <a:off x="516047" y="903083"/>
            <a:ext cx="8891227" cy="505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7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7C8438B6-F0C9-43E6-8351-0F5C5FEF2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10278" r="40295" b="365"/>
          <a:stretch/>
        </p:blipFill>
        <p:spPr bwMode="auto">
          <a:xfrm>
            <a:off x="516048" y="633741"/>
            <a:ext cx="4943192" cy="443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Data Structure List|Tuple|Dictionary|Set|by Prabhakar Pandey | Medium">
            <a:extLst>
              <a:ext uri="{FF2B5EF4-FFF2-40B4-BE49-F238E27FC236}">
                <a16:creationId xmlns:a16="http://schemas.microsoft.com/office/drawing/2014/main" id="{9DE94CD3-09C5-406C-9735-918D967B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9" y="464344"/>
            <a:ext cx="3946971" cy="344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351FBC0-A9B7-4E12-9B83-DE597A127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" t="17865" r="3467" b="17601"/>
          <a:stretch/>
        </p:blipFill>
        <p:spPr bwMode="auto">
          <a:xfrm>
            <a:off x="5513832" y="3429000"/>
            <a:ext cx="6345936" cy="32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Что такое кортеж в Python?">
            <a:extLst>
              <a:ext uri="{FF2B5EF4-FFF2-40B4-BE49-F238E27FC236}">
                <a16:creationId xmlns:a16="http://schemas.microsoft.com/office/drawing/2014/main" id="{0841B287-6228-44CB-87A3-B1B9704E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54" y="617220"/>
            <a:ext cx="6143358" cy="17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2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Список(</a:t>
            </a:r>
            <a:r>
              <a:rPr lang="ru-RU" dirty="0" err="1">
                <a:latin typeface="Yandex Sans Text Light" panose="02000000000000000000" pitchFamily="2" charset="-52"/>
              </a:rPr>
              <a:t>list</a:t>
            </a:r>
            <a:r>
              <a:rPr lang="ru-RU" dirty="0">
                <a:latin typeface="Yandex Sans Text Light" panose="02000000000000000000" pitchFamily="2" charset="-52"/>
              </a:rPr>
              <a:t>) как изменяемая последовательность</a:t>
            </a:r>
          </a:p>
        </p:txBody>
      </p:sp>
      <p:pic>
        <p:nvPicPr>
          <p:cNvPr id="4" name="Рисунок 3" descr="https://proproprogs.ru/htm/python_base/files/python3-spiski-operatory-i-funkcii-raboty-s-nimi.files/image001.jpg">
            <a:extLst>
              <a:ext uri="{FF2B5EF4-FFF2-40B4-BE49-F238E27FC236}">
                <a16:creationId xmlns:a16="http://schemas.microsoft.com/office/drawing/2014/main" id="{39DE5B1F-3549-4099-A3D2-4B3D36B52E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1" y="1911927"/>
            <a:ext cx="8700655" cy="3034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7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Методы списков</a:t>
            </a:r>
          </a:p>
        </p:txBody>
      </p:sp>
      <p:pic>
        <p:nvPicPr>
          <p:cNvPr id="5" name="Рисунок 4" descr="https://proproprogs.ru/htm/python_base/files/python3-osnovnye-metody-spiskov.files/image001.jpg">
            <a:extLst>
              <a:ext uri="{FF2B5EF4-FFF2-40B4-BE49-F238E27FC236}">
                <a16:creationId xmlns:a16="http://schemas.microsoft.com/office/drawing/2014/main" id="{876592C2-1E4B-42B4-B64B-5CE0AE53D7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2" y="2013173"/>
            <a:ext cx="5486169" cy="4177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41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Кортеж(</a:t>
            </a:r>
            <a:r>
              <a:rPr lang="ru-RU" dirty="0" err="1">
                <a:latin typeface="Yandex Sans Text Light" panose="02000000000000000000" pitchFamily="2" charset="-52"/>
              </a:rPr>
              <a:t>tuple</a:t>
            </a:r>
            <a:r>
              <a:rPr lang="ru-RU" dirty="0">
                <a:latin typeface="Yandex Sans Text Light" panose="02000000000000000000" pitchFamily="2" charset="-52"/>
              </a:rPr>
              <a:t>) как тип данных. Методы кортежей</a:t>
            </a:r>
          </a:p>
        </p:txBody>
      </p:sp>
      <p:pic>
        <p:nvPicPr>
          <p:cNvPr id="5" name="Рисунок 4" descr="https://proproprogs.ru/htm/python_base/files/python3-kortezhi-tuple-i-ih-metody.files/image001.jpg">
            <a:extLst>
              <a:ext uri="{FF2B5EF4-FFF2-40B4-BE49-F238E27FC236}">
                <a16:creationId xmlns:a16="http://schemas.microsoft.com/office/drawing/2014/main" id="{02CEB28E-32E0-4F3D-B7B7-FC9B56039D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5" y="1229628"/>
            <a:ext cx="5720200" cy="185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roproprogs.ru/htm/python_base/files/python3-kortezhi-tuple-i-ih-metody.files/image002.jpg">
            <a:extLst>
              <a:ext uri="{FF2B5EF4-FFF2-40B4-BE49-F238E27FC236}">
                <a16:creationId xmlns:a16="http://schemas.microsoft.com/office/drawing/2014/main" id="{D75E4F92-6F18-454E-9AB9-C1C8CB3EDE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4" y="3975266"/>
            <a:ext cx="8740239" cy="2078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2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 28">
            <a:extLst>
              <a:ext uri="{FF2B5EF4-FFF2-40B4-BE49-F238E27FC236}">
                <a16:creationId xmlns:a16="http://schemas.microsoft.com/office/drawing/2014/main" id="{6F63ED8F-FFDF-403C-A5E2-BD45D670D313}"/>
              </a:ext>
            </a:extLst>
          </p:cNvPr>
          <p:cNvSpPr/>
          <p:nvPr/>
        </p:nvSpPr>
        <p:spPr>
          <a:xfrm>
            <a:off x="3130659" y="1721874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7" name="Овал 286">
            <a:extLst>
              <a:ext uri="{FF2B5EF4-FFF2-40B4-BE49-F238E27FC236}">
                <a16:creationId xmlns:a16="http://schemas.microsoft.com/office/drawing/2014/main" id="{94874B20-6AB0-47AF-8BB6-8ACB5679B1F3}"/>
              </a:ext>
            </a:extLst>
          </p:cNvPr>
          <p:cNvSpPr/>
          <p:nvPr/>
        </p:nvSpPr>
        <p:spPr>
          <a:xfrm>
            <a:off x="3723665" y="1708673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Овал 287">
            <a:extLst>
              <a:ext uri="{FF2B5EF4-FFF2-40B4-BE49-F238E27FC236}">
                <a16:creationId xmlns:a16="http://schemas.microsoft.com/office/drawing/2014/main" id="{ACBE7949-7163-4063-9EFC-E6A3860E00D7}"/>
              </a:ext>
            </a:extLst>
          </p:cNvPr>
          <p:cNvSpPr/>
          <p:nvPr/>
        </p:nvSpPr>
        <p:spPr>
          <a:xfrm>
            <a:off x="5855528" y="1693642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9" name="Овал 288">
            <a:extLst>
              <a:ext uri="{FF2B5EF4-FFF2-40B4-BE49-F238E27FC236}">
                <a16:creationId xmlns:a16="http://schemas.microsoft.com/office/drawing/2014/main" id="{E110DB4A-0473-4636-BCB5-CC560E7C7D4B}"/>
              </a:ext>
            </a:extLst>
          </p:cNvPr>
          <p:cNvSpPr/>
          <p:nvPr/>
        </p:nvSpPr>
        <p:spPr>
          <a:xfrm>
            <a:off x="4591928" y="1701303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0" name="Овал 289">
            <a:extLst>
              <a:ext uri="{FF2B5EF4-FFF2-40B4-BE49-F238E27FC236}">
                <a16:creationId xmlns:a16="http://schemas.microsoft.com/office/drawing/2014/main" id="{7A0E4CE9-07FE-4987-A787-F8CB573E0BE3}"/>
              </a:ext>
            </a:extLst>
          </p:cNvPr>
          <p:cNvSpPr/>
          <p:nvPr/>
        </p:nvSpPr>
        <p:spPr>
          <a:xfrm>
            <a:off x="5237749" y="1666569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1791C1-13DA-4F09-A27C-EB9BCFEC765A}"/>
              </a:ext>
            </a:extLst>
          </p:cNvPr>
          <p:cNvSpPr/>
          <p:nvPr/>
        </p:nvSpPr>
        <p:spPr>
          <a:xfrm>
            <a:off x="3162126" y="2365987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833AFFA-EC75-404B-8F64-C7D178DD9C26}"/>
              </a:ext>
            </a:extLst>
          </p:cNvPr>
          <p:cNvSpPr/>
          <p:nvPr/>
        </p:nvSpPr>
        <p:spPr>
          <a:xfrm>
            <a:off x="3804925" y="2365987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1FB07B0-9E38-40A0-A5F7-FFDD4009461D}"/>
              </a:ext>
            </a:extLst>
          </p:cNvPr>
          <p:cNvSpPr/>
          <p:nvPr/>
        </p:nvSpPr>
        <p:spPr>
          <a:xfrm>
            <a:off x="5831400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5276148-593A-488A-81C3-01FD8158A4E3}"/>
              </a:ext>
            </a:extLst>
          </p:cNvPr>
          <p:cNvSpPr/>
          <p:nvPr/>
        </p:nvSpPr>
        <p:spPr>
          <a:xfrm>
            <a:off x="4551836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0BF9397-D39F-4925-A7D9-8589DEC644D2}"/>
              </a:ext>
            </a:extLst>
          </p:cNvPr>
          <p:cNvSpPr/>
          <p:nvPr/>
        </p:nvSpPr>
        <p:spPr>
          <a:xfrm>
            <a:off x="5194635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0074CC8-7592-414F-8FFD-797DA8C955BC}"/>
              </a:ext>
            </a:extLst>
          </p:cNvPr>
          <p:cNvSpPr/>
          <p:nvPr/>
        </p:nvSpPr>
        <p:spPr>
          <a:xfrm>
            <a:off x="6517928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6495DBC-AACB-4B29-864F-A9B28DAE4DF9}"/>
              </a:ext>
            </a:extLst>
          </p:cNvPr>
          <p:cNvSpPr/>
          <p:nvPr/>
        </p:nvSpPr>
        <p:spPr>
          <a:xfrm>
            <a:off x="7160727" y="2362545"/>
            <a:ext cx="395337" cy="3509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F085C7C-CCC4-4967-AFCF-48FE35E402F1}"/>
              </a:ext>
            </a:extLst>
          </p:cNvPr>
          <p:cNvSpPr/>
          <p:nvPr/>
        </p:nvSpPr>
        <p:spPr>
          <a:xfrm>
            <a:off x="3162126" y="1135261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0D988F4-556F-4566-9090-40B3AE7430BE}"/>
              </a:ext>
            </a:extLst>
          </p:cNvPr>
          <p:cNvSpPr/>
          <p:nvPr/>
        </p:nvSpPr>
        <p:spPr>
          <a:xfrm>
            <a:off x="3804925" y="1135261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D8B12D6-E1B5-41B1-8AC6-C08D9AC07405}"/>
              </a:ext>
            </a:extLst>
          </p:cNvPr>
          <p:cNvSpPr/>
          <p:nvPr/>
        </p:nvSpPr>
        <p:spPr>
          <a:xfrm>
            <a:off x="5831400" y="1131819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8628714-D79C-4244-86AF-352C592761B7}"/>
              </a:ext>
            </a:extLst>
          </p:cNvPr>
          <p:cNvSpPr/>
          <p:nvPr/>
        </p:nvSpPr>
        <p:spPr>
          <a:xfrm>
            <a:off x="4551836" y="1131819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297115B-4885-499A-BE60-2363FE858C8D}"/>
              </a:ext>
            </a:extLst>
          </p:cNvPr>
          <p:cNvSpPr/>
          <p:nvPr/>
        </p:nvSpPr>
        <p:spPr>
          <a:xfrm>
            <a:off x="5194635" y="1131819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3C49D3BF-F2D1-4B50-AC6F-3F9995966D52}"/>
              </a:ext>
            </a:extLst>
          </p:cNvPr>
          <p:cNvSpPr/>
          <p:nvPr/>
        </p:nvSpPr>
        <p:spPr>
          <a:xfrm>
            <a:off x="7154693" y="1088585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CCC1D071-F39C-4832-BF8E-213E1FBE25E5}"/>
              </a:ext>
            </a:extLst>
          </p:cNvPr>
          <p:cNvSpPr/>
          <p:nvPr/>
        </p:nvSpPr>
        <p:spPr>
          <a:xfrm>
            <a:off x="6517928" y="1088585"/>
            <a:ext cx="395337" cy="3509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E675BF4-D172-48C3-85E0-E6B18A417BCD}"/>
              </a:ext>
            </a:extLst>
          </p:cNvPr>
          <p:cNvSpPr/>
          <p:nvPr/>
        </p:nvSpPr>
        <p:spPr>
          <a:xfrm>
            <a:off x="3149936" y="3499670"/>
            <a:ext cx="395337" cy="350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FF4472D-A0C9-4FAC-9EDF-6E6D2C402B3C}"/>
              </a:ext>
            </a:extLst>
          </p:cNvPr>
          <p:cNvSpPr/>
          <p:nvPr/>
        </p:nvSpPr>
        <p:spPr>
          <a:xfrm>
            <a:off x="3792735" y="3499670"/>
            <a:ext cx="395337" cy="350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40580C7-54F9-4C1B-89E1-0A1DA16444D9}"/>
              </a:ext>
            </a:extLst>
          </p:cNvPr>
          <p:cNvSpPr/>
          <p:nvPr/>
        </p:nvSpPr>
        <p:spPr>
          <a:xfrm>
            <a:off x="4539646" y="3496228"/>
            <a:ext cx="395337" cy="350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5428DF1-00E3-499C-824B-0F3C92D4A15D}"/>
              </a:ext>
            </a:extLst>
          </p:cNvPr>
          <p:cNvSpPr/>
          <p:nvPr/>
        </p:nvSpPr>
        <p:spPr>
          <a:xfrm>
            <a:off x="5182445" y="3496228"/>
            <a:ext cx="395337" cy="350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33AC9B30-E446-4296-98BA-212E4CA63527}"/>
              </a:ext>
            </a:extLst>
          </p:cNvPr>
          <p:cNvSpPr/>
          <p:nvPr/>
        </p:nvSpPr>
        <p:spPr>
          <a:xfrm>
            <a:off x="3162126" y="5442802"/>
            <a:ext cx="395337" cy="3509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D169E9E-7944-4E64-8EB2-9EE00A07376E}"/>
              </a:ext>
            </a:extLst>
          </p:cNvPr>
          <p:cNvSpPr/>
          <p:nvPr/>
        </p:nvSpPr>
        <p:spPr>
          <a:xfrm>
            <a:off x="3804925" y="5442802"/>
            <a:ext cx="395337" cy="3509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26A9347-9307-4C0F-B7FB-7B0E8C3EC4DC}"/>
              </a:ext>
            </a:extLst>
          </p:cNvPr>
          <p:cNvSpPr/>
          <p:nvPr/>
        </p:nvSpPr>
        <p:spPr>
          <a:xfrm>
            <a:off x="4551836" y="5439360"/>
            <a:ext cx="395337" cy="3509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C7AFCA83-CCED-462A-8BD4-AFBF1EF4068F}"/>
              </a:ext>
            </a:extLst>
          </p:cNvPr>
          <p:cNvSpPr/>
          <p:nvPr/>
        </p:nvSpPr>
        <p:spPr>
          <a:xfrm>
            <a:off x="3162126" y="2969643"/>
            <a:ext cx="395337" cy="3509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1846E1F8-A060-4533-ADBD-AEC21726E3E0}"/>
              </a:ext>
            </a:extLst>
          </p:cNvPr>
          <p:cNvSpPr/>
          <p:nvPr/>
        </p:nvSpPr>
        <p:spPr>
          <a:xfrm>
            <a:off x="3804925" y="2969643"/>
            <a:ext cx="395337" cy="3509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DA76AD27-B59F-4454-93F1-5A0156FFC843}"/>
              </a:ext>
            </a:extLst>
          </p:cNvPr>
          <p:cNvSpPr/>
          <p:nvPr/>
        </p:nvSpPr>
        <p:spPr>
          <a:xfrm>
            <a:off x="4551836" y="2966201"/>
            <a:ext cx="395337" cy="3509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A6B9D811-D11B-4BEE-A660-D2A4BFC8A26F}"/>
              </a:ext>
            </a:extLst>
          </p:cNvPr>
          <p:cNvSpPr/>
          <p:nvPr/>
        </p:nvSpPr>
        <p:spPr>
          <a:xfrm>
            <a:off x="5194635" y="2966201"/>
            <a:ext cx="395337" cy="3509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57026EC-1C7E-4CA4-B1FE-B70D85B1D521}"/>
              </a:ext>
            </a:extLst>
          </p:cNvPr>
          <p:cNvSpPr/>
          <p:nvPr/>
        </p:nvSpPr>
        <p:spPr>
          <a:xfrm>
            <a:off x="3162126" y="4205021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313A55F-757F-4251-B931-9091FB4940FF}"/>
              </a:ext>
            </a:extLst>
          </p:cNvPr>
          <p:cNvSpPr/>
          <p:nvPr/>
        </p:nvSpPr>
        <p:spPr>
          <a:xfrm>
            <a:off x="3804925" y="4205021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981F244-1A02-4C73-9126-9FD5E97BCC7E}"/>
              </a:ext>
            </a:extLst>
          </p:cNvPr>
          <p:cNvSpPr/>
          <p:nvPr/>
        </p:nvSpPr>
        <p:spPr>
          <a:xfrm>
            <a:off x="5831400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24C6E39-8ABE-4219-A7F6-F87C8D619536}"/>
              </a:ext>
            </a:extLst>
          </p:cNvPr>
          <p:cNvSpPr/>
          <p:nvPr/>
        </p:nvSpPr>
        <p:spPr>
          <a:xfrm>
            <a:off x="4551836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F24828C-AA61-4E95-A0A2-A0AB5E753EEE}"/>
              </a:ext>
            </a:extLst>
          </p:cNvPr>
          <p:cNvSpPr/>
          <p:nvPr/>
        </p:nvSpPr>
        <p:spPr>
          <a:xfrm>
            <a:off x="5194635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75E0B52-10B3-468F-87F8-CD815D6628AE}"/>
              </a:ext>
            </a:extLst>
          </p:cNvPr>
          <p:cNvSpPr/>
          <p:nvPr/>
        </p:nvSpPr>
        <p:spPr>
          <a:xfrm>
            <a:off x="7127538" y="4823997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4837FFC-1E38-42E0-831B-A1628E9DE51F}"/>
              </a:ext>
            </a:extLst>
          </p:cNvPr>
          <p:cNvSpPr/>
          <p:nvPr/>
        </p:nvSpPr>
        <p:spPr>
          <a:xfrm>
            <a:off x="3162126" y="4827439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F8A0537-97E4-4337-9DA5-389A631D8568}"/>
              </a:ext>
            </a:extLst>
          </p:cNvPr>
          <p:cNvSpPr/>
          <p:nvPr/>
        </p:nvSpPr>
        <p:spPr>
          <a:xfrm>
            <a:off x="3804925" y="4827439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B5563ADD-BF21-46FA-8003-EAA50A24E4F1}"/>
              </a:ext>
            </a:extLst>
          </p:cNvPr>
          <p:cNvSpPr/>
          <p:nvPr/>
        </p:nvSpPr>
        <p:spPr>
          <a:xfrm>
            <a:off x="5831400" y="4823997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D9B9F134-B769-49EA-9E05-2D4E3FA6A72D}"/>
              </a:ext>
            </a:extLst>
          </p:cNvPr>
          <p:cNvSpPr/>
          <p:nvPr/>
        </p:nvSpPr>
        <p:spPr>
          <a:xfrm>
            <a:off x="4551836" y="4823997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F6D86CA-775A-4097-A3A9-0C5680B94305}"/>
              </a:ext>
            </a:extLst>
          </p:cNvPr>
          <p:cNvSpPr/>
          <p:nvPr/>
        </p:nvSpPr>
        <p:spPr>
          <a:xfrm>
            <a:off x="5194635" y="4823997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83385EB-9CBD-4F07-8441-4E907DB2E500}"/>
              </a:ext>
            </a:extLst>
          </p:cNvPr>
          <p:cNvSpPr/>
          <p:nvPr/>
        </p:nvSpPr>
        <p:spPr>
          <a:xfrm>
            <a:off x="8654549" y="4198137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0C245E1C-D4DA-44CA-9528-434E8B403BCC}"/>
              </a:ext>
            </a:extLst>
          </p:cNvPr>
          <p:cNvSpPr/>
          <p:nvPr/>
        </p:nvSpPr>
        <p:spPr>
          <a:xfrm>
            <a:off x="3162126" y="6058165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C1CA095B-DD5F-4DC5-B1BD-36952362C537}"/>
              </a:ext>
            </a:extLst>
          </p:cNvPr>
          <p:cNvSpPr/>
          <p:nvPr/>
        </p:nvSpPr>
        <p:spPr>
          <a:xfrm>
            <a:off x="3804925" y="6058165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AB9C77AC-70A7-46DB-A826-69EC29D11BE9}"/>
              </a:ext>
            </a:extLst>
          </p:cNvPr>
          <p:cNvSpPr/>
          <p:nvPr/>
        </p:nvSpPr>
        <p:spPr>
          <a:xfrm>
            <a:off x="5831400" y="6054723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6137A4A4-63B0-4199-B880-2769AC354E2C}"/>
              </a:ext>
            </a:extLst>
          </p:cNvPr>
          <p:cNvSpPr/>
          <p:nvPr/>
        </p:nvSpPr>
        <p:spPr>
          <a:xfrm>
            <a:off x="4551836" y="6054723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51E2FB30-E6BF-4750-AC5B-65FD9B2AF6FB}"/>
              </a:ext>
            </a:extLst>
          </p:cNvPr>
          <p:cNvSpPr/>
          <p:nvPr/>
        </p:nvSpPr>
        <p:spPr>
          <a:xfrm>
            <a:off x="5194635" y="6054723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0B5C7DF-9951-4864-A9A4-D87A1D6AFB14}"/>
              </a:ext>
            </a:extLst>
          </p:cNvPr>
          <p:cNvSpPr/>
          <p:nvPr/>
        </p:nvSpPr>
        <p:spPr>
          <a:xfrm>
            <a:off x="6517928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9D2B3D42-A8E1-402A-9B44-D6F6F7EDC5CB}"/>
              </a:ext>
            </a:extLst>
          </p:cNvPr>
          <p:cNvSpPr/>
          <p:nvPr/>
        </p:nvSpPr>
        <p:spPr>
          <a:xfrm>
            <a:off x="7160727" y="4201579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212CBFB4-CB26-442F-83F6-4E445B0080B9}"/>
              </a:ext>
            </a:extLst>
          </p:cNvPr>
          <p:cNvSpPr/>
          <p:nvPr/>
        </p:nvSpPr>
        <p:spPr>
          <a:xfrm>
            <a:off x="7907638" y="4198137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D76C9D18-DC20-467A-99DA-2BD99196CC21}"/>
              </a:ext>
            </a:extLst>
          </p:cNvPr>
          <p:cNvSpPr/>
          <p:nvPr/>
        </p:nvSpPr>
        <p:spPr>
          <a:xfrm>
            <a:off x="6468165" y="4842250"/>
            <a:ext cx="395337" cy="3509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5.2 Словарь(</a:t>
            </a:r>
            <a:r>
              <a:rPr lang="ru-RU" dirty="0" err="1">
                <a:latin typeface="Yandex Sans Text Light" panose="02000000000000000000" pitchFamily="2" charset="-52"/>
              </a:rPr>
              <a:t>dict</a:t>
            </a:r>
            <a:r>
              <a:rPr lang="ru-RU" dirty="0">
                <a:latin typeface="Yandex Sans Text Light" panose="02000000000000000000" pitchFamily="2" charset="-52"/>
              </a:rPr>
              <a:t>). Методы словарей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19B49-E814-4DF5-9742-48240182EFC6}"/>
              </a:ext>
            </a:extLst>
          </p:cNvPr>
          <p:cNvSpPr txBox="1"/>
          <p:nvPr/>
        </p:nvSpPr>
        <p:spPr>
          <a:xfrm>
            <a:off x="704886" y="952368"/>
            <a:ext cx="45397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  <a:p>
            <a:r>
              <a:rPr lang="en-US" sz="4000" dirty="0"/>
              <a:t>2</a:t>
            </a:r>
          </a:p>
          <a:p>
            <a:r>
              <a:rPr lang="en-US" sz="4000" dirty="0"/>
              <a:t>3</a:t>
            </a:r>
          </a:p>
          <a:p>
            <a:r>
              <a:rPr lang="en-US" sz="4000" dirty="0"/>
              <a:t>4</a:t>
            </a:r>
          </a:p>
          <a:p>
            <a:r>
              <a:rPr lang="en-US" sz="4000" dirty="0"/>
              <a:t>5</a:t>
            </a:r>
          </a:p>
          <a:p>
            <a:r>
              <a:rPr lang="en-US" sz="4000" dirty="0"/>
              <a:t>6</a:t>
            </a:r>
          </a:p>
          <a:p>
            <a:r>
              <a:rPr lang="en-US" sz="4000" dirty="0"/>
              <a:t>7</a:t>
            </a:r>
          </a:p>
          <a:p>
            <a:r>
              <a:rPr lang="en-US" sz="4000" dirty="0"/>
              <a:t>8</a:t>
            </a:r>
          </a:p>
          <a:p>
            <a:r>
              <a:rPr lang="en-US" sz="4000" dirty="0"/>
              <a:t>9</a:t>
            </a:r>
          </a:p>
          <a:p>
            <a:endParaRPr lang="ru-RU" sz="2000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6906ABE7-8FC4-4675-BBEE-E748E3BBB8D6}"/>
              </a:ext>
            </a:extLst>
          </p:cNvPr>
          <p:cNvSpPr/>
          <p:nvPr/>
        </p:nvSpPr>
        <p:spPr>
          <a:xfrm>
            <a:off x="3042558" y="865921"/>
            <a:ext cx="7402443" cy="56323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DF3606-3F5C-4D4E-9D50-C5C0B9FA4AE0}"/>
              </a:ext>
            </a:extLst>
          </p:cNvPr>
          <p:cNvSpPr txBox="1"/>
          <p:nvPr/>
        </p:nvSpPr>
        <p:spPr>
          <a:xfrm>
            <a:off x="679268" y="813628"/>
            <a:ext cx="2183611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000" dirty="0"/>
              <a:t>красный</a:t>
            </a:r>
            <a:endParaRPr lang="en-US" sz="4000" dirty="0"/>
          </a:p>
          <a:p>
            <a:r>
              <a:rPr lang="ru-RU" sz="4000" dirty="0"/>
              <a:t>желтый</a:t>
            </a:r>
            <a:endParaRPr lang="en-US" sz="4000" dirty="0"/>
          </a:p>
          <a:p>
            <a:r>
              <a:rPr lang="ru-RU" sz="4000" dirty="0"/>
              <a:t>синий</a:t>
            </a:r>
            <a:endParaRPr lang="en-US" sz="4000" dirty="0"/>
          </a:p>
          <a:p>
            <a:r>
              <a:rPr lang="ru-RU" sz="4000" dirty="0" err="1"/>
              <a:t>фиолет</a:t>
            </a:r>
            <a:endParaRPr lang="ru-RU" sz="4000" dirty="0"/>
          </a:p>
          <a:p>
            <a:r>
              <a:rPr lang="ru-RU" sz="4000" dirty="0"/>
              <a:t>черный</a:t>
            </a:r>
          </a:p>
          <a:p>
            <a:r>
              <a:rPr lang="ru-RU" sz="4000" dirty="0"/>
              <a:t>зеленый</a:t>
            </a:r>
            <a:endParaRPr lang="en-US" sz="4000" dirty="0"/>
          </a:p>
          <a:p>
            <a:r>
              <a:rPr lang="ru-RU" sz="4000" dirty="0" err="1"/>
              <a:t>оранж</a:t>
            </a:r>
            <a:endParaRPr lang="en-US" sz="4000" dirty="0"/>
          </a:p>
          <a:p>
            <a:r>
              <a:rPr lang="ru-RU" sz="4000" dirty="0"/>
              <a:t>серый</a:t>
            </a:r>
            <a:endParaRPr lang="en-US" sz="4000" dirty="0"/>
          </a:p>
          <a:p>
            <a:r>
              <a:rPr lang="ru-RU" sz="4000" dirty="0"/>
              <a:t>голубой</a:t>
            </a:r>
            <a:endParaRPr lang="ru-RU" sz="2000" dirty="0"/>
          </a:p>
        </p:txBody>
      </p:sp>
      <p:sp>
        <p:nvSpPr>
          <p:cNvPr id="236" name="Овал 235">
            <a:extLst>
              <a:ext uri="{FF2B5EF4-FFF2-40B4-BE49-F238E27FC236}">
                <a16:creationId xmlns:a16="http://schemas.microsoft.com/office/drawing/2014/main" id="{F66738F7-ADAB-4814-9EDB-8EE09B9A176E}"/>
              </a:ext>
            </a:extLst>
          </p:cNvPr>
          <p:cNvSpPr/>
          <p:nvPr/>
        </p:nvSpPr>
        <p:spPr>
          <a:xfrm>
            <a:off x="3328327" y="4051306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37" name="Овал 236">
            <a:extLst>
              <a:ext uri="{FF2B5EF4-FFF2-40B4-BE49-F238E27FC236}">
                <a16:creationId xmlns:a16="http://schemas.microsoft.com/office/drawing/2014/main" id="{E2DB0516-C496-480C-8679-FC93F9A0C5EE}"/>
              </a:ext>
            </a:extLst>
          </p:cNvPr>
          <p:cNvSpPr/>
          <p:nvPr/>
        </p:nvSpPr>
        <p:spPr>
          <a:xfrm>
            <a:off x="3971126" y="4051306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38" name="Овал 237">
            <a:extLst>
              <a:ext uri="{FF2B5EF4-FFF2-40B4-BE49-F238E27FC236}">
                <a16:creationId xmlns:a16="http://schemas.microsoft.com/office/drawing/2014/main" id="{9E1F2DA6-C720-456D-A767-DD8F1FD406EE}"/>
              </a:ext>
            </a:extLst>
          </p:cNvPr>
          <p:cNvSpPr/>
          <p:nvPr/>
        </p:nvSpPr>
        <p:spPr>
          <a:xfrm>
            <a:off x="5997601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39" name="Овал 238">
            <a:extLst>
              <a:ext uri="{FF2B5EF4-FFF2-40B4-BE49-F238E27FC236}">
                <a16:creationId xmlns:a16="http://schemas.microsoft.com/office/drawing/2014/main" id="{6A146B8B-BD5D-43A0-8DA8-C6314A2126DA}"/>
              </a:ext>
            </a:extLst>
          </p:cNvPr>
          <p:cNvSpPr/>
          <p:nvPr/>
        </p:nvSpPr>
        <p:spPr>
          <a:xfrm>
            <a:off x="4718037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40" name="Овал 239">
            <a:extLst>
              <a:ext uri="{FF2B5EF4-FFF2-40B4-BE49-F238E27FC236}">
                <a16:creationId xmlns:a16="http://schemas.microsoft.com/office/drawing/2014/main" id="{4A8DB875-9CCB-4FC9-A2A5-C25BDC4149F9}"/>
              </a:ext>
            </a:extLst>
          </p:cNvPr>
          <p:cNvSpPr/>
          <p:nvPr/>
        </p:nvSpPr>
        <p:spPr>
          <a:xfrm>
            <a:off x="5360836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53" name="Овал 252">
            <a:extLst>
              <a:ext uri="{FF2B5EF4-FFF2-40B4-BE49-F238E27FC236}">
                <a16:creationId xmlns:a16="http://schemas.microsoft.com/office/drawing/2014/main" id="{E9C13051-96F3-4059-8615-D74F0C8FA826}"/>
              </a:ext>
            </a:extLst>
          </p:cNvPr>
          <p:cNvSpPr/>
          <p:nvPr/>
        </p:nvSpPr>
        <p:spPr>
          <a:xfrm>
            <a:off x="7184172" y="1562597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1" name="Овал 260">
            <a:extLst>
              <a:ext uri="{FF2B5EF4-FFF2-40B4-BE49-F238E27FC236}">
                <a16:creationId xmlns:a16="http://schemas.microsoft.com/office/drawing/2014/main" id="{8938AF66-45BD-4532-9327-368049D8A3E9}"/>
              </a:ext>
            </a:extLst>
          </p:cNvPr>
          <p:cNvSpPr/>
          <p:nvPr/>
        </p:nvSpPr>
        <p:spPr>
          <a:xfrm>
            <a:off x="3218760" y="1566039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2" name="Овал 261">
            <a:extLst>
              <a:ext uri="{FF2B5EF4-FFF2-40B4-BE49-F238E27FC236}">
                <a16:creationId xmlns:a16="http://schemas.microsoft.com/office/drawing/2014/main" id="{0A9254BF-5A23-4BBD-AA2F-B95B102641D2}"/>
              </a:ext>
            </a:extLst>
          </p:cNvPr>
          <p:cNvSpPr/>
          <p:nvPr/>
        </p:nvSpPr>
        <p:spPr>
          <a:xfrm>
            <a:off x="3861559" y="1566039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3" name="Овал 262">
            <a:extLst>
              <a:ext uri="{FF2B5EF4-FFF2-40B4-BE49-F238E27FC236}">
                <a16:creationId xmlns:a16="http://schemas.microsoft.com/office/drawing/2014/main" id="{80160756-EF7B-4A4A-8E9A-C9AED0A61FBF}"/>
              </a:ext>
            </a:extLst>
          </p:cNvPr>
          <p:cNvSpPr/>
          <p:nvPr/>
        </p:nvSpPr>
        <p:spPr>
          <a:xfrm>
            <a:off x="5888034" y="1562597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4" name="Овал 263">
            <a:extLst>
              <a:ext uri="{FF2B5EF4-FFF2-40B4-BE49-F238E27FC236}">
                <a16:creationId xmlns:a16="http://schemas.microsoft.com/office/drawing/2014/main" id="{0B14723B-F9C6-4EF7-8DE4-374FD178A28E}"/>
              </a:ext>
            </a:extLst>
          </p:cNvPr>
          <p:cNvSpPr/>
          <p:nvPr/>
        </p:nvSpPr>
        <p:spPr>
          <a:xfrm>
            <a:off x="4608470" y="1562597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5" name="Овал 264">
            <a:extLst>
              <a:ext uri="{FF2B5EF4-FFF2-40B4-BE49-F238E27FC236}">
                <a16:creationId xmlns:a16="http://schemas.microsoft.com/office/drawing/2014/main" id="{8803CA7E-4A97-4CE7-BBC2-47BCD13A155C}"/>
              </a:ext>
            </a:extLst>
          </p:cNvPr>
          <p:cNvSpPr/>
          <p:nvPr/>
        </p:nvSpPr>
        <p:spPr>
          <a:xfrm>
            <a:off x="5251269" y="1562597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0" name="Овал 269">
            <a:extLst>
              <a:ext uri="{FF2B5EF4-FFF2-40B4-BE49-F238E27FC236}">
                <a16:creationId xmlns:a16="http://schemas.microsoft.com/office/drawing/2014/main" id="{A7A71893-50EA-4805-AAF2-C5D5609D2482}"/>
              </a:ext>
            </a:extLst>
          </p:cNvPr>
          <p:cNvSpPr/>
          <p:nvPr/>
        </p:nvSpPr>
        <p:spPr>
          <a:xfrm>
            <a:off x="8820750" y="4044422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71" name="Овал 270">
            <a:extLst>
              <a:ext uri="{FF2B5EF4-FFF2-40B4-BE49-F238E27FC236}">
                <a16:creationId xmlns:a16="http://schemas.microsoft.com/office/drawing/2014/main" id="{F5AF118B-477E-4824-A247-4C1D0D8B8D1A}"/>
              </a:ext>
            </a:extLst>
          </p:cNvPr>
          <p:cNvSpPr/>
          <p:nvPr/>
        </p:nvSpPr>
        <p:spPr>
          <a:xfrm>
            <a:off x="3359794" y="5819588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2" name="Овал 271">
            <a:extLst>
              <a:ext uri="{FF2B5EF4-FFF2-40B4-BE49-F238E27FC236}">
                <a16:creationId xmlns:a16="http://schemas.microsoft.com/office/drawing/2014/main" id="{B781071F-322E-4D51-9864-D267AA9C9C48}"/>
              </a:ext>
            </a:extLst>
          </p:cNvPr>
          <p:cNvSpPr/>
          <p:nvPr/>
        </p:nvSpPr>
        <p:spPr>
          <a:xfrm>
            <a:off x="4002593" y="5819588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3" name="Овал 272">
            <a:extLst>
              <a:ext uri="{FF2B5EF4-FFF2-40B4-BE49-F238E27FC236}">
                <a16:creationId xmlns:a16="http://schemas.microsoft.com/office/drawing/2014/main" id="{CA5F4111-7FCE-4E7F-A002-04206F923CED}"/>
              </a:ext>
            </a:extLst>
          </p:cNvPr>
          <p:cNvSpPr/>
          <p:nvPr/>
        </p:nvSpPr>
        <p:spPr>
          <a:xfrm>
            <a:off x="6029068" y="5816146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Овал 273">
            <a:extLst>
              <a:ext uri="{FF2B5EF4-FFF2-40B4-BE49-F238E27FC236}">
                <a16:creationId xmlns:a16="http://schemas.microsoft.com/office/drawing/2014/main" id="{2CBB6B77-D7FF-4640-A325-7D206F9E9F46}"/>
              </a:ext>
            </a:extLst>
          </p:cNvPr>
          <p:cNvSpPr/>
          <p:nvPr/>
        </p:nvSpPr>
        <p:spPr>
          <a:xfrm>
            <a:off x="4749504" y="5816146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Овал 274">
            <a:extLst>
              <a:ext uri="{FF2B5EF4-FFF2-40B4-BE49-F238E27FC236}">
                <a16:creationId xmlns:a16="http://schemas.microsoft.com/office/drawing/2014/main" id="{3ACF8DBD-4CEE-44B0-BE90-73C2497CEB19}"/>
              </a:ext>
            </a:extLst>
          </p:cNvPr>
          <p:cNvSpPr/>
          <p:nvPr/>
        </p:nvSpPr>
        <p:spPr>
          <a:xfrm>
            <a:off x="5392303" y="5816146"/>
            <a:ext cx="395337" cy="35091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" name="Овал 275">
            <a:extLst>
              <a:ext uri="{FF2B5EF4-FFF2-40B4-BE49-F238E27FC236}">
                <a16:creationId xmlns:a16="http://schemas.microsoft.com/office/drawing/2014/main" id="{C234D104-B1FB-4A64-8C92-255B59AE067F}"/>
              </a:ext>
            </a:extLst>
          </p:cNvPr>
          <p:cNvSpPr/>
          <p:nvPr/>
        </p:nvSpPr>
        <p:spPr>
          <a:xfrm>
            <a:off x="6684129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77" name="Овал 276">
            <a:extLst>
              <a:ext uri="{FF2B5EF4-FFF2-40B4-BE49-F238E27FC236}">
                <a16:creationId xmlns:a16="http://schemas.microsoft.com/office/drawing/2014/main" id="{D2F164C4-D6AE-4BF4-AB73-108DB9540141}"/>
              </a:ext>
            </a:extLst>
          </p:cNvPr>
          <p:cNvSpPr/>
          <p:nvPr/>
        </p:nvSpPr>
        <p:spPr>
          <a:xfrm>
            <a:off x="7326928" y="4047864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79" name="Овал 278">
            <a:extLst>
              <a:ext uri="{FF2B5EF4-FFF2-40B4-BE49-F238E27FC236}">
                <a16:creationId xmlns:a16="http://schemas.microsoft.com/office/drawing/2014/main" id="{17C2068E-4CE8-4F02-BD88-BC4129DE3B8A}"/>
              </a:ext>
            </a:extLst>
          </p:cNvPr>
          <p:cNvSpPr/>
          <p:nvPr/>
        </p:nvSpPr>
        <p:spPr>
          <a:xfrm>
            <a:off x="8073839" y="4044422"/>
            <a:ext cx="395337" cy="350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286" name="Овал 285">
            <a:extLst>
              <a:ext uri="{FF2B5EF4-FFF2-40B4-BE49-F238E27FC236}">
                <a16:creationId xmlns:a16="http://schemas.microsoft.com/office/drawing/2014/main" id="{7B2343DD-1D56-4B49-9120-378EDAA0111C}"/>
              </a:ext>
            </a:extLst>
          </p:cNvPr>
          <p:cNvSpPr/>
          <p:nvPr/>
        </p:nvSpPr>
        <p:spPr>
          <a:xfrm>
            <a:off x="6524799" y="1580850"/>
            <a:ext cx="395337" cy="3509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53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9" grpId="0" animBg="1"/>
      <p:bldP spid="2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5.2 Словарь(</a:t>
            </a:r>
            <a:r>
              <a:rPr lang="ru-RU" dirty="0" err="1">
                <a:latin typeface="Yandex Sans Text Light" panose="02000000000000000000" pitchFamily="2" charset="-52"/>
              </a:rPr>
              <a:t>dict</a:t>
            </a:r>
            <a:r>
              <a:rPr lang="ru-RU" dirty="0">
                <a:latin typeface="Yandex Sans Text Light" panose="02000000000000000000" pitchFamily="2" charset="-52"/>
              </a:rPr>
              <a:t>). Методы словарей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4" name="Рисунок 3" descr="https://proproprogs.ru/htm/python_base/files/python3-vvedenie-v-slovari-dict-bazovye-operacii-nad-slovaryami.files/image001.jpg">
            <a:extLst>
              <a:ext uri="{FF2B5EF4-FFF2-40B4-BE49-F238E27FC236}">
                <a16:creationId xmlns:a16="http://schemas.microsoft.com/office/drawing/2014/main" id="{E334B3F2-893C-4494-8D68-A33DC39CEB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59" y="1768737"/>
            <a:ext cx="8803848" cy="3099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4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847D4EF9-E627-4818-95D2-7134FA4C2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/>
          <a:stretch/>
        </p:blipFill>
        <p:spPr bwMode="auto">
          <a:xfrm>
            <a:off x="315949" y="1420969"/>
            <a:ext cx="9740526" cy="469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49AAC0C3-F70B-4B55-BFFD-02DD691C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Множества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4459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Множества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30650689-6983-4C75-A9E2-52B4D3BD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843697"/>
            <a:ext cx="2589161" cy="28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A18A6493-E3D2-4544-BFD3-56C5D4EE2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21" y="843697"/>
            <a:ext cx="2673685" cy="281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 text">
            <a:extLst>
              <a:ext uri="{FF2B5EF4-FFF2-40B4-BE49-F238E27FC236}">
                <a16:creationId xmlns:a16="http://schemas.microsoft.com/office/drawing/2014/main" id="{7BED2FD8-59B3-4BF7-8328-8A83E101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95" y="739109"/>
            <a:ext cx="3986436" cy="307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t text">
            <a:extLst>
              <a:ext uri="{FF2B5EF4-FFF2-40B4-BE49-F238E27FC236}">
                <a16:creationId xmlns:a16="http://schemas.microsoft.com/office/drawing/2014/main" id="{CC59A6D0-EE59-46BA-BAF6-3FDBF13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9" y="3814191"/>
            <a:ext cx="2545196" cy="289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lt text">
            <a:extLst>
              <a:ext uri="{FF2B5EF4-FFF2-40B4-BE49-F238E27FC236}">
                <a16:creationId xmlns:a16="http://schemas.microsoft.com/office/drawing/2014/main" id="{756B28A7-EA40-4A8E-B13A-D3FCC13D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43" y="4078983"/>
            <a:ext cx="4153842" cy="25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209</Words>
  <Application>Microsoft Office PowerPoint</Application>
  <PresentationFormat>Широкоэкранный</PresentationFormat>
  <Paragraphs>43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Gill Sans</vt:lpstr>
      <vt:lpstr>Calibri</vt:lpstr>
      <vt:lpstr>Arial</vt:lpstr>
      <vt:lpstr>Yandex Sans Text Light</vt:lpstr>
      <vt:lpstr>Custom Design</vt:lpstr>
      <vt:lpstr> Модуль 3. Тема 1  Структуры данных</vt:lpstr>
      <vt:lpstr>Презентация PowerPoint</vt:lpstr>
      <vt:lpstr>Список(list) как изменяемая последовательность</vt:lpstr>
      <vt:lpstr>Методы списков</vt:lpstr>
      <vt:lpstr>Кортеж(tuple) как тип данных. Методы кортежей</vt:lpstr>
      <vt:lpstr>5.2 Словарь(dict). Методы словарей </vt:lpstr>
      <vt:lpstr>5.2 Словарь(dict). Методы словарей </vt:lpstr>
      <vt:lpstr>Множества </vt:lpstr>
      <vt:lpstr>Множества </vt:lpstr>
      <vt:lpstr>Презентация PowerPoint</vt:lpstr>
      <vt:lpstr>Презентация PowerPoint</vt:lpstr>
      <vt:lpstr>Презентация PowerPoint</vt:lpstr>
      <vt:lpstr>Вложенные списки 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Индексы, срезы Вложенные циклы</dc:title>
  <cp:lastModifiedBy>user</cp:lastModifiedBy>
  <cp:revision>4</cp:revision>
  <dcterms:modified xsi:type="dcterms:W3CDTF">2025-07-27T18:12:37Z</dcterms:modified>
</cp:coreProperties>
</file>