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1"/>
  </p:notesMasterIdLst>
  <p:sldIdLst>
    <p:sldId id="256" r:id="rId2"/>
    <p:sldId id="402" r:id="rId3"/>
    <p:sldId id="404" r:id="rId4"/>
    <p:sldId id="399" r:id="rId5"/>
    <p:sldId id="40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Gill Sans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BC1BE3-8647-4304-AE83-33FDCA5C58A9}">
  <a:tblStyle styleId="{33BC1BE3-8647-4304-AE83-33FDCA5C5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582de983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582de983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2a582de9831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582de983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582de983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2a582de9831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582de983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a582de983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2a582de9831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a582de983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a582de983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g2a582de9831_0_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582de98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582de98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g2a582de983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39d1a30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2a39d1a30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2a39d1a30fc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5452ab4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2a5452ab4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a5452ab48a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5452ab48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a5452ab48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a5452ab48a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5452ab48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g2a5452ab48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2a5452ab48a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a5452ab48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2a5452ab48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2a5452ab48a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3d54f739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3d54f739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a3d54f7398_0_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582de983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582de983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2a582de9831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582de9831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582de9831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минут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a582de9831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5A6DC10-EF66-4F0E-8206-F25E5DF7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69564"/>
            <a:ext cx="9062089" cy="12529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4D986-E3F5-40FA-A342-31C859248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2475"/>
            <a:ext cx="8596668" cy="431888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10000"/>
              </a:lnSpc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 b="0"/>
            </a:lvl1pPr>
            <a:lvl2pPr marL="742950" indent="-28575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2pPr>
            <a:lvl3pPr marL="11430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3pPr>
            <a:lvl4pPr marL="16002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4pPr>
            <a:lvl5pPr marL="2057400" indent="-228600">
              <a:buSzPct val="130000"/>
              <a:buFontTx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3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inket.io/docs/color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342362" y="2596337"/>
            <a:ext cx="7507132" cy="141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br>
              <a:rPr lang="ru-RU" dirty="0"/>
            </a:br>
            <a:r>
              <a:rPr lang="ru-RU" dirty="0">
                <a:latin typeface="Yandex Sans Text Light" panose="02000000000000000000" pitchFamily="2" charset="-52"/>
              </a:rPr>
              <a:t>Индексы, срезы</a:t>
            </a:r>
            <a:br>
              <a:rPr lang="ru-RU" dirty="0">
                <a:latin typeface="Yandex Sans Text Light" panose="02000000000000000000" pitchFamily="2" charset="-52"/>
              </a:rPr>
            </a:br>
            <a:r>
              <a:rPr lang="ru-RU" dirty="0" err="1"/>
              <a:t>Вл</a:t>
            </a:r>
            <a:r>
              <a:rPr lang="en-US" dirty="0" err="1"/>
              <a:t>оженные</a:t>
            </a:r>
            <a:r>
              <a:rPr lang="en-US" dirty="0"/>
              <a:t> </a:t>
            </a:r>
            <a:r>
              <a:rPr lang="en-US" dirty="0" err="1"/>
              <a:t>циклы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Шестнадцатеричная 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система счисления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5" name="Google Shape;27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276" name="Google Shape;276;p29"/>
          <p:cNvGraphicFramePr/>
          <p:nvPr/>
        </p:nvGraphicFramePr>
        <p:xfrm>
          <a:off x="952400" y="193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{33BC1BE3-8647-4304-AE83-33FDCA5C58A9}</a:tableStyleId>
              </a:tblPr>
              <a:tblGrid>
                <a:gridCol w="6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5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9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13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15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7" name="Google Shape;277;p29"/>
          <p:cNvGraphicFramePr/>
          <p:nvPr/>
        </p:nvGraphicFramePr>
        <p:xfrm>
          <a:off x="952400" y="3078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{33BC1BE3-8647-4304-AE83-33FDCA5C58A9}</a:tableStyleId>
              </a:tblPr>
              <a:tblGrid>
                <a:gridCol w="6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429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31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32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126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127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128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144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160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176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192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208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224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240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255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7F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8" name="Google Shape;278;p29"/>
          <p:cNvSpPr txBox="1">
            <a:spLocks noGrp="1"/>
          </p:cNvSpPr>
          <p:nvPr>
            <p:ph type="body" idx="1"/>
          </p:nvPr>
        </p:nvSpPr>
        <p:spPr>
          <a:xfrm>
            <a:off x="912825" y="4227050"/>
            <a:ext cx="6304200" cy="22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В таблицах google есть функции для перевода чисел из десятичной системы в шестнадцатеричную и обратно.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=ДЕС.В.ШЕСТН()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=ШЕСТН.В.ДЕС()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Срезы</a:t>
            </a:r>
            <a:endParaRPr/>
          </a:p>
        </p:txBody>
      </p:sp>
      <p:sp>
        <p:nvSpPr>
          <p:cNvPr id="285" name="Google Shape;28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86" name="Google Shape;286;p30"/>
          <p:cNvSpPr txBox="1">
            <a:spLocks noGrp="1"/>
          </p:cNvSpPr>
          <p:nvPr>
            <p:ph type="body" idx="1"/>
          </p:nvPr>
        </p:nvSpPr>
        <p:spPr>
          <a:xfrm>
            <a:off x="281700" y="1225450"/>
            <a:ext cx="8480100" cy="5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</a:rPr>
              <a:t>Срезы в Python представляют собой мощный инструмент для работы с текстовыми строками. Они позволяют извлекать подстроки, делать копии, изменять и манипулировать текстом.</a:t>
            </a:r>
            <a:endParaRPr sz="2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text= "Пример текстовой строки"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 = text[8:15]  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# Извлекаем срез с 8 по 15 символ (не включительно)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print(s)  # Вывод: текстов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lt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1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Срезы</a:t>
            </a:r>
            <a:endParaRPr/>
          </a:p>
        </p:txBody>
      </p:sp>
      <p:sp>
        <p:nvSpPr>
          <p:cNvPr id="293" name="Google Shape;29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body" idx="1"/>
          </p:nvPr>
        </p:nvSpPr>
        <p:spPr>
          <a:xfrm>
            <a:off x="291425" y="1557350"/>
            <a:ext cx="113361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text = "Python это круто!"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 = text[-7:-2]  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# Отрицательные индексы считаются с конца строки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print(s)  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# Вывод: крут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Срезы</a:t>
            </a:r>
            <a:endParaRPr/>
          </a:p>
        </p:txBody>
      </p:sp>
      <p:sp>
        <p:nvSpPr>
          <p:cNvPr id="301" name="Google Shape;30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302" name="Google Shape;302;p32"/>
          <p:cNvSpPr txBox="1">
            <a:spLocks noGrp="1"/>
          </p:cNvSpPr>
          <p:nvPr>
            <p:ph type="body" idx="1"/>
          </p:nvPr>
        </p:nvSpPr>
        <p:spPr>
          <a:xfrm>
            <a:off x="291425" y="1557350"/>
            <a:ext cx="113361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text = "Привет, как дела?"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 = text[:6]  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# Извлекаем первые 6 символов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print(s)  # Вывод: Привет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Срезы</a:t>
            </a:r>
            <a:endParaRPr/>
          </a:p>
        </p:txBody>
      </p:sp>
      <p:sp>
        <p:nvSpPr>
          <p:cNvPr id="309" name="Google Shape;30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291425" y="1557350"/>
            <a:ext cx="113361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text = "Это последние символы"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 = text[-5:]  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# Извлекаем последние 5 символов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print(s)  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# Вывод: волы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Срезы</a:t>
            </a:r>
            <a:endParaRPr/>
          </a:p>
        </p:txBody>
      </p:sp>
      <p:sp>
        <p:nvSpPr>
          <p:cNvPr id="317" name="Google Shape;31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18" name="Google Shape;318;p34"/>
          <p:cNvSpPr txBox="1">
            <a:spLocks noGrp="1"/>
          </p:cNvSpPr>
          <p:nvPr>
            <p:ph type="body" idx="1"/>
          </p:nvPr>
        </p:nvSpPr>
        <p:spPr>
          <a:xfrm>
            <a:off x="291425" y="1557350"/>
            <a:ext cx="113361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text = "12345678"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 = text[::2]  # Извлекаем каждый второй символ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print(s)  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# Вывод: 1357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Срезы</a:t>
            </a:r>
            <a:endParaRPr/>
          </a:p>
        </p:txBody>
      </p:sp>
      <p:sp>
        <p:nvSpPr>
          <p:cNvPr id="325" name="Google Shape;32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326" name="Google Shape;326;p35"/>
          <p:cNvSpPr txBox="1">
            <a:spLocks noGrp="1"/>
          </p:cNvSpPr>
          <p:nvPr>
            <p:ph type="body" idx="1"/>
          </p:nvPr>
        </p:nvSpPr>
        <p:spPr>
          <a:xfrm>
            <a:off x="291425" y="1557350"/>
            <a:ext cx="113361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text= "Аргентина манит негра"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 = string[::-1]  # Разворачиваем строку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print(s)  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# Вывод: арген тинам анитнегрА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Срезы</a:t>
            </a:r>
            <a:endParaRPr/>
          </a:p>
        </p:txBody>
      </p:sp>
      <p:sp>
        <p:nvSpPr>
          <p:cNvPr id="333" name="Google Shape;33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4" name="Google Shape;334;p36"/>
          <p:cNvSpPr txBox="1">
            <a:spLocks noGrp="1"/>
          </p:cNvSpPr>
          <p:nvPr>
            <p:ph type="body" idx="1"/>
          </p:nvPr>
        </p:nvSpPr>
        <p:spPr>
          <a:xfrm>
            <a:off x="291425" y="1557350"/>
            <a:ext cx="113361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text = "Разделить строку"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x = 9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p_1 = text[:x]  # Извлекаем первую часть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p_2 = text[x:]  # Извлекаем вторую часть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print(p_1, p_2)  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# Вывод: Разделить ст строку</a:t>
            </a: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Запишите английские слова</a:t>
            </a:r>
            <a:endParaRPr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aphicFrame>
        <p:nvGraphicFramePr>
          <p:cNvPr id="342" name="Google Shape;342;p37"/>
          <p:cNvGraphicFramePr/>
          <p:nvPr/>
        </p:nvGraphicFramePr>
        <p:xfrm>
          <a:off x="4508275" y="16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{33BC1BE3-8647-4304-AE83-33FDCA5C58A9}</a:tableStyleId>
              </a:tblPr>
              <a:tblGrid>
                <a:gridCol w="205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черный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красный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желтый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orange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оранжевый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green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зеленый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blue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синий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brown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коричневый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grey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серый</a:t>
                      </a:r>
                      <a:endParaRPr sz="2400">
                        <a:solidFill>
                          <a:schemeClr val="lt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49" name="Google Shape;34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82" y="478928"/>
            <a:ext cx="9835661" cy="5979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Строка как последовательность. Индексы, срезы(</a:t>
            </a:r>
            <a:r>
              <a:rPr lang="ru-RU" dirty="0" err="1">
                <a:latin typeface="Yandex Sans Text Light" panose="02000000000000000000" pitchFamily="2" charset="-52"/>
              </a:rPr>
              <a:t>slice</a:t>
            </a:r>
            <a:r>
              <a:rPr lang="ru-RU" dirty="0">
                <a:latin typeface="Yandex Sans Text Light" panose="02000000000000000000" pitchFamily="2" charset="-52"/>
              </a:rPr>
              <a:t>).</a:t>
            </a:r>
          </a:p>
        </p:txBody>
      </p:sp>
      <p:pic>
        <p:nvPicPr>
          <p:cNvPr id="5" name="Рисунок 4" descr="https://proproprogs.ru/htm/python_base/files/python3-znakomstvo-s-indeksami-i-srezami-strok.files/image001.jpg">
            <a:extLst>
              <a:ext uri="{FF2B5EF4-FFF2-40B4-BE49-F238E27FC236}">
                <a16:creationId xmlns:a16="http://schemas.microsoft.com/office/drawing/2014/main" id="{01D24B24-6B53-49FF-B133-429A26477E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49" y="1958747"/>
            <a:ext cx="8921457" cy="19454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42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54D6E-1095-4F44-A9D9-CAE0783C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Спецсимволы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4100" name="Picture 4" descr="https://office-guru.ru/wp-content/uploads/2021/02/2.jpg">
            <a:extLst>
              <a:ext uri="{FF2B5EF4-FFF2-40B4-BE49-F238E27FC236}">
                <a16:creationId xmlns:a16="http://schemas.microsoft.com/office/drawing/2014/main" id="{92D57CD3-2FB8-4A4E-99AF-854F7164B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393" y="1294856"/>
            <a:ext cx="8042495" cy="509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249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8" y="304723"/>
            <a:ext cx="9835661" cy="5979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ru-RU" dirty="0">
                <a:latin typeface="Yandex Sans Text Light" panose="02000000000000000000" pitchFamily="2" charset="-52"/>
              </a:rPr>
              <a:t>Строка как последовательность. Индексы, срезы(</a:t>
            </a:r>
            <a:r>
              <a:rPr lang="ru-RU" dirty="0" err="1">
                <a:latin typeface="Yandex Sans Text Light" panose="02000000000000000000" pitchFamily="2" charset="-52"/>
              </a:rPr>
              <a:t>slice</a:t>
            </a:r>
            <a:r>
              <a:rPr lang="ru-RU" dirty="0">
                <a:latin typeface="Yandex Sans Text Light" panose="02000000000000000000" pitchFamily="2" charset="-52"/>
              </a:rPr>
              <a:t>).</a:t>
            </a:r>
          </a:p>
        </p:txBody>
      </p:sp>
      <p:pic>
        <p:nvPicPr>
          <p:cNvPr id="4" name="Рисунок 3" descr="https://proproprogs.ru/htm/python_base/files/python3-osnovnye-metody-strok.files/image001.jpg">
            <a:extLst>
              <a:ext uri="{FF2B5EF4-FFF2-40B4-BE49-F238E27FC236}">
                <a16:creationId xmlns:a16="http://schemas.microsoft.com/office/drawing/2014/main" id="{7E911ACF-37A0-4C63-8729-3102E942EB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311" y="1450877"/>
            <a:ext cx="7203905" cy="4504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41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CAC887C-F0F9-481C-BD99-E0D38EF4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799" y="304723"/>
            <a:ext cx="1945562" cy="597954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dirty="0">
                <a:latin typeface="Yandex Sans Text Light" panose="02000000000000000000" pitchFamily="2" charset="-52"/>
              </a:rPr>
              <a:t>F-</a:t>
            </a:r>
            <a:r>
              <a:rPr lang="ru-RU" dirty="0">
                <a:latin typeface="Yandex Sans Text Light" panose="02000000000000000000" pitchFamily="2" charset="-52"/>
              </a:rPr>
              <a:t>строка</a:t>
            </a:r>
          </a:p>
        </p:txBody>
      </p:sp>
      <p:pic>
        <p:nvPicPr>
          <p:cNvPr id="1026" name="Picture 2" descr="ТОП 10 лайфхаков для использования F-Строк в Python">
            <a:extLst>
              <a:ext uri="{FF2B5EF4-FFF2-40B4-BE49-F238E27FC236}">
                <a16:creationId xmlns:a16="http://schemas.microsoft.com/office/drawing/2014/main" id="{6EBD3D4B-A91E-4755-8F70-9535B244A7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1400" r="-150" b="16399"/>
          <a:stretch/>
        </p:blipFill>
        <p:spPr bwMode="auto">
          <a:xfrm>
            <a:off x="1255775" y="1837944"/>
            <a:ext cx="9496891" cy="37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Диапазоны range()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3" name="Google Shape;24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44" name="Google Shape;2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300" y="1268725"/>
            <a:ext cx="4876723" cy="52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Диапазоны range()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300" y="1268725"/>
            <a:ext cx="4876723" cy="52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2"/>
                </a:solidFill>
              </a:rPr>
              <a:t>Повторение диапазонов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9" name="Google Shape;25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809" y="2663650"/>
            <a:ext cx="2992375" cy="16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00" cy="11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2"/>
                </a:solidFill>
              </a:rPr>
              <a:t>Цвета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7" name="Google Shape;2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330275" y="1915125"/>
            <a:ext cx="11478600" cy="41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Метод </a:t>
            </a: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turtle.color()</a:t>
            </a:r>
            <a:r>
              <a:rPr lang="en-US" sz="2400">
                <a:solidFill>
                  <a:schemeClr val="dk2"/>
                </a:solidFill>
              </a:rPr>
              <a:t> позволяет изменить цвет пера, которым рисует черепашка.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Цвет можно указать несколькими способами:</a:t>
            </a:r>
            <a:endParaRPr sz="24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turtle.color(“red”)  # С помощью названия цвета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turtle.color(255, 0, 0)  # С помощью RGB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turtle.color(“#ff0000”)  # Шестнадцатеричным номером</a:t>
            </a: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endParaRPr sz="2400" b="1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</a:rPr>
              <a:t>Шпаргалка по цветам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https://trinket.io/docs/colors</a:t>
            </a:r>
            <a:r>
              <a:rPr lang="en-US" sz="2400">
                <a:solidFill>
                  <a:schemeClr val="dk2"/>
                </a:solidFill>
              </a:rPr>
              <a:t> 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518</Words>
  <Application>Microsoft Office PowerPoint</Application>
  <PresentationFormat>Широкоэкранный</PresentationFormat>
  <Paragraphs>186</Paragraphs>
  <Slides>19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Yandex Sans Text Light</vt:lpstr>
      <vt:lpstr>Courier New</vt:lpstr>
      <vt:lpstr>Calibri</vt:lpstr>
      <vt:lpstr>Arial</vt:lpstr>
      <vt:lpstr>Gill Sans</vt:lpstr>
      <vt:lpstr>Custom Design</vt:lpstr>
      <vt:lpstr> Индексы, срезы Вложенные циклы</vt:lpstr>
      <vt:lpstr>Строка как последовательность. Индексы, срезы(slice).</vt:lpstr>
      <vt:lpstr>Спецсимволы Python</vt:lpstr>
      <vt:lpstr>Строка как последовательность. Индексы, срезы(slice).</vt:lpstr>
      <vt:lpstr>F-строка</vt:lpstr>
      <vt:lpstr>Диапазоны range()</vt:lpstr>
      <vt:lpstr>Диапазоны range()</vt:lpstr>
      <vt:lpstr>Повторение диапазонов</vt:lpstr>
      <vt:lpstr>Цвета</vt:lpstr>
      <vt:lpstr>Шестнадцатеричная  система счисления</vt:lpstr>
      <vt:lpstr>Срезы</vt:lpstr>
      <vt:lpstr>Срезы</vt:lpstr>
      <vt:lpstr>Срезы</vt:lpstr>
      <vt:lpstr>Срезы</vt:lpstr>
      <vt:lpstr>Срезы</vt:lpstr>
      <vt:lpstr>Срезы</vt:lpstr>
      <vt:lpstr>Срезы</vt:lpstr>
      <vt:lpstr>Запишите английские слова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Индексы, срезы Вложенные циклы</dc:title>
  <cp:lastModifiedBy>user</cp:lastModifiedBy>
  <cp:revision>2</cp:revision>
  <dcterms:modified xsi:type="dcterms:W3CDTF">2025-07-25T10:48:31Z</dcterms:modified>
</cp:coreProperties>
</file>