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5"/>
  </p:notesMasterIdLst>
  <p:sldIdLst>
    <p:sldId id="256" r:id="rId2"/>
    <p:sldId id="277" r:id="rId3"/>
    <p:sldId id="267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Gill Sans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orient="horz" pos="3159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3840">
          <p15:clr>
            <a:srgbClr val="A4A3A4"/>
          </p15:clr>
        </p15:guide>
        <p15:guide id="5" pos="575">
          <p15:clr>
            <a:srgbClr val="A4A3A4"/>
          </p15:clr>
        </p15:guide>
        <p15:guide id="6" pos="7105">
          <p15:clr>
            <a:srgbClr val="A4A3A4"/>
          </p15:clr>
        </p15:guide>
        <p15:guide id="7" pos="7408">
          <p15:clr>
            <a:srgbClr val="A4A3A4"/>
          </p15:clr>
        </p15:guide>
        <p15:guide id="8" pos="303">
          <p15:clr>
            <a:srgbClr val="A4A3A4"/>
          </p15:clr>
        </p15:guide>
        <p15:guide id="9" pos="1965">
          <p15:clr>
            <a:srgbClr val="A4A3A4"/>
          </p15:clr>
        </p15:guide>
        <p15:guide id="10" pos="5715">
          <p15:clr>
            <a:srgbClr val="A4A3A4"/>
          </p15:clr>
        </p15:guide>
        <p15:guide id="11" pos="4384">
          <p15:clr>
            <a:srgbClr val="A4A3A4"/>
          </p15:clr>
        </p15:guide>
        <p15:guide id="12" orient="horz" pos="3295">
          <p15:clr>
            <a:srgbClr val="A4A3A4"/>
          </p15:clr>
        </p15:guide>
        <p15:guide id="1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43BF2C-D266-40EB-9E84-581F75A8BC1D}">
  <a:tblStyle styleId="{3E43BF2C-D266-40EB-9E84-581F75A8BC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D4A0169-CF40-42F4-8ACF-03CC77146F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186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2955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">
  <p:cSld name="Section Header 2 w Photo">
    <p:bg>
      <p:bgPr>
        <a:solidFill>
          <a:schemeClr val="accen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12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ig Letters">
  <p:cSld name="Section Header - Big Letter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0"/>
              <a:buFont typeface="Calibri"/>
              <a:buNone/>
              <a:defRPr sz="11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8" name="Google Shape;138;p13"/>
          <p:cNvGrpSpPr/>
          <p:nvPr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139" name="Google Shape;139;p13"/>
            <p:cNvSpPr/>
            <p:nvPr/>
          </p:nvSpPr>
          <p:spPr>
            <a:xfrm>
              <a:off x="8329881" y="1"/>
              <a:ext cx="3862120" cy="4184987"/>
            </a:xfrm>
            <a:custGeom>
              <a:avLst/>
              <a:gdLst/>
              <a:ahLst/>
              <a:cxnLst/>
              <a:rect l="l" t="t" r="r" b="b"/>
              <a:pathLst>
                <a:path w="3862120" h="4184987" extrusionOk="0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7390509" y="0"/>
              <a:ext cx="4801492" cy="4017462"/>
            </a:xfrm>
            <a:custGeom>
              <a:avLst/>
              <a:gdLst/>
              <a:ahLst/>
              <a:cxnLst/>
              <a:rect l="l" t="t" r="r" b="b"/>
              <a:pathLst>
                <a:path w="4801492" h="4017462" extrusionOk="0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831384" y="0"/>
              <a:ext cx="5360617" cy="3642236"/>
            </a:xfrm>
            <a:custGeom>
              <a:avLst/>
              <a:gdLst/>
              <a:ahLst/>
              <a:cxnLst/>
              <a:rect l="l" t="t" r="r" b="b"/>
              <a:pathLst>
                <a:path w="5360617" h="3642236" extrusionOk="0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1397987" y="3867634"/>
              <a:ext cx="794014" cy="1182847"/>
            </a:xfrm>
            <a:custGeom>
              <a:avLst/>
              <a:gdLst/>
              <a:ahLst/>
              <a:cxnLst/>
              <a:rect l="l" t="t" r="r" b="b"/>
              <a:pathLst>
                <a:path w="794014" h="1182847" extrusionOk="0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7" name="Google Shape;147;p14"/>
          <p:cNvGrpSpPr/>
          <p:nvPr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148" name="Google Shape;148;p14"/>
            <p:cNvSpPr/>
            <p:nvPr/>
          </p:nvSpPr>
          <p:spPr>
            <a:xfrm>
              <a:off x="1490608" y="1750568"/>
              <a:ext cx="10103020" cy="5107432"/>
            </a:xfrm>
            <a:custGeom>
              <a:avLst/>
              <a:gdLst/>
              <a:ahLst/>
              <a:cxnLst/>
              <a:rect l="l" t="t" r="r" b="b"/>
              <a:pathLst>
                <a:path w="10103020" h="5107432" extrusionOk="0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695401" y="1241443"/>
              <a:ext cx="9953877" cy="5616559"/>
            </a:xfrm>
            <a:custGeom>
              <a:avLst/>
              <a:gdLst/>
              <a:ahLst/>
              <a:cxnLst/>
              <a:rect l="l" t="t" r="r" b="b"/>
              <a:pathLst>
                <a:path w="9953877" h="5616559" extrusionOk="0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14"/>
          <p:cNvSpPr txBox="1">
            <a:spLocks noGrp="1"/>
          </p:cNvSpPr>
          <p:nvPr>
            <p:ph type="body" idx="1"/>
          </p:nvPr>
        </p:nvSpPr>
        <p:spPr>
          <a:xfrm>
            <a:off x="983431" y="1988719"/>
            <a:ext cx="9505181" cy="369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4"/>
          <p:cNvSpPr txBox="1">
            <a:spLocks noGrp="1"/>
          </p:cNvSpPr>
          <p:nvPr>
            <p:ph type="body" idx="2"/>
          </p:nvPr>
        </p:nvSpPr>
        <p:spPr>
          <a:xfrm>
            <a:off x="4035675" y="5880905"/>
            <a:ext cx="3400692" cy="64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14"/>
          <p:cNvSpPr/>
          <p:nvPr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 (bis)">
  <p:cSld name="Section Header 2 w Photo (bis)">
    <p:bg>
      <p:bgPr>
        <a:solidFill>
          <a:schemeClr val="accen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17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 Numbers">
  <p:cSld name="Title Only w Number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18"/>
          <p:cNvSpPr txBox="1">
            <a:spLocks noGrp="1"/>
          </p:cNvSpPr>
          <p:nvPr>
            <p:ph type="body" idx="1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body" idx="1"/>
          </p:nvPr>
        </p:nvSpPr>
        <p:spPr>
          <a:xfrm rot="5400000">
            <a:off x="3785915" y="-1390922"/>
            <a:ext cx="4620171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">
  <p:cSld name="Section Header w Pho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4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 (Dark)">
  <p:cSld name="Section Header w Photo (Dark)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6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(Dark)">
  <p:cSld name="Section Header (Dark)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 (Dark)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D9E5"/>
              </a:buClr>
              <a:buSzPts val="4400"/>
              <a:buFont typeface="Calibri"/>
              <a:buNone/>
              <a:defRPr sz="4400">
                <a:solidFill>
                  <a:srgbClr val="DED9E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1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D9E5"/>
              </a:buClr>
              <a:buSzPts val="3600"/>
              <a:buFont typeface="Calibri"/>
              <a:buChar char="•"/>
              <a:defRPr sz="3600">
                <a:solidFill>
                  <a:srgbClr val="DED9E5"/>
                </a:solidFill>
              </a:defRPr>
            </a:lvl1pPr>
            <a:lvl2pPr marL="914400" lvl="1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3200"/>
              <a:buFont typeface="Calibri"/>
              <a:buChar char="•"/>
              <a:defRPr sz="3200">
                <a:solidFill>
                  <a:srgbClr val="DED9E5"/>
                </a:solidFill>
              </a:defRPr>
            </a:lvl2pPr>
            <a:lvl3pPr marL="1371600" lvl="2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800"/>
              <a:buFont typeface="Calibri"/>
              <a:buChar char="•"/>
              <a:defRPr sz="2800">
                <a:solidFill>
                  <a:srgbClr val="DED9E5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9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">
  <p:cSld name="Title and Content w Numb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body" idx="1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Char char="•"/>
              <a:defRPr sz="3600"/>
            </a:lvl1pPr>
            <a:lvl2pPr marL="914400" lvl="1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•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  <a:defRPr sz="2800"/>
            </a:lvl3pPr>
            <a:lvl4pPr marL="1828800" lvl="3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0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10"/>
          <p:cNvSpPr txBox="1">
            <a:spLocks noGrp="1"/>
          </p:cNvSpPr>
          <p:nvPr>
            <p:ph type="body" idx="2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>
            <a:spLocks noGrp="1"/>
          </p:cNvSpPr>
          <p:nvPr>
            <p:ph type="ctrTitle"/>
          </p:nvPr>
        </p:nvSpPr>
        <p:spPr>
          <a:xfrm>
            <a:off x="2324146" y="1902787"/>
            <a:ext cx="7543708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en-US" dirty="0"/>
              <a:t>6</a:t>
            </a:r>
            <a:r>
              <a:rPr lang="ru-RU" dirty="0"/>
              <a:t>.</a:t>
            </a:r>
            <a:r>
              <a:rPr lang="en-US" dirty="0"/>
              <a:t>1</a:t>
            </a:r>
            <a:r>
              <a:rPr lang="ru-RU" dirty="0"/>
              <a:t> Работа с файловой системой</a:t>
            </a:r>
            <a:endParaRPr dirty="0"/>
          </a:p>
        </p:txBody>
      </p:sp>
      <p:sp>
        <p:nvSpPr>
          <p:cNvPr id="236" name="Google Shape;236;p24"/>
          <p:cNvSpPr txBox="1">
            <a:spLocks noGrp="1"/>
          </p:cNvSpPr>
          <p:nvPr>
            <p:ph type="subTitle" idx="1"/>
          </p:nvPr>
        </p:nvSpPr>
        <p:spPr>
          <a:xfrm>
            <a:off x="3290016" y="5296327"/>
            <a:ext cx="5868000" cy="503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 dirty="0" err="1"/>
              <a:t>Курс</a:t>
            </a:r>
            <a:r>
              <a:rPr lang="en-US" dirty="0"/>
              <a:t> “Python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начинающих</a:t>
            </a:r>
            <a:r>
              <a:rPr lang="en-US" dirty="0"/>
              <a:t>”</a:t>
            </a:r>
            <a:endParaRPr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6959613-21C2-450B-BC89-3F35AC0E468A}"/>
              </a:ext>
            </a:extLst>
          </p:cNvPr>
          <p:cNvSpPr/>
          <p:nvPr/>
        </p:nvSpPr>
        <p:spPr>
          <a:xfrm>
            <a:off x="113434" y="190847"/>
            <a:ext cx="44214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FFFF00"/>
                </a:solidFill>
                <a:latin typeface="quote-cjk-patch"/>
              </a:rPr>
              <a:t>Математика ум в порядок приводит (Ломоносов),</a:t>
            </a:r>
          </a:p>
          <a:p>
            <a:br>
              <a:rPr lang="ru-RU" sz="1800" dirty="0">
                <a:solidFill>
                  <a:srgbClr val="FFFF00"/>
                </a:solidFill>
              </a:rPr>
            </a:br>
            <a:r>
              <a:rPr lang="ru-RU" sz="1800" dirty="0">
                <a:solidFill>
                  <a:srgbClr val="FFFF00"/>
                </a:solidFill>
                <a:latin typeface="quote-cjk-patch"/>
              </a:rPr>
              <a:t>А информатика — мысли в код облекает!</a:t>
            </a:r>
          </a:p>
          <a:p>
            <a:r>
              <a:rPr lang="ru-RU" sz="1800" dirty="0">
                <a:solidFill>
                  <a:srgbClr val="FFFF00"/>
                </a:solidFill>
                <a:latin typeface="quote-cjk-patch"/>
              </a:rPr>
              <a:t>программирование — логику оттачивает,</a:t>
            </a:r>
          </a:p>
          <a:p>
            <a:r>
              <a:rPr lang="ru-RU" sz="1800" dirty="0">
                <a:solidFill>
                  <a:srgbClr val="FFFF00"/>
                </a:solidFill>
              </a:rPr>
              <a:t>И мир автоматизирует!</a:t>
            </a:r>
          </a:p>
          <a:p>
            <a:endParaRPr lang="ru-RU" sz="1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743" y="118872"/>
            <a:ext cx="1088946" cy="1132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OS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5" name="Picture 2" descr="https://i.ytimg.com/vi/Tp4qTuHROX4/sddefault.jpg">
            <a:extLst>
              <a:ext uri="{FF2B5EF4-FFF2-40B4-BE49-F238E27FC236}">
                <a16:creationId xmlns:a16="http://schemas.microsoft.com/office/drawing/2014/main" id="{8BE67E5D-5A63-4F76-BF94-D9F378DAB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038" y="11430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Примеры использования модуля os в Python">
            <a:extLst>
              <a:ext uri="{FF2B5EF4-FFF2-40B4-BE49-F238E27FC236}">
                <a16:creationId xmlns:a16="http://schemas.microsoft.com/office/drawing/2014/main" id="{5A6B98A9-A5A6-4E36-8536-173EBE0E4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387" y="4809744"/>
            <a:ext cx="2014096" cy="165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743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763600" y="2224563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Спасибо за внимание!</a:t>
            </a:r>
            <a:endParaRPr/>
          </a:p>
        </p:txBody>
      </p:sp>
      <p:sp>
        <p:nvSpPr>
          <p:cNvPr id="323" name="Google Shape;32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rgbClr val="000000"/>
      </a:dk1>
      <a:lt1>
        <a:srgbClr val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30</Words>
  <Application>Microsoft Office PowerPoint</Application>
  <PresentationFormat>Широкоэкранный</PresentationFormat>
  <Paragraphs>12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quote-cjk-patch</vt:lpstr>
      <vt:lpstr>Gill Sans</vt:lpstr>
      <vt:lpstr>Calibri</vt:lpstr>
      <vt:lpstr>Arial</vt:lpstr>
      <vt:lpstr>Custom Design</vt:lpstr>
      <vt:lpstr>6.1 Работа с файловой системой</vt:lpstr>
      <vt:lpstr>OS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датой и временем</dc:title>
  <cp:lastModifiedBy>user</cp:lastModifiedBy>
  <cp:revision>26</cp:revision>
  <dcterms:modified xsi:type="dcterms:W3CDTF">2025-08-18T10:53:40Z</dcterms:modified>
</cp:coreProperties>
</file>