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7" r:id="rId2"/>
  </p:sldMasterIdLst>
  <p:notesMasterIdLst>
    <p:notesMasterId r:id="rId16"/>
  </p:notesMasterIdLst>
  <p:sldIdLst>
    <p:sldId id="263" r:id="rId3"/>
    <p:sldId id="542" r:id="rId4"/>
    <p:sldId id="504" r:id="rId5"/>
    <p:sldId id="548" r:id="rId6"/>
    <p:sldId id="338" r:id="rId7"/>
    <p:sldId id="549" r:id="rId8"/>
    <p:sldId id="339" r:id="rId9"/>
    <p:sldId id="272" r:id="rId10"/>
    <p:sldId id="543" r:id="rId11"/>
    <p:sldId id="544" r:id="rId12"/>
    <p:sldId id="545" r:id="rId13"/>
    <p:sldId id="297" r:id="rId14"/>
    <p:sldId id="283" r:id="rId15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30" autoAdjust="0"/>
  </p:normalViewPr>
  <p:slideViewPr>
    <p:cSldViewPr snapToGrid="0">
      <p:cViewPr varScale="1">
        <p:scale>
          <a:sx n="146" d="100"/>
          <a:sy n="146" d="100"/>
        </p:scale>
        <p:origin x="5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7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79215-B20A-430B-BD34-EA9FBDEA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719953-44BB-4253-A79E-FFF9F285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6B0DD6-4FAF-4811-BA31-63B88E58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BF0489-714E-4E0D-8F89-1893DBFD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A481B-A725-4E52-BD91-75E7A987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F2876-3BDE-4730-BCF7-D4844AD8798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271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2B668-BAC7-42AA-AB20-C24AFEE6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05A66-BB6C-4909-B643-E37EA8009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428750"/>
            <a:ext cx="3927475" cy="31432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476082-CAC5-4F05-89DC-75209E9CE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8076" y="1428750"/>
            <a:ext cx="3927475" cy="31432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8B17D0-2491-43F6-A749-0B45229F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59853B-F8DC-4678-8B4B-AEF6B6AC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71B42A-0020-42EB-9CF9-485997EC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AE937-C4C4-41E8-A14D-422806ACC5D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41731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155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26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18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192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48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34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267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105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84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892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88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8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9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6" r:id="rId14"/>
    <p:sldLayoutId id="2147483689" r:id="rId15"/>
    <p:sldLayoutId id="214748369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6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&#1053;&#1086;&#1088;&#1084;&#1072;&#1083;&#1100;&#1085;&#1072;&#1103;_&#1092;&#1086;&#1088;&#1084;&#1072;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&#1053;&#1086;&#1088;&#1084;&#1072;&#1083;&#1100;&#1085;&#1072;&#1103;_&#1092;&#1086;&#1088;&#1084;&#1072;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2179545"/>
            <a:ext cx="7886520" cy="993960"/>
          </a:xfrm>
        </p:spPr>
        <p:txBody>
          <a:bodyPr/>
          <a:lstStyle/>
          <a:p>
            <a:pPr algn="ctr"/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</a:t>
            </a:r>
            <a:r>
              <a:rPr lang="ru-RU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данных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на языке SQL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0" y="125505"/>
            <a:ext cx="1663379" cy="15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ht-edu.ru/bitrix/templates/A1_MAIN_T/images/logo.png">
            <a:extLst>
              <a:ext uri="{FF2B5EF4-FFF2-40B4-BE49-F238E27FC236}">
                <a16:creationId xmlns:a16="http://schemas.microsoft.com/office/drawing/2014/main" id="{2146DFEE-F76F-448C-9770-C20796839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09" y="4178890"/>
            <a:ext cx="25908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9C0B34E-EDDB-4910-B589-315078547977}"/>
              </a:ext>
            </a:extLst>
          </p:cNvPr>
          <p:cNvSpPr/>
          <p:nvPr/>
        </p:nvSpPr>
        <p:spPr>
          <a:xfrm>
            <a:off x="287001" y="309593"/>
            <a:ext cx="71483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DML</a:t>
            </a:r>
            <a:r>
              <a:rPr lang="ru-RU" dirty="0"/>
              <a:t> </a:t>
            </a:r>
            <a:endParaRPr lang="en-US" dirty="0"/>
          </a:p>
          <a:p>
            <a:r>
              <a:rPr lang="ru-RU" dirty="0"/>
              <a:t>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Manipulation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/ </a:t>
            </a:r>
            <a:endParaRPr lang="en-US" dirty="0"/>
          </a:p>
          <a:p>
            <a:r>
              <a:rPr lang="ru-RU" dirty="0"/>
              <a:t>Язык манипуляции данными).</a:t>
            </a:r>
            <a:endParaRPr lang="en-US" dirty="0"/>
          </a:p>
          <a:p>
            <a:endParaRPr lang="en-US" dirty="0"/>
          </a:p>
          <a:p>
            <a:r>
              <a:rPr lang="ru-RU" dirty="0"/>
              <a:t> К этому типу относят команды на выбору данных, их обновление, добавление, удаление - в общем все те команды, с помощью которыми мы можем управлять данными.</a:t>
            </a:r>
            <a:endParaRPr lang="en-US" dirty="0"/>
          </a:p>
          <a:p>
            <a:endParaRPr lang="ru-RU" dirty="0"/>
          </a:p>
          <a:p>
            <a:r>
              <a:rPr lang="ru-RU" dirty="0"/>
              <a:t>К этому типу относятся следующие команды:</a:t>
            </a:r>
            <a:endParaRPr lang="en-US" dirty="0"/>
          </a:p>
          <a:p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SELECT</a:t>
            </a:r>
            <a:r>
              <a:rPr lang="ru-RU" dirty="0"/>
              <a:t>: извлекает данные из БД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UPDATE</a:t>
            </a:r>
            <a:r>
              <a:rPr lang="ru-RU" dirty="0"/>
              <a:t>: обновляет данные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INSERT</a:t>
            </a:r>
            <a:r>
              <a:rPr lang="ru-RU" dirty="0"/>
              <a:t>: добавляет новые данные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DELETE</a:t>
            </a:r>
            <a:r>
              <a:rPr lang="ru-RU" dirty="0"/>
              <a:t>: удаляет данные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1058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9C0B34E-EDDB-4910-B589-315078547977}"/>
              </a:ext>
            </a:extLst>
          </p:cNvPr>
          <p:cNvSpPr/>
          <p:nvPr/>
        </p:nvSpPr>
        <p:spPr>
          <a:xfrm>
            <a:off x="287001" y="309593"/>
            <a:ext cx="71483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DCL</a:t>
            </a:r>
            <a:endParaRPr lang="en-US" b="1" dirty="0"/>
          </a:p>
          <a:p>
            <a:r>
              <a:rPr lang="ru-RU" dirty="0"/>
              <a:t>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/</a:t>
            </a:r>
            <a:endParaRPr lang="en-US" dirty="0"/>
          </a:p>
          <a:p>
            <a:r>
              <a:rPr lang="ru-RU" dirty="0"/>
              <a:t>Язык управления доступа к данным).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К этому типу относят команды, которые управляют правами по доступу к данным.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частности, это следующие команды:</a:t>
            </a:r>
            <a:endParaRPr lang="en-US" dirty="0"/>
          </a:p>
          <a:p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GRANT</a:t>
            </a:r>
            <a:r>
              <a:rPr lang="ru-RU" dirty="0"/>
              <a:t>: предоставляет права для доступа к данным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REVOKE</a:t>
            </a:r>
            <a:r>
              <a:rPr lang="ru-RU" dirty="0"/>
              <a:t>: отзывает права на доступ к данным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1999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6">
            <a:extLst>
              <a:ext uri="{FF2B5EF4-FFF2-40B4-BE49-F238E27FC236}">
                <a16:creationId xmlns:a16="http://schemas.microsoft.com/office/drawing/2014/main" id="{70B2B48B-9C35-41A2-83B8-90CE2872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9480" y="4627420"/>
            <a:ext cx="2057040" cy="273600"/>
          </a:xfrm>
        </p:spPr>
        <p:txBody>
          <a:bodyPr/>
          <a:lstStyle/>
          <a:p>
            <a:fld id="{58E42CEF-F1E5-454C-BD78-9B912E957F27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6CBA1BDA-A3D3-4FA1-8677-6C39FAD9FA7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134260"/>
            <a:ext cx="7886520" cy="993960"/>
          </a:xfrm>
        </p:spPr>
        <p:txBody>
          <a:bodyPr/>
          <a:lstStyle/>
          <a:p>
            <a:r>
              <a:rPr lang="ru-RU" altLang="ru-RU" dirty="0"/>
              <a:t>Типы данных</a:t>
            </a:r>
            <a:endParaRPr lang="ru-RU" altLang="ru-RU" sz="2400" dirty="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BC26DCA-E87B-4AAB-8B4B-1F3BF39C555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09641" y="1289050"/>
            <a:ext cx="3927475" cy="3143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1500"/>
              <a:t>Численные типы </a:t>
            </a:r>
          </a:p>
          <a:p>
            <a:pPr lvl="1">
              <a:lnSpc>
                <a:spcPct val="80000"/>
              </a:lnSpc>
            </a:pPr>
            <a:r>
              <a:rPr lang="ru-RU" altLang="ru-RU" sz="1350"/>
              <a:t>Целые</a:t>
            </a:r>
          </a:p>
          <a:p>
            <a:pPr lvl="1">
              <a:lnSpc>
                <a:spcPct val="80000"/>
              </a:lnSpc>
            </a:pPr>
            <a:r>
              <a:rPr lang="ru-RU" altLang="ru-RU" sz="1350"/>
              <a:t>С фиксированной точкой</a:t>
            </a:r>
          </a:p>
          <a:p>
            <a:pPr lvl="1">
              <a:lnSpc>
                <a:spcPct val="80000"/>
              </a:lnSpc>
            </a:pPr>
            <a:r>
              <a:rPr lang="ru-RU" altLang="ru-RU" sz="1350"/>
              <a:t>С плавающей точкой</a:t>
            </a:r>
          </a:p>
          <a:p>
            <a:pPr lvl="1">
              <a:lnSpc>
                <a:spcPct val="80000"/>
              </a:lnSpc>
            </a:pPr>
            <a:r>
              <a:rPr lang="ru-RU" altLang="ru-RU" sz="1350"/>
              <a:t>Денежный тип (отличается специальным форматом вывода, а в остальном аналогичен числам с фиксированной точкой с двумя знаками после запятой)</a:t>
            </a:r>
          </a:p>
          <a:p>
            <a:pPr>
              <a:lnSpc>
                <a:spcPct val="80000"/>
              </a:lnSpc>
            </a:pPr>
            <a:r>
              <a:rPr lang="ru-RU" altLang="ru-RU" sz="1500"/>
              <a:t>Символьные типы произвольной длины</a:t>
            </a:r>
          </a:p>
          <a:p>
            <a:pPr>
              <a:lnSpc>
                <a:spcPct val="80000"/>
              </a:lnSpc>
            </a:pPr>
            <a:r>
              <a:rPr lang="ru-RU" altLang="ru-RU" sz="1500"/>
              <a:t>Двоичные типы (включая BLOB)</a:t>
            </a:r>
          </a:p>
          <a:p>
            <a:pPr>
              <a:lnSpc>
                <a:spcPct val="80000"/>
              </a:lnSpc>
            </a:pPr>
            <a:r>
              <a:rPr lang="ru-RU" altLang="ru-RU" sz="1500"/>
              <a:t>Булев тип</a:t>
            </a:r>
          </a:p>
          <a:p>
            <a:pPr>
              <a:lnSpc>
                <a:spcPct val="80000"/>
              </a:lnSpc>
            </a:pPr>
            <a:r>
              <a:rPr lang="ru-RU" altLang="ru-RU" sz="1500"/>
              <a:t>Типы «дата/время»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9084CD39-6492-40F5-956E-B5085A149019}"/>
              </a:ext>
            </a:extLst>
          </p:cNvPr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4289516" y="1289050"/>
            <a:ext cx="3927475" cy="3143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1500"/>
              <a:t>Перечисление</a:t>
            </a:r>
          </a:p>
          <a:p>
            <a:pPr>
              <a:lnSpc>
                <a:spcPct val="80000"/>
              </a:lnSpc>
            </a:pPr>
            <a:r>
              <a:rPr lang="ru-RU" altLang="ru-RU" sz="1500"/>
              <a:t>Геометрические примитивы</a:t>
            </a:r>
          </a:p>
          <a:p>
            <a:pPr>
              <a:lnSpc>
                <a:spcPct val="80000"/>
              </a:lnSpc>
            </a:pPr>
            <a:r>
              <a:rPr lang="ru-RU" altLang="ru-RU" sz="1500"/>
              <a:t>Сетевые типы </a:t>
            </a:r>
          </a:p>
          <a:p>
            <a:pPr lvl="1">
              <a:lnSpc>
                <a:spcPct val="80000"/>
              </a:lnSpc>
            </a:pPr>
            <a:r>
              <a:rPr lang="ru-RU" altLang="ru-RU" sz="1350"/>
              <a:t>IP и IPv6-адреса</a:t>
            </a:r>
          </a:p>
          <a:p>
            <a:pPr lvl="1">
              <a:lnSpc>
                <a:spcPct val="80000"/>
              </a:lnSpc>
            </a:pPr>
            <a:r>
              <a:rPr lang="ru-RU" altLang="ru-RU" sz="1350"/>
              <a:t>CIDR-формат</a:t>
            </a:r>
          </a:p>
          <a:p>
            <a:pPr lvl="1">
              <a:lnSpc>
                <a:spcPct val="80000"/>
              </a:lnSpc>
            </a:pPr>
            <a:r>
              <a:rPr lang="ru-RU" altLang="ru-RU" sz="1350"/>
              <a:t>MAC-адрес</a:t>
            </a:r>
          </a:p>
          <a:p>
            <a:pPr>
              <a:lnSpc>
                <a:spcPct val="80000"/>
              </a:lnSpc>
            </a:pPr>
            <a:r>
              <a:rPr lang="ru-RU" altLang="ru-RU" sz="1500"/>
              <a:t>UUID-идентификатор</a:t>
            </a:r>
          </a:p>
          <a:p>
            <a:pPr>
              <a:lnSpc>
                <a:spcPct val="80000"/>
              </a:lnSpc>
            </a:pPr>
            <a:r>
              <a:rPr lang="ru-RU" altLang="ru-RU" sz="1500"/>
              <a:t>XML-данные</a:t>
            </a:r>
          </a:p>
          <a:p>
            <a:pPr>
              <a:lnSpc>
                <a:spcPct val="80000"/>
              </a:lnSpc>
            </a:pPr>
            <a:r>
              <a:rPr lang="ru-RU" altLang="ru-RU" sz="1500"/>
              <a:t>Массивы</a:t>
            </a:r>
          </a:p>
          <a:p>
            <a:pPr>
              <a:lnSpc>
                <a:spcPct val="80000"/>
              </a:lnSpc>
            </a:pPr>
            <a:r>
              <a:rPr lang="ru-RU" altLang="ru-RU" sz="1500"/>
              <a:t>Идентификаторы объектов БД</a:t>
            </a:r>
          </a:p>
          <a:p>
            <a:pPr>
              <a:lnSpc>
                <a:spcPct val="80000"/>
              </a:lnSpc>
            </a:pPr>
            <a:r>
              <a:rPr lang="ru-RU" altLang="ru-RU" sz="1500"/>
              <a:t>Псевдотипы</a:t>
            </a:r>
          </a:p>
          <a:p>
            <a:pPr>
              <a:lnSpc>
                <a:spcPct val="80000"/>
              </a:lnSpc>
            </a:pPr>
            <a:endParaRPr lang="ru-RU" altLang="ru-RU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6729998-6048-4885-A4C4-78D9CA2D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80" y="0"/>
            <a:ext cx="68804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4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2">
            <a:extLst>
              <a:ext uri="{FF2B5EF4-FFF2-40B4-BE49-F238E27FC236}">
                <a16:creationId xmlns:a16="http://schemas.microsoft.com/office/drawing/2014/main" id="{89409FBE-044C-4A72-8954-857720337523}"/>
              </a:ext>
            </a:extLst>
          </p:cNvPr>
          <p:cNvGrpSpPr/>
          <p:nvPr/>
        </p:nvGrpSpPr>
        <p:grpSpPr>
          <a:xfrm>
            <a:off x="319574" y="414580"/>
            <a:ext cx="6061202" cy="4417723"/>
            <a:chOff x="1100486" y="3291270"/>
            <a:chExt cx="5346065" cy="4010025"/>
          </a:xfrm>
        </p:grpSpPr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C3942341-2D0D-4B19-80AD-49F13DDF4FC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7327" y="4245535"/>
              <a:ext cx="4072318" cy="3054959"/>
            </a:xfrm>
            <a:prstGeom prst="rect">
              <a:avLst/>
            </a:prstGeom>
          </p:spPr>
        </p:pic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952C0DBB-5952-4A65-9027-C072DC1A35E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0486" y="3291270"/>
              <a:ext cx="5345988" cy="4009491"/>
            </a:xfrm>
            <a:prstGeom prst="rect">
              <a:avLst/>
            </a:prstGeom>
          </p:spPr>
        </p:pic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2F91AD60-B628-4F61-9B99-C35DD95391C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0486" y="3291270"/>
              <a:ext cx="5345988" cy="872896"/>
            </a:xfrm>
            <a:prstGeom prst="rect">
              <a:avLst/>
            </a:prstGeom>
          </p:spPr>
        </p:pic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9CDA448C-45C9-43EE-BFEC-02543ABF6C4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8283" y="4378877"/>
              <a:ext cx="1204201" cy="496340"/>
            </a:xfrm>
            <a:prstGeom prst="rect">
              <a:avLst/>
            </a:prstGeom>
          </p:spPr>
        </p:pic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605F20DD-A000-4050-B14A-A5E924647D4F}"/>
                </a:ext>
              </a:extLst>
            </p:cNvPr>
            <p:cNvSpPr/>
            <p:nvPr/>
          </p:nvSpPr>
          <p:spPr>
            <a:xfrm>
              <a:off x="5801365" y="6666892"/>
              <a:ext cx="436880" cy="436880"/>
            </a:xfrm>
            <a:custGeom>
              <a:avLst/>
              <a:gdLst/>
              <a:ahLst/>
              <a:cxnLst/>
              <a:rect l="l" t="t" r="r" b="b"/>
              <a:pathLst>
                <a:path w="436879" h="436879">
                  <a:moveTo>
                    <a:pt x="218516" y="0"/>
                  </a:moveTo>
                  <a:lnTo>
                    <a:pt x="161951" y="7426"/>
                  </a:lnTo>
                  <a:lnTo>
                    <a:pt x="109435" y="29159"/>
                  </a:lnTo>
                  <a:lnTo>
                    <a:pt x="64081" y="63852"/>
                  </a:lnTo>
                  <a:lnTo>
                    <a:pt x="29527" y="109080"/>
                  </a:lnTo>
                  <a:lnTo>
                    <a:pt x="7472" y="161729"/>
                  </a:lnTo>
                  <a:lnTo>
                    <a:pt x="0" y="218160"/>
                  </a:lnTo>
                  <a:lnTo>
                    <a:pt x="1879" y="246802"/>
                  </a:lnTo>
                  <a:lnTo>
                    <a:pt x="16711" y="301790"/>
                  </a:lnTo>
                  <a:lnTo>
                    <a:pt x="45352" y="351324"/>
                  </a:lnTo>
                  <a:lnTo>
                    <a:pt x="85509" y="391490"/>
                  </a:lnTo>
                  <a:lnTo>
                    <a:pt x="135036" y="420126"/>
                  </a:lnTo>
                  <a:lnTo>
                    <a:pt x="189879" y="434804"/>
                  </a:lnTo>
                  <a:lnTo>
                    <a:pt x="218516" y="436676"/>
                  </a:lnTo>
                  <a:lnTo>
                    <a:pt x="247004" y="434804"/>
                  </a:lnTo>
                  <a:lnTo>
                    <a:pt x="301951" y="420126"/>
                  </a:lnTo>
                  <a:lnTo>
                    <a:pt x="351374" y="391490"/>
                  </a:lnTo>
                  <a:lnTo>
                    <a:pt x="391640" y="351324"/>
                  </a:lnTo>
                  <a:lnTo>
                    <a:pt x="420126" y="301790"/>
                  </a:lnTo>
                  <a:lnTo>
                    <a:pt x="434804" y="246802"/>
                  </a:lnTo>
                  <a:lnTo>
                    <a:pt x="436676" y="218160"/>
                  </a:lnTo>
                  <a:lnTo>
                    <a:pt x="434804" y="189674"/>
                  </a:lnTo>
                  <a:lnTo>
                    <a:pt x="420126" y="134730"/>
                  </a:lnTo>
                  <a:lnTo>
                    <a:pt x="391640" y="85301"/>
                  </a:lnTo>
                  <a:lnTo>
                    <a:pt x="351374" y="45036"/>
                  </a:lnTo>
                  <a:lnTo>
                    <a:pt x="301951" y="16555"/>
                  </a:lnTo>
                  <a:lnTo>
                    <a:pt x="247004" y="1873"/>
                  </a:lnTo>
                  <a:lnTo>
                    <a:pt x="218516" y="0"/>
                  </a:lnTo>
                  <a:close/>
                </a:path>
              </a:pathLst>
            </a:custGeom>
            <a:solidFill>
              <a:srgbClr val="B375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6895F487-3074-4BB5-88B2-8B29B3CAD36A}"/>
              </a:ext>
            </a:extLst>
          </p:cNvPr>
          <p:cNvSpPr txBox="1"/>
          <p:nvPr/>
        </p:nvSpPr>
        <p:spPr>
          <a:xfrm>
            <a:off x="319487" y="414580"/>
            <a:ext cx="6061202" cy="3637534"/>
          </a:xfrm>
          <a:prstGeom prst="rect">
            <a:avLst/>
          </a:prstGeom>
          <a:ln w="3175">
            <a:noFill/>
          </a:ln>
        </p:spPr>
        <p:txBody>
          <a:bodyPr vert="horz" wrap="square" lIns="0" tIns="125095" rIns="0" bIns="0" rtlCol="0">
            <a:spAutoFit/>
          </a:bodyPr>
          <a:lstStyle/>
          <a:p>
            <a:pPr marL="272415">
              <a:lnSpc>
                <a:spcPts val="1960"/>
              </a:lnSpc>
              <a:spcBef>
                <a:spcPts val="985"/>
              </a:spcBef>
            </a:pPr>
            <a:r>
              <a:rPr lang="en-US"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PostgreSQL</a:t>
            </a:r>
            <a:endParaRPr sz="1700" dirty="0">
              <a:latin typeface="Microsoft Sans Serif"/>
              <a:cs typeface="Microsoft Sans Serif"/>
            </a:endParaRPr>
          </a:p>
          <a:p>
            <a:pPr marL="272415">
              <a:lnSpc>
                <a:spcPts val="2680"/>
              </a:lnSpc>
            </a:pPr>
            <a:r>
              <a:rPr lang="ru-RU"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Основы языка </a:t>
            </a:r>
            <a:r>
              <a:rPr lang="en-US" sz="2300" dirty="0">
                <a:solidFill>
                  <a:srgbClr val="FFFFFF"/>
                </a:solidFill>
                <a:latin typeface="Microsoft Sans Serif"/>
                <a:cs typeface="Microsoft Sans Serif"/>
              </a:rPr>
              <a:t>SQL</a:t>
            </a:r>
            <a:endParaRPr sz="23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2300" dirty="0">
              <a:latin typeface="Microsoft Sans Serif"/>
              <a:cs typeface="Microsoft Sans Serif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D772BB1-C2F3-4D86-8E09-367ACD55EE6D}"/>
              </a:ext>
            </a:extLst>
          </p:cNvPr>
          <p:cNvSpPr/>
          <p:nvPr/>
        </p:nvSpPr>
        <p:spPr>
          <a:xfrm>
            <a:off x="5642709" y="4181687"/>
            <a:ext cx="73802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284480" lvl="0" algn="r"/>
            <a:r>
              <a:rPr lang="ru-RU" sz="1900" b="1" spc="-25" dirty="0">
                <a:solidFill>
                  <a:srgbClr val="FFFFFF"/>
                </a:solidFill>
                <a:cs typeface="Arial"/>
              </a:rPr>
              <a:t>16</a:t>
            </a:r>
            <a:endParaRPr lang="ru-RU" sz="1900" dirty="0">
              <a:solidFill>
                <a:prstClr val="black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304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859626-E6CF-478E-A635-BDBFE0DCA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4" y="275352"/>
            <a:ext cx="6303210" cy="4538311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32C9FE7-14CB-482A-8EA9-D25CDB284E94}"/>
              </a:ext>
            </a:extLst>
          </p:cNvPr>
          <p:cNvSpPr/>
          <p:nvPr/>
        </p:nvSpPr>
        <p:spPr>
          <a:xfrm>
            <a:off x="4781007" y="49312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База данных (БД)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 - организованная совокупность данных, хранящихся в соответствии с определенной схемой и управляемых СУБД.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12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185BCD-ED49-4630-A996-05D8497AC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26" y="58783"/>
            <a:ext cx="6736449" cy="514350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76936EF-6160-455E-9DC0-E95ACB75674B}"/>
              </a:ext>
            </a:extLst>
          </p:cNvPr>
          <p:cNvSpPr/>
          <p:nvPr/>
        </p:nvSpPr>
        <p:spPr>
          <a:xfrm>
            <a:off x="411479" y="240757"/>
            <a:ext cx="50814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СУБД (Система управления базами данных)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 - программное обеспечение для создания, управления и использования баз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56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Номер слайда 4">
            <a:extLst>
              <a:ext uri="{FF2B5EF4-FFF2-40B4-BE49-F238E27FC236}">
                <a16:creationId xmlns:a16="http://schemas.microsoft.com/office/drawing/2014/main" id="{7F8819D6-503C-4053-A691-0B36E89A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8A99C141-5454-4E84-916F-39B99332DE8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91191" y="0"/>
            <a:ext cx="2644412" cy="993960"/>
          </a:xfrm>
        </p:spPr>
        <p:txBody>
          <a:bodyPr/>
          <a:lstStyle/>
          <a:p>
            <a:r>
              <a:rPr lang="ru-RU" altLang="ru-RU" dirty="0"/>
              <a:t>Термины</a:t>
            </a:r>
          </a:p>
        </p:txBody>
      </p:sp>
      <p:graphicFrame>
        <p:nvGraphicFramePr>
          <p:cNvPr id="127431" name="Group 455">
            <a:extLst>
              <a:ext uri="{FF2B5EF4-FFF2-40B4-BE49-F238E27FC236}">
                <a16:creationId xmlns:a16="http://schemas.microsoft.com/office/drawing/2014/main" id="{6A7418E2-856C-4888-9153-E3945E050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568486"/>
              </p:ext>
            </p:extLst>
          </p:nvPr>
        </p:nvGraphicFramePr>
        <p:xfrm>
          <a:off x="1668613" y="2064715"/>
          <a:ext cx="4543729" cy="2400300"/>
        </p:xfrm>
        <a:graphic>
          <a:graphicData uri="http://schemas.openxmlformats.org/drawingml/2006/table">
            <a:tbl>
              <a:tblPr/>
              <a:tblGrid>
                <a:gridCol w="1389763">
                  <a:extLst>
                    <a:ext uri="{9D8B030D-6E8A-4147-A177-3AD203B41FA5}">
                      <a16:colId xmlns:a16="http://schemas.microsoft.com/office/drawing/2014/main" val="1712779507"/>
                    </a:ext>
                  </a:extLst>
                </a:gridCol>
                <a:gridCol w="1120378">
                  <a:extLst>
                    <a:ext uri="{9D8B030D-6E8A-4147-A177-3AD203B41FA5}">
                      <a16:colId xmlns:a16="http://schemas.microsoft.com/office/drawing/2014/main" val="940006068"/>
                    </a:ext>
                  </a:extLst>
                </a:gridCol>
                <a:gridCol w="1017985">
                  <a:extLst>
                    <a:ext uri="{9D8B030D-6E8A-4147-A177-3AD203B41FA5}">
                      <a16:colId xmlns:a16="http://schemas.microsoft.com/office/drawing/2014/main" val="988879973"/>
                    </a:ext>
                  </a:extLst>
                </a:gridCol>
                <a:gridCol w="1015603">
                  <a:extLst>
                    <a:ext uri="{9D8B030D-6E8A-4147-A177-3AD203B41FA5}">
                      <a16:colId xmlns:a16="http://schemas.microsoft.com/office/drawing/2014/main" val="1669324312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Фамилия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Имя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Группа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Пол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247211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Иванов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Алексей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м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681532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Петров</a:t>
                      </a:r>
                      <a:endParaRPr kumimoji="0" lang="ru-RU" altLang="ru-RU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Иван</a:t>
                      </a:r>
                      <a:endParaRPr kumimoji="0" lang="ru-RU" altLang="ru-RU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м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052395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Колосова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Ольга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ж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257948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Конькова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Елена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122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ж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542403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Тыквин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Джордж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н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308750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Рабинович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Прохор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kumimoji="0" lang="ru-RU" altLang="ru-RU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panose="020B0604020202020204" pitchFamily="34" charset="0"/>
                          <a:cs typeface="Arial" panose="020B0604020202020204" pitchFamily="34" charset="0"/>
                        </a:rPr>
                        <a:t>м</a:t>
                      </a:r>
                      <a:endParaRPr kumimoji="0" lang="ru-RU" altLang="ru-RU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992145"/>
                  </a:ext>
                </a:extLst>
              </a:tr>
            </a:tbl>
          </a:graphicData>
        </a:graphic>
      </p:graphicFrame>
      <p:sp>
        <p:nvSpPr>
          <p:cNvPr id="127360" name="Text Box 384">
            <a:extLst>
              <a:ext uri="{FF2B5EF4-FFF2-40B4-BE49-F238E27FC236}">
                <a16:creationId xmlns:a16="http://schemas.microsoft.com/office/drawing/2014/main" id="{352B73F5-0303-4296-B449-0767546ED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091" y="1200321"/>
            <a:ext cx="10798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altLang="ru-RU"/>
              <a:t>таблица</a:t>
            </a:r>
          </a:p>
        </p:txBody>
      </p:sp>
      <p:grpSp>
        <p:nvGrpSpPr>
          <p:cNvPr id="127376" name="Group 400">
            <a:extLst>
              <a:ext uri="{FF2B5EF4-FFF2-40B4-BE49-F238E27FC236}">
                <a16:creationId xmlns:a16="http://schemas.microsoft.com/office/drawing/2014/main" id="{99E73C6C-44D9-4470-ADE9-403203B26B3C}"/>
              </a:ext>
            </a:extLst>
          </p:cNvPr>
          <p:cNvGrpSpPr>
            <a:grpSpLocks/>
          </p:cNvGrpSpPr>
          <p:nvPr/>
        </p:nvGrpSpPr>
        <p:grpSpPr bwMode="auto">
          <a:xfrm>
            <a:off x="4322820" y="876471"/>
            <a:ext cx="1432322" cy="540544"/>
            <a:chOff x="3969" y="663"/>
            <a:chExt cx="1203" cy="454"/>
          </a:xfrm>
        </p:grpSpPr>
        <p:sp>
          <p:nvSpPr>
            <p:cNvPr id="127352" name="Text Box 376">
              <a:extLst>
                <a:ext uri="{FF2B5EF4-FFF2-40B4-BE49-F238E27FC236}">
                  <a16:creationId xmlns:a16="http://schemas.microsoft.com/office/drawing/2014/main" id="{233835B7-DFD4-44DC-912B-2462E32AB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663"/>
              <a:ext cx="1203" cy="31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altLang="ru-RU" dirty="0">
                  <a:solidFill>
                    <a:srgbClr val="FF0000"/>
                  </a:solidFill>
                </a:rPr>
                <a:t>отношение</a:t>
              </a:r>
            </a:p>
          </p:txBody>
        </p:sp>
        <p:sp>
          <p:nvSpPr>
            <p:cNvPr id="127364" name="Line 388">
              <a:extLst>
                <a:ext uri="{FF2B5EF4-FFF2-40B4-BE49-F238E27FC236}">
                  <a16:creationId xmlns:a16="http://schemas.microsoft.com/office/drawing/2014/main" id="{E91A2A1F-41E3-48F1-9BE2-0577A537B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0" y="1117"/>
              <a:ext cx="77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350"/>
            </a:p>
          </p:txBody>
        </p:sp>
      </p:grpSp>
      <p:sp>
        <p:nvSpPr>
          <p:cNvPr id="127366" name="Text Box 390">
            <a:extLst>
              <a:ext uri="{FF2B5EF4-FFF2-40B4-BE49-F238E27FC236}">
                <a16:creationId xmlns:a16="http://schemas.microsoft.com/office/drawing/2014/main" id="{6E6FC9A4-A752-4CB7-998C-A8DDFEE5C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4031" y="1632517"/>
            <a:ext cx="12595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altLang="ru-RU" dirty="0"/>
              <a:t>столбцы</a:t>
            </a:r>
          </a:p>
        </p:txBody>
      </p:sp>
      <p:grpSp>
        <p:nvGrpSpPr>
          <p:cNvPr id="127373" name="Group 397">
            <a:extLst>
              <a:ext uri="{FF2B5EF4-FFF2-40B4-BE49-F238E27FC236}">
                <a16:creationId xmlns:a16="http://schemas.microsoft.com/office/drawing/2014/main" id="{89750DB9-26C7-44C6-8975-BF2F7014CF6F}"/>
              </a:ext>
            </a:extLst>
          </p:cNvPr>
          <p:cNvGrpSpPr>
            <a:grpSpLocks/>
          </p:cNvGrpSpPr>
          <p:nvPr/>
        </p:nvGrpSpPr>
        <p:grpSpPr bwMode="auto">
          <a:xfrm>
            <a:off x="217545" y="2064715"/>
            <a:ext cx="6049565" cy="378619"/>
            <a:chOff x="521" y="1661"/>
            <a:chExt cx="5081" cy="318"/>
          </a:xfrm>
        </p:grpSpPr>
        <p:sp>
          <p:nvSpPr>
            <p:cNvPr id="127358" name="Text Box 382">
              <a:extLst>
                <a:ext uri="{FF2B5EF4-FFF2-40B4-BE49-F238E27FC236}">
                  <a16:creationId xmlns:a16="http://schemas.microsoft.com/office/drawing/2014/main" id="{BEB27B1C-FFEE-4BC2-8C54-D840F6F68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661"/>
              <a:ext cx="1134" cy="31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altLang="ru-RU">
                  <a:solidFill>
                    <a:srgbClr val="FF0000"/>
                  </a:solidFill>
                </a:rPr>
                <a:t>заголовки</a:t>
              </a:r>
            </a:p>
          </p:txBody>
        </p:sp>
        <p:sp>
          <p:nvSpPr>
            <p:cNvPr id="127357" name="Oval 381">
              <a:extLst>
                <a:ext uri="{FF2B5EF4-FFF2-40B4-BE49-F238E27FC236}">
                  <a16:creationId xmlns:a16="http://schemas.microsoft.com/office/drawing/2014/main" id="{A773546F-2B02-413B-9F3F-EB2249ED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661"/>
              <a:ext cx="4083" cy="3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350"/>
            </a:p>
          </p:txBody>
        </p:sp>
      </p:grpSp>
      <p:grpSp>
        <p:nvGrpSpPr>
          <p:cNvPr id="127369" name="Group 393">
            <a:extLst>
              <a:ext uri="{FF2B5EF4-FFF2-40B4-BE49-F238E27FC236}">
                <a16:creationId xmlns:a16="http://schemas.microsoft.com/office/drawing/2014/main" id="{CCA8FB23-001D-41AB-B3A7-A991CEA7D921}"/>
              </a:ext>
            </a:extLst>
          </p:cNvPr>
          <p:cNvGrpSpPr>
            <a:grpSpLocks/>
          </p:cNvGrpSpPr>
          <p:nvPr/>
        </p:nvGrpSpPr>
        <p:grpSpPr bwMode="auto">
          <a:xfrm>
            <a:off x="4862172" y="2334987"/>
            <a:ext cx="1026319" cy="2637234"/>
            <a:chOff x="4422" y="1888"/>
            <a:chExt cx="862" cy="2215"/>
          </a:xfrm>
        </p:grpSpPr>
        <p:sp>
          <p:nvSpPr>
            <p:cNvPr id="127356" name="Text Box 380">
              <a:extLst>
                <a:ext uri="{FF2B5EF4-FFF2-40B4-BE49-F238E27FC236}">
                  <a16:creationId xmlns:a16="http://schemas.microsoft.com/office/drawing/2014/main" id="{EF96D198-B276-4961-A487-2371DD630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3793"/>
              <a:ext cx="862" cy="31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altLang="ru-RU">
                  <a:solidFill>
                    <a:srgbClr val="FF0000"/>
                  </a:solidFill>
                </a:rPr>
                <a:t>домен</a:t>
              </a:r>
            </a:p>
          </p:txBody>
        </p:sp>
        <p:sp>
          <p:nvSpPr>
            <p:cNvPr id="127355" name="Oval 379">
              <a:extLst>
                <a:ext uri="{FF2B5EF4-FFF2-40B4-BE49-F238E27FC236}">
                  <a16:creationId xmlns:a16="http://schemas.microsoft.com/office/drawing/2014/main" id="{7AB211DC-C3BC-4AEF-AF46-904DA04C3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888"/>
              <a:ext cx="317" cy="195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350"/>
            </a:p>
          </p:txBody>
        </p:sp>
      </p:grpSp>
      <p:sp>
        <p:nvSpPr>
          <p:cNvPr id="127370" name="Text Box 394">
            <a:extLst>
              <a:ext uri="{FF2B5EF4-FFF2-40B4-BE49-F238E27FC236}">
                <a16:creationId xmlns:a16="http://schemas.microsoft.com/office/drawing/2014/main" id="{B331E035-6A4F-4EEA-8101-D692F4116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94" y="3199380"/>
            <a:ext cx="10798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altLang="ru-RU"/>
              <a:t>строки</a:t>
            </a:r>
          </a:p>
        </p:txBody>
      </p:sp>
      <p:grpSp>
        <p:nvGrpSpPr>
          <p:cNvPr id="127374" name="Group 398">
            <a:extLst>
              <a:ext uri="{FF2B5EF4-FFF2-40B4-BE49-F238E27FC236}">
                <a16:creationId xmlns:a16="http://schemas.microsoft.com/office/drawing/2014/main" id="{4B9B7F8A-99B7-4DCF-B502-0F7F47BE31D3}"/>
              </a:ext>
            </a:extLst>
          </p:cNvPr>
          <p:cNvGrpSpPr>
            <a:grpSpLocks/>
          </p:cNvGrpSpPr>
          <p:nvPr/>
        </p:nvGrpSpPr>
        <p:grpSpPr bwMode="auto">
          <a:xfrm>
            <a:off x="217546" y="2820764"/>
            <a:ext cx="1296590" cy="646510"/>
            <a:chOff x="748" y="2296"/>
            <a:chExt cx="862" cy="543"/>
          </a:xfrm>
        </p:grpSpPr>
        <p:sp>
          <p:nvSpPr>
            <p:cNvPr id="127354" name="Text Box 378">
              <a:extLst>
                <a:ext uri="{FF2B5EF4-FFF2-40B4-BE49-F238E27FC236}">
                  <a16:creationId xmlns:a16="http://schemas.microsoft.com/office/drawing/2014/main" id="{46CAD341-4460-416B-8505-C34C18706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296"/>
              <a:ext cx="862" cy="54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altLang="ru-RU" dirty="0">
                  <a:solidFill>
                    <a:srgbClr val="FF0000"/>
                  </a:solidFill>
                </a:rPr>
                <a:t>кортежи</a:t>
              </a:r>
            </a:p>
          </p:txBody>
        </p:sp>
        <p:sp>
          <p:nvSpPr>
            <p:cNvPr id="127371" name="Line 395">
              <a:extLst>
                <a:ext uri="{FF2B5EF4-FFF2-40B4-BE49-F238E27FC236}">
                  <a16:creationId xmlns:a16="http://schemas.microsoft.com/office/drawing/2014/main" id="{1BDB2515-ECE4-4C11-B299-BCEAE5BA2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2750"/>
              <a:ext cx="772" cy="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350"/>
            </a:p>
          </p:txBody>
        </p:sp>
      </p:grpSp>
      <p:grpSp>
        <p:nvGrpSpPr>
          <p:cNvPr id="127375" name="Group 399">
            <a:extLst>
              <a:ext uri="{FF2B5EF4-FFF2-40B4-BE49-F238E27FC236}">
                <a16:creationId xmlns:a16="http://schemas.microsoft.com/office/drawing/2014/main" id="{31623595-AEEB-4F83-A7AF-1D95C021C038}"/>
              </a:ext>
            </a:extLst>
          </p:cNvPr>
          <p:cNvGrpSpPr>
            <a:grpSpLocks/>
          </p:cNvGrpSpPr>
          <p:nvPr/>
        </p:nvGrpSpPr>
        <p:grpSpPr bwMode="auto">
          <a:xfrm>
            <a:off x="2431142" y="1308668"/>
            <a:ext cx="1545771" cy="540544"/>
            <a:chOff x="2472" y="1026"/>
            <a:chExt cx="998" cy="454"/>
          </a:xfrm>
        </p:grpSpPr>
        <p:sp>
          <p:nvSpPr>
            <p:cNvPr id="127353" name="Text Box 377">
              <a:extLst>
                <a:ext uri="{FF2B5EF4-FFF2-40B4-BE49-F238E27FC236}">
                  <a16:creationId xmlns:a16="http://schemas.microsoft.com/office/drawing/2014/main" id="{B024C890-327F-4A11-8880-CFCF31204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1026"/>
              <a:ext cx="998" cy="31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altLang="ru-RU">
                  <a:solidFill>
                    <a:srgbClr val="FF0000"/>
                  </a:solidFill>
                </a:rPr>
                <a:t>атрибуты</a:t>
              </a:r>
            </a:p>
          </p:txBody>
        </p:sp>
        <p:sp>
          <p:nvSpPr>
            <p:cNvPr id="127372" name="Line 396">
              <a:extLst>
                <a:ext uri="{FF2B5EF4-FFF2-40B4-BE49-F238E27FC236}">
                  <a16:creationId xmlns:a16="http://schemas.microsoft.com/office/drawing/2014/main" id="{B4000AA0-A628-4578-B108-FC2E34C99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7" y="1434"/>
              <a:ext cx="907" cy="4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35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B50B4F-91AE-422F-9E1E-3D95EF5AC68B}"/>
              </a:ext>
            </a:extLst>
          </p:cNvPr>
          <p:cNvSpPr/>
          <p:nvPr/>
        </p:nvSpPr>
        <p:spPr>
          <a:xfrm>
            <a:off x="5656217" y="1140589"/>
            <a:ext cx="34224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Отношение (таблица) - двумерная структура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Кортеж (строка) - запись в таблице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Атрибут (столбец) - поле таблицы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Домен - множество допустимых значений атрибута</a:t>
            </a:r>
          </a:p>
        </p:txBody>
      </p:sp>
      <p:pic>
        <p:nvPicPr>
          <p:cNvPr id="1026" name="Picture 2" descr="https://avatars.mds.yandex.net/i?id=de85a3f291f135468d054b66911893a2532e2ab4-13280697-images-thumbs&amp;n=13">
            <a:extLst>
              <a:ext uri="{FF2B5EF4-FFF2-40B4-BE49-F238E27FC236}">
                <a16:creationId xmlns:a16="http://schemas.microsoft.com/office/drawing/2014/main" id="{ABE5364B-5CEC-4529-B135-B4060AA19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" y="957272"/>
            <a:ext cx="5246605" cy="309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C924760-C74D-462D-A4EE-1A7396C135BA}"/>
              </a:ext>
            </a:extLst>
          </p:cNvPr>
          <p:cNvSpPr/>
          <p:nvPr/>
        </p:nvSpPr>
        <p:spPr>
          <a:xfrm>
            <a:off x="305152" y="237019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Основные понятия:</a:t>
            </a:r>
          </a:p>
        </p:txBody>
      </p:sp>
    </p:spTree>
    <p:extLst>
      <p:ext uri="{BB962C8B-B14F-4D97-AF65-F5344CB8AC3E}">
        <p14:creationId xmlns:p14="http://schemas.microsoft.com/office/powerpoint/2010/main" val="88638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Номер слайда 4">
            <a:extLst>
              <a:ext uri="{FF2B5EF4-FFF2-40B4-BE49-F238E27FC236}">
                <a16:creationId xmlns:a16="http://schemas.microsoft.com/office/drawing/2014/main" id="{E81DEA10-861B-4E5A-9608-D967F1FA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786B0A1F-14E3-4F7F-9836-B28619733F4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3333" y="208796"/>
            <a:ext cx="6213753" cy="993960"/>
          </a:xfrm>
        </p:spPr>
        <p:txBody>
          <a:bodyPr/>
          <a:lstStyle/>
          <a:p>
            <a:r>
              <a:rPr lang="ru-RU" altLang="ru-RU" dirty="0">
                <a:hlinkClick r:id="rId2"/>
              </a:rPr>
              <a:t>Нормализация</a:t>
            </a:r>
            <a:endParaRPr lang="ru-RU" altLang="ru-RU" dirty="0"/>
          </a:p>
        </p:txBody>
      </p:sp>
      <p:graphicFrame>
        <p:nvGraphicFramePr>
          <p:cNvPr id="131106" name="Group 34">
            <a:extLst>
              <a:ext uri="{FF2B5EF4-FFF2-40B4-BE49-F238E27FC236}">
                <a16:creationId xmlns:a16="http://schemas.microsoft.com/office/drawing/2014/main" id="{687A0D6C-5B9D-450E-A4CB-56C28C8FB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679357"/>
              </p:ext>
            </p:extLst>
          </p:nvPr>
        </p:nvGraphicFramePr>
        <p:xfrm>
          <a:off x="1116013" y="1545431"/>
          <a:ext cx="3889772" cy="1280160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4264524139"/>
                    </a:ext>
                  </a:extLst>
                </a:gridCol>
                <a:gridCol w="2756297">
                  <a:extLst>
                    <a:ext uri="{9D8B030D-6E8A-4147-A177-3AD203B41FA5}">
                      <a16:colId xmlns:a16="http://schemas.microsoft.com/office/drawing/2014/main" val="993778354"/>
                    </a:ext>
                  </a:extLst>
                </a:gridCol>
              </a:tblGrid>
              <a:tr h="2971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Конт. лица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290653"/>
                  </a:ext>
                </a:extLst>
              </a:tr>
              <a:tr h="9829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Поставщик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И.И., зам. дир., тел (3254)76-15-95</a:t>
                      </a:r>
                      <a:endParaRPr kumimoji="0" lang="ru-RU" altLang="ru-RU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П.П., нач. отд. сбыта, тел (3254)76-15-35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629873"/>
                  </a:ext>
                </a:extLst>
              </a:tr>
            </a:tbl>
          </a:graphicData>
        </a:graphic>
      </p:graphicFrame>
      <p:sp>
        <p:nvSpPr>
          <p:cNvPr id="131101" name="Line 29">
            <a:extLst>
              <a:ext uri="{FF2B5EF4-FFF2-40B4-BE49-F238E27FC236}">
                <a16:creationId xmlns:a16="http://schemas.microsoft.com/office/drawing/2014/main" id="{8C0F4C19-AFBB-450C-8D5A-904E0A806C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3985" y="2301479"/>
            <a:ext cx="3240881" cy="5476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1350"/>
          </a:p>
        </p:txBody>
      </p:sp>
      <p:grpSp>
        <p:nvGrpSpPr>
          <p:cNvPr id="131311" name="Group 239">
            <a:extLst>
              <a:ext uri="{FF2B5EF4-FFF2-40B4-BE49-F238E27FC236}">
                <a16:creationId xmlns:a16="http://schemas.microsoft.com/office/drawing/2014/main" id="{C0AA3886-DF23-4B12-A54F-4872AF322129}"/>
              </a:ext>
            </a:extLst>
          </p:cNvPr>
          <p:cNvGrpSpPr>
            <a:grpSpLocks/>
          </p:cNvGrpSpPr>
          <p:nvPr/>
        </p:nvGrpSpPr>
        <p:grpSpPr bwMode="auto">
          <a:xfrm>
            <a:off x="2142331" y="1762125"/>
            <a:ext cx="2052638" cy="701279"/>
            <a:chOff x="1746" y="1480"/>
            <a:chExt cx="1724" cy="589"/>
          </a:xfrm>
        </p:grpSpPr>
        <p:sp>
          <p:nvSpPr>
            <p:cNvPr id="131107" name="Oval 35">
              <a:extLst>
                <a:ext uri="{FF2B5EF4-FFF2-40B4-BE49-F238E27FC236}">
                  <a16:creationId xmlns:a16="http://schemas.microsoft.com/office/drawing/2014/main" id="{101C7A25-5E94-4120-A9C4-D4339DF36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480"/>
              <a:ext cx="1043" cy="3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350"/>
            </a:p>
          </p:txBody>
        </p:sp>
        <p:sp>
          <p:nvSpPr>
            <p:cNvPr id="131108" name="Oval 36">
              <a:extLst>
                <a:ext uri="{FF2B5EF4-FFF2-40B4-BE49-F238E27FC236}">
                  <a16:creationId xmlns:a16="http://schemas.microsoft.com/office/drawing/2014/main" id="{D6E3CF5B-98AB-4AE3-AA3B-BE1ECA267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480"/>
              <a:ext cx="681" cy="3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350"/>
            </a:p>
          </p:txBody>
        </p:sp>
        <p:sp>
          <p:nvSpPr>
            <p:cNvPr id="131109" name="Oval 37">
              <a:extLst>
                <a:ext uri="{FF2B5EF4-FFF2-40B4-BE49-F238E27FC236}">
                  <a16:creationId xmlns:a16="http://schemas.microsoft.com/office/drawing/2014/main" id="{423639E5-5724-48D5-A91E-225BE6C17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706"/>
              <a:ext cx="1043" cy="36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350"/>
            </a:p>
          </p:txBody>
        </p:sp>
      </p:grpSp>
      <p:graphicFrame>
        <p:nvGraphicFramePr>
          <p:cNvPr id="131294" name="Group 222">
            <a:extLst>
              <a:ext uri="{FF2B5EF4-FFF2-40B4-BE49-F238E27FC236}">
                <a16:creationId xmlns:a16="http://schemas.microsoft.com/office/drawing/2014/main" id="{6B6D574F-8499-45ED-8B7B-93C6293B4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53024"/>
              </p:ext>
            </p:extLst>
          </p:nvPr>
        </p:nvGraphicFramePr>
        <p:xfrm>
          <a:off x="306387" y="3381375"/>
          <a:ext cx="5320904" cy="1348740"/>
        </p:xfrm>
        <a:graphic>
          <a:graphicData uri="http://schemas.openxmlformats.org/drawingml/2006/table">
            <a:tbl>
              <a:tblPr/>
              <a:tblGrid>
                <a:gridCol w="1091804">
                  <a:extLst>
                    <a:ext uri="{9D8B030D-6E8A-4147-A177-3AD203B41FA5}">
                      <a16:colId xmlns:a16="http://schemas.microsoft.com/office/drawing/2014/main" val="2064646008"/>
                    </a:ext>
                  </a:extLst>
                </a:gridCol>
                <a:gridCol w="1091803">
                  <a:extLst>
                    <a:ext uri="{9D8B030D-6E8A-4147-A177-3AD203B41FA5}">
                      <a16:colId xmlns:a16="http://schemas.microsoft.com/office/drawing/2014/main" val="442051270"/>
                    </a:ext>
                  </a:extLst>
                </a:gridCol>
                <a:gridCol w="1254919">
                  <a:extLst>
                    <a:ext uri="{9D8B030D-6E8A-4147-A177-3AD203B41FA5}">
                      <a16:colId xmlns:a16="http://schemas.microsoft.com/office/drawing/2014/main" val="1379404291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2334343937"/>
                    </a:ext>
                  </a:extLst>
                </a:gridCol>
                <a:gridCol w="1003697">
                  <a:extLst>
                    <a:ext uri="{9D8B030D-6E8A-4147-A177-3AD203B41FA5}">
                      <a16:colId xmlns:a16="http://schemas.microsoft.com/office/drawing/2014/main" val="4267029185"/>
                    </a:ext>
                  </a:extLst>
                </a:gridCol>
              </a:tblGrid>
              <a:tr h="5257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Должность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Ф.И.О.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города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Тел.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141919"/>
                  </a:ext>
                </a:extLst>
              </a:tr>
              <a:tr h="2971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Поставщик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зам. дир.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И.И. 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3254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76-15-95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216175"/>
                  </a:ext>
                </a:extLst>
              </a:tr>
              <a:tr h="5257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Поставщик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нач. отд. сбыта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П.П.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3254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76-15-35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202997"/>
                  </a:ext>
                </a:extLst>
              </a:tr>
            </a:tbl>
          </a:graphicData>
        </a:graphic>
      </p:graphicFrame>
      <p:grpSp>
        <p:nvGrpSpPr>
          <p:cNvPr id="131312" name="Group 240">
            <a:extLst>
              <a:ext uri="{FF2B5EF4-FFF2-40B4-BE49-F238E27FC236}">
                <a16:creationId xmlns:a16="http://schemas.microsoft.com/office/drawing/2014/main" id="{CA733DAC-443E-41FE-B4DE-1CAC80E49B50}"/>
              </a:ext>
            </a:extLst>
          </p:cNvPr>
          <p:cNvGrpSpPr>
            <a:grpSpLocks/>
          </p:cNvGrpSpPr>
          <p:nvPr/>
        </p:nvGrpSpPr>
        <p:grpSpPr bwMode="auto">
          <a:xfrm>
            <a:off x="5166519" y="1869281"/>
            <a:ext cx="1566863" cy="2591991"/>
            <a:chOff x="4286" y="1570"/>
            <a:chExt cx="1316" cy="2177"/>
          </a:xfrm>
        </p:grpSpPr>
        <p:sp>
          <p:nvSpPr>
            <p:cNvPr id="131295" name="AutoShape 223">
              <a:extLst>
                <a:ext uri="{FF2B5EF4-FFF2-40B4-BE49-F238E27FC236}">
                  <a16:creationId xmlns:a16="http://schemas.microsoft.com/office/drawing/2014/main" id="{F7D90D5B-47B8-442D-A2B9-39333F50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1570"/>
              <a:ext cx="953" cy="2177"/>
            </a:xfrm>
            <a:prstGeom prst="curvedLeftArrow">
              <a:avLst>
                <a:gd name="adj1" fmla="val 45687"/>
                <a:gd name="adj2" fmla="val 91375"/>
                <a:gd name="adj3" fmla="val 3333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altLang="ru-RU">
                <a:solidFill>
                  <a:srgbClr val="FF0000"/>
                </a:solidFill>
              </a:endParaRPr>
            </a:p>
          </p:txBody>
        </p:sp>
        <p:sp>
          <p:nvSpPr>
            <p:cNvPr id="131296" name="Text Box 224">
              <a:extLst>
                <a:ext uri="{FF2B5EF4-FFF2-40B4-BE49-F238E27FC236}">
                  <a16:creationId xmlns:a16="http://schemas.microsoft.com/office/drawing/2014/main" id="{9876DF1A-4D1F-4B21-8D7F-77DA85E6C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2296"/>
              <a:ext cx="1316" cy="27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altLang="ru-RU" sz="1500">
                  <a:solidFill>
                    <a:srgbClr val="FF0000"/>
                  </a:solidFill>
                </a:rPr>
                <a:t>Декомпозиция</a:t>
              </a:r>
            </a:p>
          </p:txBody>
        </p:sp>
      </p:grpSp>
      <p:grpSp>
        <p:nvGrpSpPr>
          <p:cNvPr id="131313" name="Group 241">
            <a:extLst>
              <a:ext uri="{FF2B5EF4-FFF2-40B4-BE49-F238E27FC236}">
                <a16:creationId xmlns:a16="http://schemas.microsoft.com/office/drawing/2014/main" id="{6A5C51C2-6047-4135-8D19-6036924FFE0A}"/>
              </a:ext>
            </a:extLst>
          </p:cNvPr>
          <p:cNvGrpSpPr>
            <a:grpSpLocks/>
          </p:cNvGrpSpPr>
          <p:nvPr/>
        </p:nvGrpSpPr>
        <p:grpSpPr bwMode="auto">
          <a:xfrm>
            <a:off x="1439863" y="2950369"/>
            <a:ext cx="4266010" cy="1727597"/>
            <a:chOff x="1156" y="2478"/>
            <a:chExt cx="3583" cy="1451"/>
          </a:xfrm>
        </p:grpSpPr>
        <p:sp>
          <p:nvSpPr>
            <p:cNvPr id="131297" name="Oval 225">
              <a:extLst>
                <a:ext uri="{FF2B5EF4-FFF2-40B4-BE49-F238E27FC236}">
                  <a16:creationId xmlns:a16="http://schemas.microsoft.com/office/drawing/2014/main" id="{ACDE9CAF-5F83-4F45-9A53-F1CCC685A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203"/>
              <a:ext cx="1043" cy="36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350"/>
            </a:p>
          </p:txBody>
        </p:sp>
        <p:sp>
          <p:nvSpPr>
            <p:cNvPr id="131298" name="Oval 226">
              <a:extLst>
                <a:ext uri="{FF2B5EF4-FFF2-40B4-BE49-F238E27FC236}">
                  <a16:creationId xmlns:a16="http://schemas.microsoft.com/office/drawing/2014/main" id="{CAD74BAD-62E5-46A9-A14A-E0793C7DE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3203"/>
              <a:ext cx="635" cy="36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350"/>
            </a:p>
          </p:txBody>
        </p:sp>
        <p:sp>
          <p:nvSpPr>
            <p:cNvPr id="131299" name="Oval 227">
              <a:extLst>
                <a:ext uri="{FF2B5EF4-FFF2-40B4-BE49-F238E27FC236}">
                  <a16:creationId xmlns:a16="http://schemas.microsoft.com/office/drawing/2014/main" id="{E3712923-6E9B-44BD-AA0C-92FAE6E67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475"/>
              <a:ext cx="1043" cy="36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350"/>
            </a:p>
          </p:txBody>
        </p:sp>
        <p:sp>
          <p:nvSpPr>
            <p:cNvPr id="131300" name="Oval 228">
              <a:extLst>
                <a:ext uri="{FF2B5EF4-FFF2-40B4-BE49-F238E27FC236}">
                  <a16:creationId xmlns:a16="http://schemas.microsoft.com/office/drawing/2014/main" id="{A1E2DAD5-F83A-4477-B626-3B9202872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249"/>
              <a:ext cx="681" cy="36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350"/>
            </a:p>
          </p:txBody>
        </p:sp>
        <p:sp>
          <p:nvSpPr>
            <p:cNvPr id="131301" name="Oval 229">
              <a:extLst>
                <a:ext uri="{FF2B5EF4-FFF2-40B4-BE49-F238E27FC236}">
                  <a16:creationId xmlns:a16="http://schemas.microsoft.com/office/drawing/2014/main" id="{9DFB7CC5-C465-423C-9DA4-5EBAACD62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566"/>
              <a:ext cx="1043" cy="36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350"/>
            </a:p>
          </p:txBody>
        </p:sp>
        <p:sp>
          <p:nvSpPr>
            <p:cNvPr id="131302" name="Text Box 230">
              <a:extLst>
                <a:ext uri="{FF2B5EF4-FFF2-40B4-BE49-F238E27FC236}">
                  <a16:creationId xmlns:a16="http://schemas.microsoft.com/office/drawing/2014/main" id="{37A033FF-864B-4399-8613-D1F974637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478"/>
              <a:ext cx="680" cy="27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ru-RU" altLang="ru-RU" sz="1500">
                  <a:solidFill>
                    <a:srgbClr val="FF0000"/>
                  </a:solidFill>
                </a:rPr>
                <a:t>Атомы</a:t>
              </a:r>
            </a:p>
          </p:txBody>
        </p:sp>
        <p:cxnSp>
          <p:nvCxnSpPr>
            <p:cNvPr id="131303" name="AutoShape 231">
              <a:extLst>
                <a:ext uri="{FF2B5EF4-FFF2-40B4-BE49-F238E27FC236}">
                  <a16:creationId xmlns:a16="http://schemas.microsoft.com/office/drawing/2014/main" id="{4D394D87-765C-45F8-9AE3-8C72DE471032}"/>
                </a:ext>
              </a:extLst>
            </p:cNvPr>
            <p:cNvCxnSpPr>
              <a:cxnSpLocks noChangeShapeType="1"/>
              <a:stCxn id="131302" idx="2"/>
              <a:endCxn id="131300" idx="0"/>
            </p:cNvCxnSpPr>
            <p:nvPr/>
          </p:nvCxnSpPr>
          <p:spPr bwMode="auto">
            <a:xfrm rot="5400000">
              <a:off x="1428" y="2818"/>
              <a:ext cx="500" cy="363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304" name="AutoShape 232">
              <a:extLst>
                <a:ext uri="{FF2B5EF4-FFF2-40B4-BE49-F238E27FC236}">
                  <a16:creationId xmlns:a16="http://schemas.microsoft.com/office/drawing/2014/main" id="{CCDCDE60-328D-453F-AC8D-B99096A0AA01}"/>
                </a:ext>
              </a:extLst>
            </p:cNvPr>
            <p:cNvCxnSpPr>
              <a:cxnSpLocks noChangeShapeType="1"/>
              <a:stCxn id="131302" idx="2"/>
              <a:endCxn id="131297" idx="1"/>
            </p:cNvCxnSpPr>
            <p:nvPr/>
          </p:nvCxnSpPr>
          <p:spPr bwMode="auto">
            <a:xfrm rot="16200000" flipH="1">
              <a:off x="1739" y="2869"/>
              <a:ext cx="507" cy="267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305" name="AutoShape 233">
              <a:extLst>
                <a:ext uri="{FF2B5EF4-FFF2-40B4-BE49-F238E27FC236}">
                  <a16:creationId xmlns:a16="http://schemas.microsoft.com/office/drawing/2014/main" id="{380A5AFB-F704-4FE8-A2A0-49F26B3146BE}"/>
                </a:ext>
              </a:extLst>
            </p:cNvPr>
            <p:cNvCxnSpPr>
              <a:cxnSpLocks noChangeShapeType="1"/>
              <a:stCxn id="131302" idx="2"/>
              <a:endCxn id="131298" idx="1"/>
            </p:cNvCxnSpPr>
            <p:nvPr/>
          </p:nvCxnSpPr>
          <p:spPr bwMode="auto">
            <a:xfrm rot="16200000" flipH="1">
              <a:off x="2253" y="2355"/>
              <a:ext cx="507" cy="1295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306" name="AutoShape 234">
              <a:extLst>
                <a:ext uri="{FF2B5EF4-FFF2-40B4-BE49-F238E27FC236}">
                  <a16:creationId xmlns:a16="http://schemas.microsoft.com/office/drawing/2014/main" id="{8103F36F-E74D-4DE3-826C-ADC2629CA26B}"/>
                </a:ext>
              </a:extLst>
            </p:cNvPr>
            <p:cNvCxnSpPr>
              <a:cxnSpLocks noChangeShapeType="1"/>
              <a:stCxn id="131302" idx="2"/>
              <a:endCxn id="131301" idx="1"/>
            </p:cNvCxnSpPr>
            <p:nvPr/>
          </p:nvCxnSpPr>
          <p:spPr bwMode="auto">
            <a:xfrm rot="16200000" flipH="1">
              <a:off x="1580" y="3028"/>
              <a:ext cx="870" cy="312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307" name="AutoShape 235">
              <a:extLst>
                <a:ext uri="{FF2B5EF4-FFF2-40B4-BE49-F238E27FC236}">
                  <a16:creationId xmlns:a16="http://schemas.microsoft.com/office/drawing/2014/main" id="{DEA51E5C-3772-4684-85A9-F932A4045510}"/>
                </a:ext>
              </a:extLst>
            </p:cNvPr>
            <p:cNvCxnSpPr>
              <a:cxnSpLocks noChangeShapeType="1"/>
              <a:stCxn id="131302" idx="2"/>
              <a:endCxn id="131299" idx="0"/>
            </p:cNvCxnSpPr>
            <p:nvPr/>
          </p:nvCxnSpPr>
          <p:spPr bwMode="auto">
            <a:xfrm rot="16200000" flipH="1">
              <a:off x="2675" y="1933"/>
              <a:ext cx="726" cy="2358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1314" name="Group 242">
            <a:extLst>
              <a:ext uri="{FF2B5EF4-FFF2-40B4-BE49-F238E27FC236}">
                <a16:creationId xmlns:a16="http://schemas.microsoft.com/office/drawing/2014/main" id="{CD07981B-4356-4C19-936A-1F4E40742DB2}"/>
              </a:ext>
            </a:extLst>
          </p:cNvPr>
          <p:cNvGrpSpPr>
            <a:grpSpLocks/>
          </p:cNvGrpSpPr>
          <p:nvPr/>
        </p:nvGrpSpPr>
        <p:grpSpPr bwMode="auto">
          <a:xfrm>
            <a:off x="111522" y="479822"/>
            <a:ext cx="6588919" cy="4507706"/>
            <a:chOff x="113" y="415"/>
            <a:chExt cx="5534" cy="3786"/>
          </a:xfrm>
        </p:grpSpPr>
        <p:sp>
          <p:nvSpPr>
            <p:cNvPr id="131309" name="Rectangle 237">
              <a:extLst>
                <a:ext uri="{FF2B5EF4-FFF2-40B4-BE49-F238E27FC236}">
                  <a16:creationId xmlns:a16="http://schemas.microsoft.com/office/drawing/2014/main" id="{94869E7B-7002-4B93-B4C8-CBF021F5F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935"/>
              <a:ext cx="5534" cy="32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350"/>
            </a:p>
          </p:txBody>
        </p:sp>
        <p:sp>
          <p:nvSpPr>
            <p:cNvPr id="131310" name="AutoShape 238">
              <a:extLst>
                <a:ext uri="{FF2B5EF4-FFF2-40B4-BE49-F238E27FC236}">
                  <a16:creationId xmlns:a16="http://schemas.microsoft.com/office/drawing/2014/main" id="{C2DFFBE8-D0C6-4D5A-9ED2-52932F5219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119039">
              <a:off x="3413" y="143"/>
              <a:ext cx="545" cy="1089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3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04D2A79-5B14-4AD8-B128-7C9AFE01674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49160" y="235860"/>
            <a:ext cx="7886520" cy="993960"/>
          </a:xfrm>
        </p:spPr>
        <p:txBody>
          <a:bodyPr/>
          <a:lstStyle/>
          <a:p>
            <a:r>
              <a:rPr lang="ru-RU" altLang="ru-RU" dirty="0">
                <a:hlinkClick r:id="rId2"/>
              </a:rPr>
              <a:t>Нормализация</a:t>
            </a:r>
            <a:endParaRPr lang="ru-RU" altLang="ru-RU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1824636-D76A-407B-935B-B0428583E4C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49160" y="1407180"/>
            <a:ext cx="7886520" cy="32630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100" dirty="0"/>
              <a:t>Первая нормальная форма (1NF)</a:t>
            </a:r>
          </a:p>
          <a:p>
            <a:pPr>
              <a:lnSpc>
                <a:spcPct val="90000"/>
              </a:lnSpc>
            </a:pPr>
            <a:r>
              <a:rPr lang="ru-RU" altLang="ru-RU" sz="2100" dirty="0"/>
              <a:t>Вторая нормальная форма (2NF)</a:t>
            </a:r>
          </a:p>
          <a:p>
            <a:pPr>
              <a:lnSpc>
                <a:spcPct val="90000"/>
              </a:lnSpc>
            </a:pPr>
            <a:r>
              <a:rPr lang="ru-RU" altLang="ru-RU" sz="2100" dirty="0"/>
              <a:t>Третья нормальная форма (3NF)</a:t>
            </a:r>
          </a:p>
          <a:p>
            <a:pPr>
              <a:lnSpc>
                <a:spcPct val="90000"/>
              </a:lnSpc>
            </a:pPr>
            <a:r>
              <a:rPr lang="ru-RU" altLang="ru-RU" sz="2100" dirty="0"/>
              <a:t>Нормальная форма </a:t>
            </a:r>
            <a:r>
              <a:rPr lang="ru-RU" altLang="ru-RU" sz="2100" dirty="0" err="1"/>
              <a:t>Бойса</a:t>
            </a:r>
            <a:r>
              <a:rPr lang="ru-RU" altLang="ru-RU" sz="2100" dirty="0"/>
              <a:t> — Кодда (BCNF)</a:t>
            </a:r>
          </a:p>
          <a:p>
            <a:pPr>
              <a:lnSpc>
                <a:spcPct val="90000"/>
              </a:lnSpc>
            </a:pPr>
            <a:r>
              <a:rPr lang="ru-RU" altLang="ru-RU" sz="2100" dirty="0"/>
              <a:t>Четвёртая нормальная форма (4NF)</a:t>
            </a:r>
          </a:p>
          <a:p>
            <a:pPr>
              <a:lnSpc>
                <a:spcPct val="90000"/>
              </a:lnSpc>
            </a:pPr>
            <a:r>
              <a:rPr lang="ru-RU" altLang="ru-RU" sz="2100" dirty="0"/>
              <a:t>Пятая нормальная форма (5NF)</a:t>
            </a:r>
          </a:p>
          <a:p>
            <a:pPr>
              <a:lnSpc>
                <a:spcPct val="90000"/>
              </a:lnSpc>
            </a:pPr>
            <a:r>
              <a:rPr lang="ru-RU" altLang="ru-RU" sz="2100" dirty="0"/>
              <a:t>Доменно-ключевая нормальная форма (DKNF)</a:t>
            </a:r>
          </a:p>
          <a:p>
            <a:pPr>
              <a:lnSpc>
                <a:spcPct val="90000"/>
              </a:lnSpc>
            </a:pPr>
            <a:r>
              <a:rPr lang="ru-RU" altLang="ru-RU" sz="2100" dirty="0"/>
              <a:t>Шестая нормальная форма (6NF)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9C0B34E-EDDB-4910-B589-315078547977}"/>
              </a:ext>
            </a:extLst>
          </p:cNvPr>
          <p:cNvSpPr/>
          <p:nvPr/>
        </p:nvSpPr>
        <p:spPr>
          <a:xfrm>
            <a:off x="287001" y="309593"/>
            <a:ext cx="71483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-apple-system"/>
              </a:rPr>
              <a:t>DDL </a:t>
            </a:r>
            <a:endParaRPr lang="en-US" sz="2400" b="1" dirty="0">
              <a:solidFill>
                <a:srgbClr val="000000"/>
              </a:solidFill>
              <a:latin typeface="-apple-system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-apple-system"/>
              </a:rPr>
              <a:t>(</a:t>
            </a:r>
            <a:r>
              <a:rPr lang="ru-RU" sz="2400" b="1" dirty="0" err="1">
                <a:solidFill>
                  <a:srgbClr val="000000"/>
                </a:solidFill>
                <a:latin typeface="-apple-system"/>
              </a:rPr>
              <a:t>Data</a:t>
            </a:r>
            <a:r>
              <a:rPr lang="ru-RU" sz="2400" b="1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-apple-system"/>
              </a:rPr>
              <a:t>Definition</a:t>
            </a:r>
            <a:r>
              <a:rPr lang="ru-RU" sz="2400" b="1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-apple-system"/>
              </a:rPr>
              <a:t>Language</a:t>
            </a:r>
            <a:r>
              <a:rPr lang="ru-RU" sz="2400" b="1" dirty="0">
                <a:solidFill>
                  <a:srgbClr val="000000"/>
                </a:solidFill>
                <a:latin typeface="-apple-system"/>
              </a:rPr>
              <a:t> /</a:t>
            </a:r>
            <a:endParaRPr lang="en-US" sz="2400" b="1" dirty="0">
              <a:solidFill>
                <a:srgbClr val="000000"/>
              </a:solidFill>
              <a:latin typeface="-apple-system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-apple-system"/>
              </a:rPr>
              <a:t>Язык определения данных) </a:t>
            </a:r>
            <a:endParaRPr lang="en-US" sz="2400" b="1" dirty="0">
              <a:solidFill>
                <a:srgbClr val="000000"/>
              </a:solidFill>
              <a:latin typeface="-apple-system"/>
            </a:endParaRPr>
          </a:p>
          <a:p>
            <a:endParaRPr lang="en-US" dirty="0">
              <a:solidFill>
                <a:srgbClr val="000000"/>
              </a:solidFill>
              <a:latin typeface="-apple-system"/>
            </a:endParaRPr>
          </a:p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К этому типу относятся различные команды, которые создают базу данных, таблицы, индексы, процедуры и т.д. В общем определяют данные.</a:t>
            </a:r>
            <a:endParaRPr lang="en-US" dirty="0">
              <a:solidFill>
                <a:srgbClr val="000000"/>
              </a:solidFill>
              <a:latin typeface="-apple-system"/>
            </a:endParaRPr>
          </a:p>
          <a:p>
            <a:endParaRPr lang="ru-RU" dirty="0">
              <a:solidFill>
                <a:srgbClr val="000000"/>
              </a:solidFill>
              <a:latin typeface="-apple-system"/>
            </a:endParaRPr>
          </a:p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В частности, к этому типу мы можем отнести следующие команды: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00"/>
                </a:solidFill>
                <a:latin typeface="-apple-system"/>
              </a:rPr>
              <a:t>CREATE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: создает объекты базы данных (саму базу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даных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, таблицы, индексы и т.д.)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00"/>
                </a:solidFill>
                <a:latin typeface="-apple-system"/>
              </a:rPr>
              <a:t>ALTER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: изменяет объекты базы данных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00"/>
                </a:solidFill>
                <a:latin typeface="-apple-system"/>
              </a:rPr>
              <a:t>DROP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: удаляет объекты базы данных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00"/>
                </a:solidFill>
                <a:latin typeface="-apple-system"/>
              </a:rPr>
              <a:t>TRUNCATE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: удаляет все данные из таблиц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6881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879</TotalTime>
  <Words>360</Words>
  <Application>Microsoft Office PowerPoint</Application>
  <PresentationFormat>Экран (16:9)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4" baseType="lpstr">
      <vt:lpstr>-apple-system</vt:lpstr>
      <vt:lpstr>Arial</vt:lpstr>
      <vt:lpstr>Arial Cyr</vt:lpstr>
      <vt:lpstr>Calibri</vt:lpstr>
      <vt:lpstr>Calibri Light</vt:lpstr>
      <vt:lpstr>Microsoft Sans Serif</vt:lpstr>
      <vt:lpstr>News706 BT</vt:lpstr>
      <vt:lpstr>Segoe UI Light</vt:lpstr>
      <vt:lpstr>Times New Roman</vt:lpstr>
      <vt:lpstr>Office Theme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Термины</vt:lpstr>
      <vt:lpstr>Презентация PowerPoint</vt:lpstr>
      <vt:lpstr>Нормализация</vt:lpstr>
      <vt:lpstr>Нормализация</vt:lpstr>
      <vt:lpstr>Презентация PowerPoint</vt:lpstr>
      <vt:lpstr>Презентация PowerPoint</vt:lpstr>
      <vt:lpstr>Презентация PowerPoint</vt:lpstr>
      <vt:lpstr>Типы данных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71</cp:revision>
  <dcterms:created xsi:type="dcterms:W3CDTF">2013-01-27T09:14:16Z</dcterms:created>
  <dcterms:modified xsi:type="dcterms:W3CDTF">2025-09-01T21:27:08Z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