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5"/>
  </p:notesMasterIdLst>
  <p:handoutMasterIdLst>
    <p:handoutMasterId r:id="rId26"/>
  </p:handoutMasterIdLst>
  <p:sldIdLst>
    <p:sldId id="256" r:id="rId2"/>
    <p:sldId id="291" r:id="rId3"/>
    <p:sldId id="270" r:id="rId4"/>
    <p:sldId id="271" r:id="rId5"/>
    <p:sldId id="273" r:id="rId6"/>
    <p:sldId id="276" r:id="rId7"/>
    <p:sldId id="274" r:id="rId8"/>
    <p:sldId id="277" r:id="rId9"/>
    <p:sldId id="281" r:id="rId10"/>
    <p:sldId id="261" r:id="rId11"/>
    <p:sldId id="262" r:id="rId12"/>
    <p:sldId id="279" r:id="rId13"/>
    <p:sldId id="263" r:id="rId14"/>
    <p:sldId id="288" r:id="rId15"/>
    <p:sldId id="266" r:id="rId16"/>
    <p:sldId id="290" r:id="rId17"/>
    <p:sldId id="292" r:id="rId18"/>
    <p:sldId id="272" r:id="rId19"/>
    <p:sldId id="275" r:id="rId20"/>
    <p:sldId id="294" r:id="rId21"/>
    <p:sldId id="295" r:id="rId22"/>
    <p:sldId id="293"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传雨 薛" initials="传雨" lastIdx="8" clrIdx="0">
    <p:extLst>
      <p:ext uri="{19B8F6BF-5375-455C-9EA6-DF929625EA0E}">
        <p15:presenceInfo xmlns:p15="http://schemas.microsoft.com/office/powerpoint/2012/main" userId="60c250078781e4b1" providerId="Windows Live"/>
      </p:ext>
    </p:extLst>
  </p:cmAuthor>
  <p:cmAuthor id="2" name="Lillian Zhang" initials="LZ" lastIdx="1" clrIdx="1">
    <p:extLst>
      <p:ext uri="{19B8F6BF-5375-455C-9EA6-DF929625EA0E}">
        <p15:presenceInfo xmlns:p15="http://schemas.microsoft.com/office/powerpoint/2012/main" userId="5d2ef565cc456b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A99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7608" autoAdjust="0"/>
  </p:normalViewPr>
  <p:slideViewPr>
    <p:cSldViewPr snapToGrid="0">
      <p:cViewPr varScale="1">
        <p:scale>
          <a:sx n="68" d="100"/>
          <a:sy n="68" d="100"/>
        </p:scale>
        <p:origin x="451" y="58"/>
      </p:cViewPr>
      <p:guideLst/>
    </p:cSldViewPr>
  </p:slideViewPr>
  <p:outlineViewPr>
    <p:cViewPr>
      <p:scale>
        <a:sx n="33" d="100"/>
        <a:sy n="33" d="100"/>
      </p:scale>
      <p:origin x="0" y="0"/>
    </p:cViewPr>
  </p:outlineViewPr>
  <p:notesTextViewPr>
    <p:cViewPr>
      <p:scale>
        <a:sx n="150" d="100"/>
        <a:sy n="150" d="100"/>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53B132-8676-40E4-AC0E-B19E09F965B8}" type="datetimeFigureOut">
              <a:rPr lang="zh-CN" altLang="en-US" smtClean="0"/>
              <a:t>2019/11/2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0255C-8ACA-4EFB-A707-6C365297C8DB}" type="slidenum">
              <a:rPr lang="zh-CN" altLang="en-US" smtClean="0"/>
              <a:t>‹#›</a:t>
            </a:fld>
            <a:endParaRPr lang="zh-CN" altLang="en-US"/>
          </a:p>
        </p:txBody>
      </p:sp>
    </p:spTree>
    <p:extLst>
      <p:ext uri="{BB962C8B-B14F-4D97-AF65-F5344CB8AC3E}">
        <p14:creationId xmlns:p14="http://schemas.microsoft.com/office/powerpoint/2010/main" val="3468183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2B5882-0749-4951-AAF6-56156C9BDB67}" type="datetimeFigureOut">
              <a:rPr lang="zh-CN" altLang="en-US" smtClean="0"/>
              <a:t>2019/11/2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DCAE1-2CF9-4D8E-BA04-F7E6F4C4FA31}" type="slidenum">
              <a:rPr lang="zh-CN" altLang="en-US" smtClean="0"/>
              <a:t>‹#›</a:t>
            </a:fld>
            <a:endParaRPr lang="zh-CN" altLang="en-US"/>
          </a:p>
        </p:txBody>
      </p:sp>
    </p:spTree>
    <p:extLst>
      <p:ext uri="{BB962C8B-B14F-4D97-AF65-F5344CB8AC3E}">
        <p14:creationId xmlns:p14="http://schemas.microsoft.com/office/powerpoint/2010/main" val="32133131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Hello everyone. I am very pleased to meet you here and I am </a:t>
            </a:r>
            <a:r>
              <a:rPr lang="en-US" altLang="zh-CN" sz="1200" b="0" i="0" kern="1200" dirty="0" err="1" smtClean="0">
                <a:solidFill>
                  <a:schemeClr val="tx1"/>
                </a:solidFill>
                <a:effectLst/>
                <a:latin typeface="+mn-lt"/>
                <a:ea typeface="+mn-ea"/>
                <a:cs typeface="+mn-cs"/>
              </a:rPr>
              <a:t>horored</a:t>
            </a:r>
            <a:r>
              <a:rPr lang="en-US" altLang="zh-CN" sz="1200" b="0" i="0" kern="1200" dirty="0" smtClean="0">
                <a:solidFill>
                  <a:schemeClr val="tx1"/>
                </a:solidFill>
                <a:effectLst/>
                <a:latin typeface="+mn-lt"/>
                <a:ea typeface="+mn-ea"/>
                <a:cs typeface="+mn-cs"/>
              </a:rPr>
              <a:t> to share our solution on this </a:t>
            </a:r>
            <a:r>
              <a:rPr lang="en-US" altLang="zh-CN" sz="1200" b="0" i="0" kern="1200" dirty="0" err="1" smtClean="0">
                <a:solidFill>
                  <a:schemeClr val="tx1"/>
                </a:solidFill>
                <a:effectLst/>
                <a:latin typeface="+mn-lt"/>
                <a:ea typeface="+mn-ea"/>
                <a:cs typeface="+mn-cs"/>
              </a:rPr>
              <a:t>competion</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a:t>
            </a:fld>
            <a:endParaRPr lang="zh-CN" altLang="en-US"/>
          </a:p>
        </p:txBody>
      </p:sp>
    </p:spTree>
    <p:extLst>
      <p:ext uri="{BB962C8B-B14F-4D97-AF65-F5344CB8AC3E}">
        <p14:creationId xmlns:p14="http://schemas.microsoft.com/office/powerpoint/2010/main" val="348097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One important improvement in matching stage is that We proposed an advanced similarity for item-CF, which integrates the basic idea of Association Rules and TF-IDF model in Natural Language Processing. Lets look at similarity between a and b. when we ignore </a:t>
            </a:r>
            <a:r>
              <a:rPr lang="en-US" altLang="zh-CN" sz="1200" b="0" i="0" kern="1200" dirty="0" err="1" smtClean="0">
                <a:solidFill>
                  <a:schemeClr val="tx1"/>
                </a:solidFill>
                <a:effectLst/>
                <a:latin typeface="+mn-lt"/>
                <a:ea typeface="+mn-ea"/>
                <a:cs typeface="+mn-cs"/>
              </a:rPr>
              <a:t>w_u</a:t>
            </a:r>
            <a:r>
              <a:rPr lang="en-US" altLang="zh-CN" sz="1200" b="0" i="0" kern="1200" dirty="0" smtClean="0">
                <a:solidFill>
                  <a:schemeClr val="tx1"/>
                </a:solidFill>
                <a:effectLst/>
                <a:latin typeface="+mn-lt"/>
                <a:ea typeface="+mn-ea"/>
                <a:cs typeface="+mn-cs"/>
              </a:rPr>
              <a:t>, this similarity can be </a:t>
            </a:r>
            <a:r>
              <a:rPr lang="en-US" altLang="zh-CN" sz="1200" b="0" i="0" kern="1200" dirty="0" err="1" smtClean="0">
                <a:solidFill>
                  <a:schemeClr val="tx1"/>
                </a:solidFill>
                <a:effectLst/>
                <a:latin typeface="+mn-lt"/>
                <a:ea typeface="+mn-ea"/>
                <a:cs typeface="+mn-cs"/>
              </a:rPr>
              <a:t>simplized</a:t>
            </a:r>
            <a:r>
              <a:rPr lang="en-US" altLang="zh-CN" sz="1200" b="0" i="0" kern="1200" dirty="0" smtClean="0">
                <a:solidFill>
                  <a:schemeClr val="tx1"/>
                </a:solidFill>
                <a:effectLst/>
                <a:latin typeface="+mn-lt"/>
                <a:ea typeface="+mn-ea"/>
                <a:cs typeface="+mn-cs"/>
              </a:rPr>
              <a:t> as the basic confidence in association rules, which indicates the </a:t>
            </a:r>
            <a:r>
              <a:rPr lang="en-US" altLang="zh-CN" sz="1200" b="0" i="0" kern="1200" dirty="0" err="1" smtClean="0">
                <a:solidFill>
                  <a:schemeClr val="tx1"/>
                </a:solidFill>
                <a:effectLst/>
                <a:latin typeface="+mn-lt"/>
                <a:ea typeface="+mn-ea"/>
                <a:cs typeface="+mn-cs"/>
              </a:rPr>
              <a:t>likelyhood</a:t>
            </a:r>
            <a:r>
              <a:rPr lang="en-US" altLang="zh-CN" sz="1200" b="0" i="0" kern="1200" dirty="0" smtClean="0">
                <a:solidFill>
                  <a:schemeClr val="tx1"/>
                </a:solidFill>
                <a:effectLst/>
                <a:latin typeface="+mn-lt"/>
                <a:ea typeface="+mn-ea"/>
                <a:cs typeface="+mn-cs"/>
              </a:rPr>
              <a:t> that item B was </a:t>
            </a:r>
            <a:r>
              <a:rPr lang="en-US" altLang="zh-CN" sz="1200" b="0" i="0" kern="1200" dirty="0" err="1" smtClean="0">
                <a:solidFill>
                  <a:schemeClr val="tx1"/>
                </a:solidFill>
                <a:effectLst/>
                <a:latin typeface="+mn-lt"/>
                <a:ea typeface="+mn-ea"/>
                <a:cs typeface="+mn-cs"/>
              </a:rPr>
              <a:t>prefered</a:t>
            </a:r>
            <a:r>
              <a:rPr lang="en-US" altLang="zh-CN" sz="1200" b="0" i="0" kern="1200" dirty="0" smtClean="0">
                <a:solidFill>
                  <a:schemeClr val="tx1"/>
                </a:solidFill>
                <a:effectLst/>
                <a:latin typeface="+mn-lt"/>
                <a:ea typeface="+mn-ea"/>
                <a:cs typeface="+mn-cs"/>
              </a:rPr>
              <a:t> under item A was </a:t>
            </a:r>
            <a:r>
              <a:rPr lang="en-US" altLang="zh-CN" sz="1200" b="0" i="0" kern="1200" dirty="0" err="1" smtClean="0">
                <a:solidFill>
                  <a:schemeClr val="tx1"/>
                </a:solidFill>
                <a:effectLst/>
                <a:latin typeface="+mn-lt"/>
                <a:ea typeface="+mn-ea"/>
                <a:cs typeface="+mn-cs"/>
              </a:rPr>
              <a:t>prefered</a:t>
            </a:r>
            <a:r>
              <a:rPr lang="en-US" altLang="zh-CN" sz="1200" b="0" i="0" kern="1200" dirty="0" smtClean="0">
                <a:solidFill>
                  <a:schemeClr val="tx1"/>
                </a:solidFill>
                <a:effectLst/>
                <a:latin typeface="+mn-lt"/>
                <a:ea typeface="+mn-ea"/>
                <a:cs typeface="+mn-cs"/>
              </a:rPr>
              <a:t>. Then we introduced the user's frequency as </a:t>
            </a:r>
            <a:r>
              <a:rPr lang="en-US" altLang="zh-CN" sz="1200" b="0" i="0" kern="1200" dirty="0" err="1" smtClean="0">
                <a:solidFill>
                  <a:schemeClr val="tx1"/>
                </a:solidFill>
                <a:effectLst/>
                <a:latin typeface="+mn-lt"/>
                <a:ea typeface="+mn-ea"/>
                <a:cs typeface="+mn-cs"/>
              </a:rPr>
              <a:t>w_u</a:t>
            </a:r>
            <a:r>
              <a:rPr lang="en-US" altLang="zh-CN" sz="1200" b="0" i="0" kern="1200" dirty="0" smtClean="0">
                <a:solidFill>
                  <a:schemeClr val="tx1"/>
                </a:solidFill>
                <a:effectLst/>
                <a:latin typeface="+mn-lt"/>
                <a:ea typeface="+mn-ea"/>
                <a:cs typeface="+mn-cs"/>
              </a:rPr>
              <a:t>, which assumes inactive users will have more influence.</a:t>
            </a:r>
          </a:p>
          <a:p>
            <a:r>
              <a:rPr lang="en-US" altLang="zh-CN" sz="1200" b="0" i="0" kern="1200" dirty="0" smtClean="0">
                <a:solidFill>
                  <a:schemeClr val="tx1"/>
                </a:solidFill>
                <a:effectLst/>
                <a:latin typeface="+mn-lt"/>
                <a:ea typeface="+mn-ea"/>
                <a:cs typeface="+mn-cs"/>
              </a:rPr>
              <a:t>So This advanced similarity can provide almost 20% improvement than basic </a:t>
            </a:r>
            <a:r>
              <a:rPr lang="en-US" altLang="zh-CN" sz="1200" b="0" i="0" kern="1200" dirty="0" err="1" smtClean="0">
                <a:solidFill>
                  <a:schemeClr val="tx1"/>
                </a:solidFill>
                <a:effectLst/>
                <a:latin typeface="+mn-lt"/>
                <a:ea typeface="+mn-ea"/>
                <a:cs typeface="+mn-cs"/>
              </a:rPr>
              <a:t>jaccard</a:t>
            </a:r>
            <a:r>
              <a:rPr lang="en-US" altLang="zh-CN" sz="1200" b="0" i="0" kern="1200" dirty="0" smtClean="0">
                <a:solidFill>
                  <a:schemeClr val="tx1"/>
                </a:solidFill>
                <a:effectLst/>
                <a:latin typeface="+mn-lt"/>
                <a:ea typeface="+mn-ea"/>
                <a:cs typeface="+mn-cs"/>
              </a:rPr>
              <a:t> similarity.</a:t>
            </a:r>
          </a:p>
          <a:p>
            <a:endParaRPr lang="zh-CN" altLang="en-US" dirty="0"/>
          </a:p>
        </p:txBody>
      </p:sp>
      <p:sp>
        <p:nvSpPr>
          <p:cNvPr id="4" name="灯片编号占位符 3"/>
          <p:cNvSpPr>
            <a:spLocks noGrp="1"/>
          </p:cNvSpPr>
          <p:nvPr>
            <p:ph type="sldNum" sz="quarter" idx="5"/>
          </p:nvPr>
        </p:nvSpPr>
        <p:spPr/>
        <p:txBody>
          <a:bodyPr/>
          <a:lstStyle/>
          <a:p>
            <a:fld id="{B31DCAE1-2CF9-4D8E-BA04-F7E6F4C4FA31}" type="slidenum">
              <a:rPr lang="zh-CN" altLang="en-US" smtClean="0"/>
              <a:t>10</a:t>
            </a:fld>
            <a:endParaRPr lang="zh-CN" altLang="en-US"/>
          </a:p>
        </p:txBody>
      </p:sp>
    </p:spTree>
    <p:extLst>
      <p:ext uri="{BB962C8B-B14F-4D97-AF65-F5344CB8AC3E}">
        <p14:creationId xmlns:p14="http://schemas.microsoft.com/office/powerpoint/2010/main" val="288053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generate similarity matrix efficiently, we proposed a parallel algorithm. In this algorithm, we group users with there preference. Then we generate similarity matrix in each group </a:t>
            </a:r>
            <a:r>
              <a:rPr lang="en-US" altLang="zh-CN" sz="1200" b="0" i="0" kern="1200" dirty="0" err="1" smtClean="0">
                <a:solidFill>
                  <a:schemeClr val="tx1"/>
                </a:solidFill>
                <a:effectLst/>
                <a:latin typeface="+mn-lt"/>
                <a:ea typeface="+mn-ea"/>
                <a:cs typeface="+mn-cs"/>
              </a:rPr>
              <a:t>indepently</a:t>
            </a:r>
            <a:r>
              <a:rPr lang="en-US" altLang="zh-CN" sz="1200" b="0" i="0" kern="1200" dirty="0" smtClean="0">
                <a:solidFill>
                  <a:schemeClr val="tx1"/>
                </a:solidFill>
                <a:effectLst/>
                <a:latin typeface="+mn-lt"/>
                <a:ea typeface="+mn-ea"/>
                <a:cs typeface="+mn-cs"/>
              </a:rPr>
              <a:t>, so generated matrix is more dense. For example, in this picture, the matrix generated in group1 only contains similarity between six items instead of eight, because the columns of i5 and i8 are missing. So that we can save a lot of memories and meanwhile we can use several CPU to speed up.</a:t>
            </a:r>
          </a:p>
          <a:p>
            <a:r>
              <a:rPr lang="en-US" altLang="zh-CN" sz="1200" b="0" i="0" kern="1200" dirty="0" smtClean="0">
                <a:solidFill>
                  <a:schemeClr val="tx1"/>
                </a:solidFill>
                <a:effectLst/>
                <a:latin typeface="+mn-lt"/>
                <a:ea typeface="+mn-ea"/>
                <a:cs typeface="+mn-cs"/>
              </a:rPr>
              <a:t>To </a:t>
            </a:r>
            <a:r>
              <a:rPr lang="en-US" altLang="zh-CN" sz="1200" b="0" i="0" kern="1200" dirty="0" err="1" smtClean="0">
                <a:solidFill>
                  <a:schemeClr val="tx1"/>
                </a:solidFill>
                <a:effectLst/>
                <a:latin typeface="+mn-lt"/>
                <a:ea typeface="+mn-ea"/>
                <a:cs typeface="+mn-cs"/>
              </a:rPr>
              <a:t>retrival</a:t>
            </a:r>
            <a:r>
              <a:rPr lang="en-US" altLang="zh-CN" sz="1200" b="0" i="0" kern="1200" dirty="0" smtClean="0">
                <a:solidFill>
                  <a:schemeClr val="tx1"/>
                </a:solidFill>
                <a:effectLst/>
                <a:latin typeface="+mn-lt"/>
                <a:ea typeface="+mn-ea"/>
                <a:cs typeface="+mn-cs"/>
              </a:rPr>
              <a:t> efficiently. So we selected items with higher similarities and re-constructed them into a hash set, which can be </a:t>
            </a:r>
            <a:r>
              <a:rPr lang="en-US" altLang="zh-CN" sz="1200" b="0" i="0" kern="1200" dirty="0" err="1" smtClean="0">
                <a:solidFill>
                  <a:schemeClr val="tx1"/>
                </a:solidFill>
                <a:effectLst/>
                <a:latin typeface="+mn-lt"/>
                <a:ea typeface="+mn-ea"/>
                <a:cs typeface="+mn-cs"/>
              </a:rPr>
              <a:t>retrivaled</a:t>
            </a:r>
            <a:r>
              <a:rPr lang="en-US" altLang="zh-CN" sz="1200" b="0" i="0" kern="1200" dirty="0" smtClean="0">
                <a:solidFill>
                  <a:schemeClr val="tx1"/>
                </a:solidFill>
                <a:effectLst/>
                <a:latin typeface="+mn-lt"/>
                <a:ea typeface="+mn-ea"/>
                <a:cs typeface="+mn-cs"/>
              </a:rPr>
              <a:t> with constant time complexity. Finally, according to these algorithm and data structure, we can generate the candidate set for each user.</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11</a:t>
            </a:fld>
            <a:endParaRPr lang="zh-CN" altLang="en-US"/>
          </a:p>
        </p:txBody>
      </p:sp>
    </p:spTree>
    <p:extLst>
      <p:ext uri="{BB962C8B-B14F-4D97-AF65-F5344CB8AC3E}">
        <p14:creationId xmlns:p14="http://schemas.microsoft.com/office/powerpoint/2010/main" val="289601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Then we move on to the ranking stage. The basic idea is to find which items in candidate set will be more </a:t>
            </a:r>
            <a:r>
              <a:rPr lang="en-US" altLang="zh-CN" sz="1200" b="0" i="0" kern="1200" dirty="0" err="1" smtClean="0">
                <a:solidFill>
                  <a:schemeClr val="tx1"/>
                </a:solidFill>
                <a:effectLst/>
                <a:latin typeface="+mn-lt"/>
                <a:ea typeface="+mn-ea"/>
                <a:cs typeface="+mn-cs"/>
              </a:rPr>
              <a:t>prefered</a:t>
            </a:r>
            <a:r>
              <a:rPr lang="en-US" altLang="zh-CN" sz="1200" b="0" i="0" kern="1200" dirty="0" smtClean="0">
                <a:solidFill>
                  <a:schemeClr val="tx1"/>
                </a:solidFill>
                <a:effectLst/>
                <a:latin typeface="+mn-lt"/>
                <a:ea typeface="+mn-ea"/>
                <a:cs typeface="+mn-cs"/>
              </a:rPr>
              <a:t>. So in our process, we use the previous fifteen days to create offline similarities, and we use the sixteen days to create training candidates, then we train the model with GBDT algorithm. One important trick is that we only use the </a:t>
            </a:r>
            <a:r>
              <a:rPr lang="en-US" altLang="zh-CN" sz="1200" b="0" i="0" kern="1200" dirty="0" err="1" smtClean="0">
                <a:solidFill>
                  <a:schemeClr val="tx1"/>
                </a:solidFill>
                <a:effectLst/>
                <a:latin typeface="+mn-lt"/>
                <a:ea typeface="+mn-ea"/>
                <a:cs typeface="+mn-cs"/>
              </a:rPr>
              <a:t>retrivaled</a:t>
            </a:r>
            <a:r>
              <a:rPr lang="en-US" altLang="zh-CN" sz="1200" b="0" i="0" kern="1200" dirty="0" smtClean="0">
                <a:solidFill>
                  <a:schemeClr val="tx1"/>
                </a:solidFill>
                <a:effectLst/>
                <a:latin typeface="+mn-lt"/>
                <a:ea typeface="+mn-ea"/>
                <a:cs typeface="+mn-cs"/>
              </a:rPr>
              <a:t> items from </a:t>
            </a:r>
            <a:r>
              <a:rPr lang="en-US" altLang="zh-CN" sz="1200" b="0" i="0" kern="1200" dirty="0" err="1" smtClean="0">
                <a:solidFill>
                  <a:schemeClr val="tx1"/>
                </a:solidFill>
                <a:effectLst/>
                <a:latin typeface="+mn-lt"/>
                <a:ea typeface="+mn-ea"/>
                <a:cs typeface="+mn-cs"/>
              </a:rPr>
              <a:t>simliarity</a:t>
            </a:r>
            <a:r>
              <a:rPr lang="en-US" altLang="zh-CN" sz="1200" b="0" i="0" kern="1200" dirty="0" smtClean="0">
                <a:solidFill>
                  <a:schemeClr val="tx1"/>
                </a:solidFill>
                <a:effectLst/>
                <a:latin typeface="+mn-lt"/>
                <a:ea typeface="+mn-ea"/>
                <a:cs typeface="+mn-cs"/>
              </a:rPr>
              <a:t> matrix as the positive samples, which means some real positive samples in sixteen days are </a:t>
            </a:r>
            <a:r>
              <a:rPr lang="en-US" altLang="zh-CN" sz="1200" b="0" i="0" kern="1200" dirty="0" err="1" smtClean="0">
                <a:solidFill>
                  <a:schemeClr val="tx1"/>
                </a:solidFill>
                <a:effectLst/>
                <a:latin typeface="+mn-lt"/>
                <a:ea typeface="+mn-ea"/>
                <a:cs typeface="+mn-cs"/>
              </a:rPr>
              <a:t>abundended</a:t>
            </a:r>
            <a:r>
              <a:rPr lang="en-US" altLang="zh-CN" sz="1200" b="0" i="0" kern="1200" dirty="0" smtClean="0">
                <a:solidFill>
                  <a:schemeClr val="tx1"/>
                </a:solidFill>
                <a:effectLst/>
                <a:latin typeface="+mn-lt"/>
                <a:ea typeface="+mn-ea"/>
                <a:cs typeface="+mn-cs"/>
              </a:rPr>
              <a:t>, because they </a:t>
            </a:r>
            <a:r>
              <a:rPr lang="en-US" altLang="zh-CN" sz="1200" b="0" i="0" kern="1200" dirty="0" err="1" smtClean="0">
                <a:solidFill>
                  <a:schemeClr val="tx1"/>
                </a:solidFill>
                <a:effectLst/>
                <a:latin typeface="+mn-lt"/>
                <a:ea typeface="+mn-ea"/>
                <a:cs typeface="+mn-cs"/>
              </a:rPr>
              <a:t>dont</a:t>
            </a:r>
            <a:r>
              <a:rPr lang="en-US" altLang="zh-CN" sz="1200" b="0" i="0" kern="1200" dirty="0" smtClean="0">
                <a:solidFill>
                  <a:schemeClr val="tx1"/>
                </a:solidFill>
                <a:effectLst/>
                <a:latin typeface="+mn-lt"/>
                <a:ea typeface="+mn-ea"/>
                <a:cs typeface="+mn-cs"/>
              </a:rPr>
              <a:t> have statistical significance.</a:t>
            </a:r>
          </a:p>
          <a:p>
            <a:r>
              <a:rPr lang="en-US" altLang="zh-CN" sz="1200" b="0" i="0" kern="1200" dirty="0" smtClean="0">
                <a:solidFill>
                  <a:schemeClr val="tx1"/>
                </a:solidFill>
                <a:effectLst/>
                <a:latin typeface="+mn-lt"/>
                <a:ea typeface="+mn-ea"/>
                <a:cs typeface="+mn-cs"/>
              </a:rPr>
              <a:t>For online prediction, we used the previous sixteen days to generate the online similarity matrix, and used the pre-trained GBDT model to rank them for recommendation.</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12</a:t>
            </a:fld>
            <a:endParaRPr lang="zh-CN" altLang="en-US"/>
          </a:p>
        </p:txBody>
      </p:sp>
    </p:spTree>
    <p:extLst>
      <p:ext uri="{BB962C8B-B14F-4D97-AF65-F5344CB8AC3E}">
        <p14:creationId xmlns:p14="http://schemas.microsoft.com/office/powerpoint/2010/main" val="113884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There are lots of features we generated </a:t>
            </a:r>
            <a:r>
              <a:rPr lang="en-US" altLang="zh-CN" sz="1200" b="0" i="0" kern="1200" dirty="0" err="1" smtClean="0">
                <a:solidFill>
                  <a:schemeClr val="tx1"/>
                </a:solidFill>
                <a:effectLst/>
                <a:latin typeface="+mn-lt"/>
                <a:ea typeface="+mn-ea"/>
                <a:cs typeface="+mn-cs"/>
              </a:rPr>
              <a:t>accroding</a:t>
            </a:r>
            <a:r>
              <a:rPr lang="en-US" altLang="zh-CN" sz="1200" b="0" i="0" kern="1200" dirty="0" smtClean="0">
                <a:solidFill>
                  <a:schemeClr val="tx1"/>
                </a:solidFill>
                <a:effectLst/>
                <a:latin typeface="+mn-lt"/>
                <a:ea typeface="+mn-ea"/>
                <a:cs typeface="+mn-cs"/>
              </a:rPr>
              <a:t> to the Data Analysis, and we split them into four fields. The item features, the category/shop/brand features, the user interaction features and one special feature. The first three features are common features for classical CTR problem, and they are </a:t>
            </a:r>
            <a:r>
              <a:rPr lang="en-US" altLang="zh-CN" sz="1200" b="0" i="0" kern="1200" dirty="0" err="1" smtClean="0">
                <a:solidFill>
                  <a:schemeClr val="tx1"/>
                </a:solidFill>
                <a:effectLst/>
                <a:latin typeface="+mn-lt"/>
                <a:ea typeface="+mn-ea"/>
                <a:cs typeface="+mn-cs"/>
              </a:rPr>
              <a:t>varified</a:t>
            </a:r>
            <a:r>
              <a:rPr lang="en-US" altLang="zh-CN" sz="1200" b="0" i="0" kern="1200" dirty="0" smtClean="0">
                <a:solidFill>
                  <a:schemeClr val="tx1"/>
                </a:solidFill>
                <a:effectLst/>
                <a:latin typeface="+mn-lt"/>
                <a:ea typeface="+mn-ea"/>
                <a:cs typeface="+mn-cs"/>
              </a:rPr>
              <a:t> to be useful in many data mining competitions. And we still have a special feature which is the </a:t>
            </a:r>
            <a:r>
              <a:rPr lang="en-US" altLang="zh-CN" sz="1200" b="0" i="0" kern="1200" dirty="0" err="1" smtClean="0">
                <a:solidFill>
                  <a:schemeClr val="tx1"/>
                </a:solidFill>
                <a:effectLst/>
                <a:latin typeface="+mn-lt"/>
                <a:ea typeface="+mn-ea"/>
                <a:cs typeface="+mn-cs"/>
              </a:rPr>
              <a:t>itme</a:t>
            </a:r>
            <a:r>
              <a:rPr lang="en-US" altLang="zh-CN" sz="1200" b="0" i="0" kern="1200" dirty="0" smtClean="0">
                <a:solidFill>
                  <a:schemeClr val="tx1"/>
                </a:solidFill>
                <a:effectLst/>
                <a:latin typeface="+mn-lt"/>
                <a:ea typeface="+mn-ea"/>
                <a:cs typeface="+mn-cs"/>
              </a:rPr>
              <a:t> similarity from matching stage, this feature are proved very important in feature selection process.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13</a:t>
            </a:fld>
            <a:endParaRPr lang="zh-CN" altLang="en-US"/>
          </a:p>
        </p:txBody>
      </p:sp>
    </p:spTree>
    <p:extLst>
      <p:ext uri="{BB962C8B-B14F-4D97-AF65-F5344CB8AC3E}">
        <p14:creationId xmlns:p14="http://schemas.microsoft.com/office/powerpoint/2010/main" val="2596826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And In this competition, we are supposed to make the online recommendation under the complexity and space </a:t>
            </a:r>
            <a:r>
              <a:rPr lang="en-US" altLang="zh-CN" sz="1200" b="0" i="0" kern="1200" dirty="0" err="1" smtClean="0">
                <a:solidFill>
                  <a:schemeClr val="tx1"/>
                </a:solidFill>
                <a:effectLst/>
                <a:latin typeface="+mn-lt"/>
                <a:ea typeface="+mn-ea"/>
                <a:cs typeface="+mn-cs"/>
              </a:rPr>
              <a:t>constrant</a:t>
            </a:r>
            <a:r>
              <a:rPr lang="en-US" altLang="zh-CN" sz="1200" b="0" i="0" kern="1200" dirty="0" smtClean="0">
                <a:solidFill>
                  <a:schemeClr val="tx1"/>
                </a:solidFill>
                <a:effectLst/>
                <a:latin typeface="+mn-lt"/>
                <a:ea typeface="+mn-ea"/>
                <a:cs typeface="+mn-cs"/>
              </a:rPr>
              <a:t>. So we need to reduce the feature </a:t>
            </a:r>
            <a:r>
              <a:rPr lang="en-US" altLang="zh-CN" sz="1200" b="0" i="0" kern="1200" dirty="0" err="1" smtClean="0">
                <a:solidFill>
                  <a:schemeClr val="tx1"/>
                </a:solidFill>
                <a:effectLst/>
                <a:latin typeface="+mn-lt"/>
                <a:ea typeface="+mn-ea"/>
                <a:cs typeface="+mn-cs"/>
              </a:rPr>
              <a:t>dimentions</a:t>
            </a:r>
            <a:r>
              <a:rPr lang="en-US" altLang="zh-CN" sz="1200" b="0" i="0" kern="1200" dirty="0" smtClean="0">
                <a:solidFill>
                  <a:schemeClr val="tx1"/>
                </a:solidFill>
                <a:effectLst/>
                <a:latin typeface="+mn-lt"/>
                <a:ea typeface="+mn-ea"/>
                <a:cs typeface="+mn-cs"/>
              </a:rPr>
              <a:t> into an </a:t>
            </a:r>
            <a:r>
              <a:rPr lang="en-US" altLang="zh-CN" sz="1200" b="0" i="0" kern="1200" dirty="0" err="1" smtClean="0">
                <a:solidFill>
                  <a:schemeClr val="tx1"/>
                </a:solidFill>
                <a:effectLst/>
                <a:latin typeface="+mn-lt"/>
                <a:ea typeface="+mn-ea"/>
                <a:cs typeface="+mn-cs"/>
              </a:rPr>
              <a:t>accpectable</a:t>
            </a:r>
            <a:r>
              <a:rPr lang="en-US" altLang="zh-CN" sz="1200" b="0" i="0" kern="1200" dirty="0" smtClean="0">
                <a:solidFill>
                  <a:schemeClr val="tx1"/>
                </a:solidFill>
                <a:effectLst/>
                <a:latin typeface="+mn-lt"/>
                <a:ea typeface="+mn-ea"/>
                <a:cs typeface="+mn-cs"/>
              </a:rPr>
              <a:t> level. Here, we introduced a feature selection method based on mean variance test.</a:t>
            </a:r>
          </a:p>
          <a:p>
            <a:r>
              <a:rPr lang="en-US" altLang="zh-CN" sz="1200" b="0" i="0" kern="1200" dirty="0" smtClean="0">
                <a:solidFill>
                  <a:schemeClr val="tx1"/>
                </a:solidFill>
                <a:effectLst/>
                <a:latin typeface="+mn-lt"/>
                <a:ea typeface="+mn-ea"/>
                <a:cs typeface="+mn-cs"/>
              </a:rPr>
              <a:t>This method can test the dependency between a continuous variable and a categorical variable by calculating the </a:t>
            </a:r>
            <a:r>
              <a:rPr lang="en-US" altLang="zh-CN" sz="1200" b="0" i="0" kern="1200" dirty="0" err="1" smtClean="0">
                <a:solidFill>
                  <a:schemeClr val="tx1"/>
                </a:solidFill>
                <a:effectLst/>
                <a:latin typeface="+mn-lt"/>
                <a:ea typeface="+mn-ea"/>
                <a:cs typeface="+mn-cs"/>
              </a:rPr>
              <a:t>expection</a:t>
            </a:r>
            <a:r>
              <a:rPr lang="en-US" altLang="zh-CN" sz="1200" b="0" i="0" kern="1200" dirty="0" smtClean="0">
                <a:solidFill>
                  <a:schemeClr val="tx1"/>
                </a:solidFill>
                <a:effectLst/>
                <a:latin typeface="+mn-lt"/>
                <a:ea typeface="+mn-ea"/>
                <a:cs typeface="+mn-cs"/>
              </a:rPr>
              <a:t> of variance of constraint </a:t>
            </a:r>
            <a:r>
              <a:rPr lang="en-US" altLang="zh-CN" sz="1200" b="0" i="0" kern="1200" dirty="0" err="1" smtClean="0">
                <a:solidFill>
                  <a:schemeClr val="tx1"/>
                </a:solidFill>
                <a:effectLst/>
                <a:latin typeface="+mn-lt"/>
                <a:ea typeface="+mn-ea"/>
                <a:cs typeface="+mn-cs"/>
              </a:rPr>
              <a:t>distrubution</a:t>
            </a:r>
            <a:r>
              <a:rPr lang="en-US" altLang="zh-CN" sz="1200" b="0" i="0" kern="1200" dirty="0" smtClean="0">
                <a:solidFill>
                  <a:schemeClr val="tx1"/>
                </a:solidFill>
                <a:effectLst/>
                <a:latin typeface="+mn-lt"/>
                <a:ea typeface="+mn-ea"/>
                <a:cs typeface="+mn-cs"/>
              </a:rPr>
              <a:t> X ON Y.</a:t>
            </a:r>
          </a:p>
          <a:p>
            <a:r>
              <a:rPr lang="en-US" altLang="zh-CN" sz="1200" b="0" i="0" kern="1200" dirty="0" smtClean="0">
                <a:solidFill>
                  <a:schemeClr val="tx1"/>
                </a:solidFill>
                <a:effectLst/>
                <a:latin typeface="+mn-lt"/>
                <a:ea typeface="+mn-ea"/>
                <a:cs typeface="+mn-cs"/>
              </a:rPr>
              <a:t>Based on this index, the testing hypothesis are proposed, H0 indicates x and y are </a:t>
            </a:r>
            <a:r>
              <a:rPr lang="en-US" altLang="zh-CN" sz="1200" b="0" i="0" kern="1200" dirty="0" err="1" smtClean="0">
                <a:solidFill>
                  <a:schemeClr val="tx1"/>
                </a:solidFill>
                <a:effectLst/>
                <a:latin typeface="+mn-lt"/>
                <a:ea typeface="+mn-ea"/>
                <a:cs typeface="+mn-cs"/>
              </a:rPr>
              <a:t>indepent</a:t>
            </a:r>
            <a:r>
              <a:rPr lang="en-US" altLang="zh-CN" sz="1200" b="0" i="0" kern="1200" dirty="0" smtClean="0">
                <a:solidFill>
                  <a:schemeClr val="tx1"/>
                </a:solidFill>
                <a:effectLst/>
                <a:latin typeface="+mn-lt"/>
                <a:ea typeface="+mn-ea"/>
                <a:cs typeface="+mn-cs"/>
              </a:rPr>
              <a:t>, and H1 indicates x and y are </a:t>
            </a:r>
            <a:r>
              <a:rPr lang="en-US" altLang="zh-CN" sz="1200" b="0" i="0" kern="1200" dirty="0" err="1" smtClean="0">
                <a:solidFill>
                  <a:schemeClr val="tx1"/>
                </a:solidFill>
                <a:effectLst/>
                <a:latin typeface="+mn-lt"/>
                <a:ea typeface="+mn-ea"/>
                <a:cs typeface="+mn-cs"/>
              </a:rPr>
              <a:t>depent</a:t>
            </a:r>
            <a:r>
              <a:rPr lang="en-US" altLang="zh-CN" sz="1200" b="0" i="0" kern="1200" dirty="0" smtClean="0">
                <a:solidFill>
                  <a:schemeClr val="tx1"/>
                </a:solidFill>
                <a:effectLst/>
                <a:latin typeface="+mn-lt"/>
                <a:ea typeface="+mn-ea"/>
                <a:cs typeface="+mn-cs"/>
              </a:rPr>
              <a:t>. The test statistic of H0 can be calculated as follow.</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14</a:t>
            </a:fld>
            <a:endParaRPr lang="zh-CN" altLang="en-US"/>
          </a:p>
        </p:txBody>
      </p:sp>
    </p:spTree>
    <p:extLst>
      <p:ext uri="{BB962C8B-B14F-4D97-AF65-F5344CB8AC3E}">
        <p14:creationId xmlns:p14="http://schemas.microsoft.com/office/powerpoint/2010/main" val="137710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To improve </a:t>
            </a:r>
            <a:r>
              <a:rPr lang="en-US" altLang="zh-CN" sz="1200" b="0" i="0" kern="1200" dirty="0" err="1" smtClean="0">
                <a:solidFill>
                  <a:schemeClr val="tx1"/>
                </a:solidFill>
                <a:effectLst/>
                <a:latin typeface="+mn-lt"/>
                <a:ea typeface="+mn-ea"/>
                <a:cs typeface="+mn-cs"/>
              </a:rPr>
              <a:t>presision</a:t>
            </a:r>
            <a:r>
              <a:rPr lang="en-US" altLang="zh-CN" sz="1200" b="0" i="0" kern="1200" dirty="0" smtClean="0">
                <a:solidFill>
                  <a:schemeClr val="tx1"/>
                </a:solidFill>
                <a:effectLst/>
                <a:latin typeface="+mn-lt"/>
                <a:ea typeface="+mn-ea"/>
                <a:cs typeface="+mn-cs"/>
              </a:rPr>
              <a:t>, we integrate </a:t>
            </a:r>
            <a:r>
              <a:rPr lang="en-US" altLang="zh-CN" sz="1200" b="0" i="0" kern="1200" dirty="0" err="1" smtClean="0">
                <a:solidFill>
                  <a:schemeClr val="tx1"/>
                </a:solidFill>
                <a:effectLst/>
                <a:latin typeface="+mn-lt"/>
                <a:ea typeface="+mn-ea"/>
                <a:cs typeface="+mn-cs"/>
              </a:rPr>
              <a:t>LightGBM</a:t>
            </a:r>
            <a:r>
              <a:rPr lang="en-US" altLang="zh-CN" sz="1200" b="0" i="0" kern="1200" dirty="0" smtClean="0">
                <a:solidFill>
                  <a:schemeClr val="tx1"/>
                </a:solidFill>
                <a:effectLst/>
                <a:latin typeface="+mn-lt"/>
                <a:ea typeface="+mn-ea"/>
                <a:cs typeface="+mn-cs"/>
              </a:rPr>
              <a:t> and </a:t>
            </a:r>
            <a:r>
              <a:rPr lang="en-US" altLang="zh-CN" sz="1200" b="0" i="0" kern="1200" dirty="0" err="1" smtClean="0">
                <a:solidFill>
                  <a:schemeClr val="tx1"/>
                </a:solidFill>
                <a:effectLst/>
                <a:latin typeface="+mn-lt"/>
                <a:ea typeface="+mn-ea"/>
                <a:cs typeface="+mn-cs"/>
              </a:rPr>
              <a:t>Catboost</a:t>
            </a:r>
            <a:r>
              <a:rPr lang="en-US" altLang="zh-CN" sz="1200" b="0" i="0" kern="1200" dirty="0" smtClean="0">
                <a:solidFill>
                  <a:schemeClr val="tx1"/>
                </a:solidFill>
                <a:effectLst/>
                <a:latin typeface="+mn-lt"/>
                <a:ea typeface="+mn-ea"/>
                <a:cs typeface="+mn-cs"/>
              </a:rPr>
              <a:t> to make the final </a:t>
            </a:r>
            <a:r>
              <a:rPr lang="en-US" altLang="zh-CN" sz="1200" b="0" i="0" kern="1200" dirty="0" err="1" smtClean="0">
                <a:solidFill>
                  <a:schemeClr val="tx1"/>
                </a:solidFill>
                <a:effectLst/>
                <a:latin typeface="+mn-lt"/>
                <a:ea typeface="+mn-ea"/>
                <a:cs typeface="+mn-cs"/>
              </a:rPr>
              <a:t>recommendaiton</a:t>
            </a:r>
            <a:r>
              <a:rPr lang="en-US" altLang="zh-CN" sz="1200" b="0" i="0" kern="1200" dirty="0" smtClean="0">
                <a:solidFill>
                  <a:schemeClr val="tx1"/>
                </a:solidFill>
                <a:effectLst/>
                <a:latin typeface="+mn-lt"/>
                <a:ea typeface="+mn-ea"/>
                <a:cs typeface="+mn-cs"/>
              </a:rPr>
              <a:t>. We first averaging models with harmonic mean and then we averaging model with geometric mean. Finally, we average both of them as the final result.</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15</a:t>
            </a:fld>
            <a:endParaRPr lang="zh-CN" altLang="en-US"/>
          </a:p>
        </p:txBody>
      </p:sp>
    </p:spTree>
    <p:extLst>
      <p:ext uri="{BB962C8B-B14F-4D97-AF65-F5344CB8AC3E}">
        <p14:creationId xmlns:p14="http://schemas.microsoft.com/office/powerpoint/2010/main" val="4038230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Now I want to make a conclusion for this experience.</a:t>
            </a:r>
          </a:p>
          <a:p>
            <a:r>
              <a:rPr lang="en-US" altLang="zh-CN" sz="1200" b="0" i="0" kern="1200" dirty="0" smtClean="0">
                <a:solidFill>
                  <a:schemeClr val="tx1"/>
                </a:solidFill>
                <a:effectLst/>
                <a:latin typeface="+mn-lt"/>
                <a:ea typeface="+mn-ea"/>
                <a:cs typeface="+mn-cs"/>
              </a:rPr>
              <a:t>On leader </a:t>
            </a:r>
            <a:r>
              <a:rPr lang="en-US" altLang="zh-CN" sz="1200" b="0" i="0" kern="1200" dirty="0" err="1" smtClean="0">
                <a:solidFill>
                  <a:schemeClr val="tx1"/>
                </a:solidFill>
                <a:effectLst/>
                <a:latin typeface="+mn-lt"/>
                <a:ea typeface="+mn-ea"/>
                <a:cs typeface="+mn-cs"/>
              </a:rPr>
              <a:t>borad</a:t>
            </a:r>
            <a:r>
              <a:rPr lang="en-US" altLang="zh-CN" sz="1200" b="0" i="0" kern="1200" dirty="0" smtClean="0">
                <a:solidFill>
                  <a:schemeClr val="tx1"/>
                </a:solidFill>
                <a:effectLst/>
                <a:latin typeface="+mn-lt"/>
                <a:ea typeface="+mn-ea"/>
                <a:cs typeface="+mn-cs"/>
              </a:rPr>
              <a:t>, we </a:t>
            </a:r>
            <a:r>
              <a:rPr lang="en-US" altLang="zh-CN" sz="1200" b="0" i="0" kern="1200" dirty="0" err="1" smtClean="0">
                <a:solidFill>
                  <a:schemeClr val="tx1"/>
                </a:solidFill>
                <a:effectLst/>
                <a:latin typeface="+mn-lt"/>
                <a:ea typeface="+mn-ea"/>
                <a:cs typeface="+mn-cs"/>
              </a:rPr>
              <a:t>overperformed</a:t>
            </a:r>
            <a:r>
              <a:rPr lang="en-US" altLang="zh-CN" sz="1200" b="0" i="0" kern="1200" dirty="0" smtClean="0">
                <a:solidFill>
                  <a:schemeClr val="tx1"/>
                </a:solidFill>
                <a:effectLst/>
                <a:latin typeface="+mn-lt"/>
                <a:ea typeface="+mn-ea"/>
                <a:cs typeface="+mn-cs"/>
              </a:rPr>
              <a:t> other teams in first season. And in semi-finals, the evaluation metrics is changed, so we have to start all over again, but we are still </a:t>
            </a:r>
            <a:r>
              <a:rPr lang="en-US" altLang="zh-CN" sz="1200" b="0" i="0" kern="1200" dirty="0" err="1" smtClean="0">
                <a:solidFill>
                  <a:schemeClr val="tx1"/>
                </a:solidFill>
                <a:effectLst/>
                <a:latin typeface="+mn-lt"/>
                <a:ea typeface="+mn-ea"/>
                <a:cs typeface="+mn-cs"/>
              </a:rPr>
              <a:t>overperformed</a:t>
            </a:r>
            <a:r>
              <a:rPr lang="en-US" altLang="zh-CN" sz="1200" b="0" i="0" kern="1200" dirty="0" smtClean="0">
                <a:solidFill>
                  <a:schemeClr val="tx1"/>
                </a:solidFill>
                <a:effectLst/>
                <a:latin typeface="+mn-lt"/>
                <a:ea typeface="+mn-ea"/>
                <a:cs typeface="+mn-cs"/>
              </a:rPr>
              <a:t> other teams and only slightly lower than the first team,</a:t>
            </a:r>
          </a:p>
          <a:p>
            <a:r>
              <a:rPr lang="en-US" altLang="zh-CN" sz="1200" b="0" i="0" kern="1200" dirty="0" smtClean="0">
                <a:solidFill>
                  <a:schemeClr val="tx1"/>
                </a:solidFill>
                <a:effectLst/>
                <a:latin typeface="+mn-lt"/>
                <a:ea typeface="+mn-ea"/>
                <a:cs typeface="+mn-cs"/>
              </a:rPr>
              <a:t>Our framework is kind of normal compared with others, but we did a good job in some details. For example, a good matching method provides big progress in matching stage, and considering with more factors, we improved our similarity </a:t>
            </a:r>
            <a:r>
              <a:rPr lang="en-US" altLang="zh-CN" sz="1200" b="0" i="0" kern="1200" dirty="0" err="1" smtClean="0">
                <a:solidFill>
                  <a:schemeClr val="tx1"/>
                </a:solidFill>
                <a:effectLst/>
                <a:latin typeface="+mn-lt"/>
                <a:ea typeface="+mn-ea"/>
                <a:cs typeface="+mn-cs"/>
              </a:rPr>
              <a:t>matrics</a:t>
            </a:r>
            <a:r>
              <a:rPr lang="en-US" altLang="zh-CN" sz="1200" b="0" i="0" kern="1200" dirty="0" smtClean="0">
                <a:solidFill>
                  <a:schemeClr val="tx1"/>
                </a:solidFill>
                <a:effectLst/>
                <a:latin typeface="+mn-lt"/>
                <a:ea typeface="+mn-ea"/>
                <a:cs typeface="+mn-cs"/>
              </a:rPr>
              <a:t> and achieved better result. When we try the ranking stage first time, it seems like not working well, cause the </a:t>
            </a:r>
            <a:r>
              <a:rPr lang="en-US" altLang="zh-CN" sz="1200" b="0" i="0" kern="1200" dirty="0" err="1" smtClean="0">
                <a:solidFill>
                  <a:schemeClr val="tx1"/>
                </a:solidFill>
                <a:effectLst/>
                <a:latin typeface="+mn-lt"/>
                <a:ea typeface="+mn-ea"/>
                <a:cs typeface="+mn-cs"/>
              </a:rPr>
              <a:t>improvment</a:t>
            </a:r>
            <a:r>
              <a:rPr lang="en-US" altLang="zh-CN" sz="1200" b="0" i="0" kern="1200" dirty="0" smtClean="0">
                <a:solidFill>
                  <a:schemeClr val="tx1"/>
                </a:solidFill>
                <a:effectLst/>
                <a:latin typeface="+mn-lt"/>
                <a:ea typeface="+mn-ea"/>
                <a:cs typeface="+mn-cs"/>
              </a:rPr>
              <a:t> is not so obvious. But after the feature engineering and some powerful </a:t>
            </a:r>
            <a:r>
              <a:rPr lang="en-US" altLang="zh-CN" sz="1200" b="0" i="0" kern="1200" dirty="0" err="1" smtClean="0">
                <a:solidFill>
                  <a:schemeClr val="tx1"/>
                </a:solidFill>
                <a:effectLst/>
                <a:latin typeface="+mn-lt"/>
                <a:ea typeface="+mn-ea"/>
                <a:cs typeface="+mn-cs"/>
              </a:rPr>
              <a:t>statictic</a:t>
            </a:r>
            <a:r>
              <a:rPr lang="en-US" altLang="zh-CN" sz="1200" b="0" i="0" kern="1200" dirty="0" smtClean="0">
                <a:solidFill>
                  <a:schemeClr val="tx1"/>
                </a:solidFill>
                <a:effectLst/>
                <a:latin typeface="+mn-lt"/>
                <a:ea typeface="+mn-ea"/>
                <a:cs typeface="+mn-cs"/>
              </a:rPr>
              <a:t> methods, the result is much better. That's the main reason why we can achieve a good result.</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16</a:t>
            </a:fld>
            <a:endParaRPr lang="zh-CN" altLang="en-US"/>
          </a:p>
        </p:txBody>
      </p:sp>
    </p:spTree>
    <p:extLst>
      <p:ext uri="{BB962C8B-B14F-4D97-AF65-F5344CB8AC3E}">
        <p14:creationId xmlns:p14="http://schemas.microsoft.com/office/powerpoint/2010/main" val="389300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That's all, thank you for your time.</a:t>
            </a:r>
          </a:p>
          <a:p>
            <a:r>
              <a:rPr lang="en-US" altLang="zh-CN" sz="1200" b="0" i="0" kern="1200" dirty="0" smtClean="0">
                <a:solidFill>
                  <a:schemeClr val="tx1"/>
                </a:solidFill>
                <a:effectLst/>
                <a:latin typeface="+mn-lt"/>
                <a:ea typeface="+mn-ea"/>
                <a:cs typeface="+mn-cs"/>
              </a:rPr>
              <a:t>And I want to make an advertisement for myself. You know I am </a:t>
            </a:r>
            <a:r>
              <a:rPr lang="en-US" altLang="zh-CN" sz="1200" b="0" i="0" kern="1200" dirty="0" err="1" smtClean="0">
                <a:solidFill>
                  <a:schemeClr val="tx1"/>
                </a:solidFill>
                <a:effectLst/>
                <a:latin typeface="+mn-lt"/>
                <a:ea typeface="+mn-ea"/>
                <a:cs typeface="+mn-cs"/>
              </a:rPr>
              <a:t>gonna</a:t>
            </a:r>
            <a:r>
              <a:rPr lang="en-US" altLang="zh-CN" sz="1200" b="0" i="0" kern="1200" dirty="0" smtClean="0">
                <a:solidFill>
                  <a:schemeClr val="tx1"/>
                </a:solidFill>
                <a:effectLst/>
                <a:latin typeface="+mn-lt"/>
                <a:ea typeface="+mn-ea"/>
                <a:cs typeface="+mn-cs"/>
              </a:rPr>
              <a:t> graduate from university, So </a:t>
            </a:r>
            <a:r>
              <a:rPr lang="en-US" altLang="zh-CN" sz="1200" b="0" i="0" kern="1200" dirty="0" err="1" smtClean="0">
                <a:solidFill>
                  <a:schemeClr val="tx1"/>
                </a:solidFill>
                <a:effectLst/>
                <a:latin typeface="+mn-lt"/>
                <a:ea typeface="+mn-ea"/>
                <a:cs typeface="+mn-cs"/>
              </a:rPr>
              <a:t>Iam</a:t>
            </a:r>
            <a:r>
              <a:rPr lang="en-US" altLang="zh-CN" sz="1200" b="0" i="0" kern="1200" dirty="0" smtClean="0">
                <a:solidFill>
                  <a:schemeClr val="tx1"/>
                </a:solidFill>
                <a:effectLst/>
                <a:latin typeface="+mn-lt"/>
                <a:ea typeface="+mn-ea"/>
                <a:cs typeface="+mn-cs"/>
              </a:rPr>
              <a:t> now looking for potential </a:t>
            </a:r>
            <a:r>
              <a:rPr lang="en-US" altLang="zh-CN" sz="1200" b="0" i="0" kern="1200" dirty="0" err="1" smtClean="0">
                <a:solidFill>
                  <a:schemeClr val="tx1"/>
                </a:solidFill>
                <a:effectLst/>
                <a:latin typeface="+mn-lt"/>
                <a:ea typeface="+mn-ea"/>
                <a:cs typeface="+mn-cs"/>
              </a:rPr>
              <a:t>Phd</a:t>
            </a:r>
            <a:r>
              <a:rPr lang="en-US" altLang="zh-CN" sz="1200" b="0" i="0" kern="1200" dirty="0" smtClean="0">
                <a:solidFill>
                  <a:schemeClr val="tx1"/>
                </a:solidFill>
                <a:effectLst/>
                <a:latin typeface="+mn-lt"/>
                <a:ea typeface="+mn-ea"/>
                <a:cs typeface="+mn-cs"/>
              </a:rPr>
              <a:t> positions and domestic intern jobs. If you want to work with me or hire me, please contact me at this </a:t>
            </a:r>
            <a:r>
              <a:rPr lang="en-US" altLang="zh-CN" sz="1200" b="0" i="0" kern="1200" dirty="0" err="1" smtClean="0">
                <a:solidFill>
                  <a:schemeClr val="tx1"/>
                </a:solidFill>
                <a:effectLst/>
                <a:latin typeface="+mn-lt"/>
                <a:ea typeface="+mn-ea"/>
                <a:cs typeface="+mn-cs"/>
              </a:rPr>
              <a:t>webset</a:t>
            </a:r>
            <a:r>
              <a:rPr lang="en-US" altLang="zh-CN"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Thankyou</a:t>
            </a:r>
            <a:r>
              <a:rPr lang="en-US" altLang="zh-CN" sz="1200" b="0" i="0" kern="1200" baseline="0" dirty="0" smtClean="0">
                <a:solidFill>
                  <a:schemeClr val="tx1"/>
                </a:solidFill>
                <a:effectLst/>
                <a:latin typeface="+mn-lt"/>
                <a:ea typeface="+mn-ea"/>
                <a:cs typeface="+mn-cs"/>
              </a:rPr>
              <a:t> for your listening again</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17</a:t>
            </a:fld>
            <a:endParaRPr lang="zh-CN" altLang="en-US"/>
          </a:p>
        </p:txBody>
      </p:sp>
    </p:spTree>
    <p:extLst>
      <p:ext uri="{BB962C8B-B14F-4D97-AF65-F5344CB8AC3E}">
        <p14:creationId xmlns:p14="http://schemas.microsoft.com/office/powerpoint/2010/main" val="2712684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a:t>
            </a:r>
            <a:r>
              <a:rPr lang="zh-CN" altLang="en-US" dirty="0"/>
              <a:t>在中间，而且要大</a:t>
            </a:r>
          </a:p>
        </p:txBody>
      </p:sp>
      <p:sp>
        <p:nvSpPr>
          <p:cNvPr id="4" name="灯片编号占位符 3"/>
          <p:cNvSpPr>
            <a:spLocks noGrp="1"/>
          </p:cNvSpPr>
          <p:nvPr>
            <p:ph type="sldNum" sz="quarter" idx="10"/>
          </p:nvPr>
        </p:nvSpPr>
        <p:spPr/>
        <p:txBody>
          <a:bodyPr/>
          <a:lstStyle/>
          <a:p>
            <a:fld id="{B31DCAE1-2CF9-4D8E-BA04-F7E6F4C4FA31}" type="slidenum">
              <a:rPr lang="zh-CN" altLang="en-US" smtClean="0"/>
              <a:t>18</a:t>
            </a:fld>
            <a:endParaRPr lang="zh-CN" altLang="en-US"/>
          </a:p>
        </p:txBody>
      </p:sp>
    </p:spTree>
    <p:extLst>
      <p:ext uri="{BB962C8B-B14F-4D97-AF65-F5344CB8AC3E}">
        <p14:creationId xmlns:p14="http://schemas.microsoft.com/office/powerpoint/2010/main" val="43200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Let me introduce our team first. We have three members in our team. I am a pre-final year student in Qingdao university.</a:t>
            </a:r>
            <a:r>
              <a:rPr lang="en-US" altLang="zh-CN" dirty="0" smtClean="0"/>
              <a:t/>
            </a:r>
            <a:br>
              <a:rPr lang="en-US" altLang="zh-CN" dirty="0" smtClean="0"/>
            </a:br>
            <a:r>
              <a:rPr lang="en-US" altLang="zh-CN" sz="1200" b="0" i="0" kern="1200" dirty="0" smtClean="0">
                <a:solidFill>
                  <a:schemeClr val="tx1"/>
                </a:solidFill>
                <a:effectLst/>
                <a:latin typeface="+mn-lt"/>
                <a:ea typeface="+mn-ea"/>
                <a:cs typeface="+mn-cs"/>
              </a:rPr>
              <a:t>My teammate </a:t>
            </a:r>
            <a:r>
              <a:rPr lang="en-US" altLang="zh-CN" sz="1200" b="0" i="0" kern="1200" dirty="0" err="1" smtClean="0">
                <a:solidFill>
                  <a:schemeClr val="tx1"/>
                </a:solidFill>
                <a:effectLst/>
                <a:latin typeface="+mn-lt"/>
                <a:ea typeface="+mn-ea"/>
                <a:cs typeface="+mn-cs"/>
              </a:rPr>
              <a:t>Zhuoran</a:t>
            </a:r>
            <a:r>
              <a:rPr lang="en-US" altLang="zh-CN" sz="1200" b="0" i="0" kern="1200" dirty="0" smtClean="0">
                <a:solidFill>
                  <a:schemeClr val="tx1"/>
                </a:solidFill>
                <a:effectLst/>
                <a:latin typeface="+mn-lt"/>
                <a:ea typeface="+mn-ea"/>
                <a:cs typeface="+mn-cs"/>
              </a:rPr>
              <a:t> is now an algorithm engineer in Spring Airline. And </a:t>
            </a:r>
            <a:r>
              <a:rPr lang="en-US" altLang="zh-CN" sz="1200" b="0" i="0" kern="1200" dirty="0" err="1" smtClean="0">
                <a:solidFill>
                  <a:schemeClr val="tx1"/>
                </a:solidFill>
                <a:effectLst/>
                <a:latin typeface="+mn-lt"/>
                <a:ea typeface="+mn-ea"/>
                <a:cs typeface="+mn-cs"/>
              </a:rPr>
              <a:t>Shunyao</a:t>
            </a:r>
            <a:r>
              <a:rPr lang="en-US" altLang="zh-CN" sz="1200" b="0" i="0" kern="1200" dirty="0" smtClean="0">
                <a:solidFill>
                  <a:schemeClr val="tx1"/>
                </a:solidFill>
                <a:effectLst/>
                <a:latin typeface="+mn-lt"/>
                <a:ea typeface="+mn-ea"/>
                <a:cs typeface="+mn-cs"/>
              </a:rPr>
              <a:t> is a professor in Qingdao University, we have co-operated on serval data mining competitions.</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2</a:t>
            </a:fld>
            <a:endParaRPr lang="zh-CN" altLang="en-US"/>
          </a:p>
        </p:txBody>
      </p:sp>
    </p:spTree>
    <p:extLst>
      <p:ext uri="{BB962C8B-B14F-4D97-AF65-F5344CB8AC3E}">
        <p14:creationId xmlns:p14="http://schemas.microsoft.com/office/powerpoint/2010/main" val="986763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Other teams has already introduced the task of competition, so let's move on to next page.</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3</a:t>
            </a:fld>
            <a:endParaRPr lang="zh-CN" altLang="en-US"/>
          </a:p>
        </p:txBody>
      </p:sp>
    </p:spTree>
    <p:extLst>
      <p:ext uri="{BB962C8B-B14F-4D97-AF65-F5344CB8AC3E}">
        <p14:creationId xmlns:p14="http://schemas.microsoft.com/office/powerpoint/2010/main" val="161199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Let's start with Data Analysis. In data analysis, the behaviors of first fifteen days are deemed as previous behaviors, where the behaviors in sixteen day as the future behaviors.</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4</a:t>
            </a:fld>
            <a:endParaRPr lang="zh-CN" altLang="en-US"/>
          </a:p>
        </p:txBody>
      </p:sp>
    </p:spTree>
    <p:extLst>
      <p:ext uri="{BB962C8B-B14F-4D97-AF65-F5344CB8AC3E}">
        <p14:creationId xmlns:p14="http://schemas.microsoft.com/office/powerpoint/2010/main" val="2076408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Let's see picture on the left, the horizontal axis indicates different behaviors of users to categories, and the vertical axis means the numbers of the categories will be preferred. It's clear to see the category with previous PV will be more </a:t>
            </a:r>
            <a:r>
              <a:rPr lang="en-US" altLang="zh-CN" sz="1200" b="0" i="0" kern="1200" dirty="0" err="1" smtClean="0">
                <a:solidFill>
                  <a:schemeClr val="tx1"/>
                </a:solidFill>
                <a:effectLst/>
                <a:latin typeface="+mn-lt"/>
                <a:ea typeface="+mn-ea"/>
                <a:cs typeface="+mn-cs"/>
              </a:rPr>
              <a:t>prefered</a:t>
            </a:r>
            <a:r>
              <a:rPr lang="en-US" altLang="zh-CN" sz="1200" b="0" i="0" kern="1200" dirty="0" smtClean="0">
                <a:solidFill>
                  <a:schemeClr val="tx1"/>
                </a:solidFill>
                <a:effectLst/>
                <a:latin typeface="+mn-lt"/>
                <a:ea typeface="+mn-ea"/>
                <a:cs typeface="+mn-cs"/>
              </a:rPr>
              <a:t>, but the category with previous BUY will be less preferred. so BUY behavior should be set as a smaller weight than other three behaviors.</a:t>
            </a:r>
          </a:p>
          <a:p>
            <a:r>
              <a:rPr lang="en-US" altLang="zh-CN" sz="1200" b="0" i="0" kern="1200" dirty="0" smtClean="0">
                <a:solidFill>
                  <a:schemeClr val="tx1"/>
                </a:solidFill>
                <a:effectLst/>
                <a:latin typeface="+mn-lt"/>
                <a:ea typeface="+mn-ea"/>
                <a:cs typeface="+mn-cs"/>
              </a:rPr>
              <a:t>Moreover, the picture on the right shows there is a time delay in dataset, more recent behaviors will have more influence on future preference. This situation is </a:t>
            </a:r>
            <a:r>
              <a:rPr lang="en-US" altLang="zh-CN" sz="1200" b="0" i="0" kern="1200" dirty="0" err="1" smtClean="0">
                <a:solidFill>
                  <a:schemeClr val="tx1"/>
                </a:solidFill>
                <a:effectLst/>
                <a:latin typeface="+mn-lt"/>
                <a:ea typeface="+mn-ea"/>
                <a:cs typeface="+mn-cs"/>
              </a:rPr>
              <a:t>commen</a:t>
            </a:r>
            <a:r>
              <a:rPr lang="en-US" altLang="zh-CN" sz="1200" b="0" i="0" kern="1200" dirty="0" smtClean="0">
                <a:solidFill>
                  <a:schemeClr val="tx1"/>
                </a:solidFill>
                <a:effectLst/>
                <a:latin typeface="+mn-lt"/>
                <a:ea typeface="+mn-ea"/>
                <a:cs typeface="+mn-cs"/>
              </a:rPr>
              <a:t> in most time series problems.</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5</a:t>
            </a:fld>
            <a:endParaRPr lang="zh-CN" altLang="en-US"/>
          </a:p>
        </p:txBody>
      </p:sp>
    </p:spTree>
    <p:extLst>
      <p:ext uri="{BB962C8B-B14F-4D97-AF65-F5344CB8AC3E}">
        <p14:creationId xmlns:p14="http://schemas.microsoft.com/office/powerpoint/2010/main" val="3833020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So we settle down the weights of different types of behaviors.</a:t>
            </a:r>
          </a:p>
          <a:p>
            <a:r>
              <a:rPr lang="en-US" altLang="zh-CN" sz="1200" b="0" i="0" kern="1200" dirty="0" smtClean="0">
                <a:solidFill>
                  <a:schemeClr val="tx1"/>
                </a:solidFill>
                <a:effectLst/>
                <a:latin typeface="+mn-lt"/>
                <a:ea typeface="+mn-ea"/>
                <a:cs typeface="+mn-cs"/>
              </a:rPr>
              <a:t>We use </a:t>
            </a:r>
            <a:r>
              <a:rPr lang="en-US" altLang="zh-CN" sz="1200" b="0" i="0" kern="1200" dirty="0" err="1" smtClean="0">
                <a:solidFill>
                  <a:schemeClr val="tx1"/>
                </a:solidFill>
                <a:effectLst/>
                <a:latin typeface="+mn-lt"/>
                <a:ea typeface="+mn-ea"/>
                <a:cs typeface="+mn-cs"/>
              </a:rPr>
              <a:t>Vui</a:t>
            </a:r>
            <a:r>
              <a:rPr lang="en-US" altLang="zh-CN" sz="1200" b="0" i="0" kern="1200" dirty="0" smtClean="0">
                <a:solidFill>
                  <a:schemeClr val="tx1"/>
                </a:solidFill>
                <a:effectLst/>
                <a:latin typeface="+mn-lt"/>
                <a:ea typeface="+mn-ea"/>
                <a:cs typeface="+mn-cs"/>
              </a:rPr>
              <a:t> to represent the influence of different behavior types. Here if a user has many different behaviors on same item, we will select the behavior with the largest weighting.</a:t>
            </a:r>
          </a:p>
          <a:p>
            <a:r>
              <a:rPr lang="en-US" altLang="zh-CN" sz="1200" b="0" i="0" kern="1200" dirty="0" smtClean="0">
                <a:solidFill>
                  <a:schemeClr val="tx1"/>
                </a:solidFill>
                <a:effectLst/>
                <a:latin typeface="+mn-lt"/>
                <a:ea typeface="+mn-ea"/>
                <a:cs typeface="+mn-cs"/>
              </a:rPr>
              <a:t>We use the </a:t>
            </a:r>
            <a:r>
              <a:rPr lang="en-US" altLang="zh-CN" sz="1200" b="0" i="0" kern="1200" dirty="0" err="1" smtClean="0">
                <a:solidFill>
                  <a:schemeClr val="tx1"/>
                </a:solidFill>
                <a:effectLst/>
                <a:latin typeface="+mn-lt"/>
                <a:ea typeface="+mn-ea"/>
                <a:cs typeface="+mn-cs"/>
              </a:rPr>
              <a:t>Tui</a:t>
            </a:r>
            <a:r>
              <a:rPr lang="en-US" altLang="zh-CN" sz="1200" b="0" i="0" kern="1200" dirty="0" smtClean="0">
                <a:solidFill>
                  <a:schemeClr val="tx1"/>
                </a:solidFill>
                <a:effectLst/>
                <a:latin typeface="+mn-lt"/>
                <a:ea typeface="+mn-ea"/>
                <a:cs typeface="+mn-cs"/>
              </a:rPr>
              <a:t> to represent time factors, which means the more recent behaviors are more important.</a:t>
            </a:r>
          </a:p>
          <a:p>
            <a:r>
              <a:rPr lang="en-US" altLang="zh-CN" sz="1200" b="0" i="0" kern="1200" dirty="0" smtClean="0">
                <a:solidFill>
                  <a:schemeClr val="tx1"/>
                </a:solidFill>
                <a:effectLst/>
                <a:latin typeface="+mn-lt"/>
                <a:ea typeface="+mn-ea"/>
                <a:cs typeface="+mn-cs"/>
              </a:rPr>
              <a:t>Finally we multiply the </a:t>
            </a:r>
            <a:r>
              <a:rPr lang="en-US" altLang="zh-CN" sz="1200" b="0" i="0" kern="1200" dirty="0" err="1" smtClean="0">
                <a:solidFill>
                  <a:schemeClr val="tx1"/>
                </a:solidFill>
                <a:effectLst/>
                <a:latin typeface="+mn-lt"/>
                <a:ea typeface="+mn-ea"/>
                <a:cs typeface="+mn-cs"/>
              </a:rPr>
              <a:t>V_ui</a:t>
            </a:r>
            <a:r>
              <a:rPr lang="en-US" altLang="zh-CN" sz="1200" b="0" i="0" kern="1200" dirty="0" smtClean="0">
                <a:solidFill>
                  <a:schemeClr val="tx1"/>
                </a:solidFill>
                <a:effectLst/>
                <a:latin typeface="+mn-lt"/>
                <a:ea typeface="+mn-ea"/>
                <a:cs typeface="+mn-cs"/>
              </a:rPr>
              <a:t> and </a:t>
            </a:r>
            <a:r>
              <a:rPr lang="en-US" altLang="zh-CN" sz="1200" b="0" i="0" kern="1200" dirty="0" err="1" smtClean="0">
                <a:solidFill>
                  <a:schemeClr val="tx1"/>
                </a:solidFill>
                <a:effectLst/>
                <a:latin typeface="+mn-lt"/>
                <a:ea typeface="+mn-ea"/>
                <a:cs typeface="+mn-cs"/>
              </a:rPr>
              <a:t>T_ui</a:t>
            </a:r>
            <a:r>
              <a:rPr lang="en-US" altLang="zh-CN" sz="1200" b="0" i="0" kern="1200" dirty="0" smtClean="0">
                <a:solidFill>
                  <a:schemeClr val="tx1"/>
                </a:solidFill>
                <a:effectLst/>
                <a:latin typeface="+mn-lt"/>
                <a:ea typeface="+mn-ea"/>
                <a:cs typeface="+mn-cs"/>
              </a:rPr>
              <a:t> as the final rating </a:t>
            </a:r>
            <a:r>
              <a:rPr lang="en-US" altLang="zh-CN" sz="1200" b="0" i="0" kern="1200" dirty="0" err="1" smtClean="0">
                <a:solidFill>
                  <a:schemeClr val="tx1"/>
                </a:solidFill>
                <a:effectLst/>
                <a:latin typeface="+mn-lt"/>
                <a:ea typeface="+mn-ea"/>
                <a:cs typeface="+mn-cs"/>
              </a:rPr>
              <a:t>Rui</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6</a:t>
            </a:fld>
            <a:endParaRPr lang="zh-CN" altLang="en-US"/>
          </a:p>
        </p:txBody>
      </p:sp>
    </p:spTree>
    <p:extLst>
      <p:ext uri="{BB962C8B-B14F-4D97-AF65-F5344CB8AC3E}">
        <p14:creationId xmlns:p14="http://schemas.microsoft.com/office/powerpoint/2010/main" val="4291495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Another important factor is popularity of items. we found popular items will be more preferred in the future. So when our model cannot work well for some special users, we simply recommend them with the most popular items.</a:t>
            </a:r>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7</a:t>
            </a:fld>
            <a:endParaRPr lang="zh-CN" altLang="en-US"/>
          </a:p>
        </p:txBody>
      </p:sp>
    </p:spTree>
    <p:extLst>
      <p:ext uri="{BB962C8B-B14F-4D97-AF65-F5344CB8AC3E}">
        <p14:creationId xmlns:p14="http://schemas.microsoft.com/office/powerpoint/2010/main" val="140090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OK, then Let's talk about the main idea of our solution. In our framework, we split the online recommendation into two stages. The Matching stage can </a:t>
            </a:r>
            <a:r>
              <a:rPr lang="en-US" altLang="zh-CN" sz="1200" b="0" i="0" kern="1200" dirty="0" err="1" smtClean="0">
                <a:solidFill>
                  <a:schemeClr val="tx1"/>
                </a:solidFill>
                <a:effectLst/>
                <a:latin typeface="+mn-lt"/>
                <a:ea typeface="+mn-ea"/>
                <a:cs typeface="+mn-cs"/>
              </a:rPr>
              <a:t>retrival</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thounds</a:t>
            </a:r>
            <a:r>
              <a:rPr lang="en-US" altLang="zh-CN" sz="1200" b="0" i="0" kern="1200" dirty="0" smtClean="0">
                <a:solidFill>
                  <a:schemeClr val="tx1"/>
                </a:solidFill>
                <a:effectLst/>
                <a:latin typeface="+mn-lt"/>
                <a:ea typeface="+mn-ea"/>
                <a:cs typeface="+mn-cs"/>
              </a:rPr>
              <a:t> items into a candidate set from an enormous item-set </a:t>
            </a:r>
            <a:r>
              <a:rPr lang="en-US" altLang="zh-CN" sz="1200" b="0" i="0" kern="1200" dirty="0" err="1" smtClean="0">
                <a:solidFill>
                  <a:schemeClr val="tx1"/>
                </a:solidFill>
                <a:effectLst/>
                <a:latin typeface="+mn-lt"/>
                <a:ea typeface="+mn-ea"/>
                <a:cs typeface="+mn-cs"/>
              </a:rPr>
              <a:t>effiencinently</a:t>
            </a:r>
            <a:r>
              <a:rPr lang="en-US" altLang="zh-CN" sz="1200" b="0" i="0" kern="1200" dirty="0" smtClean="0">
                <a:solidFill>
                  <a:schemeClr val="tx1"/>
                </a:solidFill>
                <a:effectLst/>
                <a:latin typeface="+mn-lt"/>
                <a:ea typeface="+mn-ea"/>
                <a:cs typeface="+mn-cs"/>
              </a:rPr>
              <a:t>, then fifty items are selected by ranking stage more precisely.</a:t>
            </a:r>
          </a:p>
          <a:p>
            <a:r>
              <a:rPr lang="en-US" altLang="zh-CN" sz="1200" b="0" i="0" kern="1200" dirty="0" smtClean="0">
                <a:solidFill>
                  <a:schemeClr val="tx1"/>
                </a:solidFill>
                <a:effectLst/>
                <a:latin typeface="+mn-lt"/>
                <a:ea typeface="+mn-ea"/>
                <a:cs typeface="+mn-cs"/>
              </a:rPr>
              <a:t>Then I will introduce some critical technologies applied in our framework.</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8</a:t>
            </a:fld>
            <a:endParaRPr lang="zh-CN" altLang="en-US"/>
          </a:p>
        </p:txBody>
      </p:sp>
    </p:spTree>
    <p:extLst>
      <p:ext uri="{BB962C8B-B14F-4D97-AF65-F5344CB8AC3E}">
        <p14:creationId xmlns:p14="http://schemas.microsoft.com/office/powerpoint/2010/main" val="370493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the matching stage, we borrowed the basic idea of Item-CF, As this flow chart, we first create a large and sparse similarity matrix from the behaviors.</a:t>
            </a:r>
          </a:p>
          <a:p>
            <a:r>
              <a:rPr lang="en-US" altLang="zh-CN" sz="1200" b="0" i="0" kern="1200" dirty="0" smtClean="0">
                <a:solidFill>
                  <a:schemeClr val="tx1"/>
                </a:solidFill>
                <a:effectLst/>
                <a:latin typeface="+mn-lt"/>
                <a:ea typeface="+mn-ea"/>
                <a:cs typeface="+mn-cs"/>
              </a:rPr>
              <a:t>and then for each user, we retrieval the similar items from matrix, </a:t>
            </a:r>
            <a:r>
              <a:rPr lang="en-US" altLang="zh-CN" sz="1200" b="0" i="0" kern="1200" dirty="0" err="1" smtClean="0">
                <a:solidFill>
                  <a:schemeClr val="tx1"/>
                </a:solidFill>
                <a:effectLst/>
                <a:latin typeface="+mn-lt"/>
                <a:ea typeface="+mn-ea"/>
                <a:cs typeface="+mn-cs"/>
              </a:rPr>
              <a:t>accoroding</a:t>
            </a:r>
            <a:r>
              <a:rPr lang="en-US" altLang="zh-CN" sz="1200" b="0" i="0" kern="1200" dirty="0" smtClean="0">
                <a:solidFill>
                  <a:schemeClr val="tx1"/>
                </a:solidFill>
                <a:effectLst/>
                <a:latin typeface="+mn-lt"/>
                <a:ea typeface="+mn-ea"/>
                <a:cs typeface="+mn-cs"/>
              </a:rPr>
              <a:t> to their historical behaviors</a:t>
            </a:r>
          </a:p>
          <a:p>
            <a:endParaRPr lang="zh-CN" altLang="en-US" dirty="0"/>
          </a:p>
        </p:txBody>
      </p:sp>
      <p:sp>
        <p:nvSpPr>
          <p:cNvPr id="4" name="灯片编号占位符 3"/>
          <p:cNvSpPr>
            <a:spLocks noGrp="1"/>
          </p:cNvSpPr>
          <p:nvPr>
            <p:ph type="sldNum" sz="quarter" idx="10"/>
          </p:nvPr>
        </p:nvSpPr>
        <p:spPr/>
        <p:txBody>
          <a:bodyPr/>
          <a:lstStyle/>
          <a:p>
            <a:fld id="{B31DCAE1-2CF9-4D8E-BA04-F7E6F4C4FA31}" type="slidenum">
              <a:rPr lang="zh-CN" altLang="en-US" smtClean="0"/>
              <a:t>9</a:t>
            </a:fld>
            <a:endParaRPr lang="zh-CN" altLang="en-US"/>
          </a:p>
        </p:txBody>
      </p:sp>
    </p:spTree>
    <p:extLst>
      <p:ext uri="{BB962C8B-B14F-4D97-AF65-F5344CB8AC3E}">
        <p14:creationId xmlns:p14="http://schemas.microsoft.com/office/powerpoint/2010/main" val="66443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214F7-14C5-4E0D-A1A5-F4603C6828E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43F066-BC29-4A51-B7C9-903E2E285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87B89E-6FC8-4C35-9984-B1C8011FA626}"/>
              </a:ext>
            </a:extLst>
          </p:cNvPr>
          <p:cNvSpPr>
            <a:spLocks noGrp="1"/>
          </p:cNvSpPr>
          <p:nvPr>
            <p:ph type="dt" sz="half" idx="10"/>
          </p:nvPr>
        </p:nvSpPr>
        <p:spPr/>
        <p:txBody>
          <a:bodyPr/>
          <a:lstStyle/>
          <a:p>
            <a:fld id="{175EC251-808A-49AF-B793-F028264A1E79}" type="datetime1">
              <a:rPr lang="en-US" altLang="zh-CN" smtClean="0"/>
              <a:t>11/2/2019</a:t>
            </a:fld>
            <a:endParaRPr lang="en-US" dirty="0"/>
          </a:p>
        </p:txBody>
      </p:sp>
      <p:sp>
        <p:nvSpPr>
          <p:cNvPr id="5" name="页脚占位符 4">
            <a:extLst>
              <a:ext uri="{FF2B5EF4-FFF2-40B4-BE49-F238E27FC236}">
                <a16:creationId xmlns:a16="http://schemas.microsoft.com/office/drawing/2014/main" id="{1FD7B601-C149-4BCB-BD84-84ADF5D46249}"/>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D74EFE4-1690-4792-A390-3FD90CB36B5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773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36E45-5D09-4C4B-9BC3-61CF112E23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EC78D9-0268-4AE3-A97B-8907151958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8B6B7-567F-4DE2-9E7C-C73ACFD6702D}"/>
              </a:ext>
            </a:extLst>
          </p:cNvPr>
          <p:cNvSpPr>
            <a:spLocks noGrp="1"/>
          </p:cNvSpPr>
          <p:nvPr>
            <p:ph type="dt" sz="half" idx="10"/>
          </p:nvPr>
        </p:nvSpPr>
        <p:spPr/>
        <p:txBody>
          <a:bodyPr/>
          <a:lstStyle/>
          <a:p>
            <a:fld id="{F772F95D-BE4A-4011-825D-6C3652390795}" type="datetime1">
              <a:rPr lang="en-US" altLang="zh-CN" smtClean="0"/>
              <a:t>11/2/2019</a:t>
            </a:fld>
            <a:endParaRPr lang="en-US" dirty="0"/>
          </a:p>
        </p:txBody>
      </p:sp>
      <p:sp>
        <p:nvSpPr>
          <p:cNvPr id="5" name="页脚占位符 4">
            <a:extLst>
              <a:ext uri="{FF2B5EF4-FFF2-40B4-BE49-F238E27FC236}">
                <a16:creationId xmlns:a16="http://schemas.microsoft.com/office/drawing/2014/main" id="{9AD1074A-D46A-498E-AC7C-4F898AE36792}"/>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8B8B8D87-681F-4758-9CC5-FB57DD816FB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954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9FB45D-FE6C-4D68-A541-78B3D7A3D0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2F1EF80-97F8-4144-9AC6-264FD9874F3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428FD5-F3DF-4A09-9CC5-85A5E8D8CCA7}"/>
              </a:ext>
            </a:extLst>
          </p:cNvPr>
          <p:cNvSpPr>
            <a:spLocks noGrp="1"/>
          </p:cNvSpPr>
          <p:nvPr>
            <p:ph type="dt" sz="half" idx="10"/>
          </p:nvPr>
        </p:nvSpPr>
        <p:spPr/>
        <p:txBody>
          <a:bodyPr/>
          <a:lstStyle/>
          <a:p>
            <a:fld id="{46CDBDE9-AA5E-4D57-A2D5-34776CCD6322}" type="datetime1">
              <a:rPr lang="en-US" altLang="zh-CN" smtClean="0"/>
              <a:t>11/2/2019</a:t>
            </a:fld>
            <a:endParaRPr lang="en-US" dirty="0"/>
          </a:p>
        </p:txBody>
      </p:sp>
      <p:sp>
        <p:nvSpPr>
          <p:cNvPr id="5" name="页脚占位符 4">
            <a:extLst>
              <a:ext uri="{FF2B5EF4-FFF2-40B4-BE49-F238E27FC236}">
                <a16:creationId xmlns:a16="http://schemas.microsoft.com/office/drawing/2014/main" id="{8CD8A652-7749-4972-8D92-2D025F988B57}"/>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68AFBBA8-5B71-41B7-ACBC-120316F0398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40735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869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CBD1C-09C3-4BD2-9DA1-78B88963F0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2E51E5-2FBD-4F1E-B5F5-9CF1DBDAE44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B9031C-81CF-4129-B239-C911A5DB3C88}"/>
              </a:ext>
            </a:extLst>
          </p:cNvPr>
          <p:cNvSpPr>
            <a:spLocks noGrp="1"/>
          </p:cNvSpPr>
          <p:nvPr>
            <p:ph type="dt" sz="half" idx="10"/>
          </p:nvPr>
        </p:nvSpPr>
        <p:spPr/>
        <p:txBody>
          <a:bodyPr/>
          <a:lstStyle/>
          <a:p>
            <a:fld id="{1E5618AB-6E6E-455B-B74F-76DF1D37BD5B}" type="datetime1">
              <a:rPr lang="en-US" altLang="zh-CN" smtClean="0"/>
              <a:t>11/2/2019</a:t>
            </a:fld>
            <a:endParaRPr lang="en-US" dirty="0"/>
          </a:p>
        </p:txBody>
      </p:sp>
      <p:sp>
        <p:nvSpPr>
          <p:cNvPr id="5" name="页脚占位符 4">
            <a:extLst>
              <a:ext uri="{FF2B5EF4-FFF2-40B4-BE49-F238E27FC236}">
                <a16:creationId xmlns:a16="http://schemas.microsoft.com/office/drawing/2014/main" id="{44BE0D2A-2135-4F02-93A1-6CEF8A235829}"/>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A7DA1374-7BC7-440F-87FE-8903575633EC}"/>
              </a:ext>
            </a:extLst>
          </p:cNvPr>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4010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3E5DD-5985-4391-8200-3FD1DC6EBB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6DD790-082B-49ED-9880-B25BAF333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C65820-5202-43B1-9E5B-86F10EC3C94C}"/>
              </a:ext>
            </a:extLst>
          </p:cNvPr>
          <p:cNvSpPr>
            <a:spLocks noGrp="1"/>
          </p:cNvSpPr>
          <p:nvPr>
            <p:ph type="dt" sz="half" idx="10"/>
          </p:nvPr>
        </p:nvSpPr>
        <p:spPr/>
        <p:txBody>
          <a:bodyPr/>
          <a:lstStyle/>
          <a:p>
            <a:fld id="{57C9FD99-0AA6-4AD9-9D1B-02F242491377}" type="datetime1">
              <a:rPr lang="en-US" altLang="zh-CN" smtClean="0"/>
              <a:t>11/2/2019</a:t>
            </a:fld>
            <a:endParaRPr lang="en-US" dirty="0"/>
          </a:p>
        </p:txBody>
      </p:sp>
      <p:sp>
        <p:nvSpPr>
          <p:cNvPr id="5" name="页脚占位符 4">
            <a:extLst>
              <a:ext uri="{FF2B5EF4-FFF2-40B4-BE49-F238E27FC236}">
                <a16:creationId xmlns:a16="http://schemas.microsoft.com/office/drawing/2014/main" id="{D9CCBC63-C01B-4029-A5BE-90012F546F1E}"/>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07BDD21-D31F-4ACC-9AE9-070BDB60E65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652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BDB3D-F9FC-48B3-823C-9397CB2206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8316CE-7ACA-4560-A1C7-7639F11087A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A36B7C-1843-438D-B009-DA9384DACE4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E226CA-DF1F-4497-9AC3-AA8308DDF919}"/>
              </a:ext>
            </a:extLst>
          </p:cNvPr>
          <p:cNvSpPr>
            <a:spLocks noGrp="1"/>
          </p:cNvSpPr>
          <p:nvPr>
            <p:ph type="dt" sz="half" idx="10"/>
          </p:nvPr>
        </p:nvSpPr>
        <p:spPr/>
        <p:txBody>
          <a:bodyPr/>
          <a:lstStyle/>
          <a:p>
            <a:fld id="{C98D9D36-38E5-4F6D-B607-3968E5909CEB}" type="datetime1">
              <a:rPr lang="en-US" altLang="zh-CN" smtClean="0"/>
              <a:t>11/2/2019</a:t>
            </a:fld>
            <a:endParaRPr lang="en-US" dirty="0"/>
          </a:p>
        </p:txBody>
      </p:sp>
      <p:sp>
        <p:nvSpPr>
          <p:cNvPr id="6" name="页脚占位符 5">
            <a:extLst>
              <a:ext uri="{FF2B5EF4-FFF2-40B4-BE49-F238E27FC236}">
                <a16:creationId xmlns:a16="http://schemas.microsoft.com/office/drawing/2014/main" id="{67F063F2-6499-4308-85ED-13A52D8EC05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96D37383-3804-4714-9214-C5077E3F3E2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995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B4141-E9CA-4392-B3F2-65F1630E2A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955396-D50D-4C62-B28F-5CD00087C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A0B5A9-7C23-4F73-AEFD-FD6D77EFEF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6C99B8-C128-4A12-A03C-6F19CC26C4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3CF991-B350-4BE8-83C3-7E562ABCDA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17497B-EA08-4080-AD8E-B05451AD67DA}"/>
              </a:ext>
            </a:extLst>
          </p:cNvPr>
          <p:cNvSpPr>
            <a:spLocks noGrp="1"/>
          </p:cNvSpPr>
          <p:nvPr>
            <p:ph type="dt" sz="half" idx="10"/>
          </p:nvPr>
        </p:nvSpPr>
        <p:spPr/>
        <p:txBody>
          <a:bodyPr/>
          <a:lstStyle/>
          <a:p>
            <a:fld id="{003BA55F-2DCC-4673-BFE1-D76BC3370D1B}" type="datetime1">
              <a:rPr lang="en-US" altLang="zh-CN" smtClean="0"/>
              <a:t>11/2/2019</a:t>
            </a:fld>
            <a:endParaRPr lang="en-US" dirty="0"/>
          </a:p>
        </p:txBody>
      </p:sp>
      <p:sp>
        <p:nvSpPr>
          <p:cNvPr id="8" name="页脚占位符 7">
            <a:extLst>
              <a:ext uri="{FF2B5EF4-FFF2-40B4-BE49-F238E27FC236}">
                <a16:creationId xmlns:a16="http://schemas.microsoft.com/office/drawing/2014/main" id="{2A4A10A1-F703-49D6-8A71-0DFC6DBBA069}"/>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082506AE-AFAE-4021-AAC2-2A9A051DE68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374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B3012-91C1-4453-876C-CA238FD4AD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24E925-7036-4FA0-B55A-EA8605D693D1}"/>
              </a:ext>
            </a:extLst>
          </p:cNvPr>
          <p:cNvSpPr>
            <a:spLocks noGrp="1"/>
          </p:cNvSpPr>
          <p:nvPr>
            <p:ph type="dt" sz="half" idx="10"/>
          </p:nvPr>
        </p:nvSpPr>
        <p:spPr/>
        <p:txBody>
          <a:bodyPr/>
          <a:lstStyle/>
          <a:p>
            <a:fld id="{536845DC-3E97-45C6-BE02-B2FAA1B03450}" type="datetime1">
              <a:rPr lang="en-US" altLang="zh-CN" smtClean="0"/>
              <a:t>11/2/2019</a:t>
            </a:fld>
            <a:endParaRPr lang="en-US" dirty="0"/>
          </a:p>
        </p:txBody>
      </p:sp>
      <p:sp>
        <p:nvSpPr>
          <p:cNvPr id="4" name="页脚占位符 3">
            <a:extLst>
              <a:ext uri="{FF2B5EF4-FFF2-40B4-BE49-F238E27FC236}">
                <a16:creationId xmlns:a16="http://schemas.microsoft.com/office/drawing/2014/main" id="{8A337FF8-952F-4439-A71A-22A1861A2D43}"/>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7A697076-0782-4518-9CAF-F23F9B91411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9873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37FD09-0583-47BF-9C30-0A0BD57475E1}"/>
              </a:ext>
            </a:extLst>
          </p:cNvPr>
          <p:cNvSpPr>
            <a:spLocks noGrp="1"/>
          </p:cNvSpPr>
          <p:nvPr>
            <p:ph type="dt" sz="half" idx="10"/>
          </p:nvPr>
        </p:nvSpPr>
        <p:spPr/>
        <p:txBody>
          <a:bodyPr/>
          <a:lstStyle/>
          <a:p>
            <a:fld id="{7BB9EE0E-DA15-4CBC-91AF-630717A84BB2}" type="datetime1">
              <a:rPr lang="en-US" altLang="zh-CN" smtClean="0"/>
              <a:t>11/2/2019</a:t>
            </a:fld>
            <a:endParaRPr lang="en-US" dirty="0"/>
          </a:p>
        </p:txBody>
      </p:sp>
      <p:sp>
        <p:nvSpPr>
          <p:cNvPr id="3" name="页脚占位符 2">
            <a:extLst>
              <a:ext uri="{FF2B5EF4-FFF2-40B4-BE49-F238E27FC236}">
                <a16:creationId xmlns:a16="http://schemas.microsoft.com/office/drawing/2014/main" id="{1718CD6B-ED53-40C7-9424-B680B4A3D9AF}"/>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722F9667-C30F-4F93-AEC9-275D47981B54}"/>
              </a:ext>
            </a:extLst>
          </p:cNvPr>
          <p:cNvSpPr>
            <a:spLocks noGrp="1"/>
          </p:cNvSpPr>
          <p:nvPr>
            <p:ph type="sldNum" sz="quarter" idx="12"/>
          </p:nvPr>
        </p:nvSpPr>
        <p:spPr/>
        <p:txBody>
          <a:bodyPr/>
          <a:lstStyle>
            <a:lvl1pPr>
              <a:defRPr sz="1600">
                <a:solidFill>
                  <a:schemeClr val="tx1"/>
                </a:solidFill>
              </a:defRPr>
            </a:lvl1pPr>
          </a:lstStyle>
          <a:p>
            <a:fld id="{4FAB73BC-B049-4115-A692-8D63A059BFB8}" type="slidenum">
              <a:rPr lang="en-US" smtClean="0"/>
              <a:pPr/>
              <a:t>‹#›</a:t>
            </a:fld>
            <a:endParaRPr 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49" y="87083"/>
            <a:ext cx="861876" cy="861876"/>
          </a:xfrm>
          <a:prstGeom prst="rect">
            <a:avLst/>
          </a:prstGeom>
        </p:spPr>
      </p:pic>
    </p:spTree>
    <p:extLst>
      <p:ext uri="{BB962C8B-B14F-4D97-AF65-F5344CB8AC3E}">
        <p14:creationId xmlns:p14="http://schemas.microsoft.com/office/powerpoint/2010/main" val="309484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84DB6-CED0-45A7-9D91-32FF498476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F774F7-42FD-44BE-9EBD-75E15953B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8758E0B-7EC9-4CC8-874E-EF3D4779A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01F3E6-7084-40F2-893E-F90AB851B2EA}"/>
              </a:ext>
            </a:extLst>
          </p:cNvPr>
          <p:cNvSpPr>
            <a:spLocks noGrp="1"/>
          </p:cNvSpPr>
          <p:nvPr>
            <p:ph type="dt" sz="half" idx="10"/>
          </p:nvPr>
        </p:nvSpPr>
        <p:spPr/>
        <p:txBody>
          <a:bodyPr/>
          <a:lstStyle/>
          <a:p>
            <a:fld id="{3E6A80DC-7C6E-44CD-BA80-576F65660918}" type="datetime1">
              <a:rPr lang="en-US" altLang="zh-CN" smtClean="0"/>
              <a:t>11/2/2019</a:t>
            </a:fld>
            <a:endParaRPr lang="en-US" dirty="0"/>
          </a:p>
        </p:txBody>
      </p:sp>
      <p:sp>
        <p:nvSpPr>
          <p:cNvPr id="6" name="页脚占位符 5">
            <a:extLst>
              <a:ext uri="{FF2B5EF4-FFF2-40B4-BE49-F238E27FC236}">
                <a16:creationId xmlns:a16="http://schemas.microsoft.com/office/drawing/2014/main" id="{129BE33E-9E57-4436-A3C9-72D8E6F3A569}"/>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4CDA0FE6-CF30-478A-B429-7B5E856D782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7456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C0B51C-18F9-437C-B228-33EF242DC1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4A766D-BC4C-48ED-88D6-303AB3E89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E7647B4-BCBD-4552-BDFA-E8FF8A8EB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D6DD63-AEA5-4404-926D-96364F123460}"/>
              </a:ext>
            </a:extLst>
          </p:cNvPr>
          <p:cNvSpPr>
            <a:spLocks noGrp="1"/>
          </p:cNvSpPr>
          <p:nvPr>
            <p:ph type="dt" sz="half" idx="10"/>
          </p:nvPr>
        </p:nvSpPr>
        <p:spPr/>
        <p:txBody>
          <a:bodyPr/>
          <a:lstStyle/>
          <a:p>
            <a:fld id="{03AEAABA-3CAA-430B-869F-6F98B4FBD1D1}" type="datetime1">
              <a:rPr lang="en-US" altLang="zh-CN" smtClean="0"/>
              <a:t>11/2/2019</a:t>
            </a:fld>
            <a:endParaRPr lang="en-US" dirty="0"/>
          </a:p>
        </p:txBody>
      </p:sp>
      <p:sp>
        <p:nvSpPr>
          <p:cNvPr id="6" name="页脚占位符 5">
            <a:extLst>
              <a:ext uri="{FF2B5EF4-FFF2-40B4-BE49-F238E27FC236}">
                <a16:creationId xmlns:a16="http://schemas.microsoft.com/office/drawing/2014/main" id="{1E5EF2F2-FDDF-4D1B-B2B3-13ABB7B36D3E}"/>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3D684227-E42F-49AA-8455-E5B31148B1B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553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6118E9-F71C-4AF0-9201-BF24E3B52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CD96C6-6960-49CB-9358-A9D4A03EF9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40BC5D-26B8-468E-A770-9F870BEF0F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AC00F-DDEF-45B9-8342-D0F629B07A2F}" type="datetime1">
              <a:rPr lang="en-US" altLang="zh-CN" smtClean="0"/>
              <a:t>11/2/2019</a:t>
            </a:fld>
            <a:endParaRPr lang="en-US" dirty="0"/>
          </a:p>
        </p:txBody>
      </p:sp>
      <p:sp>
        <p:nvSpPr>
          <p:cNvPr id="5" name="页脚占位符 4">
            <a:extLst>
              <a:ext uri="{FF2B5EF4-FFF2-40B4-BE49-F238E27FC236}">
                <a16:creationId xmlns:a16="http://schemas.microsoft.com/office/drawing/2014/main" id="{58BEE63C-AE58-4AC7-95D9-9A0321750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a:extLst>
              <a:ext uri="{FF2B5EF4-FFF2-40B4-BE49-F238E27FC236}">
                <a16:creationId xmlns:a16="http://schemas.microsoft.com/office/drawing/2014/main" id="{B1D919BA-8E23-4D95-909A-F5F11E65B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7946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hyperlink" Target="https://github.com/ChuanyuXue/MVTes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132787"/>
      </p:ext>
    </p:extLst>
  </p:cSld>
  <p:clrMapOvr>
    <a:masterClrMapping/>
  </p:clrMapOvr>
  <mc:AlternateContent xmlns:mc="http://schemas.openxmlformats.org/markup-compatibility/2006" xmlns:p14="http://schemas.microsoft.com/office/powerpoint/2010/main">
    <mc:Choice Requires="p14">
      <p:transition spd="slow" p14:dur="2000" advTm="11595"/>
    </mc:Choice>
    <mc:Fallback xmlns="">
      <p:transition spd="slow" advTm="115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325165-67B3-4A40-8C35-7BC43F66BE76}"/>
              </a:ext>
            </a:extLst>
          </p:cNvPr>
          <p:cNvSpPr txBox="1"/>
          <p:nvPr/>
        </p:nvSpPr>
        <p:spPr>
          <a:xfrm>
            <a:off x="1251413" y="301840"/>
            <a:ext cx="7556627" cy="523220"/>
          </a:xfrm>
          <a:prstGeom prst="rect">
            <a:avLst/>
          </a:prstGeom>
          <a:noFill/>
        </p:spPr>
        <p:txBody>
          <a:bodyPr wrap="square" rtlCol="0">
            <a:spAutoFit/>
          </a:bodyPr>
          <a:lstStyle/>
          <a:p>
            <a:r>
              <a:rPr lang="en-US" altLang="zh-CN" sz="2800" b="1" dirty="0"/>
              <a:t>Matching</a:t>
            </a:r>
            <a:endParaRPr lang="zh-CN" altLang="en-US" sz="28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9784E56-DE01-4CFB-BF52-4AE5ABFA5B85}"/>
                  </a:ext>
                </a:extLst>
              </p:cNvPr>
              <p:cNvSpPr txBox="1"/>
              <p:nvPr/>
            </p:nvSpPr>
            <p:spPr>
              <a:xfrm>
                <a:off x="445211" y="4286521"/>
                <a:ext cx="11616160" cy="32037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smtClean="0">
                    <a:solidFill>
                      <a:schemeClr val="tx1"/>
                    </a:solidFill>
                  </a:rPr>
                  <a:t>Advanced Similarity for Item-CF: </a:t>
                </a:r>
              </a:p>
              <a:p>
                <a:pPr lvl="1"/>
                <a14:m>
                  <m:oMathPara xmlns:m="http://schemas.openxmlformats.org/officeDocument/2006/math">
                    <m:oMathParaPr>
                      <m:jc m:val="left"/>
                    </m:oMathParaPr>
                    <m:oMath xmlns:m="http://schemas.openxmlformats.org/officeDocument/2006/math">
                      <m:r>
                        <a:rPr lang="en-US" altLang="zh-CN" sz="2400" i="1">
                          <a:solidFill>
                            <a:schemeClr val="tx1"/>
                          </a:solidFill>
                          <a:latin typeface="Cambria Math" panose="02040503050406030204" pitchFamily="18" charset="0"/>
                        </a:rPr>
                        <m:t>𝑆𝑖𝑚𝑖𝑙𝑎𝑟𝑖𝑡𝑦</m:t>
                      </m:r>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𝑎</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𝑏</m:t>
                          </m:r>
                        </m:e>
                      </m:d>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nary>
                            <m:naryPr>
                              <m:chr m:val="∑"/>
                              <m:supHide m:val="on"/>
                              <m:ctrlPr>
                                <a:rPr lang="en-US" altLang="zh-CN" sz="2400" i="1">
                                  <a:solidFill>
                                    <a:schemeClr val="tx1"/>
                                  </a:solidFill>
                                  <a:latin typeface="Cambria Math" panose="02040503050406030204" pitchFamily="18" charset="0"/>
                                </a:rPr>
                              </m:ctrlPr>
                            </m:naryPr>
                            <m:sub>
                              <m:r>
                                <m:rPr>
                                  <m:brk m:alnAt="7"/>
                                </m:rPr>
                                <a:rPr lang="en-US" altLang="zh-CN" sz="2400" i="1">
                                  <a:solidFill>
                                    <a:schemeClr val="tx1"/>
                                  </a:solidFill>
                                  <a:latin typeface="Cambria Math" panose="02040503050406030204" pitchFamily="18" charset="0"/>
                                </a:rPr>
                                <m:t>𝑢</m:t>
                              </m:r>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𝑈</m:t>
                              </m:r>
                            </m:sub>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𝑤</m:t>
                                  </m:r>
                                </m:e>
                                <m:sub>
                                  <m:r>
                                    <a:rPr lang="en-US" altLang="zh-CN" sz="2400" i="1">
                                      <a:solidFill>
                                        <a:schemeClr val="tx1"/>
                                      </a:solidFill>
                                      <a:latin typeface="Cambria Math" panose="02040503050406030204" pitchFamily="18" charset="0"/>
                                    </a:rPr>
                                    <m:t>𝑢</m:t>
                                  </m:r>
                                </m:sub>
                              </m:sSub>
                              <m:r>
                                <a:rPr lang="zh-CN" altLang="en-US" sz="2400" i="1" smtClean="0">
                                  <a:solidFill>
                                    <a:schemeClr val="tx1"/>
                                  </a:solidFill>
                                  <a:latin typeface="Cambria Math" panose="02040503050406030204" pitchFamily="18" charset="0"/>
                                </a:rPr>
                                <m:t>𝛿</m:t>
                              </m:r>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𝑎</m:t>
                                  </m:r>
                                  <m:r>
                                    <a:rPr lang="en-US" altLang="zh-CN" sz="2400" i="1">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𝑏</m:t>
                                  </m:r>
                                </m:e>
                              </m:d>
                            </m:e>
                          </m:nary>
                        </m:num>
                        <m:den>
                          <m:nary>
                            <m:naryPr>
                              <m:chr m:val="∑"/>
                              <m:limLoc m:val="subSup"/>
                              <m:supHide m:val="on"/>
                              <m:ctrlPr>
                                <a:rPr lang="en-US" altLang="zh-CN" sz="2400" i="1">
                                  <a:solidFill>
                                    <a:schemeClr val="tx1"/>
                                  </a:solidFill>
                                  <a:latin typeface="Cambria Math" panose="02040503050406030204" pitchFamily="18" charset="0"/>
                                </a:rPr>
                              </m:ctrlPr>
                            </m:naryPr>
                            <m:sub>
                              <m:r>
                                <m:rPr>
                                  <m:brk m:alnAt="9"/>
                                </m:rPr>
                                <a:rPr lang="en-US" altLang="zh-CN" sz="2400" i="1">
                                  <a:solidFill>
                                    <a:schemeClr val="tx1"/>
                                  </a:solidFill>
                                  <a:latin typeface="Cambria Math" panose="02040503050406030204" pitchFamily="18" charset="0"/>
                                </a:rPr>
                                <m:t>𝑢</m:t>
                              </m:r>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𝑈</m:t>
                                  </m:r>
                                </m:e>
                                <m:sub>
                                  <m:r>
                                    <a:rPr lang="en-US" altLang="zh-CN" sz="2400" i="1">
                                      <a:solidFill>
                                        <a:schemeClr val="tx1"/>
                                      </a:solidFill>
                                      <a:latin typeface="Cambria Math" panose="02040503050406030204" pitchFamily="18" charset="0"/>
                                      <a:ea typeface="Cambria Math" panose="02040503050406030204" pitchFamily="18" charset="0"/>
                                    </a:rPr>
                                    <m:t>𝑎</m:t>
                                  </m:r>
                                </m:sub>
                              </m:sSub>
                            </m:sub>
                            <m:sup/>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𝑤</m:t>
                                  </m:r>
                                </m:e>
                                <m:sub>
                                  <m:r>
                                    <a:rPr lang="en-US" altLang="zh-CN" sz="2400" i="1">
                                      <a:solidFill>
                                        <a:schemeClr val="tx1"/>
                                      </a:solidFill>
                                      <a:latin typeface="Cambria Math" panose="02040503050406030204" pitchFamily="18" charset="0"/>
                                    </a:rPr>
                                    <m:t>𝑢</m:t>
                                  </m:r>
                                </m:sub>
                              </m:sSub>
                            </m:e>
                          </m:nary>
                        </m:den>
                      </m:f>
                    </m:oMath>
                  </m:oMathPara>
                </a14:m>
                <a:endParaRPr lang="en-US" altLang="zh-CN" sz="2400" i="1" dirty="0" smtClean="0">
                  <a:solidFill>
                    <a:schemeClr val="tx1"/>
                  </a:solidFill>
                  <a:latin typeface="Cambria Math" panose="02040503050406030204" pitchFamily="18" charset="0"/>
                </a:endParaRPr>
              </a:p>
              <a:p>
                <a:pPr lvl="1"/>
                <a14:m>
                  <m:oMath xmlns:m="http://schemas.openxmlformats.org/officeDocument/2006/math">
                    <m:r>
                      <a:rPr lang="zh-CN" altLang="en-US" sz="2400" i="1" smtClean="0">
                        <a:solidFill>
                          <a:schemeClr val="tx1"/>
                        </a:solidFill>
                        <a:latin typeface="Cambria Math" panose="02040503050406030204" pitchFamily="18" charset="0"/>
                      </a:rPr>
                      <m:t>𝛿</m:t>
                    </m:r>
                    <m:d>
                      <m:dPr>
                        <m:ctrlPr>
                          <a:rPr lang="en-US" altLang="zh-CN" sz="2400" i="1">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𝑖</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𝑗</m:t>
                        </m:r>
                      </m:e>
                    </m:d>
                    <m:r>
                      <a:rPr lang="en-US" altLang="zh-CN" sz="2400" i="1">
                        <a:solidFill>
                          <a:schemeClr val="tx1"/>
                        </a:solidFill>
                        <a:latin typeface="Cambria Math" panose="02040503050406030204" pitchFamily="18" charset="0"/>
                      </a:rPr>
                      <m:t>=</m:t>
                    </m:r>
                    <m:d>
                      <m:dPr>
                        <m:begChr m:val="{"/>
                        <m:endChr m:val=""/>
                        <m:ctrlPr>
                          <a:rPr lang="en-US" altLang="zh-CN" sz="2400" i="1">
                            <a:solidFill>
                              <a:schemeClr val="tx1"/>
                            </a:solidFill>
                            <a:latin typeface="Cambria Math" panose="02040503050406030204" pitchFamily="18" charset="0"/>
                          </a:rPr>
                        </m:ctrlPr>
                      </m:dPr>
                      <m:e>
                        <m:eqArr>
                          <m:eqArrPr>
                            <m:ctrlPr>
                              <a:rPr lang="en-US" altLang="zh-CN" sz="2400" i="1">
                                <a:solidFill>
                                  <a:schemeClr val="tx1"/>
                                </a:solidFill>
                                <a:latin typeface="Cambria Math" panose="02040503050406030204" pitchFamily="18" charset="0"/>
                              </a:rPr>
                            </m:ctrlPr>
                          </m:eqArrPr>
                          <m:e>
                            <m:r>
                              <a:rPr lang="en-US" altLang="zh-CN" sz="2400" i="1">
                                <a:solidFill>
                                  <a:schemeClr val="tx1"/>
                                </a:solidFill>
                                <a:latin typeface="Cambria Math" panose="02040503050406030204" pitchFamily="18" charset="0"/>
                              </a:rPr>
                              <m:t>1, </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𝑖</m:t>
                            </m:r>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𝐼</m:t>
                                </m:r>
                              </m:e>
                              <m:sub>
                                <m:r>
                                  <a:rPr lang="en-US" altLang="zh-CN" sz="2400" i="1">
                                    <a:solidFill>
                                      <a:schemeClr val="tx1"/>
                                    </a:solidFill>
                                    <a:latin typeface="Cambria Math" panose="02040503050406030204" pitchFamily="18" charset="0"/>
                                    <a:ea typeface="Cambria Math" panose="02040503050406030204" pitchFamily="18" charset="0"/>
                                  </a:rPr>
                                  <m:t>𝑢</m:t>
                                </m:r>
                              </m:sub>
                            </m:sSub>
                            <m:r>
                              <a:rPr lang="en-US" altLang="zh-CN" sz="2400" i="1">
                                <a:solidFill>
                                  <a:schemeClr val="tx1"/>
                                </a:solidFill>
                                <a:latin typeface="Cambria Math" panose="02040503050406030204" pitchFamily="18" charset="0"/>
                                <a:ea typeface="Cambria Math" panose="02040503050406030204" pitchFamily="18" charset="0"/>
                              </a:rPr>
                              <m:t> </m:t>
                            </m:r>
                            <m:r>
                              <a:rPr lang="en-US" altLang="zh-CN" sz="2400" i="1">
                                <a:solidFill>
                                  <a:schemeClr val="tx1"/>
                                </a:solidFill>
                                <a:latin typeface="Cambria Math" panose="02040503050406030204" pitchFamily="18" charset="0"/>
                                <a:ea typeface="Cambria Math" panose="02040503050406030204" pitchFamily="18" charset="0"/>
                              </a:rPr>
                              <m:t>𝑎𝑛𝑑</m:t>
                            </m:r>
                            <m:r>
                              <a:rPr lang="en-US" altLang="zh-CN" sz="2400" i="1">
                                <a:solidFill>
                                  <a:schemeClr val="tx1"/>
                                </a:solidFill>
                                <a:latin typeface="Cambria Math" panose="02040503050406030204" pitchFamily="18" charset="0"/>
                                <a:ea typeface="Cambria Math" panose="02040503050406030204" pitchFamily="18" charset="0"/>
                              </a:rPr>
                              <m:t> </m:t>
                            </m:r>
                            <m:r>
                              <a:rPr lang="en-US" altLang="zh-CN" sz="2400" b="0" i="1" smtClean="0">
                                <a:solidFill>
                                  <a:schemeClr val="tx1"/>
                                </a:solidFill>
                                <a:latin typeface="Cambria Math" panose="02040503050406030204" pitchFamily="18" charset="0"/>
                                <a:ea typeface="Cambria Math" panose="02040503050406030204" pitchFamily="18" charset="0"/>
                              </a:rPr>
                              <m:t>𝑗</m:t>
                            </m:r>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𝐼</m:t>
                                </m:r>
                              </m:e>
                              <m:sub>
                                <m:r>
                                  <a:rPr lang="en-US" altLang="zh-CN" sz="2400" i="1">
                                    <a:solidFill>
                                      <a:schemeClr val="tx1"/>
                                    </a:solidFill>
                                    <a:latin typeface="Cambria Math" panose="02040503050406030204" pitchFamily="18" charset="0"/>
                                    <a:ea typeface="Cambria Math" panose="02040503050406030204" pitchFamily="18" charset="0"/>
                                  </a:rPr>
                                  <m:t>𝑢</m:t>
                                </m:r>
                              </m:sub>
                            </m:sSub>
                          </m:e>
                          <m:e>
                            <m:r>
                              <a:rPr lang="en-US" altLang="zh-CN" sz="2400" i="1">
                                <a:solidFill>
                                  <a:schemeClr val="tx1"/>
                                </a:solidFill>
                                <a:latin typeface="Cambria Math" panose="02040503050406030204" pitchFamily="18" charset="0"/>
                              </a:rPr>
                              <m:t>0,</m:t>
                            </m:r>
                            <m:r>
                              <a:rPr lang="en-US" altLang="zh-CN" sz="240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𝑒𝑙𝑠𝑒</m:t>
                            </m:r>
                            <m:r>
                              <a:rPr lang="en-US" altLang="zh-CN" sz="2400" i="1">
                                <a:solidFill>
                                  <a:schemeClr val="tx1"/>
                                </a:solidFill>
                                <a:latin typeface="Cambria Math" panose="02040503050406030204" pitchFamily="18" charset="0"/>
                              </a:rPr>
                              <m:t>                 </m:t>
                            </m:r>
                          </m:e>
                        </m:eqArr>
                      </m:e>
                    </m:d>
                  </m:oMath>
                </a14:m>
                <a:r>
                  <a:rPr lang="en-US" altLang="zh-CN" sz="2000" dirty="0" smtClean="0">
                    <a:solidFill>
                      <a:schemeClr val="tx1"/>
                    </a:solidFill>
                  </a:rPr>
                  <a:t>, </a:t>
                </a:r>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𝑤h𝑒𝑛</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𝑤</m:t>
                        </m:r>
                      </m:e>
                      <m:sub>
                        <m:r>
                          <a:rPr lang="en-US" altLang="zh-CN" sz="2400" i="1">
                            <a:latin typeface="Cambria Math" panose="02040503050406030204" pitchFamily="18" charset="0"/>
                          </a:rPr>
                          <m:t>𝑢</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1</m:t>
                    </m:r>
                  </m:oMath>
                </a14:m>
                <a:r>
                  <a:rPr lang="en-US" altLang="zh-CN" sz="2000" dirty="0"/>
                  <a:t>, </a:t>
                </a:r>
                <a14:m>
                  <m:oMath xmlns:m="http://schemas.openxmlformats.org/officeDocument/2006/math">
                    <m:r>
                      <m:rPr>
                        <m:nor/>
                      </m:rPr>
                      <a:rPr lang="en-US" altLang="zh-CN" sz="2400">
                        <a:latin typeface="Cambria Math" panose="02040503050406030204" pitchFamily="18" charset="0"/>
                      </a:rPr>
                      <m:t>Confidence</m:t>
                    </m:r>
                    <m:d>
                      <m:dPr>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a</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b</m:t>
                        </m:r>
                      </m:e>
                    </m:d>
                    <m:r>
                      <m:rPr>
                        <m:nor/>
                      </m:rPr>
                      <a:rPr lang="en-US" altLang="zh-CN" sz="2400">
                        <a:latin typeface="Cambria Math" panose="02040503050406030204" pitchFamily="18" charset="0"/>
                      </a:rPr>
                      <m:t> =</m:t>
                    </m:r>
                    <m:r>
                      <m:rPr>
                        <m:nor/>
                      </m:rPr>
                      <a:rPr lang="en-US" altLang="zh-CN" sz="2400">
                        <a:latin typeface="Cambria Math" panose="02040503050406030204" pitchFamily="18" charset="0"/>
                        <a:ea typeface="Cambria Math" panose="02040503050406030204" pitchFamily="18" charset="0"/>
                      </a:rPr>
                      <m:t> </m:t>
                    </m:r>
                    <m:r>
                      <m:rPr>
                        <m:nor/>
                      </m:rPr>
                      <a:rPr lang="en-US" altLang="zh-CN" sz="2400">
                        <a:latin typeface="Cambria Math" panose="02040503050406030204" pitchFamily="18" charset="0"/>
                        <a:ea typeface="Cambria Math" panose="02040503050406030204" pitchFamily="18" charset="0"/>
                      </a:rPr>
                      <m:t>S</m:t>
                    </m:r>
                    <m:r>
                      <a:rPr lang="en-US" altLang="zh-CN" sz="2400" i="1">
                        <a:latin typeface="Cambria Math" panose="02040503050406030204" pitchFamily="18" charset="0"/>
                        <a:ea typeface="Cambria Math" panose="02040503050406030204" pitchFamily="18" charset="0"/>
                      </a:rPr>
                      <m:t>𝑖𝑚𝑖𝑙𝑎𝑟𝑖𝑡𝑦</m:t>
                    </m:r>
                    <m:d>
                      <m:dPr>
                        <m:ctrlPr>
                          <a:rPr lang="en-US" altLang="zh-CN" sz="2400" i="1">
                            <a:latin typeface="Cambria Math" panose="02040503050406030204" pitchFamily="18" charset="0"/>
                            <a:ea typeface="Cambria Math" panose="02040503050406030204" pitchFamily="18" charset="0"/>
                          </a:rPr>
                        </m:ctrlPr>
                      </m:dPr>
                      <m:e>
                        <m:r>
                          <m:rPr>
                            <m:nor/>
                          </m:rPr>
                          <a:rPr lang="en-US" altLang="zh-CN" sz="2400">
                            <a:latin typeface="Cambria Math" panose="02040503050406030204" pitchFamily="18" charset="0"/>
                            <a:ea typeface="Cambria Math" panose="02040503050406030204" pitchFamily="18" charset="0"/>
                          </a:rPr>
                          <m:t>a</m:t>
                        </m:r>
                        <m:r>
                          <m:rPr>
                            <m:nor/>
                          </m:rPr>
                          <a:rPr lang="en-US" altLang="zh-CN" sz="240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𝑏</m:t>
                        </m:r>
                      </m:e>
                    </m:d>
                    <m:r>
                      <a:rPr lang="en-US" altLang="zh-CN" sz="2400" i="1">
                        <a:latin typeface="Cambria Math" panose="02040503050406030204" pitchFamily="18" charset="0"/>
                        <a:ea typeface="Cambria Math" panose="02040503050406030204" pitchFamily="18" charset="0"/>
                      </a:rPr>
                      <m:t> </m:t>
                    </m:r>
                  </m:oMath>
                </a14:m>
                <a:endParaRPr lang="en-US" altLang="zh-CN" sz="2400" i="1" dirty="0">
                  <a:latin typeface="Cambria Math" panose="02040503050406030204" pitchFamily="18" charset="0"/>
                  <a:ea typeface="Cambria Math" panose="02040503050406030204" pitchFamily="18" charset="0"/>
                </a:endParaRPr>
              </a:p>
              <a:p>
                <a:pPr lvl="0"/>
                <a:endParaRPr lang="zh-CN" altLang="en-US" dirty="0"/>
              </a:p>
              <a:p>
                <a:pPr lvl="1"/>
                <a:endParaRPr lang="en-US" altLang="zh-CN" sz="2000" dirty="0">
                  <a:solidFill>
                    <a:schemeClr val="tx1"/>
                  </a:solidFill>
                </a:endParaRPr>
              </a:p>
              <a:p>
                <a:pPr lvl="3"/>
                <a:r>
                  <a:rPr lang="zh-CN" altLang="en-US" sz="2000" dirty="0">
                    <a:solidFill>
                      <a:schemeClr val="tx1"/>
                    </a:solidFill>
                  </a:rPr>
                  <a:t> </a:t>
                </a:r>
              </a:p>
            </p:txBody>
          </p:sp>
        </mc:Choice>
        <mc:Fallback xmlns="">
          <p:sp>
            <p:nvSpPr>
              <p:cNvPr id="4" name="文本框 3">
                <a:extLst>
                  <a:ext uri="{FF2B5EF4-FFF2-40B4-BE49-F238E27FC236}">
                    <a16:creationId xmlns:a16="http://schemas.microsoft.com/office/drawing/2014/main" id="{09784E56-DE01-4CFB-BF52-4AE5ABFA5B85}"/>
                  </a:ext>
                </a:extLst>
              </p:cNvPr>
              <p:cNvSpPr txBox="1">
                <a:spLocks noRot="1" noChangeAspect="1" noMove="1" noResize="1" noEditPoints="1" noAdjustHandles="1" noChangeArrowheads="1" noChangeShapeType="1" noTextEdit="1"/>
              </p:cNvSpPr>
              <p:nvPr/>
            </p:nvSpPr>
            <p:spPr>
              <a:xfrm>
                <a:off x="445211" y="4286521"/>
                <a:ext cx="11616160" cy="3203762"/>
              </a:xfrm>
              <a:prstGeom prst="rect">
                <a:avLst/>
              </a:prstGeom>
              <a:blipFill>
                <a:blip r:embed="rId3"/>
                <a:stretch>
                  <a:fillRect l="-6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CFD0F8B-326E-4C79-85D5-BFE01A01FD0A}"/>
                  </a:ext>
                </a:extLst>
              </p:cNvPr>
              <p:cNvSpPr txBox="1"/>
              <p:nvPr/>
            </p:nvSpPr>
            <p:spPr>
              <a:xfrm>
                <a:off x="445211" y="917393"/>
                <a:ext cx="8690080" cy="1410130"/>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altLang="zh-CN" sz="2400" b="1" dirty="0">
                    <a:solidFill>
                      <a:schemeClr val="tx1"/>
                    </a:solidFill>
                  </a:rPr>
                  <a:t>Association Rules</a:t>
                </a:r>
              </a:p>
              <a:p>
                <a:pPr lvl="1"/>
                <a14:m>
                  <m:oMathPara xmlns:m="http://schemas.openxmlformats.org/officeDocument/2006/math">
                    <m:oMathParaPr>
                      <m:jc m:val="left"/>
                    </m:oMathParaPr>
                    <m:oMath xmlns:m="http://schemas.openxmlformats.org/officeDocument/2006/math">
                      <m:r>
                        <m:rPr>
                          <m:nor/>
                        </m:rPr>
                        <a:rPr lang="en-US" altLang="zh-CN" sz="2400" i="0">
                          <a:solidFill>
                            <a:schemeClr val="tx1"/>
                          </a:solidFill>
                          <a:latin typeface="Cambria Math" panose="02040503050406030204" pitchFamily="18" charset="0"/>
                        </a:rPr>
                        <m:t>Confidence</m:t>
                      </m:r>
                      <m:d>
                        <m:dPr>
                          <m:ctrlPr>
                            <a:rPr lang="en-US"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𝑎</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𝑏</m:t>
                          </m:r>
                        </m:e>
                      </m:d>
                      <m:r>
                        <a:rPr lang="en-US" altLang="zh-CN"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𝑃</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𝑏</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𝑎</m:t>
                      </m:r>
                      <m:r>
                        <a:rPr lang="en-US" altLang="zh-CN" sz="2400" b="0" i="1" smtClean="0">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ea typeface="Cambria Math" panose="02040503050406030204" pitchFamily="18" charset="0"/>
                            </a:rPr>
                          </m:ctrlPr>
                        </m:fPr>
                        <m:num>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𝑈</m:t>
                              </m:r>
                            </m:e>
                            <m:sub>
                              <m:r>
                                <a:rPr lang="en-US" altLang="zh-CN" sz="2400" i="1">
                                  <a:solidFill>
                                    <a:schemeClr val="tx1"/>
                                  </a:solidFill>
                                  <a:latin typeface="Cambria Math" panose="02040503050406030204" pitchFamily="18" charset="0"/>
                                  <a:ea typeface="Cambria Math" panose="02040503050406030204" pitchFamily="18" charset="0"/>
                                </a:rPr>
                                <m:t>𝑎</m:t>
                              </m:r>
                            </m:sub>
                          </m:sSub>
                          <m:r>
                            <a:rPr lang="en-US" altLang="zh-CN" sz="2400" i="1">
                              <a:solidFill>
                                <a:schemeClr val="tx1"/>
                              </a:solidFill>
                              <a:latin typeface="Cambria Math" panose="02040503050406030204" pitchFamily="18" charset="0"/>
                              <a:ea typeface="Cambria Math" panose="02040503050406030204" pitchFamily="18" charset="0"/>
                            </a:rPr>
                            <m:t>∩</m:t>
                          </m:r>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𝑈</m:t>
                              </m:r>
                            </m:e>
                            <m:sub>
                              <m:r>
                                <a:rPr lang="en-US" altLang="zh-CN" sz="2400" i="1">
                                  <a:solidFill>
                                    <a:schemeClr val="tx1"/>
                                  </a:solidFill>
                                  <a:latin typeface="Cambria Math" panose="02040503050406030204" pitchFamily="18" charset="0"/>
                                  <a:ea typeface="Cambria Math" panose="02040503050406030204" pitchFamily="18" charset="0"/>
                                </a:rPr>
                                <m:t>𝑏</m:t>
                              </m:r>
                            </m:sub>
                          </m:sSub>
                          <m:r>
                            <a:rPr lang="en-US" altLang="zh-CN" sz="2400" i="1">
                              <a:solidFill>
                                <a:schemeClr val="tx1"/>
                              </a:solidFill>
                              <a:latin typeface="Cambria Math" panose="02040503050406030204" pitchFamily="18" charset="0"/>
                              <a:ea typeface="Cambria Math" panose="02040503050406030204" pitchFamily="18" charset="0"/>
                            </a:rPr>
                            <m:t>|</m:t>
                          </m:r>
                        </m:num>
                        <m:den>
                          <m:sSub>
                            <m:sSubPr>
                              <m:ctrlPr>
                                <a:rPr lang="en-US" altLang="zh-CN" sz="2400" i="1">
                                  <a:solidFill>
                                    <a:schemeClr val="tx1"/>
                                  </a:solidFill>
                                  <a:latin typeface="Cambria Math" panose="02040503050406030204" pitchFamily="18" charset="0"/>
                                  <a:ea typeface="Cambria Math" panose="020405030504060302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rPr>
                                <m:t>|</m:t>
                              </m:r>
                              <m:r>
                                <a:rPr lang="en-US" altLang="zh-CN" sz="2400" i="1">
                                  <a:solidFill>
                                    <a:schemeClr val="tx1"/>
                                  </a:solidFill>
                                  <a:latin typeface="Cambria Math" panose="02040503050406030204" pitchFamily="18" charset="0"/>
                                  <a:ea typeface="Cambria Math" panose="02040503050406030204" pitchFamily="18" charset="0"/>
                                </a:rPr>
                                <m:t>𝑈</m:t>
                              </m:r>
                            </m:e>
                            <m:sub>
                              <m:r>
                                <a:rPr lang="en-US" altLang="zh-CN" sz="2400" i="1">
                                  <a:solidFill>
                                    <a:schemeClr val="tx1"/>
                                  </a:solidFill>
                                  <a:latin typeface="Cambria Math" panose="02040503050406030204" pitchFamily="18" charset="0"/>
                                  <a:ea typeface="Cambria Math" panose="02040503050406030204" pitchFamily="18" charset="0"/>
                                </a:rPr>
                                <m:t>𝑎</m:t>
                              </m:r>
                            </m:sub>
                          </m:sSub>
                          <m:r>
                            <a:rPr lang="en-US" altLang="zh-CN" sz="2400" i="1">
                              <a:solidFill>
                                <a:schemeClr val="tx1"/>
                              </a:solidFill>
                              <a:latin typeface="Cambria Math" panose="02040503050406030204" pitchFamily="18" charset="0"/>
                              <a:ea typeface="Cambria Math" panose="02040503050406030204" pitchFamily="18" charset="0"/>
                            </a:rPr>
                            <m:t>|</m:t>
                          </m:r>
                        </m:den>
                      </m:f>
                    </m:oMath>
                  </m:oMathPara>
                </a14:m>
                <a:endParaRPr lang="en-US" altLang="zh-CN" sz="2400" i="1" dirty="0">
                  <a:solidFill>
                    <a:schemeClr val="tx1"/>
                  </a:solidFill>
                  <a:latin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FCFD0F8B-326E-4C79-85D5-BFE01A01FD0A}"/>
                  </a:ext>
                </a:extLst>
              </p:cNvPr>
              <p:cNvSpPr txBox="1">
                <a:spLocks noRot="1" noChangeAspect="1" noMove="1" noResize="1" noEditPoints="1" noAdjustHandles="1" noChangeArrowheads="1" noChangeShapeType="1" noTextEdit="1"/>
              </p:cNvSpPr>
              <p:nvPr/>
            </p:nvSpPr>
            <p:spPr>
              <a:xfrm>
                <a:off x="445211" y="917393"/>
                <a:ext cx="8690080" cy="1410130"/>
              </a:xfrm>
              <a:prstGeom prst="rect">
                <a:avLst/>
              </a:prstGeom>
              <a:blipFill>
                <a:blip r:embed="rId4"/>
                <a:stretch>
                  <a:fillRect l="-9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6DE8E7C-23C2-482F-B89B-9513A096303A}"/>
                  </a:ext>
                </a:extLst>
              </p:cNvPr>
              <p:cNvSpPr txBox="1"/>
              <p:nvPr/>
            </p:nvSpPr>
            <p:spPr>
              <a:xfrm>
                <a:off x="445211" y="2328156"/>
                <a:ext cx="10231493" cy="1774332"/>
              </a:xfrm>
              <a:prstGeom prst="rect">
                <a:avLst/>
              </a:prstGeom>
              <a:noFill/>
            </p:spPr>
            <p:txBody>
              <a:bodyPr wrap="square" rtlCol="0">
                <a:spAutoFit/>
              </a:bodyPr>
              <a:lstStyle/>
              <a:p>
                <a:pPr marL="342900" lvl="0" indent="-342900">
                  <a:lnSpc>
                    <a:spcPct val="150000"/>
                  </a:lnSpc>
                  <a:buFont typeface="Arial" panose="020B0604020202020204" pitchFamily="34" charset="0"/>
                  <a:buChar char="•"/>
                </a:pPr>
                <a:r>
                  <a:rPr lang="en-US" altLang="zh-CN" sz="2400" b="1" dirty="0">
                    <a:solidFill>
                      <a:schemeClr val="tx1"/>
                    </a:solidFill>
                  </a:rPr>
                  <a:t>TF-IDF</a:t>
                </a:r>
              </a:p>
              <a:p>
                <a:pPr lvl="1"/>
                <a14:m>
                  <m:oMathPara xmlns:m="http://schemas.openxmlformats.org/officeDocument/2006/math">
                    <m:oMathParaPr>
                      <m:jc m:val="left"/>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𝑤</m:t>
                          </m:r>
                        </m:e>
                        <m:sub>
                          <m:r>
                            <a:rPr lang="en-US" altLang="zh-CN" sz="2400" b="0" i="1" smtClean="0">
                              <a:solidFill>
                                <a:schemeClr val="tx1"/>
                              </a:solidFill>
                              <a:latin typeface="Cambria Math" panose="02040503050406030204" pitchFamily="18" charset="0"/>
                            </a:rPr>
                            <m:t>𝑢</m:t>
                          </m:r>
                        </m:sub>
                      </m:sSub>
                      <m:r>
                        <a:rPr lang="en-US" altLang="zh-CN" sz="2400" i="1">
                          <a:solidFill>
                            <a:schemeClr val="tx1"/>
                          </a:solidFill>
                          <a:latin typeface="Cambria Math" panose="02040503050406030204" pitchFamily="18" charset="0"/>
                        </a:rPr>
                        <m:t>=</m:t>
                      </m:r>
                      <m:f>
                        <m:fPr>
                          <m:ctrlPr>
                            <a:rPr lang="en-US" altLang="zh-CN" sz="2400" i="1">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1</m:t>
                          </m:r>
                        </m:num>
                        <m:den>
                          <m:func>
                            <m:funcPr>
                              <m:ctrlPr>
                                <a:rPr lang="en-US" altLang="zh-CN" sz="2400" i="1">
                                  <a:solidFill>
                                    <a:schemeClr val="tx1"/>
                                  </a:solidFill>
                                  <a:latin typeface="Cambria Math" panose="02040503050406030204" pitchFamily="18" charset="0"/>
                                </a:rPr>
                              </m:ctrlPr>
                            </m:funcPr>
                            <m:fName>
                              <m:r>
                                <m:rPr>
                                  <m:sty m:val="p"/>
                                </m:rPr>
                                <a:rPr lang="en-US" altLang="zh-CN" sz="2400">
                                  <a:solidFill>
                                    <a:schemeClr val="tx1"/>
                                  </a:solidFill>
                                  <a:latin typeface="Cambria Math" panose="02040503050406030204" pitchFamily="18" charset="0"/>
                                </a:rPr>
                                <m:t>log</m:t>
                              </m:r>
                            </m:fName>
                            <m:e>
                              <m:d>
                                <m:dPr>
                                  <m:ctrlPr>
                                    <a:rPr lang="en-US" altLang="zh-CN" sz="2400" i="1">
                                      <a:solidFill>
                                        <a:schemeClr val="tx1"/>
                                      </a:solidFill>
                                      <a:latin typeface="Cambria Math" panose="02040503050406030204" pitchFamily="18" charset="0"/>
                                    </a:rPr>
                                  </m:ctrlPr>
                                </m:dPr>
                                <m:e>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𝐼</m:t>
                                      </m:r>
                                    </m:e>
                                    <m:sub>
                                      <m:r>
                                        <a:rPr lang="en-US" altLang="zh-CN" sz="2400" i="1">
                                          <a:solidFill>
                                            <a:schemeClr val="tx1"/>
                                          </a:solidFill>
                                          <a:latin typeface="Cambria Math" panose="02040503050406030204" pitchFamily="18" charset="0"/>
                                        </a:rPr>
                                        <m:t>𝑢</m:t>
                                      </m:r>
                                    </m:sub>
                                  </m:sSub>
                                </m:e>
                              </m:d>
                            </m:e>
                          </m:func>
                          <m:r>
                            <a:rPr lang="en-US" altLang="zh-CN" sz="2400" i="1">
                              <a:solidFill>
                                <a:schemeClr val="tx1"/>
                              </a:solidFill>
                              <a:latin typeface="Cambria Math" panose="02040503050406030204" pitchFamily="18" charset="0"/>
                            </a:rPr>
                            <m:t>+1</m:t>
                          </m:r>
                        </m:den>
                      </m:f>
                    </m:oMath>
                  </m:oMathPara>
                </a14:m>
                <a:endParaRPr lang="en-US" altLang="zh-CN" sz="2400" i="1" dirty="0">
                  <a:solidFill>
                    <a:schemeClr val="tx1"/>
                  </a:solidFill>
                  <a:latin typeface="Cambria Math" panose="02040503050406030204" pitchFamily="18" charset="0"/>
                </a:endParaRPr>
              </a:p>
              <a:p>
                <a:pPr lvl="1"/>
                <a:r>
                  <a:rPr lang="en-US" altLang="zh-CN" sz="2400" dirty="0">
                    <a:solidFill>
                      <a:schemeClr val="tx1"/>
                    </a:solidFill>
                    <a:latin typeface="Cambria Math" panose="02040503050406030204" pitchFamily="18" charset="0"/>
                  </a:rPr>
                  <a:t>Inactive users </a:t>
                </a:r>
                <a:r>
                  <a:rPr lang="en-US" altLang="zh-CN" sz="2400" dirty="0">
                    <a:latin typeface="Cambria Math" panose="02040503050406030204" pitchFamily="18" charset="0"/>
                  </a:rPr>
                  <a:t>have more influence</a:t>
                </a:r>
                <a:endParaRPr lang="en-US" altLang="zh-CN" sz="2400" dirty="0">
                  <a:solidFill>
                    <a:schemeClr val="tx1"/>
                  </a:solidFill>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46DE8E7C-23C2-482F-B89B-9513A096303A}"/>
                  </a:ext>
                </a:extLst>
              </p:cNvPr>
              <p:cNvSpPr txBox="1">
                <a:spLocks noRot="1" noChangeAspect="1" noMove="1" noResize="1" noEditPoints="1" noAdjustHandles="1" noChangeArrowheads="1" noChangeShapeType="1" noTextEdit="1"/>
              </p:cNvSpPr>
              <p:nvPr/>
            </p:nvSpPr>
            <p:spPr>
              <a:xfrm>
                <a:off x="445211" y="2328156"/>
                <a:ext cx="10231493" cy="1774332"/>
              </a:xfrm>
              <a:prstGeom prst="rect">
                <a:avLst/>
              </a:prstGeom>
              <a:blipFill>
                <a:blip r:embed="rId5"/>
                <a:stretch>
                  <a:fillRect l="-775" b="-6873"/>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5DEE6E9F-2255-4AB4-8C33-EE01893F0164}"/>
              </a:ext>
            </a:extLst>
          </p:cNvPr>
          <p:cNvSpPr txBox="1"/>
          <p:nvPr/>
        </p:nvSpPr>
        <p:spPr>
          <a:xfrm>
            <a:off x="8808040"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DEF83F9F-FB99-4F2F-852E-173D88BDA897}"/>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439285214"/>
      </p:ext>
    </p:extLst>
  </p:cSld>
  <p:clrMapOvr>
    <a:masterClrMapping/>
  </p:clrMapOvr>
  <mc:AlternateContent xmlns:mc="http://schemas.openxmlformats.org/markup-compatibility/2006" xmlns:p14="http://schemas.microsoft.com/office/powerpoint/2010/main">
    <mc:Choice Requires="p14">
      <p:transition spd="slow" p14:dur="2000" advTm="5760"/>
    </mc:Choice>
    <mc:Fallback xmlns="">
      <p:transition spd="slow" advTm="576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49056159-F1AD-4CD5-BD23-F6D07EB73421}"/>
              </a:ext>
            </a:extLst>
          </p:cNvPr>
          <p:cNvSpPr txBox="1"/>
          <p:nvPr/>
        </p:nvSpPr>
        <p:spPr>
          <a:xfrm>
            <a:off x="6081753" y="1225688"/>
            <a:ext cx="5481129" cy="5016758"/>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Data Structure</a:t>
            </a:r>
          </a:p>
          <a:p>
            <a:r>
              <a:rPr lang="en-US" altLang="zh-CN" sz="2000" b="1" dirty="0"/>
              <a:t>    for Efficient Retrieval</a:t>
            </a:r>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endParaRPr lang="en-US" altLang="zh-CN" sz="2000" b="1" dirty="0"/>
          </a:p>
          <a:p>
            <a:endParaRPr lang="en-US" altLang="zh-CN" sz="2000" b="1" dirty="0"/>
          </a:p>
          <a:p>
            <a:endParaRPr lang="en-US" altLang="zh-CN" sz="2000" b="1" dirty="0"/>
          </a:p>
          <a:p>
            <a:r>
              <a:rPr lang="en-US" altLang="zh-CN" sz="2000" b="1" dirty="0"/>
              <a:t> </a:t>
            </a:r>
          </a:p>
          <a:p>
            <a:pPr lvl="3"/>
            <a:endParaRPr lang="en-US" altLang="zh-CN" sz="2000"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lvl="3"/>
            <a:endParaRPr lang="en-US" altLang="zh-CN" sz="2000" dirty="0"/>
          </a:p>
          <a:p>
            <a:endParaRPr lang="en-US" altLang="zh-CN" sz="2000" dirty="0"/>
          </a:p>
          <a:p>
            <a:endParaRPr lang="zh-CN" altLang="en-US" sz="2000" dirty="0"/>
          </a:p>
        </p:txBody>
      </p:sp>
      <p:sp>
        <p:nvSpPr>
          <p:cNvPr id="2" name="文本框 1">
            <a:extLst>
              <a:ext uri="{FF2B5EF4-FFF2-40B4-BE49-F238E27FC236}">
                <a16:creationId xmlns:a16="http://schemas.microsoft.com/office/drawing/2014/main" id="{2B72A3FD-F6F2-41AE-BC11-6F0B90651F22}"/>
              </a:ext>
            </a:extLst>
          </p:cNvPr>
          <p:cNvSpPr txBox="1"/>
          <p:nvPr/>
        </p:nvSpPr>
        <p:spPr>
          <a:xfrm>
            <a:off x="1268832" y="301840"/>
            <a:ext cx="1731564" cy="523220"/>
          </a:xfrm>
          <a:prstGeom prst="rect">
            <a:avLst/>
          </a:prstGeom>
          <a:noFill/>
        </p:spPr>
        <p:txBody>
          <a:bodyPr wrap="none" rtlCol="0">
            <a:spAutoFit/>
          </a:bodyPr>
          <a:lstStyle/>
          <a:p>
            <a:r>
              <a:rPr lang="en-US" altLang="zh-CN" sz="2800" b="1" dirty="0"/>
              <a:t>Matching</a:t>
            </a:r>
            <a:endParaRPr lang="zh-CN" altLang="en-US" sz="2800" b="1" dirty="0"/>
          </a:p>
        </p:txBody>
      </p:sp>
      <p:sp>
        <p:nvSpPr>
          <p:cNvPr id="4" name="文本框 3">
            <a:extLst>
              <a:ext uri="{FF2B5EF4-FFF2-40B4-BE49-F238E27FC236}">
                <a16:creationId xmlns:a16="http://schemas.microsoft.com/office/drawing/2014/main" id="{1D1E270C-07CB-430A-8712-78945AB60FEE}"/>
              </a:ext>
            </a:extLst>
          </p:cNvPr>
          <p:cNvSpPr txBox="1"/>
          <p:nvPr/>
        </p:nvSpPr>
        <p:spPr>
          <a:xfrm>
            <a:off x="319596" y="1225689"/>
            <a:ext cx="5762157" cy="5016758"/>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t>Parallel Algorithm</a:t>
            </a:r>
          </a:p>
          <a:p>
            <a:r>
              <a:rPr lang="en-US" altLang="zh-CN" sz="2000" b="1" dirty="0"/>
              <a:t>    for Similarity Matrix Generation </a:t>
            </a:r>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endParaRPr lang="en-US" altLang="zh-CN" sz="2000" b="1" dirty="0"/>
          </a:p>
          <a:p>
            <a:endParaRPr lang="en-US" altLang="zh-CN" sz="2000" b="1" dirty="0"/>
          </a:p>
          <a:p>
            <a:endParaRPr lang="en-US" altLang="zh-CN" sz="2000" b="1" dirty="0"/>
          </a:p>
          <a:p>
            <a:r>
              <a:rPr lang="en-US" altLang="zh-CN" sz="2000" b="1" dirty="0"/>
              <a:t> </a:t>
            </a:r>
          </a:p>
          <a:p>
            <a:pPr lvl="3"/>
            <a:endParaRPr lang="en-US" altLang="zh-CN" sz="2000"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marL="285750" indent="-285750">
              <a:buFont typeface="Arial" panose="020B0604020202020204" pitchFamily="34" charset="0"/>
              <a:buChar char="•"/>
            </a:pPr>
            <a:endParaRPr lang="en-US" altLang="zh-CN" sz="2000" b="1" dirty="0"/>
          </a:p>
          <a:p>
            <a:pPr lvl="3"/>
            <a:endParaRPr lang="en-US" altLang="zh-CN" sz="2000" dirty="0"/>
          </a:p>
          <a:p>
            <a:endParaRPr lang="en-US" altLang="zh-CN" sz="2000" dirty="0"/>
          </a:p>
          <a:p>
            <a:endParaRPr lang="zh-CN" altLang="en-US" sz="2000" dirty="0"/>
          </a:p>
        </p:txBody>
      </p:sp>
      <p:sp>
        <p:nvSpPr>
          <p:cNvPr id="10" name="左大括号 9">
            <a:extLst>
              <a:ext uri="{FF2B5EF4-FFF2-40B4-BE49-F238E27FC236}">
                <a16:creationId xmlns:a16="http://schemas.microsoft.com/office/drawing/2014/main" id="{7F2C4A66-1FDE-4AC9-AA8F-50FD53E8543D}"/>
              </a:ext>
            </a:extLst>
          </p:cNvPr>
          <p:cNvSpPr/>
          <p:nvPr/>
        </p:nvSpPr>
        <p:spPr>
          <a:xfrm>
            <a:off x="1611247" y="2566034"/>
            <a:ext cx="306528" cy="1463041"/>
          </a:xfrm>
          <a:prstGeom prst="leftBrace">
            <a:avLst>
              <a:gd name="adj1" fmla="val 55624"/>
              <a:gd name="adj2" fmla="val 50000"/>
            </a:avLst>
          </a:prstGeom>
          <a:ln w="1905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ln w="0"/>
              <a:effectLst>
                <a:outerShdw blurRad="38100" dist="19050" dir="2700000" algn="tl" rotWithShape="0">
                  <a:schemeClr val="dk1">
                    <a:alpha val="40000"/>
                  </a:schemeClr>
                </a:outerShdw>
              </a:effectLst>
            </a:endParaRPr>
          </a:p>
        </p:txBody>
      </p:sp>
      <p:sp>
        <p:nvSpPr>
          <p:cNvPr id="12" name="文本框 11">
            <a:extLst>
              <a:ext uri="{FF2B5EF4-FFF2-40B4-BE49-F238E27FC236}">
                <a16:creationId xmlns:a16="http://schemas.microsoft.com/office/drawing/2014/main" id="{E2220026-14F9-4970-9BEC-0FBAFB5BFA8B}"/>
              </a:ext>
            </a:extLst>
          </p:cNvPr>
          <p:cNvSpPr txBox="1"/>
          <p:nvPr/>
        </p:nvSpPr>
        <p:spPr>
          <a:xfrm>
            <a:off x="319596" y="3066721"/>
            <a:ext cx="1204872" cy="461665"/>
          </a:xfrm>
          <a:prstGeom prst="rect">
            <a:avLst/>
          </a:prstGeom>
          <a:noFill/>
        </p:spPr>
        <p:txBody>
          <a:bodyPr wrap="square" rtlCol="0">
            <a:spAutoFit/>
          </a:bodyPr>
          <a:lstStyle/>
          <a:p>
            <a:r>
              <a:rPr lang="en-US" altLang="zh-CN" sz="2400" dirty="0"/>
              <a:t>Group 1</a:t>
            </a:r>
            <a:endParaRPr lang="zh-CN" altLang="en-US" sz="2400" dirty="0"/>
          </a:p>
        </p:txBody>
      </p:sp>
      <p:sp>
        <p:nvSpPr>
          <p:cNvPr id="14" name="左大括号 13">
            <a:extLst>
              <a:ext uri="{FF2B5EF4-FFF2-40B4-BE49-F238E27FC236}">
                <a16:creationId xmlns:a16="http://schemas.microsoft.com/office/drawing/2014/main" id="{DEFE7AD6-8242-4B5D-93E1-A90B9F13E1E5}"/>
              </a:ext>
            </a:extLst>
          </p:cNvPr>
          <p:cNvSpPr/>
          <p:nvPr/>
        </p:nvSpPr>
        <p:spPr>
          <a:xfrm>
            <a:off x="1611247" y="4029074"/>
            <a:ext cx="306528" cy="1463041"/>
          </a:xfrm>
          <a:prstGeom prst="leftBrace">
            <a:avLst>
              <a:gd name="adj1" fmla="val 55624"/>
              <a:gd name="adj2" fmla="val 50000"/>
            </a:avLst>
          </a:prstGeom>
          <a:ln w="19050">
            <a:solidFill>
              <a:schemeClr val="tx1"/>
            </a:solidFill>
          </a:ln>
        </p:spPr>
        <p:style>
          <a:lnRef idx="1">
            <a:schemeClr val="dk1"/>
          </a:lnRef>
          <a:fillRef idx="0">
            <a:schemeClr val="dk1"/>
          </a:fillRef>
          <a:effectRef idx="0">
            <a:schemeClr val="dk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ln w="0"/>
              <a:effectLst>
                <a:outerShdw blurRad="38100" dist="19050" dir="2700000" algn="tl" rotWithShape="0">
                  <a:schemeClr val="dk1">
                    <a:alpha val="40000"/>
                  </a:schemeClr>
                </a:outerShdw>
              </a:effectLst>
            </a:endParaRPr>
          </a:p>
        </p:txBody>
      </p:sp>
      <p:sp>
        <p:nvSpPr>
          <p:cNvPr id="40" name="文本框 39">
            <a:extLst>
              <a:ext uri="{FF2B5EF4-FFF2-40B4-BE49-F238E27FC236}">
                <a16:creationId xmlns:a16="http://schemas.microsoft.com/office/drawing/2014/main" id="{D38E86F6-C1C3-4F92-A313-CAE96DC9C95D}"/>
              </a:ext>
            </a:extLst>
          </p:cNvPr>
          <p:cNvSpPr txBox="1"/>
          <p:nvPr/>
        </p:nvSpPr>
        <p:spPr>
          <a:xfrm>
            <a:off x="5772128" y="5899288"/>
            <a:ext cx="6100378" cy="400110"/>
          </a:xfrm>
          <a:prstGeom prst="rect">
            <a:avLst/>
          </a:prstGeom>
          <a:noFill/>
        </p:spPr>
        <p:txBody>
          <a:bodyPr wrap="square" rtlCol="0">
            <a:spAutoFit/>
          </a:bodyPr>
          <a:lstStyle/>
          <a:p>
            <a:pPr algn="ctr"/>
            <a:r>
              <a:rPr lang="en-US" altLang="zh-CN" sz="2000" b="1" dirty="0" smtClean="0"/>
              <a:t>Hash with only 430K values</a:t>
            </a:r>
            <a:endParaRPr lang="zh-CN" altLang="en-US" sz="2000" b="1" dirty="0">
              <a:solidFill>
                <a:schemeClr val="tx1"/>
              </a:solidFill>
            </a:endParaRPr>
          </a:p>
        </p:txBody>
      </p:sp>
      <p:sp>
        <p:nvSpPr>
          <p:cNvPr id="19" name="文本框 18">
            <a:extLst>
              <a:ext uri="{FF2B5EF4-FFF2-40B4-BE49-F238E27FC236}">
                <a16:creationId xmlns:a16="http://schemas.microsoft.com/office/drawing/2014/main" id="{619C8953-220F-489B-844A-D7AD6F9930C0}"/>
              </a:ext>
            </a:extLst>
          </p:cNvPr>
          <p:cNvSpPr txBox="1"/>
          <p:nvPr/>
        </p:nvSpPr>
        <p:spPr>
          <a:xfrm>
            <a:off x="319596" y="4529761"/>
            <a:ext cx="1204872" cy="461665"/>
          </a:xfrm>
          <a:prstGeom prst="rect">
            <a:avLst/>
          </a:prstGeom>
          <a:noFill/>
        </p:spPr>
        <p:txBody>
          <a:bodyPr wrap="square" rtlCol="0">
            <a:spAutoFit/>
          </a:bodyPr>
          <a:lstStyle/>
          <a:p>
            <a:r>
              <a:rPr lang="en-US" altLang="zh-CN" sz="2400" dirty="0"/>
              <a:t>Group 2</a:t>
            </a:r>
            <a:endParaRPr lang="zh-CN" altLang="en-US" sz="2400" dirty="0"/>
          </a:p>
        </p:txBody>
      </p:sp>
      <p:sp>
        <p:nvSpPr>
          <p:cNvPr id="24" name="文本框 23">
            <a:extLst>
              <a:ext uri="{FF2B5EF4-FFF2-40B4-BE49-F238E27FC236}">
                <a16:creationId xmlns:a16="http://schemas.microsoft.com/office/drawing/2014/main" id="{6DAEFF85-079E-4ADB-A213-7A610AE03231}"/>
              </a:ext>
            </a:extLst>
          </p:cNvPr>
          <p:cNvSpPr txBox="1"/>
          <p:nvPr/>
        </p:nvSpPr>
        <p:spPr>
          <a:xfrm>
            <a:off x="8808040"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07FFF4DB-B5CE-4DF8-A33F-47F8EEC2DD3D}"/>
              </a:ext>
            </a:extLst>
          </p:cNvPr>
          <p:cNvPicPr>
            <a:picLocks noChangeAspect="1"/>
          </p:cNvPicPr>
          <p:nvPr/>
        </p:nvPicPr>
        <p:blipFill>
          <a:blip r:embed="rId3"/>
          <a:stretch>
            <a:fillRect/>
          </a:stretch>
        </p:blipFill>
        <p:spPr>
          <a:xfrm>
            <a:off x="5772026" y="2546066"/>
            <a:ext cx="6315588" cy="2946047"/>
          </a:xfrm>
          <a:prstGeom prst="rect">
            <a:avLst/>
          </a:prstGeom>
        </p:spPr>
      </p:pic>
      <p:sp>
        <p:nvSpPr>
          <p:cNvPr id="3" name="灯片编号占位符 2">
            <a:extLst>
              <a:ext uri="{FF2B5EF4-FFF2-40B4-BE49-F238E27FC236}">
                <a16:creationId xmlns:a16="http://schemas.microsoft.com/office/drawing/2014/main" id="{9BF3DAE8-3FEC-45E2-9BFB-B032767DC44F}"/>
              </a:ext>
            </a:extLst>
          </p:cNvPr>
          <p:cNvSpPr>
            <a:spLocks noGrp="1"/>
          </p:cNvSpPr>
          <p:nvPr>
            <p:ph type="sldNum" sz="quarter" idx="12"/>
          </p:nvPr>
        </p:nvSpPr>
        <p:spPr/>
        <p:txBody>
          <a:bodyPr/>
          <a:lstStyle/>
          <a:p>
            <a:fld id="{4FAB73BC-B049-4115-A692-8D63A059BFB8}" type="slidenum">
              <a:rPr lang="en-US" smtClean="0"/>
              <a:pPr/>
              <a:t>11</a:t>
            </a:fld>
            <a:endParaRPr lang="en-US" dirty="0"/>
          </a:p>
        </p:txBody>
      </p:sp>
      <p:cxnSp>
        <p:nvCxnSpPr>
          <p:cNvPr id="8" name="直接连接符 7">
            <a:extLst>
              <a:ext uri="{FF2B5EF4-FFF2-40B4-BE49-F238E27FC236}">
                <a16:creationId xmlns:a16="http://schemas.microsoft.com/office/drawing/2014/main" id="{C051A7E7-DEBF-428E-A615-5A2B0A129F33}"/>
              </a:ext>
            </a:extLst>
          </p:cNvPr>
          <p:cNvCxnSpPr>
            <a:cxnSpLocks/>
          </p:cNvCxnSpPr>
          <p:nvPr/>
        </p:nvCxnSpPr>
        <p:spPr>
          <a:xfrm>
            <a:off x="910252" y="5205413"/>
            <a:ext cx="0" cy="71056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95D23B7-8848-4961-A46C-A085B92CB111}"/>
              </a:ext>
            </a:extLst>
          </p:cNvPr>
          <p:cNvSpPr txBox="1"/>
          <p:nvPr/>
        </p:nvSpPr>
        <p:spPr>
          <a:xfrm>
            <a:off x="319595" y="5992801"/>
            <a:ext cx="1472627" cy="461665"/>
          </a:xfrm>
          <a:prstGeom prst="rect">
            <a:avLst/>
          </a:prstGeom>
          <a:noFill/>
        </p:spPr>
        <p:txBody>
          <a:bodyPr wrap="square" rtlCol="0">
            <a:spAutoFit/>
          </a:bodyPr>
          <a:lstStyle/>
          <a:p>
            <a:r>
              <a:rPr lang="en-US" altLang="zh-CN" sz="2400" dirty="0"/>
              <a:t>Group N</a:t>
            </a:r>
            <a:endParaRPr lang="zh-CN" altLang="en-US" sz="2400" dirty="0"/>
          </a:p>
        </p:txBody>
      </p:sp>
      <p:cxnSp>
        <p:nvCxnSpPr>
          <p:cNvPr id="20" name="直接连接符 19">
            <a:extLst>
              <a:ext uri="{FF2B5EF4-FFF2-40B4-BE49-F238E27FC236}">
                <a16:creationId xmlns:a16="http://schemas.microsoft.com/office/drawing/2014/main" id="{B1D09DB7-53FF-44C1-BBFA-DB156B2A4B4C}"/>
              </a:ext>
            </a:extLst>
          </p:cNvPr>
          <p:cNvCxnSpPr>
            <a:cxnSpLocks/>
          </p:cNvCxnSpPr>
          <p:nvPr/>
        </p:nvCxnSpPr>
        <p:spPr>
          <a:xfrm flipV="1">
            <a:off x="3577695" y="5662676"/>
            <a:ext cx="0" cy="43666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21" name="表格 7">
            <a:extLst>
              <a:ext uri="{FF2B5EF4-FFF2-40B4-BE49-F238E27FC236}">
                <a16:creationId xmlns:a16="http://schemas.microsoft.com/office/drawing/2014/main" id="{276389DF-F13A-4177-AC9A-43CA84776D4A}"/>
              </a:ext>
            </a:extLst>
          </p:cNvPr>
          <p:cNvGraphicFramePr>
            <a:graphicFrameLocks noGrp="1"/>
          </p:cNvGraphicFramePr>
          <p:nvPr>
            <p:extLst>
              <p:ext uri="{D42A27DB-BD31-4B8C-83A1-F6EECF244321}">
                <p14:modId xmlns:p14="http://schemas.microsoft.com/office/powerpoint/2010/main" val="487135302"/>
              </p:ext>
            </p:extLst>
          </p:nvPr>
        </p:nvGraphicFramePr>
        <p:xfrm>
          <a:off x="2111154" y="2207665"/>
          <a:ext cx="2750240" cy="3261360"/>
        </p:xfrm>
        <a:graphic>
          <a:graphicData uri="http://schemas.openxmlformats.org/drawingml/2006/table">
            <a:tbl>
              <a:tblPr firstRow="1" bandRow="1">
                <a:tableStyleId>{22838BEF-8BB2-4498-84A7-C5851F593DF1}</a:tableStyleId>
              </a:tblPr>
              <a:tblGrid>
                <a:gridCol w="343780">
                  <a:extLst>
                    <a:ext uri="{9D8B030D-6E8A-4147-A177-3AD203B41FA5}">
                      <a16:colId xmlns:a16="http://schemas.microsoft.com/office/drawing/2014/main" val="955853909"/>
                    </a:ext>
                  </a:extLst>
                </a:gridCol>
                <a:gridCol w="343780">
                  <a:extLst>
                    <a:ext uri="{9D8B030D-6E8A-4147-A177-3AD203B41FA5}">
                      <a16:colId xmlns:a16="http://schemas.microsoft.com/office/drawing/2014/main" val="770996069"/>
                    </a:ext>
                  </a:extLst>
                </a:gridCol>
                <a:gridCol w="343780">
                  <a:extLst>
                    <a:ext uri="{9D8B030D-6E8A-4147-A177-3AD203B41FA5}">
                      <a16:colId xmlns:a16="http://schemas.microsoft.com/office/drawing/2014/main" val="3301000864"/>
                    </a:ext>
                  </a:extLst>
                </a:gridCol>
                <a:gridCol w="343780">
                  <a:extLst>
                    <a:ext uri="{9D8B030D-6E8A-4147-A177-3AD203B41FA5}">
                      <a16:colId xmlns:a16="http://schemas.microsoft.com/office/drawing/2014/main" val="1503112019"/>
                    </a:ext>
                  </a:extLst>
                </a:gridCol>
                <a:gridCol w="343780">
                  <a:extLst>
                    <a:ext uri="{9D8B030D-6E8A-4147-A177-3AD203B41FA5}">
                      <a16:colId xmlns:a16="http://schemas.microsoft.com/office/drawing/2014/main" val="4178508022"/>
                    </a:ext>
                  </a:extLst>
                </a:gridCol>
                <a:gridCol w="343780">
                  <a:extLst>
                    <a:ext uri="{9D8B030D-6E8A-4147-A177-3AD203B41FA5}">
                      <a16:colId xmlns:a16="http://schemas.microsoft.com/office/drawing/2014/main" val="276059817"/>
                    </a:ext>
                  </a:extLst>
                </a:gridCol>
                <a:gridCol w="343780">
                  <a:extLst>
                    <a:ext uri="{9D8B030D-6E8A-4147-A177-3AD203B41FA5}">
                      <a16:colId xmlns:a16="http://schemas.microsoft.com/office/drawing/2014/main" val="2788312817"/>
                    </a:ext>
                  </a:extLst>
                </a:gridCol>
                <a:gridCol w="343780">
                  <a:extLst>
                    <a:ext uri="{9D8B030D-6E8A-4147-A177-3AD203B41FA5}">
                      <a16:colId xmlns:a16="http://schemas.microsoft.com/office/drawing/2014/main" val="3351500270"/>
                    </a:ext>
                  </a:extLst>
                </a:gridCol>
              </a:tblGrid>
              <a:tr h="317421">
                <a:tc>
                  <a:txBody>
                    <a:bodyPr/>
                    <a:lstStyle/>
                    <a:p>
                      <a:pPr algn="ctr"/>
                      <a:r>
                        <a:rPr lang="en-US" altLang="zh-CN" sz="1600" b="0" dirty="0"/>
                        <a:t>i1</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i2</a:t>
                      </a:r>
                      <a:endParaRPr lang="zh-CN" alt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i3</a:t>
                      </a:r>
                      <a:endParaRPr lang="zh-CN" alt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i4</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i5</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i6</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i7</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dirty="0"/>
                        <a:t>i8</a:t>
                      </a:r>
                      <a:endParaRPr lang="zh-CN" altLang="en-US" sz="1600"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5574085"/>
                  </a:ext>
                </a:extLst>
              </a:tr>
              <a:tr h="317421">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0262589"/>
                  </a:ext>
                </a:extLst>
              </a:tr>
              <a:tr h="317421">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9751010"/>
                  </a:ext>
                </a:extLst>
              </a:tr>
              <a:tr h="317421">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6967956"/>
                  </a:ext>
                </a:extLst>
              </a:tr>
              <a:tr h="317421">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151976"/>
                  </a:ext>
                </a:extLst>
              </a:tr>
              <a:tr h="317421">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573121557"/>
                  </a:ext>
                </a:extLst>
              </a:tr>
              <a:tr h="317421">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5158416"/>
                  </a:ext>
                </a:extLst>
              </a:tr>
              <a:tr h="317421">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490674976"/>
                  </a:ext>
                </a:extLst>
              </a:tr>
              <a:tr h="317421">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t>1</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b="0" dirty="0"/>
                        <a:t>0</a:t>
                      </a:r>
                      <a:endParaRPr lang="zh-CN"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877717"/>
                  </a:ext>
                </a:extLst>
              </a:tr>
            </a:tbl>
          </a:graphicData>
        </a:graphic>
      </p:graphicFrame>
    </p:spTree>
    <p:extLst>
      <p:ext uri="{BB962C8B-B14F-4D97-AF65-F5344CB8AC3E}">
        <p14:creationId xmlns:p14="http://schemas.microsoft.com/office/powerpoint/2010/main" val="2830313351"/>
      </p:ext>
    </p:extLst>
  </p:cSld>
  <p:clrMapOvr>
    <a:masterClrMapping/>
  </p:clrMapOvr>
  <mc:AlternateContent xmlns:mc="http://schemas.openxmlformats.org/markup-compatibility/2006" xmlns:p14="http://schemas.microsoft.com/office/powerpoint/2010/main">
    <mc:Choice Requires="p14">
      <p:transition spd="slow" p14:dur="2000" advTm="1131"/>
    </mc:Choice>
    <mc:Fallback xmlns="">
      <p:transition spd="slow" advTm="113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p:nvGrpSpPr>
        <p:grpSpPr>
          <a:xfrm>
            <a:off x="747287" y="1911080"/>
            <a:ext cx="10869904" cy="3810495"/>
            <a:chOff x="747287" y="1911080"/>
            <a:chExt cx="10869904" cy="3810495"/>
          </a:xfrm>
        </p:grpSpPr>
        <p:pic>
          <p:nvPicPr>
            <p:cNvPr id="6" name="图片 5">
              <a:extLst>
                <a:ext uri="{FF2B5EF4-FFF2-40B4-BE49-F238E27FC236}">
                  <a16:creationId xmlns:a16="http://schemas.microsoft.com/office/drawing/2014/main" id="{7C17756F-D806-47E4-AC0C-447C51C3C8F6}"/>
                </a:ext>
              </a:extLst>
            </p:cNvPr>
            <p:cNvPicPr>
              <a:picLocks noChangeAspect="1"/>
            </p:cNvPicPr>
            <p:nvPr/>
          </p:nvPicPr>
          <p:blipFill>
            <a:blip r:embed="rId3"/>
            <a:stretch>
              <a:fillRect/>
            </a:stretch>
          </p:blipFill>
          <p:spPr>
            <a:xfrm>
              <a:off x="747287" y="1911080"/>
              <a:ext cx="10869904" cy="3810495"/>
            </a:xfrm>
            <a:prstGeom prst="rect">
              <a:avLst/>
            </a:prstGeom>
          </p:spPr>
        </p:pic>
        <p:sp>
          <p:nvSpPr>
            <p:cNvPr id="9" name="文本框 8"/>
            <p:cNvSpPr txBox="1"/>
            <p:nvPr/>
          </p:nvSpPr>
          <p:spPr>
            <a:xfrm>
              <a:off x="2908663" y="4023360"/>
              <a:ext cx="1881051" cy="400110"/>
            </a:xfrm>
            <a:prstGeom prst="rect">
              <a:avLst/>
            </a:prstGeom>
            <a:solidFill>
              <a:schemeClr val="bg1"/>
            </a:solidFill>
          </p:spPr>
          <p:txBody>
            <a:bodyPr wrap="square" rtlCol="0">
              <a:spAutoFit/>
            </a:bodyPr>
            <a:lstStyle/>
            <a:p>
              <a:pPr algn="ctr"/>
              <a:r>
                <a:rPr lang="en-US" altLang="zh-CN" sz="2000" dirty="0" smtClean="0">
                  <a:ea typeface="Microsoft YaHei UI" panose="020B0503020204020204" pitchFamily="34" charset="-122"/>
                </a:rPr>
                <a:t>Features</a:t>
              </a:r>
              <a:endParaRPr lang="zh-CN" altLang="en-US" sz="2000" dirty="0" smtClean="0">
                <a:ea typeface="Microsoft YaHei UI" panose="020B0503020204020204" pitchFamily="34" charset="-122"/>
              </a:endParaRPr>
            </a:p>
          </p:txBody>
        </p:sp>
        <p:sp>
          <p:nvSpPr>
            <p:cNvPr id="11" name="文本框 10"/>
            <p:cNvSpPr txBox="1"/>
            <p:nvPr/>
          </p:nvSpPr>
          <p:spPr>
            <a:xfrm>
              <a:off x="3487783" y="5234375"/>
              <a:ext cx="1881051" cy="400110"/>
            </a:xfrm>
            <a:prstGeom prst="rect">
              <a:avLst/>
            </a:prstGeom>
            <a:solidFill>
              <a:schemeClr val="bg1"/>
            </a:solidFill>
          </p:spPr>
          <p:txBody>
            <a:bodyPr wrap="square" rtlCol="0">
              <a:spAutoFit/>
            </a:bodyPr>
            <a:lstStyle/>
            <a:p>
              <a:pPr algn="ctr"/>
              <a:r>
                <a:rPr lang="en-US" altLang="zh-CN" sz="2000" dirty="0" smtClean="0">
                  <a:ea typeface="Microsoft YaHei UI" panose="020B0503020204020204" pitchFamily="34" charset="-122"/>
                </a:rPr>
                <a:t>Features</a:t>
              </a:r>
              <a:endParaRPr lang="zh-CN" altLang="en-US" sz="2000" dirty="0" smtClean="0">
                <a:ea typeface="Microsoft YaHei UI" panose="020B0503020204020204" pitchFamily="34" charset="-122"/>
              </a:endParaRPr>
            </a:p>
          </p:txBody>
        </p:sp>
        <p:sp>
          <p:nvSpPr>
            <p:cNvPr id="12" name="文本框 11"/>
            <p:cNvSpPr txBox="1"/>
            <p:nvPr/>
          </p:nvSpPr>
          <p:spPr>
            <a:xfrm>
              <a:off x="6792686" y="3678126"/>
              <a:ext cx="1256512" cy="707886"/>
            </a:xfrm>
            <a:prstGeom prst="rect">
              <a:avLst/>
            </a:prstGeom>
            <a:solidFill>
              <a:schemeClr val="bg1"/>
            </a:solidFill>
          </p:spPr>
          <p:txBody>
            <a:bodyPr wrap="square" rtlCol="0">
              <a:spAutoFit/>
            </a:bodyPr>
            <a:lstStyle/>
            <a:p>
              <a:pPr algn="ctr"/>
              <a:r>
                <a:rPr lang="en-US" altLang="zh-CN" sz="2000" dirty="0" smtClean="0">
                  <a:ea typeface="Microsoft YaHei UI" panose="020B0503020204020204" pitchFamily="34" charset="-122"/>
                </a:rPr>
                <a:t>Label</a:t>
              </a:r>
            </a:p>
            <a:p>
              <a:pPr algn="ctr"/>
              <a:endParaRPr lang="en-US" altLang="zh-CN" sz="2000" dirty="0" smtClean="0">
                <a:ea typeface="Microsoft YaHei UI" panose="020B0503020204020204" pitchFamily="34" charset="-122"/>
              </a:endParaRPr>
            </a:p>
          </p:txBody>
        </p:sp>
      </p:grpSp>
      <p:sp>
        <p:nvSpPr>
          <p:cNvPr id="5" name="云形 4">
            <a:extLst>
              <a:ext uri="{FF2B5EF4-FFF2-40B4-BE49-F238E27FC236}">
                <a16:creationId xmlns:a16="http://schemas.microsoft.com/office/drawing/2014/main" id="{E1D9D975-8034-4041-8307-01A1FB927BDB}"/>
              </a:ext>
            </a:extLst>
          </p:cNvPr>
          <p:cNvSpPr/>
          <p:nvPr/>
        </p:nvSpPr>
        <p:spPr>
          <a:xfrm>
            <a:off x="8391788" y="2421953"/>
            <a:ext cx="2122415" cy="1403742"/>
          </a:xfrm>
          <a:prstGeom prst="cloud">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E7AACA3-8ED3-453F-8EFF-8A13A0CC5EA6}"/>
              </a:ext>
            </a:extLst>
          </p:cNvPr>
          <p:cNvSpPr txBox="1"/>
          <p:nvPr/>
        </p:nvSpPr>
        <p:spPr>
          <a:xfrm>
            <a:off x="1268832" y="301840"/>
            <a:ext cx="1515158" cy="523220"/>
          </a:xfrm>
          <a:prstGeom prst="rect">
            <a:avLst/>
          </a:prstGeom>
          <a:noFill/>
        </p:spPr>
        <p:txBody>
          <a:bodyPr wrap="none" rtlCol="0">
            <a:spAutoFit/>
          </a:bodyPr>
          <a:lstStyle/>
          <a:p>
            <a:r>
              <a:rPr lang="en-US" altLang="zh-CN" sz="2800" b="1" dirty="0"/>
              <a:t>Ranking</a:t>
            </a:r>
          </a:p>
        </p:txBody>
      </p:sp>
      <p:sp>
        <p:nvSpPr>
          <p:cNvPr id="7" name="文本框 6">
            <a:extLst>
              <a:ext uri="{FF2B5EF4-FFF2-40B4-BE49-F238E27FC236}">
                <a16:creationId xmlns:a16="http://schemas.microsoft.com/office/drawing/2014/main" id="{415DA563-3F30-41FF-AB7E-4B9AE6330635}"/>
              </a:ext>
            </a:extLst>
          </p:cNvPr>
          <p:cNvSpPr txBox="1"/>
          <p:nvPr/>
        </p:nvSpPr>
        <p:spPr>
          <a:xfrm>
            <a:off x="319596" y="937183"/>
            <a:ext cx="11119929"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t>Main Process</a:t>
            </a:r>
          </a:p>
          <a:p>
            <a:endParaRPr lang="zh-CN" altLang="en-US" sz="2000" dirty="0"/>
          </a:p>
        </p:txBody>
      </p:sp>
      <p:sp>
        <p:nvSpPr>
          <p:cNvPr id="8" name="文本框 12">
            <a:extLst>
              <a:ext uri="{FF2B5EF4-FFF2-40B4-BE49-F238E27FC236}">
                <a16:creationId xmlns:a16="http://schemas.microsoft.com/office/drawing/2014/main" id="{5DEE6E9F-2255-4AB4-8C33-EE01893F0164}"/>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C59D0070-FB6E-4AE4-A770-8E2DDD448A03}"/>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3" name="文本框 2">
            <a:extLst>
              <a:ext uri="{FF2B5EF4-FFF2-40B4-BE49-F238E27FC236}">
                <a16:creationId xmlns:a16="http://schemas.microsoft.com/office/drawing/2014/main" id="{A431238C-15AC-4E2A-8494-3B140E6E026C}"/>
              </a:ext>
            </a:extLst>
          </p:cNvPr>
          <p:cNvSpPr txBox="1"/>
          <p:nvPr/>
        </p:nvSpPr>
        <p:spPr>
          <a:xfrm>
            <a:off x="8627877" y="2969935"/>
            <a:ext cx="1712344" cy="307777"/>
          </a:xfrm>
          <a:prstGeom prst="rect">
            <a:avLst/>
          </a:prstGeom>
          <a:noFill/>
        </p:spPr>
        <p:txBody>
          <a:bodyPr wrap="square" rtlCol="0">
            <a:spAutoFit/>
          </a:bodyPr>
          <a:lstStyle/>
          <a:p>
            <a:pPr algn="l"/>
            <a:r>
              <a:rPr lang="en-US" altLang="zh-CN" sz="1400" dirty="0">
                <a:solidFill>
                  <a:srgbClr val="0000FF"/>
                </a:solidFill>
                <a:latin typeface="Microsoft YaHei UI" panose="020B0503020204020204" pitchFamily="34" charset="-122"/>
                <a:ea typeface="Microsoft YaHei UI" panose="020B0503020204020204" pitchFamily="34" charset="-122"/>
              </a:rPr>
              <a:t>Positive Samples</a:t>
            </a:r>
            <a:endParaRPr lang="zh-CN" altLang="en-US" sz="1400" dirty="0">
              <a:solidFill>
                <a:srgbClr val="0000FF"/>
              </a:solidFill>
              <a:latin typeface="Microsoft YaHei UI" panose="020B0503020204020204" pitchFamily="34" charset="-122"/>
              <a:ea typeface="Microsoft YaHei UI" panose="020B0503020204020204" pitchFamily="34" charset="-122"/>
            </a:endParaRPr>
          </a:p>
        </p:txBody>
      </p:sp>
      <p:cxnSp>
        <p:nvCxnSpPr>
          <p:cNvPr id="10" name="直接箭头连接符 9">
            <a:extLst>
              <a:ext uri="{FF2B5EF4-FFF2-40B4-BE49-F238E27FC236}">
                <a16:creationId xmlns:a16="http://schemas.microsoft.com/office/drawing/2014/main" id="{05F37B93-50EA-4820-9026-90193C02C9E1}"/>
              </a:ext>
            </a:extLst>
          </p:cNvPr>
          <p:cNvCxnSpPr/>
          <p:nvPr/>
        </p:nvCxnSpPr>
        <p:spPr>
          <a:xfrm flipH="1">
            <a:off x="7935985" y="3489820"/>
            <a:ext cx="528507" cy="41945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079313"/>
      </p:ext>
    </p:extLst>
  </p:cSld>
  <p:clrMapOvr>
    <a:masterClrMapping/>
  </p:clrMapOvr>
  <mc:AlternateContent xmlns:mc="http://schemas.openxmlformats.org/markup-compatibility/2006" xmlns:p14="http://schemas.microsoft.com/office/powerpoint/2010/main">
    <mc:Choice Requires="p14">
      <p:transition spd="slow" p14:dur="2000" advTm="1873"/>
    </mc:Choice>
    <mc:Fallback xmlns="">
      <p:transition spd="slow" advTm="18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347209" y="301840"/>
            <a:ext cx="6034666" cy="523220"/>
          </a:xfrm>
          <a:prstGeom prst="rect">
            <a:avLst/>
          </a:prstGeom>
          <a:noFill/>
        </p:spPr>
        <p:txBody>
          <a:bodyPr wrap="square" rtlCol="0">
            <a:spAutoFit/>
          </a:bodyPr>
          <a:lstStyle/>
          <a:p>
            <a:r>
              <a:rPr lang="en-US" altLang="zh-CN" sz="2800" b="1" dirty="0"/>
              <a:t>Ranking</a:t>
            </a:r>
            <a:endParaRPr lang="zh-CN" altLang="en-US" sz="2800" b="1" dirty="0"/>
          </a:p>
        </p:txBody>
      </p:sp>
      <p:sp>
        <p:nvSpPr>
          <p:cNvPr id="3" name="文本框 2">
            <a:extLst>
              <a:ext uri="{FF2B5EF4-FFF2-40B4-BE49-F238E27FC236}">
                <a16:creationId xmlns:a16="http://schemas.microsoft.com/office/drawing/2014/main" id="{3A304208-2E83-4384-9F0C-701F4D3DB35A}"/>
              </a:ext>
            </a:extLst>
          </p:cNvPr>
          <p:cNvSpPr txBox="1"/>
          <p:nvPr/>
        </p:nvSpPr>
        <p:spPr>
          <a:xfrm>
            <a:off x="319596" y="972137"/>
            <a:ext cx="11119929"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t>Feature Engineering</a:t>
            </a:r>
          </a:p>
        </p:txBody>
      </p:sp>
      <p:sp>
        <p:nvSpPr>
          <p:cNvPr id="5" name="文本框 12">
            <a:extLst>
              <a:ext uri="{FF2B5EF4-FFF2-40B4-BE49-F238E27FC236}">
                <a16:creationId xmlns:a16="http://schemas.microsoft.com/office/drawing/2014/main" id="{5DEE6E9F-2255-4AB4-8C33-EE01893F0164}"/>
              </a:ext>
            </a:extLst>
          </p:cNvPr>
          <p:cNvSpPr txBox="1"/>
          <p:nvPr/>
        </p:nvSpPr>
        <p:spPr>
          <a:xfrm>
            <a:off x="8808039" y="301840"/>
            <a:ext cx="3064365" cy="615553"/>
          </a:xfrm>
          <a:prstGeom prst="rect">
            <a:avLst/>
          </a:prstGeom>
          <a:noFill/>
          <a:ln>
            <a:noFill/>
          </a:ln>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360DFBB6-3BE1-41FF-B664-C118B0C31DD3}"/>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左大括号 5">
            <a:extLst>
              <a:ext uri="{FF2B5EF4-FFF2-40B4-BE49-F238E27FC236}">
                <a16:creationId xmlns:a16="http://schemas.microsoft.com/office/drawing/2014/main" id="{9878F59E-1413-4F41-B1FC-B9BAD2F7B264}"/>
              </a:ext>
            </a:extLst>
          </p:cNvPr>
          <p:cNvSpPr/>
          <p:nvPr/>
        </p:nvSpPr>
        <p:spPr>
          <a:xfrm>
            <a:off x="570452" y="1580879"/>
            <a:ext cx="511728" cy="4775471"/>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D6D2552-CCAF-45CA-AEF4-F38A3AB9FB63}"/>
              </a:ext>
            </a:extLst>
          </p:cNvPr>
          <p:cNvSpPr txBox="1"/>
          <p:nvPr/>
        </p:nvSpPr>
        <p:spPr>
          <a:xfrm>
            <a:off x="1023457" y="1740576"/>
            <a:ext cx="5826660" cy="4401205"/>
          </a:xfrm>
          <a:prstGeom prst="rect">
            <a:avLst/>
          </a:prstGeom>
          <a:noFill/>
        </p:spPr>
        <p:txBody>
          <a:bodyPr wrap="none" rtlCol="0">
            <a:spAutoFit/>
          </a:bodyPr>
          <a:lstStyle/>
          <a:p>
            <a:pPr marL="342900" indent="-342900" algn="l">
              <a:lnSpc>
                <a:spcPct val="200000"/>
              </a:lnSpc>
              <a:buFont typeface="Arial" panose="020B0604020202020204" pitchFamily="34" charset="0"/>
              <a:buChar char="•"/>
            </a:pPr>
            <a:r>
              <a:rPr lang="en-US" altLang="zh-CN" sz="2000" b="1" dirty="0">
                <a:latin typeface="Microsoft YaHei UI" panose="020B0503020204020204" pitchFamily="34" charset="-122"/>
                <a:ea typeface="Microsoft YaHei UI" panose="020B0503020204020204" pitchFamily="34" charset="-122"/>
              </a:rPr>
              <a:t>Item Features</a:t>
            </a:r>
          </a:p>
          <a:p>
            <a:pPr marL="342900" indent="-342900" algn="l">
              <a:lnSpc>
                <a:spcPct val="200000"/>
              </a:lnSpc>
              <a:buFont typeface="Arial" panose="020B0604020202020204" pitchFamily="34" charset="0"/>
              <a:buChar char="•"/>
            </a:pPr>
            <a:endParaRPr lang="en-US" altLang="zh-CN" sz="2000" b="1" dirty="0">
              <a:latin typeface="Microsoft YaHei UI" panose="020B0503020204020204" pitchFamily="34" charset="-122"/>
              <a:ea typeface="Microsoft YaHei UI" panose="020B0503020204020204" pitchFamily="34" charset="-122"/>
            </a:endParaRPr>
          </a:p>
          <a:p>
            <a:pPr marL="342900" indent="-342900" algn="l">
              <a:lnSpc>
                <a:spcPct val="200000"/>
              </a:lnSpc>
              <a:buFont typeface="Arial" panose="020B0604020202020204" pitchFamily="34" charset="0"/>
              <a:buChar char="•"/>
            </a:pPr>
            <a:r>
              <a:rPr lang="en-US" altLang="zh-CN" sz="2000" b="1" dirty="0">
                <a:latin typeface="Microsoft YaHei UI" panose="020B0503020204020204" pitchFamily="34" charset="-122"/>
                <a:ea typeface="Microsoft YaHei UI" panose="020B0503020204020204" pitchFamily="34" charset="-122"/>
              </a:rPr>
              <a:t>Category/Shop/Brand(item-set) Features</a:t>
            </a:r>
          </a:p>
          <a:p>
            <a:pPr algn="l">
              <a:lnSpc>
                <a:spcPct val="200000"/>
              </a:lnSpc>
            </a:pPr>
            <a:endParaRPr lang="en-US" altLang="zh-CN" sz="2000" b="1" dirty="0">
              <a:latin typeface="Microsoft YaHei UI" panose="020B0503020204020204" pitchFamily="34" charset="-122"/>
              <a:ea typeface="Microsoft YaHei UI" panose="020B0503020204020204" pitchFamily="34" charset="-122"/>
            </a:endParaRPr>
          </a:p>
          <a:p>
            <a:pPr marL="342900" indent="-342900" algn="l">
              <a:lnSpc>
                <a:spcPct val="200000"/>
              </a:lnSpc>
              <a:buFont typeface="Arial" panose="020B0604020202020204" pitchFamily="34" charset="0"/>
              <a:buChar char="•"/>
            </a:pPr>
            <a:r>
              <a:rPr lang="en-US" altLang="zh-CN" sz="2000" b="1" dirty="0">
                <a:latin typeface="Microsoft YaHei UI" panose="020B0503020204020204" pitchFamily="34" charset="-122"/>
                <a:ea typeface="Microsoft YaHei UI" panose="020B0503020204020204" pitchFamily="34" charset="-122"/>
              </a:rPr>
              <a:t>User Interaction Features </a:t>
            </a:r>
          </a:p>
          <a:p>
            <a:pPr marL="342900" indent="-342900" algn="l">
              <a:lnSpc>
                <a:spcPct val="200000"/>
              </a:lnSpc>
              <a:buFont typeface="Arial" panose="020B0604020202020204" pitchFamily="34" charset="0"/>
              <a:buChar char="•"/>
            </a:pPr>
            <a:endParaRPr lang="en-US" altLang="zh-CN" sz="2000" b="1" dirty="0">
              <a:latin typeface="Microsoft YaHei UI" panose="020B0503020204020204" pitchFamily="34" charset="-122"/>
              <a:ea typeface="Microsoft YaHei UI" panose="020B0503020204020204" pitchFamily="34" charset="-122"/>
            </a:endParaRPr>
          </a:p>
          <a:p>
            <a:pPr marL="342900" indent="-342900" algn="l">
              <a:lnSpc>
                <a:spcPct val="200000"/>
              </a:lnSpc>
              <a:buFont typeface="Arial" panose="020B0604020202020204" pitchFamily="34" charset="0"/>
              <a:buChar char="•"/>
            </a:pPr>
            <a:r>
              <a:rPr lang="en-US" altLang="zh-CN" sz="2000" b="1" dirty="0">
                <a:solidFill>
                  <a:srgbClr val="0000FF"/>
                </a:solidFill>
                <a:latin typeface="Microsoft YaHei UI" panose="020B0503020204020204" pitchFamily="34" charset="-122"/>
                <a:ea typeface="Microsoft YaHei UI" panose="020B0503020204020204" pitchFamily="34" charset="-122"/>
              </a:rPr>
              <a:t>Similarity Features</a:t>
            </a:r>
            <a:endParaRPr lang="zh-CN" altLang="en-US" sz="2000" b="1" dirty="0">
              <a:solidFill>
                <a:srgbClr val="0000FF"/>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8E1CB48-59E4-4CA5-8D3E-E169510D47E7}"/>
              </a:ext>
            </a:extLst>
          </p:cNvPr>
          <p:cNvSpPr txBox="1"/>
          <p:nvPr/>
        </p:nvSpPr>
        <p:spPr>
          <a:xfrm>
            <a:off x="3830252" y="1480449"/>
            <a:ext cx="3939476" cy="1323439"/>
          </a:xfrm>
          <a:prstGeom prst="rect">
            <a:avLst/>
          </a:prstGeom>
          <a:noFill/>
        </p:spPr>
        <p:txBody>
          <a:bodyPr wrap="none" rtlCol="0">
            <a:spAutoFit/>
          </a:bodyPr>
          <a:lstStyle/>
          <a:p>
            <a:pPr marL="457200" indent="-457200" algn="l">
              <a:buFont typeface="+mj-lt"/>
              <a:buAutoNum type="arabicPeriod"/>
            </a:pPr>
            <a:r>
              <a:rPr lang="en-US" altLang="zh-CN" sz="2000" dirty="0">
                <a:ea typeface="Microsoft YaHei UI" panose="020B0503020204020204" pitchFamily="34" charset="-122"/>
              </a:rPr>
              <a:t>Statistic Values of item’s ratings</a:t>
            </a:r>
          </a:p>
          <a:p>
            <a:pPr marL="457200" indent="-457200" algn="l">
              <a:buFont typeface="+mj-lt"/>
              <a:buAutoNum type="arabicPeriod"/>
            </a:pPr>
            <a:r>
              <a:rPr lang="en-US" altLang="zh-CN" sz="2000" dirty="0">
                <a:ea typeface="Microsoft YaHei UI" panose="020B0503020204020204" pitchFamily="34" charset="-122"/>
              </a:rPr>
              <a:t>Timestamps of item’s ratings</a:t>
            </a:r>
          </a:p>
          <a:p>
            <a:pPr marL="457200" indent="-457200" algn="l">
              <a:buFont typeface="+mj-lt"/>
              <a:buAutoNum type="arabicPeriod"/>
            </a:pPr>
            <a:r>
              <a:rPr lang="en-US" altLang="zh-CN" sz="2000" dirty="0">
                <a:ea typeface="Microsoft YaHei UI" panose="020B0503020204020204" pitchFamily="34" charset="-122"/>
              </a:rPr>
              <a:t>Frequency of item</a:t>
            </a:r>
          </a:p>
          <a:p>
            <a:pPr marL="457200" indent="-457200" algn="l">
              <a:buFont typeface="+mj-lt"/>
              <a:buAutoNum type="arabicPeriod"/>
            </a:pPr>
            <a:r>
              <a:rPr lang="en-US" altLang="zh-CN" sz="2000" dirty="0">
                <a:ea typeface="Microsoft YaHei UI" panose="020B0503020204020204" pitchFamily="34" charset="-122"/>
              </a:rPr>
              <a:t>Rank of item</a:t>
            </a:r>
            <a:endParaRPr lang="zh-CN" altLang="en-US" sz="2000" dirty="0">
              <a:ea typeface="Microsoft YaHei UI" panose="020B0503020204020204" pitchFamily="34" charset="-122"/>
            </a:endParaRPr>
          </a:p>
        </p:txBody>
      </p:sp>
      <p:sp>
        <p:nvSpPr>
          <p:cNvPr id="26" name="左大括号 25">
            <a:extLst>
              <a:ext uri="{FF2B5EF4-FFF2-40B4-BE49-F238E27FC236}">
                <a16:creationId xmlns:a16="http://schemas.microsoft.com/office/drawing/2014/main" id="{ED0F6469-F150-4CBF-ACC4-ABCC99F1CC20}"/>
              </a:ext>
            </a:extLst>
          </p:cNvPr>
          <p:cNvSpPr/>
          <p:nvPr/>
        </p:nvSpPr>
        <p:spPr>
          <a:xfrm>
            <a:off x="6850117" y="2697472"/>
            <a:ext cx="370857" cy="1323439"/>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a:extLst>
              <a:ext uri="{FF2B5EF4-FFF2-40B4-BE49-F238E27FC236}">
                <a16:creationId xmlns:a16="http://schemas.microsoft.com/office/drawing/2014/main" id="{C7EC5E06-1335-48C6-9493-B6AE18CB1D8A}"/>
              </a:ext>
            </a:extLst>
          </p:cNvPr>
          <p:cNvSpPr txBox="1"/>
          <p:nvPr/>
        </p:nvSpPr>
        <p:spPr>
          <a:xfrm>
            <a:off x="7220974" y="2722577"/>
            <a:ext cx="4325736" cy="1323439"/>
          </a:xfrm>
          <a:prstGeom prst="rect">
            <a:avLst/>
          </a:prstGeom>
          <a:noFill/>
        </p:spPr>
        <p:txBody>
          <a:bodyPr wrap="none" rtlCol="0">
            <a:spAutoFit/>
          </a:bodyPr>
          <a:lstStyle/>
          <a:p>
            <a:pPr marL="457200" indent="-457200" algn="l">
              <a:buFont typeface="+mj-lt"/>
              <a:buAutoNum type="arabicPeriod"/>
            </a:pPr>
            <a:r>
              <a:rPr lang="en-US" altLang="zh-CN" sz="2000" dirty="0">
                <a:ea typeface="Microsoft YaHei UI" panose="020B0503020204020204" pitchFamily="34" charset="-122"/>
              </a:rPr>
              <a:t>Statistic Values of item-set’s ratings</a:t>
            </a:r>
          </a:p>
          <a:p>
            <a:pPr marL="457200" indent="-457200" algn="l">
              <a:buFont typeface="+mj-lt"/>
              <a:buAutoNum type="arabicPeriod"/>
            </a:pPr>
            <a:r>
              <a:rPr lang="en-US" altLang="zh-CN" sz="2000" dirty="0">
                <a:ea typeface="Microsoft YaHei UI" panose="020B0503020204020204" pitchFamily="34" charset="-122"/>
              </a:rPr>
              <a:t>Timestamps of item-set’s ratings</a:t>
            </a:r>
          </a:p>
          <a:p>
            <a:pPr marL="457200" indent="-457200" algn="l">
              <a:buFont typeface="+mj-lt"/>
              <a:buAutoNum type="arabicPeriod"/>
            </a:pPr>
            <a:r>
              <a:rPr lang="en-US" altLang="zh-CN" sz="2000" dirty="0">
                <a:ea typeface="Microsoft YaHei UI" panose="020B0503020204020204" pitchFamily="34" charset="-122"/>
              </a:rPr>
              <a:t>Frequency of item-set</a:t>
            </a:r>
          </a:p>
          <a:p>
            <a:pPr marL="457200" indent="-457200" algn="l">
              <a:buFont typeface="+mj-lt"/>
              <a:buAutoNum type="arabicPeriod"/>
            </a:pPr>
            <a:r>
              <a:rPr lang="en-US" altLang="zh-CN" sz="2000" dirty="0">
                <a:ea typeface="Microsoft YaHei UI" panose="020B0503020204020204" pitchFamily="34" charset="-122"/>
              </a:rPr>
              <a:t>Size of item-set</a:t>
            </a:r>
            <a:endParaRPr lang="zh-CN" altLang="en-US" sz="2000" dirty="0">
              <a:ea typeface="Microsoft YaHei UI" panose="020B0503020204020204" pitchFamily="34" charset="-122"/>
            </a:endParaRPr>
          </a:p>
        </p:txBody>
      </p:sp>
      <p:sp>
        <p:nvSpPr>
          <p:cNvPr id="41" name="左大括号 40">
            <a:extLst>
              <a:ext uri="{FF2B5EF4-FFF2-40B4-BE49-F238E27FC236}">
                <a16:creationId xmlns:a16="http://schemas.microsoft.com/office/drawing/2014/main" id="{77F61CA2-BB90-459A-A00D-9E8FB6CB0A6B}"/>
              </a:ext>
            </a:extLst>
          </p:cNvPr>
          <p:cNvSpPr/>
          <p:nvPr/>
        </p:nvSpPr>
        <p:spPr>
          <a:xfrm>
            <a:off x="4820000" y="4100760"/>
            <a:ext cx="511728" cy="1015664"/>
          </a:xfrm>
          <a:prstGeom prst="leftBrace">
            <a:avLst>
              <a:gd name="adj1" fmla="val 6694"/>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文本框 41">
            <a:extLst>
              <a:ext uri="{FF2B5EF4-FFF2-40B4-BE49-F238E27FC236}">
                <a16:creationId xmlns:a16="http://schemas.microsoft.com/office/drawing/2014/main" id="{D65118A3-51C5-439F-B02D-7B0F978EF8B7}"/>
              </a:ext>
            </a:extLst>
          </p:cNvPr>
          <p:cNvSpPr txBox="1"/>
          <p:nvPr/>
        </p:nvSpPr>
        <p:spPr>
          <a:xfrm>
            <a:off x="5261890" y="4100760"/>
            <a:ext cx="4871013" cy="1015663"/>
          </a:xfrm>
          <a:prstGeom prst="rect">
            <a:avLst/>
          </a:prstGeom>
          <a:noFill/>
        </p:spPr>
        <p:txBody>
          <a:bodyPr wrap="none" rtlCol="0">
            <a:spAutoFit/>
          </a:bodyPr>
          <a:lstStyle/>
          <a:p>
            <a:pPr marL="457200" indent="-457200" algn="l">
              <a:buFont typeface="+mj-lt"/>
              <a:buAutoNum type="arabicPeriod"/>
            </a:pPr>
            <a:r>
              <a:rPr lang="en-US" altLang="zh-CN" sz="2000" dirty="0">
                <a:ea typeface="Microsoft YaHei UI" panose="020B0503020204020204" pitchFamily="34" charset="-122"/>
              </a:rPr>
              <a:t>Number of User’s ratings on item-set</a:t>
            </a:r>
          </a:p>
          <a:p>
            <a:pPr marL="457200" indent="-457200" algn="l">
              <a:buFont typeface="+mj-lt"/>
              <a:buAutoNum type="arabicPeriod"/>
            </a:pPr>
            <a:r>
              <a:rPr lang="en-US" altLang="zh-CN" sz="2000" dirty="0">
                <a:ea typeface="Microsoft YaHei UI" panose="020B0503020204020204" pitchFamily="34" charset="-122"/>
              </a:rPr>
              <a:t>Timestamps of user’s ratings on item-set</a:t>
            </a:r>
          </a:p>
          <a:p>
            <a:pPr marL="457200" indent="-457200" algn="l">
              <a:buFont typeface="+mj-lt"/>
              <a:buAutoNum type="arabicPeriod"/>
            </a:pPr>
            <a:r>
              <a:rPr lang="en-US" altLang="zh-CN" sz="2000" dirty="0">
                <a:ea typeface="Microsoft YaHei UI" panose="020B0503020204020204" pitchFamily="34" charset="-122"/>
              </a:rPr>
              <a:t>User’s different behaviors on item-set</a:t>
            </a:r>
          </a:p>
        </p:txBody>
      </p:sp>
      <p:sp>
        <p:nvSpPr>
          <p:cNvPr id="45" name="左大括号 44">
            <a:extLst>
              <a:ext uri="{FF2B5EF4-FFF2-40B4-BE49-F238E27FC236}">
                <a16:creationId xmlns:a16="http://schemas.microsoft.com/office/drawing/2014/main" id="{A46D6B7C-2E2E-4AEA-986F-B185C3B68806}"/>
              </a:ext>
            </a:extLst>
          </p:cNvPr>
          <p:cNvSpPr/>
          <p:nvPr/>
        </p:nvSpPr>
        <p:spPr>
          <a:xfrm>
            <a:off x="3459395" y="1471938"/>
            <a:ext cx="370857" cy="1323439"/>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左大括号 46">
            <a:extLst>
              <a:ext uri="{FF2B5EF4-FFF2-40B4-BE49-F238E27FC236}">
                <a16:creationId xmlns:a16="http://schemas.microsoft.com/office/drawing/2014/main" id="{CC62A56B-6B81-4B43-96C9-FC7877AACD9F}"/>
              </a:ext>
            </a:extLst>
          </p:cNvPr>
          <p:cNvSpPr/>
          <p:nvPr/>
        </p:nvSpPr>
        <p:spPr>
          <a:xfrm>
            <a:off x="3936787" y="5377551"/>
            <a:ext cx="511728" cy="896969"/>
          </a:xfrm>
          <a:prstGeom prst="leftBrace">
            <a:avLst>
              <a:gd name="adj1" fmla="val 6694"/>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文本框 47">
            <a:extLst>
              <a:ext uri="{FF2B5EF4-FFF2-40B4-BE49-F238E27FC236}">
                <a16:creationId xmlns:a16="http://schemas.microsoft.com/office/drawing/2014/main" id="{055E7B94-3269-4F8E-AF76-9CFF541B42A8}"/>
              </a:ext>
            </a:extLst>
          </p:cNvPr>
          <p:cNvSpPr txBox="1"/>
          <p:nvPr/>
        </p:nvSpPr>
        <p:spPr>
          <a:xfrm>
            <a:off x="4364542" y="5472092"/>
            <a:ext cx="3199979" cy="707886"/>
          </a:xfrm>
          <a:prstGeom prst="rect">
            <a:avLst/>
          </a:prstGeom>
          <a:noFill/>
        </p:spPr>
        <p:txBody>
          <a:bodyPr wrap="none" rtlCol="0">
            <a:spAutoFit/>
          </a:bodyPr>
          <a:lstStyle/>
          <a:p>
            <a:pPr marL="457200" indent="-457200" algn="l">
              <a:buFont typeface="+mj-lt"/>
              <a:buAutoNum type="arabicPeriod"/>
            </a:pPr>
            <a:r>
              <a:rPr lang="en-US" altLang="zh-CN" sz="2000" b="1" dirty="0">
                <a:solidFill>
                  <a:srgbClr val="0000FF"/>
                </a:solidFill>
                <a:ea typeface="Microsoft YaHei UI" panose="020B0503020204020204" pitchFamily="34" charset="-122"/>
              </a:rPr>
              <a:t>Item’s similarity</a:t>
            </a:r>
          </a:p>
          <a:p>
            <a:pPr marL="457200" indent="-457200" algn="l">
              <a:buFont typeface="+mj-lt"/>
              <a:buAutoNum type="arabicPeriod"/>
            </a:pPr>
            <a:r>
              <a:rPr lang="en-US" altLang="zh-CN" sz="2000" b="1" dirty="0">
                <a:solidFill>
                  <a:srgbClr val="0000FF"/>
                </a:solidFill>
                <a:ea typeface="Microsoft YaHei UI" panose="020B0503020204020204" pitchFamily="34" charset="-122"/>
              </a:rPr>
              <a:t>Rank of item’s similarity</a:t>
            </a:r>
          </a:p>
        </p:txBody>
      </p:sp>
    </p:spTree>
    <p:extLst>
      <p:ext uri="{BB962C8B-B14F-4D97-AF65-F5344CB8AC3E}">
        <p14:creationId xmlns:p14="http://schemas.microsoft.com/office/powerpoint/2010/main" val="1808457159"/>
      </p:ext>
    </p:extLst>
  </p:cSld>
  <p:clrMapOvr>
    <a:masterClrMapping/>
  </p:clrMapOvr>
  <mc:AlternateContent xmlns:mc="http://schemas.openxmlformats.org/markup-compatibility/2006" xmlns:p14="http://schemas.microsoft.com/office/powerpoint/2010/main">
    <mc:Choice Requires="p14">
      <p:transition spd="slow" p14:dur="2000" advTm="1399"/>
    </mc:Choice>
    <mc:Fallback xmlns="">
      <p:transition spd="slow" advTm="139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268830" y="301840"/>
            <a:ext cx="1515158" cy="523220"/>
          </a:xfrm>
          <a:prstGeom prst="rect">
            <a:avLst/>
          </a:prstGeom>
          <a:noFill/>
        </p:spPr>
        <p:txBody>
          <a:bodyPr wrap="none" rtlCol="0">
            <a:spAutoFit/>
          </a:bodyPr>
          <a:lstStyle/>
          <a:p>
            <a:r>
              <a:rPr lang="en-US" altLang="zh-CN" sz="2800" b="1" dirty="0"/>
              <a:t>Ranking</a:t>
            </a:r>
            <a:endParaRPr lang="zh-CN" altLang="en-US" sz="28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360B110-E32A-42FA-8212-F386E832D31C}"/>
                  </a:ext>
                </a:extLst>
              </p:cNvPr>
              <p:cNvSpPr txBox="1"/>
              <p:nvPr/>
            </p:nvSpPr>
            <p:spPr>
              <a:xfrm>
                <a:off x="746950" y="5213789"/>
                <a:ext cx="8061089" cy="860300"/>
              </a:xfrm>
              <a:prstGeom prst="rect">
                <a:avLst/>
              </a:prstGeom>
              <a:noFill/>
            </p:spPr>
            <p:txBody>
              <a:bodyPr wrap="square" rtlCol="0">
                <a:spAutoFit/>
              </a:bodyPr>
              <a:lstStyle/>
              <a:p>
                <a:pPr lvl="1"/>
                <a14:m>
                  <m:oMathPara xmlns:m="http://schemas.openxmlformats.org/officeDocument/2006/math">
                    <m:oMathParaPr>
                      <m:jc m:val="left"/>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𝑇</m:t>
                          </m:r>
                        </m:e>
                        <m:sub>
                          <m:r>
                            <a:rPr lang="en-US" altLang="zh-CN" sz="2400" b="0" i="1" smtClean="0">
                              <a:solidFill>
                                <a:schemeClr val="tx1"/>
                              </a:solidFill>
                              <a:latin typeface="Cambria Math" panose="02040503050406030204" pitchFamily="18" charset="0"/>
                            </a:rPr>
                            <m:t>𝑛</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𝑛</m:t>
                      </m:r>
                      <m:acc>
                        <m:accPr>
                          <m:chr m:val="̂"/>
                          <m:ctrlPr>
                            <a:rPr lang="en-US" altLang="zh-CN" sz="2400" b="0" i="1" smtClean="0">
                              <a:solidFill>
                                <a:schemeClr val="tx1"/>
                              </a:solidFill>
                              <a:latin typeface="Cambria Math" panose="02040503050406030204" pitchFamily="18" charset="0"/>
                            </a:rPr>
                          </m:ctrlPr>
                        </m:accPr>
                        <m:e>
                          <m:r>
                            <a:rPr lang="en-US" altLang="zh-CN" sz="2400" b="0" i="1" smtClean="0">
                              <a:solidFill>
                                <a:schemeClr val="tx1"/>
                              </a:solidFill>
                              <a:latin typeface="Cambria Math" panose="02040503050406030204" pitchFamily="18" charset="0"/>
                            </a:rPr>
                            <m:t>𝑀𝑉</m:t>
                          </m:r>
                        </m:e>
                      </m:acc>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𝑋</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𝑌</m:t>
                      </m:r>
                      <m:r>
                        <a:rPr lang="en-US" altLang="zh-CN" sz="2400" b="0" i="1" smtClean="0">
                          <a:solidFill>
                            <a:schemeClr val="tx1"/>
                          </a:solidFill>
                          <a:latin typeface="Cambria Math" panose="02040503050406030204" pitchFamily="18" charset="0"/>
                        </a:rPr>
                        <m:t>)</m:t>
                      </m:r>
                    </m:oMath>
                  </m:oMathPara>
                </a14:m>
                <a:endParaRPr lang="en-US" altLang="zh-CN" sz="2400" b="0" i="1" dirty="0">
                  <a:solidFill>
                    <a:schemeClr val="tx1"/>
                  </a:solidFill>
                  <a:latin typeface="Cambria Math" panose="02040503050406030204" pitchFamily="18" charset="0"/>
                </a:endParaRPr>
              </a:p>
              <a:p>
                <a:pPr lvl="1"/>
                <a:r>
                  <a:rPr lang="en-US" altLang="zh-CN" sz="2400" b="0" dirty="0">
                    <a:solidFill>
                      <a:schemeClr val="tx1"/>
                    </a:solidFill>
                  </a:rPr>
                  <a:t>     =</a:t>
                </a:r>
                <a14:m>
                  <m:oMath xmlns:m="http://schemas.openxmlformats.org/officeDocument/2006/math">
                    <m:nary>
                      <m:naryPr>
                        <m:chr m:val="∑"/>
                        <m:ctrlPr>
                          <a:rPr lang="en-US" altLang="zh-CN" sz="2400" b="0" i="1" smtClean="0">
                            <a:solidFill>
                              <a:schemeClr val="tx1"/>
                            </a:solidFill>
                            <a:latin typeface="Cambria Math" panose="02040503050406030204" pitchFamily="18" charset="0"/>
                          </a:rPr>
                        </m:ctrlPr>
                      </m:naryPr>
                      <m:sub>
                        <m:r>
                          <m:rPr>
                            <m:brk m:alnAt="23"/>
                          </m:rPr>
                          <a:rPr lang="en-US" altLang="zh-CN" sz="2400" b="0" i="1" smtClean="0">
                            <a:solidFill>
                              <a:schemeClr val="tx1"/>
                            </a:solidFill>
                            <a:latin typeface="Cambria Math" panose="02040503050406030204" pitchFamily="18" charset="0"/>
                          </a:rPr>
                          <m:t>𝑟</m:t>
                        </m:r>
                        <m:r>
                          <a:rPr lang="en-US" altLang="zh-CN" sz="2400" b="0" i="1" smtClean="0">
                            <a:solidFill>
                              <a:schemeClr val="tx1"/>
                            </a:solidFill>
                            <a:latin typeface="Cambria Math" panose="02040503050406030204" pitchFamily="18" charset="0"/>
                          </a:rPr>
                          <m:t>=1</m:t>
                        </m:r>
                      </m:sub>
                      <m:sup>
                        <m:r>
                          <a:rPr lang="en-US" altLang="zh-CN" sz="2400" b="0" i="1" smtClean="0">
                            <a:solidFill>
                              <a:schemeClr val="tx1"/>
                            </a:solidFill>
                            <a:latin typeface="Cambria Math" panose="02040503050406030204" pitchFamily="18" charset="0"/>
                          </a:rPr>
                          <m:t>𝑅</m:t>
                        </m:r>
                      </m:sup>
                      <m:e>
                        <m:nary>
                          <m:naryPr>
                            <m:chr m:val="∑"/>
                            <m:ctrlPr>
                              <a:rPr lang="en-US" altLang="zh-CN" sz="2400" b="0" i="1" smtClean="0">
                                <a:solidFill>
                                  <a:schemeClr val="tx1"/>
                                </a:solidFill>
                                <a:latin typeface="Cambria Math" panose="02040503050406030204" pitchFamily="18" charset="0"/>
                              </a:rPr>
                            </m:ctrlPr>
                          </m:naryPr>
                          <m:sub>
                            <m:r>
                              <m:rPr>
                                <m:brk m:alnAt="23"/>
                              </m:rPr>
                              <a:rPr lang="en-US" altLang="zh-CN" sz="2400" b="0" i="1" smtClean="0">
                                <a:solidFill>
                                  <a:schemeClr val="tx1"/>
                                </a:solidFill>
                                <a:latin typeface="Cambria Math" panose="02040503050406030204" pitchFamily="18" charset="0"/>
                              </a:rPr>
                              <m:t>𝑖</m:t>
                            </m:r>
                            <m:r>
                              <a:rPr lang="en-US" altLang="zh-CN" sz="2400" b="0" i="1" smtClean="0">
                                <a:solidFill>
                                  <a:schemeClr val="tx1"/>
                                </a:solidFill>
                                <a:latin typeface="Cambria Math" panose="02040503050406030204" pitchFamily="18" charset="0"/>
                              </a:rPr>
                              <m:t>=1</m:t>
                            </m:r>
                          </m:sub>
                          <m:sup>
                            <m:r>
                              <a:rPr lang="en-US" altLang="zh-CN" sz="2400" b="0" i="1" smtClean="0">
                                <a:solidFill>
                                  <a:schemeClr val="tx1"/>
                                </a:solidFill>
                                <a:latin typeface="Cambria Math" panose="02040503050406030204" pitchFamily="18" charset="0"/>
                              </a:rPr>
                              <m:t>𝑛</m:t>
                            </m:r>
                          </m:sup>
                          <m:e>
                            <m:acc>
                              <m:accPr>
                                <m:chr m:val="̂"/>
                                <m:ctrlPr>
                                  <a:rPr lang="en-US" altLang="zh-CN" sz="2400" b="0" i="1" smtClean="0">
                                    <a:solidFill>
                                      <a:schemeClr val="tx1"/>
                                    </a:solidFill>
                                    <a:latin typeface="Cambria Math" panose="02040503050406030204" pitchFamily="18" charset="0"/>
                                  </a:rPr>
                                </m:ctrlPr>
                              </m:accPr>
                              <m:e>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𝑝</m:t>
                                    </m:r>
                                  </m:e>
                                  <m:sub>
                                    <m:r>
                                      <a:rPr lang="en-US" altLang="zh-CN" sz="2400" b="0" i="1" smtClean="0">
                                        <a:solidFill>
                                          <a:schemeClr val="tx1"/>
                                        </a:solidFill>
                                        <a:latin typeface="Cambria Math" panose="02040503050406030204" pitchFamily="18" charset="0"/>
                                      </a:rPr>
                                      <m:t>𝑟</m:t>
                                    </m:r>
                                  </m:sub>
                                </m:sSub>
                              </m:e>
                            </m:acc>
                            <m:r>
                              <a:rPr lang="en-US" altLang="zh-CN" sz="2400" b="0" i="1" smtClean="0">
                                <a:solidFill>
                                  <a:schemeClr val="tx1"/>
                                </a:solidFill>
                                <a:latin typeface="Cambria Math" panose="02040503050406030204" pitchFamily="18" charset="0"/>
                              </a:rPr>
                              <m:t>∗</m:t>
                            </m:r>
                            <m:sSup>
                              <m:sSupPr>
                                <m:ctrlPr>
                                  <a:rPr lang="en-US" altLang="zh-CN" sz="2400" b="0" i="1" smtClean="0">
                                    <a:solidFill>
                                      <a:schemeClr val="tx1"/>
                                    </a:solidFill>
                                    <a:latin typeface="Cambria Math" panose="02040503050406030204" pitchFamily="18" charset="0"/>
                                  </a:rPr>
                                </m:ctrlPr>
                              </m:sSupPr>
                              <m:e>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e>
                                </m:acc>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𝐹</m:t>
                                    </m:r>
                                  </m:e>
                                </m:acc>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e>
                        </m:nary>
                      </m:e>
                    </m:nary>
                  </m:oMath>
                </a14:m>
                <a:endParaRPr lang="en-US" altLang="zh-CN" sz="2400" dirty="0"/>
              </a:p>
            </p:txBody>
          </p:sp>
        </mc:Choice>
        <mc:Fallback xmlns="">
          <p:sp>
            <p:nvSpPr>
              <p:cNvPr id="3" name="文本框 2">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746950" y="5213789"/>
                <a:ext cx="8061089" cy="860300"/>
              </a:xfrm>
              <a:prstGeom prst="rect">
                <a:avLst/>
              </a:prstGeom>
              <a:blipFill>
                <a:blip r:embed="rId3"/>
                <a:stretch>
                  <a:fillRect b="-1560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195230E-6682-43D6-8DD4-9578CB8325A3}"/>
              </a:ext>
            </a:extLst>
          </p:cNvPr>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sp>
        <p:nvSpPr>
          <p:cNvPr id="10" name="文本框 12">
            <a:extLst>
              <a:ext uri="{FF2B5EF4-FFF2-40B4-BE49-F238E27FC236}">
                <a16:creationId xmlns:a16="http://schemas.microsoft.com/office/drawing/2014/main" id="{66FA2B94-B2DD-47D0-9ABB-C2C70174E04C}"/>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360B110-E32A-42FA-8212-F386E832D31C}"/>
                  </a:ext>
                </a:extLst>
              </p:cNvPr>
              <p:cNvSpPr txBox="1"/>
              <p:nvPr/>
            </p:nvSpPr>
            <p:spPr>
              <a:xfrm>
                <a:off x="319596" y="1089583"/>
                <a:ext cx="12110529" cy="412420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chemeClr val="tx1"/>
                    </a:solidFill>
                  </a:rPr>
                  <a:t>Feature Selection</a:t>
                </a:r>
              </a:p>
              <a:p>
                <a:pPr marL="800100" lvl="1" indent="-342900">
                  <a:buFont typeface="Wingdings" panose="05000000000000000000" pitchFamily="2" charset="2"/>
                  <a:buChar char="Ø"/>
                </a:pPr>
                <a:r>
                  <a:rPr lang="en-US" altLang="zh-CN" sz="2200" b="1" dirty="0"/>
                  <a:t>MV Test</a:t>
                </a:r>
                <a:r>
                  <a:rPr lang="en-US" altLang="zh-CN" sz="2200" dirty="0"/>
                  <a:t>: Mean Variance Test </a:t>
                </a:r>
                <a:r>
                  <a:rPr lang="en-US" altLang="zh-CN" sz="2200" b="1" dirty="0"/>
                  <a:t>(</a:t>
                </a:r>
                <a:r>
                  <a:rPr lang="en-US" altLang="zh-CN" sz="2200" b="1" i="1" dirty="0">
                    <a:solidFill>
                      <a:srgbClr val="0000FF"/>
                    </a:solidFill>
                  </a:rPr>
                  <a:t>JASA</a:t>
                </a:r>
                <a:r>
                  <a:rPr lang="en-US" altLang="zh-CN" sz="2200" i="1" dirty="0"/>
                  <a:t> 2015)</a:t>
                </a:r>
              </a:p>
              <a:p>
                <a:pPr marL="800100" lvl="1" indent="-342900">
                  <a:buFont typeface="Wingdings" panose="05000000000000000000" pitchFamily="2" charset="2"/>
                  <a:buChar char="Ø"/>
                </a:pPr>
                <a:r>
                  <a:rPr lang="en-US" altLang="zh-CN" sz="2200" dirty="0"/>
                  <a:t>Distribution free test of Independence (</a:t>
                </a:r>
                <a:r>
                  <a:rPr lang="en-US" altLang="zh-CN" sz="2200" dirty="0">
                    <a:solidFill>
                      <a:srgbClr val="FF0000"/>
                    </a:solidFill>
                    <a:hlinkClick r:id="rId4"/>
                  </a:rPr>
                  <a:t>https://github.com/ChuanyuXue/MVTest</a:t>
                </a:r>
                <a:r>
                  <a:rPr lang="en-US" altLang="zh-CN" sz="2200" dirty="0"/>
                  <a:t>)</a:t>
                </a:r>
              </a:p>
              <a:p>
                <a:pPr marL="800100" lvl="1" indent="-342900">
                  <a:buFont typeface="Wingdings" panose="05000000000000000000" pitchFamily="2" charset="2"/>
                  <a:buChar char="Ø"/>
                </a:pPr>
                <a:r>
                  <a:rPr lang="en-US" altLang="zh-CN" sz="2200" dirty="0"/>
                  <a:t>Mean Variance Index (</a:t>
                </a:r>
                <a14:m>
                  <m:oMath xmlns:m="http://schemas.openxmlformats.org/officeDocument/2006/math">
                    <m:r>
                      <a:rPr lang="en-US" altLang="zh-CN" sz="2200" b="0" i="1" smtClean="0">
                        <a:latin typeface="Cambria Math" panose="02040503050406030204" pitchFamily="18" charset="0"/>
                      </a:rPr>
                      <m:t>𝑋</m:t>
                    </m:r>
                  </m:oMath>
                </a14:m>
                <a:r>
                  <a:rPr lang="en-US" altLang="zh-CN" sz="2200" dirty="0"/>
                  <a:t>: a continuous </a:t>
                </a:r>
                <a:r>
                  <a:rPr lang="en-US" altLang="zh-CN" sz="2200" dirty="0" err="1"/>
                  <a:t>r.v</a:t>
                </a:r>
                <a:r>
                  <a:rPr lang="en-US" altLang="zh-CN" sz="2200" dirty="0"/>
                  <a:t>.; </a:t>
                </a:r>
                <a14:m>
                  <m:oMath xmlns:m="http://schemas.openxmlformats.org/officeDocument/2006/math">
                    <m:r>
                      <a:rPr lang="en-US" altLang="zh-CN" sz="2200" b="0" i="1" smtClean="0">
                        <a:latin typeface="Cambria Math" panose="02040503050406030204" pitchFamily="18" charset="0"/>
                      </a:rPr>
                      <m:t>𝑌</m:t>
                    </m:r>
                  </m:oMath>
                </a14:m>
                <a:r>
                  <a:rPr lang="en-US" altLang="zh-CN" sz="2200" dirty="0"/>
                  <a:t>: a categorical one):</a:t>
                </a:r>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endParaRPr lang="en-US" altLang="zh-CN" sz="2000" dirty="0"/>
              </a:p>
              <a:p>
                <a:pPr marL="800100" lvl="1" indent="-342900">
                  <a:buFont typeface="Wingdings" panose="05000000000000000000" pitchFamily="2" charset="2"/>
                  <a:buChar char="Ø"/>
                </a:pPr>
                <a:r>
                  <a:rPr lang="en-US" altLang="zh-CN" sz="2200" dirty="0"/>
                  <a:t>Testing hypothesis:</a:t>
                </a:r>
              </a:p>
              <a:p>
                <a:pPr marL="800100" lvl="1" indent="-342900">
                  <a:buFont typeface="Wingdings" panose="05000000000000000000" pitchFamily="2" charset="2"/>
                  <a:buChar char="Ø"/>
                </a:pPr>
                <a:endParaRPr lang="en-US" altLang="zh-CN" sz="2200" dirty="0"/>
              </a:p>
              <a:p>
                <a:pPr marL="800100" lvl="1" indent="-342900">
                  <a:buFont typeface="Wingdings" panose="05000000000000000000" pitchFamily="2" charset="2"/>
                  <a:buChar char="Ø"/>
                </a:pPr>
                <a:endParaRPr lang="en-US" altLang="zh-CN" sz="2200" dirty="0"/>
              </a:p>
              <a:p>
                <a:pPr marL="800100" lvl="1" indent="-342900">
                  <a:buFont typeface="Wingdings" panose="05000000000000000000" pitchFamily="2" charset="2"/>
                  <a:buChar char="Ø"/>
                </a:pPr>
                <a:endParaRPr lang="en-US" altLang="zh-CN" sz="2200" dirty="0"/>
              </a:p>
              <a:p>
                <a:pPr lvl="1"/>
                <a:endParaRPr lang="en-US" altLang="zh-CN" sz="2200" dirty="0" smtClean="0">
                  <a:solidFill>
                    <a:srgbClr val="0000FF"/>
                  </a:solidFill>
                </a:endParaRPr>
              </a:p>
              <a:p>
                <a:pPr marL="800100" lvl="1" indent="-342900">
                  <a:buFont typeface="Wingdings" panose="05000000000000000000" pitchFamily="2" charset="2"/>
                  <a:buChar char="Ø"/>
                </a:pPr>
                <a:r>
                  <a:rPr lang="en-US" altLang="zh-CN" sz="2200" dirty="0" smtClean="0">
                    <a:solidFill>
                      <a:srgbClr val="0000FF"/>
                    </a:solidFill>
                  </a:rPr>
                  <a:t>Test </a:t>
                </a:r>
                <a:r>
                  <a:rPr lang="en-US" altLang="zh-CN" sz="2200" dirty="0">
                    <a:solidFill>
                      <a:srgbClr val="0000FF"/>
                    </a:solidFill>
                  </a:rPr>
                  <a:t>statistic</a:t>
                </a:r>
                <a:r>
                  <a:rPr lang="en-US" altLang="zh-CN" sz="2200" dirty="0"/>
                  <a:t>:</a:t>
                </a:r>
              </a:p>
            </p:txBody>
          </p:sp>
        </mc:Choice>
        <mc:Fallback xmlns="">
          <p:sp>
            <p:nvSpPr>
              <p:cNvPr id="9" name="文本框 8">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319596" y="1089583"/>
                <a:ext cx="12110529" cy="4124206"/>
              </a:xfrm>
              <a:prstGeom prst="rect">
                <a:avLst/>
              </a:prstGeom>
              <a:blipFill>
                <a:blip r:embed="rId5"/>
                <a:stretch>
                  <a:fillRect l="-654" t="-1183" b="-20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360B110-E32A-42FA-8212-F386E832D31C}"/>
                  </a:ext>
                </a:extLst>
              </p:cNvPr>
              <p:cNvSpPr txBox="1"/>
              <p:nvPr/>
            </p:nvSpPr>
            <p:spPr>
              <a:xfrm>
                <a:off x="921121" y="2539273"/>
                <a:ext cx="8568500" cy="461665"/>
              </a:xfrm>
              <a:prstGeom prst="rect">
                <a:avLst/>
              </a:prstGeom>
              <a:noFill/>
            </p:spPr>
            <p:txBody>
              <a:bodyPr wrap="square" rtlCol="0">
                <a:spAutoFit/>
              </a:bodyPr>
              <a:lstStyle/>
              <a:p>
                <a:pPr lvl="1"/>
                <a14:m>
                  <m:oMath xmlns:m="http://schemas.openxmlformats.org/officeDocument/2006/math">
                    <m:r>
                      <a:rPr lang="en-US" altLang="zh-CN" sz="2400" b="0" i="1" smtClean="0">
                        <a:solidFill>
                          <a:schemeClr val="tx1"/>
                        </a:solidFill>
                        <a:latin typeface="Cambria Math" panose="02040503050406030204" pitchFamily="18" charset="0"/>
                      </a:rPr>
                      <m:t>𝑀𝑉</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𝑋</m:t>
                        </m:r>
                      </m:e>
                      <m:e>
                        <m:r>
                          <a:rPr lang="en-US" altLang="zh-CN" sz="2400" b="0" i="1" smtClean="0">
                            <a:solidFill>
                              <a:schemeClr val="tx1"/>
                            </a:solidFill>
                            <a:latin typeface="Cambria Math" panose="02040503050406030204" pitchFamily="18" charset="0"/>
                          </a:rPr>
                          <m:t>𝑌</m:t>
                        </m:r>
                      </m:e>
                    </m:d>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𝐸</m:t>
                        </m:r>
                      </m:e>
                      <m:sub>
                        <m:r>
                          <a:rPr lang="en-US" altLang="zh-CN" sz="2400" b="0" i="1" smtClean="0">
                            <a:solidFill>
                              <a:schemeClr val="tx1"/>
                            </a:solidFill>
                            <a:latin typeface="Cambria Math" panose="02040503050406030204" pitchFamily="18" charset="0"/>
                          </a:rPr>
                          <m:t>𝑋</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𝑉𝑎𝑟</m:t>
                        </m:r>
                      </m:e>
                      <m:sub>
                        <m:r>
                          <a:rPr lang="en-US" altLang="zh-CN" sz="2400" b="0" i="1" smtClean="0">
                            <a:solidFill>
                              <a:schemeClr val="tx1"/>
                            </a:solidFill>
                            <a:latin typeface="Cambria Math" panose="02040503050406030204" pitchFamily="18" charset="0"/>
                          </a:rPr>
                          <m:t>𝑌</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𝐹</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𝑋</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𝑌</m:t>
                    </m:r>
                    <m:r>
                      <a:rPr lang="en-US" altLang="zh-CN" sz="2400" b="0" i="1" smtClean="0">
                        <a:solidFill>
                          <a:schemeClr val="tx1"/>
                        </a:solidFill>
                        <a:latin typeface="Cambria Math" panose="02040503050406030204" pitchFamily="18" charset="0"/>
                      </a:rPr>
                      <m:t>))]</m:t>
                    </m:r>
                  </m:oMath>
                </a14:m>
                <a:r>
                  <a:rPr lang="en-US" altLang="zh-CN" sz="2400" dirty="0"/>
                  <a:t> </a:t>
                </a:r>
                <a14:m>
                  <m:oMath xmlns:m="http://schemas.openxmlformats.org/officeDocument/2006/math">
                    <m:r>
                      <a:rPr lang="en-US" altLang="zh-CN" sz="2400" i="1">
                        <a:latin typeface="Cambria Math" panose="02040503050406030204" pitchFamily="18" charset="0"/>
                      </a:rPr>
                      <m:t>𝑤h𝑒𝑟𝑒</m:t>
                    </m:r>
                    <m:r>
                      <a:rPr lang="en-US" altLang="zh-CN" sz="2400" b="0" i="1" smtClean="0">
                        <a:latin typeface="Cambria Math" panose="02040503050406030204" pitchFamily="18" charset="0"/>
                      </a:rPr>
                      <m:t> </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e>
                    </m:d>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𝑌</m:t>
                        </m:r>
                      </m:e>
                    </m:d>
                  </m:oMath>
                </a14:m>
                <a:endParaRPr lang="zh-CN" altLang="en-US" sz="2400" dirty="0">
                  <a:solidFill>
                    <a:schemeClr val="tx1"/>
                  </a:solidFill>
                </a:endParaRPr>
              </a:p>
            </p:txBody>
          </p:sp>
        </mc:Choice>
        <mc:Fallback xmlns="">
          <p:sp>
            <p:nvSpPr>
              <p:cNvPr id="11" name="文本框 10">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921121" y="2539273"/>
                <a:ext cx="8568500" cy="461665"/>
              </a:xfrm>
              <a:prstGeom prst="rect">
                <a:avLst/>
              </a:prstGeom>
              <a:blipFill>
                <a:blip r:embed="rId6"/>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360B110-E32A-42FA-8212-F386E832D31C}"/>
                  </a:ext>
                </a:extLst>
              </p:cNvPr>
              <p:cNvSpPr txBox="1"/>
              <p:nvPr/>
            </p:nvSpPr>
            <p:spPr>
              <a:xfrm>
                <a:off x="746950" y="3541284"/>
                <a:ext cx="7863650" cy="1200329"/>
              </a:xfrm>
              <a:prstGeom prst="rect">
                <a:avLst/>
              </a:prstGeom>
              <a:noFill/>
            </p:spPr>
            <p:txBody>
              <a:bodyPr wrap="square" rtlCol="0">
                <a:spAutoFit/>
              </a:bodyPr>
              <a:lstStyle/>
              <a:p>
                <a:pPr lvl="1"/>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𝐻</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𝐹</m:t>
                        </m:r>
                      </m:e>
                      <m:sub>
                        <m:r>
                          <a:rPr lang="en-US" altLang="zh-CN" sz="2400" b="0" i="1" smtClean="0">
                            <a:solidFill>
                              <a:schemeClr val="tx1"/>
                            </a:solidFill>
                            <a:latin typeface="Cambria Math" panose="02040503050406030204" pitchFamily="18" charset="0"/>
                          </a:rPr>
                          <m:t>𝑟</m:t>
                        </m:r>
                      </m:sub>
                    </m:sSub>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𝑥</m:t>
                        </m:r>
                      </m:e>
                    </m:d>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𝐹</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𝑥</m:t>
                        </m:r>
                      </m:e>
                    </m:d>
                  </m:oMath>
                </a14:m>
                <a:r>
                  <a:rPr lang="zh-CN" altLang="en-US" sz="2400" dirty="0">
                    <a:solidFill>
                      <a:schemeClr val="tx1"/>
                    </a:solidFill>
                  </a:rPr>
                  <a:t> </a:t>
                </a:r>
                <a:r>
                  <a:rPr lang="en-US" altLang="zh-CN" sz="2400" dirty="0">
                    <a:solidFill>
                      <a:schemeClr val="tx1"/>
                    </a:solidFill>
                    <a:latin typeface="Cambria Math" panose="02040503050406030204" pitchFamily="18" charset="0"/>
                    <a:ea typeface="Cambria Math" panose="02040503050406030204" pitchFamily="18" charset="0"/>
                  </a:rPr>
                  <a:t>for any </a:t>
                </a:r>
                <a14:m>
                  <m:oMath xmlns:m="http://schemas.openxmlformats.org/officeDocument/2006/math">
                    <m:r>
                      <a:rPr lang="en-US" altLang="zh-CN" sz="2400" b="0" i="1" smtClean="0">
                        <a:solidFill>
                          <a:schemeClr val="tx1"/>
                        </a:solidFill>
                        <a:latin typeface="Cambria Math" panose="02040503050406030204" pitchFamily="18" charset="0"/>
                        <a:ea typeface="Cambria Math" panose="02040503050406030204" pitchFamily="18" charset="0"/>
                      </a:rPr>
                      <m:t>𝑥</m:t>
                    </m:r>
                  </m:oMath>
                </a14:m>
                <a:r>
                  <a:rPr lang="en-US" altLang="zh-CN" sz="2400" dirty="0">
                    <a:solidFill>
                      <a:schemeClr val="tx1"/>
                    </a:solidFill>
                    <a:latin typeface="Cambria Math" panose="02040503050406030204" pitchFamily="18" charset="0"/>
                    <a:ea typeface="Cambria Math" panose="02040503050406030204" pitchFamily="18" charset="0"/>
                  </a:rPr>
                  <a:t> and r=1,.. .,R</a:t>
                </a:r>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oMath>
                </a14:m>
                <a:r>
                  <a:rPr lang="zh-CN" altLang="en-US" sz="2400" dirty="0">
                    <a:solidFill>
                      <a:schemeClr val="tx1"/>
                    </a:solidFill>
                    <a:latin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zh-CN" altLang="en-US" sz="2400" dirty="0"/>
                  <a:t> </a:t>
                </a:r>
                <a:r>
                  <a:rPr lang="en-US" altLang="zh-CN" sz="2400" dirty="0">
                    <a:latin typeface="Cambria Math" panose="02040503050406030204" pitchFamily="18" charset="0"/>
                    <a:ea typeface="Cambria Math" panose="02040503050406030204" pitchFamily="18" charset="0"/>
                  </a:rPr>
                  <a:t>for some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altLang="zh-CN" sz="2400" dirty="0">
                    <a:latin typeface="Cambria Math" panose="02040503050406030204" pitchFamily="18" charset="0"/>
                    <a:ea typeface="Cambria Math" panose="02040503050406030204" pitchFamily="18" charset="0"/>
                  </a:rPr>
                  <a:t> and r=1,.. </a:t>
                </a:r>
                <a:r>
                  <a:rPr lang="en-US" altLang="zh-CN" sz="2400" dirty="0" smtClean="0">
                    <a:latin typeface="Cambria Math" panose="02040503050406030204" pitchFamily="18" charset="0"/>
                    <a:ea typeface="Cambria Math" panose="02040503050406030204" pitchFamily="18" charset="0"/>
                  </a:rPr>
                  <a:t>.,R</a:t>
                </a:r>
              </a:p>
              <a:p>
                <a:pPr lvl="1"/>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𝑤h𝑒𝑟𝑒</m:t>
                      </m:r>
                      <m:r>
                        <a:rPr lang="en-US" altLang="zh-CN" sz="2400" i="1">
                          <a:latin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e>
                      </m:d>
                      <m:r>
                        <a:rPr lang="en-US" altLang="zh-CN" sz="240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𝑌</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𝑦</m:t>
                          </m:r>
                        </m:e>
                        <m:sub>
                          <m:r>
                            <a:rPr lang="en-US" altLang="zh-CN" sz="2400" i="1">
                              <a:latin typeface="Cambria Math" panose="02040503050406030204" pitchFamily="18" charset="0"/>
                              <a:ea typeface="Cambria Math" panose="02040503050406030204" pitchFamily="18" charset="0"/>
                            </a:rPr>
                            <m:t>𝑟</m:t>
                          </m:r>
                        </m:sub>
                      </m:sSub>
                      <m:r>
                        <a:rPr lang="en-US" altLang="zh-CN" sz="2400" i="1">
                          <a:latin typeface="Cambria Math" panose="02040503050406030204" pitchFamily="18" charset="0"/>
                        </a:rPr>
                        <m:t>)</m:t>
                      </m:r>
                    </m:oMath>
                  </m:oMathPara>
                </a14:m>
                <a:endParaRPr lang="en-US" altLang="zh-CN" sz="2400" dirty="0"/>
              </a:p>
            </p:txBody>
          </p:sp>
        </mc:Choice>
        <mc:Fallback xmlns="">
          <p:sp>
            <p:nvSpPr>
              <p:cNvPr id="12" name="文本框 11">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746950" y="3541284"/>
                <a:ext cx="7863650" cy="1200329"/>
              </a:xfrm>
              <a:prstGeom prst="rect">
                <a:avLst/>
              </a:prstGeom>
              <a:blipFill>
                <a:blip r:embed="rId7"/>
                <a:stretch>
                  <a:fillRect t="-5076" b="-609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63A93EDE-C14E-4089-815B-E5EA4EF19BA9}"/>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143978302"/>
      </p:ext>
    </p:extLst>
  </p:cSld>
  <p:clrMapOvr>
    <a:masterClrMapping/>
  </p:clrMapOvr>
  <mc:AlternateContent xmlns:mc="http://schemas.openxmlformats.org/markup-compatibility/2006" xmlns:p14="http://schemas.microsoft.com/office/powerpoint/2010/main">
    <mc:Choice Requires="p14">
      <p:transition spd="slow" p14:dur="2000" advTm="1222"/>
    </mc:Choice>
    <mc:Fallback xmlns="">
      <p:transition spd="slow" advTm="122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199163" y="301840"/>
            <a:ext cx="1515158" cy="523220"/>
          </a:xfrm>
          <a:prstGeom prst="rect">
            <a:avLst/>
          </a:prstGeom>
          <a:noFill/>
        </p:spPr>
        <p:txBody>
          <a:bodyPr wrap="none" rtlCol="0">
            <a:spAutoFit/>
          </a:bodyPr>
          <a:lstStyle/>
          <a:p>
            <a:r>
              <a:rPr lang="en-US" altLang="zh-CN" sz="2800" b="1" dirty="0"/>
              <a:t>Ranking</a:t>
            </a:r>
            <a:endParaRPr lang="zh-CN" altLang="en-US" sz="2800" b="1" dirty="0"/>
          </a:p>
        </p:txBody>
      </p:sp>
      <p:sp>
        <p:nvSpPr>
          <p:cNvPr id="4" name="文本框 3">
            <a:extLst>
              <a:ext uri="{FF2B5EF4-FFF2-40B4-BE49-F238E27FC236}">
                <a16:creationId xmlns:a16="http://schemas.microsoft.com/office/drawing/2014/main" id="{A64FB0BC-8475-401B-8EB4-9AFABD476974}"/>
              </a:ext>
            </a:extLst>
          </p:cNvPr>
          <p:cNvSpPr txBox="1"/>
          <p:nvPr/>
        </p:nvSpPr>
        <p:spPr>
          <a:xfrm>
            <a:off x="319596" y="1089582"/>
            <a:ext cx="11374657" cy="331385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t>Model Averaging</a:t>
            </a:r>
          </a:p>
          <a:p>
            <a:pPr marL="800100" lvl="1" indent="-342900">
              <a:lnSpc>
                <a:spcPct val="200000"/>
              </a:lnSpc>
              <a:buFont typeface="Wingdings" panose="05000000000000000000" pitchFamily="2" charset="2"/>
              <a:buChar char="Ø"/>
            </a:pPr>
            <a:r>
              <a:rPr lang="en-US" altLang="zh-CN" sz="2400" b="1" dirty="0"/>
              <a:t>3 steps</a:t>
            </a:r>
          </a:p>
          <a:p>
            <a:pPr marL="800100" lvl="1" indent="-342900">
              <a:lnSpc>
                <a:spcPct val="200000"/>
              </a:lnSpc>
              <a:buFont typeface="Wingdings" panose="05000000000000000000" pitchFamily="2" charset="2"/>
              <a:buChar char="Ø"/>
            </a:pPr>
            <a:r>
              <a:rPr lang="en-US" altLang="zh-CN" sz="2400" dirty="0"/>
              <a:t>Step 1: averaging </a:t>
            </a:r>
            <a:r>
              <a:rPr lang="en-US" altLang="zh-CN" sz="2400" dirty="0" err="1"/>
              <a:t>lightgbm</a:t>
            </a:r>
            <a:r>
              <a:rPr lang="en-US" altLang="zh-CN" sz="2400" dirty="0"/>
              <a:t> and </a:t>
            </a:r>
            <a:r>
              <a:rPr lang="en-US" altLang="zh-CN" sz="2400" dirty="0" err="1"/>
              <a:t>catboost</a:t>
            </a:r>
            <a:r>
              <a:rPr lang="en-US" altLang="zh-CN" sz="2400" dirty="0"/>
              <a:t> with </a:t>
            </a:r>
            <a:r>
              <a:rPr lang="en-US" altLang="zh-CN" sz="2400" dirty="0">
                <a:solidFill>
                  <a:srgbClr val="0000FF"/>
                </a:solidFill>
              </a:rPr>
              <a:t>Harmonic Mean</a:t>
            </a:r>
          </a:p>
          <a:p>
            <a:pPr marL="800100" lvl="1" indent="-342900">
              <a:lnSpc>
                <a:spcPct val="200000"/>
              </a:lnSpc>
              <a:buFont typeface="Wingdings" panose="05000000000000000000" pitchFamily="2" charset="2"/>
              <a:buChar char="Ø"/>
            </a:pPr>
            <a:r>
              <a:rPr lang="en-US" altLang="zh-CN" sz="2400" dirty="0"/>
              <a:t>Step 2: averaging </a:t>
            </a:r>
            <a:r>
              <a:rPr lang="en-US" altLang="zh-CN" sz="2400" dirty="0" err="1"/>
              <a:t>lightgbm</a:t>
            </a:r>
            <a:r>
              <a:rPr lang="en-US" altLang="zh-CN" sz="2400" dirty="0"/>
              <a:t> and </a:t>
            </a:r>
            <a:r>
              <a:rPr lang="en-US" altLang="zh-CN" sz="2400" dirty="0" err="1"/>
              <a:t>catboost</a:t>
            </a:r>
            <a:r>
              <a:rPr lang="en-US" altLang="zh-CN" sz="2400" dirty="0"/>
              <a:t> with </a:t>
            </a:r>
            <a:r>
              <a:rPr lang="en-US" altLang="zh-CN" sz="2400" dirty="0">
                <a:solidFill>
                  <a:srgbClr val="0000FF"/>
                </a:solidFill>
              </a:rPr>
              <a:t>Geometric Mean</a:t>
            </a:r>
          </a:p>
          <a:p>
            <a:pPr marL="800100" lvl="1" indent="-342900">
              <a:lnSpc>
                <a:spcPct val="200000"/>
              </a:lnSpc>
              <a:buFont typeface="Wingdings" panose="05000000000000000000" pitchFamily="2" charset="2"/>
              <a:buChar char="Ø"/>
            </a:pPr>
            <a:r>
              <a:rPr lang="en-US" altLang="zh-CN" sz="2400" dirty="0"/>
              <a:t>Step 3: Harmonic Mean * 0.5 + Geometric Mean * 0.5</a:t>
            </a:r>
            <a:endParaRPr lang="zh-CN" altLang="en-US" sz="2400" dirty="0"/>
          </a:p>
        </p:txBody>
      </p:sp>
      <p:sp>
        <p:nvSpPr>
          <p:cNvPr id="6" name="文本框 12">
            <a:extLst>
              <a:ext uri="{FF2B5EF4-FFF2-40B4-BE49-F238E27FC236}">
                <a16:creationId xmlns:a16="http://schemas.microsoft.com/office/drawing/2014/main" id="{0EA69052-1EAF-4295-B195-C744652F95FA}"/>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3" name="灯片编号占位符 2">
            <a:extLst>
              <a:ext uri="{FF2B5EF4-FFF2-40B4-BE49-F238E27FC236}">
                <a16:creationId xmlns:a16="http://schemas.microsoft.com/office/drawing/2014/main" id="{31689DFF-279A-49A1-8651-DF9F34EAA56C}"/>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3425604134"/>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129494" y="301840"/>
            <a:ext cx="1980029" cy="523220"/>
          </a:xfrm>
          <a:prstGeom prst="rect">
            <a:avLst/>
          </a:prstGeom>
          <a:noFill/>
        </p:spPr>
        <p:txBody>
          <a:bodyPr wrap="none" rtlCol="0">
            <a:spAutoFit/>
          </a:bodyPr>
          <a:lstStyle/>
          <a:p>
            <a:r>
              <a:rPr lang="en-US" altLang="zh-CN" sz="2800" b="1" dirty="0"/>
              <a:t>Conclusion</a:t>
            </a:r>
            <a:endParaRPr lang="zh-CN" altLang="en-US" sz="2800" b="1" dirty="0"/>
          </a:p>
        </p:txBody>
      </p:sp>
      <p:sp>
        <p:nvSpPr>
          <p:cNvPr id="7" name="文本框 12">
            <a:extLst>
              <a:ext uri="{FF2B5EF4-FFF2-40B4-BE49-F238E27FC236}">
                <a16:creationId xmlns:a16="http://schemas.microsoft.com/office/drawing/2014/main" id="{7C58AF5E-EF1F-47E1-A812-0C88DB09E2EB}"/>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grpSp>
        <p:nvGrpSpPr>
          <p:cNvPr id="28" name="组合 27"/>
          <p:cNvGrpSpPr/>
          <p:nvPr/>
        </p:nvGrpSpPr>
        <p:grpSpPr>
          <a:xfrm>
            <a:off x="4096689" y="1968446"/>
            <a:ext cx="7741920" cy="4767460"/>
            <a:chOff x="2131528" y="1141131"/>
            <a:chExt cx="7741920" cy="4767460"/>
          </a:xfrm>
        </p:grpSpPr>
        <p:grpSp>
          <p:nvGrpSpPr>
            <p:cNvPr id="18" name="组合 17"/>
            <p:cNvGrpSpPr/>
            <p:nvPr/>
          </p:nvGrpSpPr>
          <p:grpSpPr>
            <a:xfrm>
              <a:off x="2131528" y="1541241"/>
              <a:ext cx="7741920" cy="4367350"/>
              <a:chOff x="461554" y="1502227"/>
              <a:chExt cx="9572728" cy="4942115"/>
            </a:xfrm>
          </p:grpSpPr>
          <p:sp>
            <p:nvSpPr>
              <p:cNvPr id="3" name="矩形 2"/>
              <p:cNvSpPr/>
              <p:nvPr/>
            </p:nvSpPr>
            <p:spPr>
              <a:xfrm>
                <a:off x="461554" y="5830254"/>
                <a:ext cx="1096167" cy="61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Cambria Math" panose="02040503050406030204" pitchFamily="18" charset="0"/>
                    <a:ea typeface="Cambria Math" panose="02040503050406030204" pitchFamily="18" charset="0"/>
                  </a:rPr>
                  <a:t>Category </a:t>
                </a:r>
                <a:endParaRPr lang="zh-CN" altLang="en-US" sz="1400" dirty="0">
                  <a:solidFill>
                    <a:schemeClr val="tx1"/>
                  </a:solidFill>
                  <a:latin typeface="Cambria Math" panose="02040503050406030204" pitchFamily="18" charset="0"/>
                </a:endParaRPr>
              </a:p>
            </p:txBody>
          </p:sp>
          <p:sp>
            <p:nvSpPr>
              <p:cNvPr id="8" name="矩形 7"/>
              <p:cNvSpPr/>
              <p:nvPr/>
            </p:nvSpPr>
            <p:spPr>
              <a:xfrm>
                <a:off x="1583778" y="5216166"/>
                <a:ext cx="1096167" cy="61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ambria Math" panose="02040503050406030204" pitchFamily="18" charset="0"/>
                    <a:ea typeface="Cambria Math" panose="02040503050406030204" pitchFamily="18" charset="0"/>
                  </a:rPr>
                  <a:t>Shop </a:t>
                </a:r>
                <a:endParaRPr lang="zh-CN" altLang="en-US" sz="1600" dirty="0">
                  <a:solidFill>
                    <a:schemeClr val="tx1"/>
                  </a:solidFill>
                  <a:latin typeface="Cambria Math" panose="02040503050406030204" pitchFamily="18" charset="0"/>
                </a:endParaRPr>
              </a:p>
            </p:txBody>
          </p:sp>
          <p:sp>
            <p:nvSpPr>
              <p:cNvPr id="12" name="矩形 11"/>
              <p:cNvSpPr/>
              <p:nvPr/>
            </p:nvSpPr>
            <p:spPr>
              <a:xfrm>
                <a:off x="4872278" y="3389306"/>
                <a:ext cx="1297015" cy="614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FF"/>
                    </a:solidFill>
                    <a:latin typeface="Cambria Math" panose="02040503050406030204" pitchFamily="18" charset="0"/>
                    <a:ea typeface="Cambria Math" panose="02040503050406030204" pitchFamily="18" charset="0"/>
                  </a:rPr>
                  <a:t>Advanced Item CF</a:t>
                </a:r>
                <a:endParaRPr lang="zh-CN" altLang="en-US" sz="1600" dirty="0">
                  <a:solidFill>
                    <a:srgbClr val="0000FF"/>
                  </a:solidFill>
                  <a:latin typeface="Cambria Math" panose="02040503050406030204" pitchFamily="18" charset="0"/>
                </a:endParaRPr>
              </a:p>
            </p:txBody>
          </p:sp>
          <p:sp>
            <p:nvSpPr>
              <p:cNvPr id="13" name="矩形 12"/>
              <p:cNvSpPr/>
              <p:nvPr/>
            </p:nvSpPr>
            <p:spPr>
              <a:xfrm>
                <a:off x="6143237" y="2782921"/>
                <a:ext cx="1297015" cy="61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Cambria Math" panose="02040503050406030204" pitchFamily="18" charset="0"/>
                    <a:ea typeface="Cambria Math" panose="02040503050406030204" pitchFamily="18" charset="0"/>
                  </a:rPr>
                  <a:t>Match &amp; Rank</a:t>
                </a:r>
                <a:endParaRPr lang="zh-CN" altLang="en-US" sz="1400" dirty="0">
                  <a:solidFill>
                    <a:schemeClr val="tx1"/>
                  </a:solidFill>
                  <a:latin typeface="Cambria Math" panose="02040503050406030204" pitchFamily="18" charset="0"/>
                </a:endParaRPr>
              </a:p>
            </p:txBody>
          </p:sp>
          <p:sp>
            <p:nvSpPr>
              <p:cNvPr id="14" name="矩形 13"/>
              <p:cNvSpPr/>
              <p:nvPr/>
            </p:nvSpPr>
            <p:spPr>
              <a:xfrm>
                <a:off x="7440252" y="2163466"/>
                <a:ext cx="1297015" cy="614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0000FF"/>
                    </a:solidFill>
                    <a:latin typeface="Cambria Math" panose="02040503050406030204" pitchFamily="18" charset="0"/>
                    <a:ea typeface="Cambria Math" panose="02040503050406030204" pitchFamily="18" charset="0"/>
                  </a:rPr>
                  <a:t>Feature Engineering &amp; Selection</a:t>
                </a:r>
                <a:endParaRPr lang="zh-CN" altLang="en-US" sz="1200" dirty="0">
                  <a:solidFill>
                    <a:srgbClr val="0000FF"/>
                  </a:solidFill>
                  <a:latin typeface="Cambria Math" panose="02040503050406030204" pitchFamily="18" charset="0"/>
                </a:endParaRPr>
              </a:p>
            </p:txBody>
          </p:sp>
          <p:sp>
            <p:nvSpPr>
              <p:cNvPr id="15" name="矩形 14"/>
              <p:cNvSpPr/>
              <p:nvPr/>
            </p:nvSpPr>
            <p:spPr>
              <a:xfrm>
                <a:off x="2679945" y="4602078"/>
                <a:ext cx="1096167" cy="61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Cambria Math" panose="02040503050406030204" pitchFamily="18" charset="0"/>
                    <a:ea typeface="Cambria Math" panose="02040503050406030204" pitchFamily="18" charset="0"/>
                  </a:rPr>
                  <a:t>Category &amp; Shop </a:t>
                </a:r>
                <a:endParaRPr lang="zh-CN" altLang="en-US" sz="1400" dirty="0">
                  <a:solidFill>
                    <a:schemeClr val="tx1"/>
                  </a:solidFill>
                  <a:latin typeface="Cambria Math" panose="02040503050406030204" pitchFamily="18" charset="0"/>
                </a:endParaRPr>
              </a:p>
            </p:txBody>
          </p:sp>
          <p:sp>
            <p:nvSpPr>
              <p:cNvPr id="16" name="矩形 15"/>
              <p:cNvSpPr/>
              <p:nvPr/>
            </p:nvSpPr>
            <p:spPr>
              <a:xfrm>
                <a:off x="3776111" y="3987990"/>
                <a:ext cx="1096167" cy="614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FF"/>
                    </a:solidFill>
                    <a:latin typeface="Cambria Math" panose="02040503050406030204" pitchFamily="18" charset="0"/>
                    <a:ea typeface="Cambria Math" panose="02040503050406030204" pitchFamily="18" charset="0"/>
                  </a:rPr>
                  <a:t>Item CF</a:t>
                </a:r>
                <a:endParaRPr lang="zh-CN" altLang="en-US" sz="1600" dirty="0">
                  <a:solidFill>
                    <a:srgbClr val="0000FF"/>
                  </a:solidFill>
                  <a:latin typeface="Cambria Math" panose="02040503050406030204" pitchFamily="18" charset="0"/>
                </a:endParaRPr>
              </a:p>
            </p:txBody>
          </p:sp>
          <p:sp>
            <p:nvSpPr>
              <p:cNvPr id="17" name="矩形 16"/>
              <p:cNvSpPr/>
              <p:nvPr/>
            </p:nvSpPr>
            <p:spPr>
              <a:xfrm>
                <a:off x="8737267" y="1502227"/>
                <a:ext cx="1297015" cy="614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Cambria Math" panose="02040503050406030204" pitchFamily="18" charset="0"/>
                    <a:ea typeface="Cambria Math" panose="02040503050406030204" pitchFamily="18" charset="0"/>
                  </a:rPr>
                  <a:t>Model Averaging</a:t>
                </a:r>
                <a:endParaRPr lang="zh-CN" altLang="en-US" sz="1400" dirty="0">
                  <a:solidFill>
                    <a:schemeClr val="tx1"/>
                  </a:solidFill>
                  <a:latin typeface="Cambria Math" panose="02040503050406030204" pitchFamily="18" charset="0"/>
                </a:endParaRPr>
              </a:p>
            </p:txBody>
          </p:sp>
        </p:grpSp>
        <p:sp>
          <p:nvSpPr>
            <p:cNvPr id="19" name="文本框 18"/>
            <p:cNvSpPr txBox="1"/>
            <p:nvPr/>
          </p:nvSpPr>
          <p:spPr>
            <a:xfrm>
              <a:off x="2131528" y="4981402"/>
              <a:ext cx="832353" cy="400110"/>
            </a:xfrm>
            <a:prstGeom prst="rect">
              <a:avLst/>
            </a:prstGeom>
            <a:noFill/>
          </p:spPr>
          <p:txBody>
            <a:bodyPr wrap="square" rtlCol="0">
              <a:spAutoFit/>
            </a:bodyPr>
            <a:lstStyle/>
            <a:p>
              <a:pPr algn="l"/>
              <a:r>
                <a:rPr lang="en-US" altLang="zh-CN" sz="2000" dirty="0">
                  <a:latin typeface="Cambria Math" panose="02040503050406030204" pitchFamily="18" charset="0"/>
                  <a:ea typeface="Cambria Math" panose="02040503050406030204" pitchFamily="18" charset="0"/>
                </a:rPr>
                <a:t>0.023</a:t>
              </a:r>
              <a:endParaRPr lang="zh-CN" altLang="en-US" sz="2000" dirty="0">
                <a:latin typeface="Cambria Math" panose="02040503050406030204" pitchFamily="18" charset="0"/>
                <a:ea typeface="Microsoft YaHei UI" panose="020B0503020204020204" pitchFamily="34" charset="-122"/>
              </a:endParaRPr>
            </a:p>
          </p:txBody>
        </p:sp>
        <p:sp>
          <p:nvSpPr>
            <p:cNvPr id="21" name="文本框 20"/>
            <p:cNvSpPr txBox="1"/>
            <p:nvPr/>
          </p:nvSpPr>
          <p:spPr>
            <a:xfrm>
              <a:off x="3039124" y="4423141"/>
              <a:ext cx="832353" cy="400110"/>
            </a:xfrm>
            <a:prstGeom prst="rect">
              <a:avLst/>
            </a:prstGeom>
            <a:noFill/>
          </p:spPr>
          <p:txBody>
            <a:bodyPr wrap="square" rtlCol="0">
              <a:spAutoFit/>
            </a:bodyPr>
            <a:lstStyle/>
            <a:p>
              <a:pPr algn="l"/>
              <a:r>
                <a:rPr lang="en-US" altLang="zh-CN" sz="2000" dirty="0">
                  <a:latin typeface="Cambria Math" panose="02040503050406030204" pitchFamily="18" charset="0"/>
                  <a:ea typeface="Cambria Math" panose="02040503050406030204" pitchFamily="18" charset="0"/>
                </a:rPr>
                <a:t>0.029</a:t>
              </a:r>
              <a:endParaRPr lang="zh-CN" altLang="en-US" sz="2000" dirty="0">
                <a:latin typeface="Cambria Math" panose="02040503050406030204" pitchFamily="18" charset="0"/>
                <a:ea typeface="Microsoft YaHei UI" panose="020B0503020204020204" pitchFamily="34" charset="-122"/>
              </a:endParaRPr>
            </a:p>
          </p:txBody>
        </p:sp>
        <p:sp>
          <p:nvSpPr>
            <p:cNvPr id="22" name="文本框 21"/>
            <p:cNvSpPr txBox="1"/>
            <p:nvPr/>
          </p:nvSpPr>
          <p:spPr>
            <a:xfrm>
              <a:off x="3952730" y="3880471"/>
              <a:ext cx="832353" cy="400110"/>
            </a:xfrm>
            <a:prstGeom prst="rect">
              <a:avLst/>
            </a:prstGeom>
            <a:noFill/>
          </p:spPr>
          <p:txBody>
            <a:bodyPr wrap="square" rtlCol="0">
              <a:spAutoFit/>
            </a:bodyPr>
            <a:lstStyle/>
            <a:p>
              <a:pPr algn="l"/>
              <a:r>
                <a:rPr lang="en-US" altLang="zh-CN" sz="2000" dirty="0">
                  <a:latin typeface="Cambria Math" panose="02040503050406030204" pitchFamily="18" charset="0"/>
                  <a:ea typeface="Cambria Math" panose="02040503050406030204" pitchFamily="18" charset="0"/>
                </a:rPr>
                <a:t>0.032</a:t>
              </a:r>
              <a:endParaRPr lang="zh-CN" altLang="en-US" sz="2000" dirty="0">
                <a:latin typeface="Cambria Math" panose="02040503050406030204" pitchFamily="18" charset="0"/>
                <a:ea typeface="Microsoft YaHei UI" panose="020B0503020204020204" pitchFamily="34" charset="-122"/>
              </a:endParaRPr>
            </a:p>
          </p:txBody>
        </p:sp>
        <p:sp>
          <p:nvSpPr>
            <p:cNvPr id="23" name="文本框 22"/>
            <p:cNvSpPr txBox="1"/>
            <p:nvPr/>
          </p:nvSpPr>
          <p:spPr>
            <a:xfrm>
              <a:off x="4812168" y="3301656"/>
              <a:ext cx="832353" cy="400110"/>
            </a:xfrm>
            <a:prstGeom prst="rect">
              <a:avLst/>
            </a:prstGeom>
            <a:noFill/>
          </p:spPr>
          <p:txBody>
            <a:bodyPr wrap="square" rtlCol="0">
              <a:spAutoFit/>
            </a:bodyPr>
            <a:lstStyle/>
            <a:p>
              <a:pPr algn="l"/>
              <a:r>
                <a:rPr lang="en-US" altLang="zh-CN" sz="2000" dirty="0">
                  <a:solidFill>
                    <a:srgbClr val="0000FF"/>
                  </a:solidFill>
                  <a:latin typeface="Cambria Math" panose="02040503050406030204" pitchFamily="18" charset="0"/>
                  <a:ea typeface="Cambria Math" panose="02040503050406030204" pitchFamily="18" charset="0"/>
                </a:rPr>
                <a:t>0.045</a:t>
              </a:r>
              <a:endParaRPr lang="zh-CN" altLang="en-US" sz="2000" dirty="0">
                <a:solidFill>
                  <a:srgbClr val="0000FF"/>
                </a:solidFill>
                <a:latin typeface="Cambria Math" panose="02040503050406030204" pitchFamily="18" charset="0"/>
                <a:ea typeface="Microsoft YaHei UI" panose="020B0503020204020204" pitchFamily="34" charset="-122"/>
              </a:endParaRPr>
            </a:p>
          </p:txBody>
        </p:sp>
        <p:sp>
          <p:nvSpPr>
            <p:cNvPr id="24" name="文本框 23"/>
            <p:cNvSpPr txBox="1"/>
            <p:nvPr/>
          </p:nvSpPr>
          <p:spPr>
            <a:xfrm>
              <a:off x="5758835" y="2733758"/>
              <a:ext cx="832353" cy="400110"/>
            </a:xfrm>
            <a:prstGeom prst="rect">
              <a:avLst/>
            </a:prstGeom>
            <a:noFill/>
          </p:spPr>
          <p:txBody>
            <a:bodyPr wrap="square" rtlCol="0">
              <a:spAutoFit/>
            </a:bodyPr>
            <a:lstStyle/>
            <a:p>
              <a:pPr algn="l"/>
              <a:r>
                <a:rPr lang="en-US" altLang="zh-CN" sz="2000" dirty="0">
                  <a:solidFill>
                    <a:srgbClr val="0000FF"/>
                  </a:solidFill>
                  <a:latin typeface="Cambria Math" panose="02040503050406030204" pitchFamily="18" charset="0"/>
                  <a:ea typeface="Cambria Math" panose="02040503050406030204" pitchFamily="18" charset="0"/>
                </a:rPr>
                <a:t>0.053</a:t>
              </a:r>
              <a:endParaRPr lang="zh-CN" altLang="en-US" sz="2000" dirty="0">
                <a:solidFill>
                  <a:srgbClr val="0000FF"/>
                </a:solidFill>
                <a:latin typeface="Cambria Math" panose="02040503050406030204" pitchFamily="18" charset="0"/>
                <a:ea typeface="Microsoft YaHei UI" panose="020B0503020204020204" pitchFamily="34" charset="-122"/>
              </a:endParaRPr>
            </a:p>
          </p:txBody>
        </p:sp>
        <p:sp>
          <p:nvSpPr>
            <p:cNvPr id="25" name="文本框 24"/>
            <p:cNvSpPr txBox="1"/>
            <p:nvPr/>
          </p:nvSpPr>
          <p:spPr>
            <a:xfrm>
              <a:off x="6812320" y="2224638"/>
              <a:ext cx="832353" cy="400110"/>
            </a:xfrm>
            <a:prstGeom prst="rect">
              <a:avLst/>
            </a:prstGeom>
            <a:noFill/>
          </p:spPr>
          <p:txBody>
            <a:bodyPr wrap="square" rtlCol="0">
              <a:spAutoFit/>
            </a:bodyPr>
            <a:lstStyle/>
            <a:p>
              <a:pPr algn="l"/>
              <a:r>
                <a:rPr lang="en-US" altLang="zh-CN" sz="2000" dirty="0">
                  <a:latin typeface="Cambria Math" panose="02040503050406030204" pitchFamily="18" charset="0"/>
                  <a:ea typeface="Cambria Math" panose="02040503050406030204" pitchFamily="18" charset="0"/>
                </a:rPr>
                <a:t>0.054</a:t>
              </a:r>
              <a:endParaRPr lang="zh-CN" altLang="en-US" sz="2000" dirty="0">
                <a:latin typeface="Cambria Math" panose="02040503050406030204" pitchFamily="18" charset="0"/>
                <a:ea typeface="Microsoft YaHei UI" panose="020B0503020204020204" pitchFamily="34" charset="-122"/>
              </a:endParaRPr>
            </a:p>
          </p:txBody>
        </p:sp>
        <p:sp>
          <p:nvSpPr>
            <p:cNvPr id="26" name="文本框 25"/>
            <p:cNvSpPr txBox="1"/>
            <p:nvPr/>
          </p:nvSpPr>
          <p:spPr>
            <a:xfrm>
              <a:off x="7883835" y="1695051"/>
              <a:ext cx="832353" cy="400110"/>
            </a:xfrm>
            <a:prstGeom prst="rect">
              <a:avLst/>
            </a:prstGeom>
            <a:noFill/>
          </p:spPr>
          <p:txBody>
            <a:bodyPr wrap="square" rtlCol="0">
              <a:spAutoFit/>
            </a:bodyPr>
            <a:lstStyle/>
            <a:p>
              <a:pPr algn="l"/>
              <a:r>
                <a:rPr lang="en-US" altLang="zh-CN" sz="2000" dirty="0">
                  <a:solidFill>
                    <a:srgbClr val="0000FF"/>
                  </a:solidFill>
                  <a:latin typeface="Cambria Math" panose="02040503050406030204" pitchFamily="18" charset="0"/>
                  <a:ea typeface="Cambria Math" panose="02040503050406030204" pitchFamily="18" charset="0"/>
                </a:rPr>
                <a:t>0.061</a:t>
              </a:r>
              <a:endParaRPr lang="zh-CN" altLang="en-US" sz="2000" dirty="0">
                <a:solidFill>
                  <a:srgbClr val="0000FF"/>
                </a:solidFill>
                <a:latin typeface="Cambria Math" panose="02040503050406030204" pitchFamily="18" charset="0"/>
                <a:ea typeface="Microsoft YaHei UI" panose="020B0503020204020204" pitchFamily="34" charset="-122"/>
              </a:endParaRPr>
            </a:p>
          </p:txBody>
        </p:sp>
        <p:sp>
          <p:nvSpPr>
            <p:cNvPr id="27" name="文本框 26"/>
            <p:cNvSpPr txBox="1"/>
            <p:nvPr/>
          </p:nvSpPr>
          <p:spPr>
            <a:xfrm>
              <a:off x="8932792" y="1141131"/>
              <a:ext cx="832353" cy="400110"/>
            </a:xfrm>
            <a:prstGeom prst="rect">
              <a:avLst/>
            </a:prstGeom>
            <a:noFill/>
          </p:spPr>
          <p:txBody>
            <a:bodyPr wrap="square" rtlCol="0">
              <a:spAutoFit/>
            </a:bodyPr>
            <a:lstStyle/>
            <a:p>
              <a:pPr algn="l"/>
              <a:r>
                <a:rPr lang="en-US" altLang="zh-CN" sz="2000" dirty="0">
                  <a:latin typeface="Cambria Math" panose="02040503050406030204" pitchFamily="18" charset="0"/>
                  <a:ea typeface="Cambria Math" panose="02040503050406030204" pitchFamily="18" charset="0"/>
                </a:rPr>
                <a:t>0.062</a:t>
              </a:r>
              <a:endParaRPr lang="zh-CN" altLang="en-US" sz="2000" dirty="0">
                <a:latin typeface="Cambria Math" panose="02040503050406030204" pitchFamily="18" charset="0"/>
                <a:ea typeface="Microsoft YaHei UI" panose="020B0503020204020204" pitchFamily="34" charset="-122"/>
              </a:endParaRPr>
            </a:p>
          </p:txBody>
        </p:sp>
      </p:grpSp>
      <p:graphicFrame>
        <p:nvGraphicFramePr>
          <p:cNvPr id="29" name="表格 5">
            <a:extLst>
              <a:ext uri="{FF2B5EF4-FFF2-40B4-BE49-F238E27FC236}">
                <a16:creationId xmlns:a16="http://schemas.microsoft.com/office/drawing/2014/main" id="{D0EA34F1-5E9D-4D69-8597-4F60069716C7}"/>
              </a:ext>
            </a:extLst>
          </p:cNvPr>
          <p:cNvGraphicFramePr>
            <a:graphicFrameLocks noGrp="1"/>
          </p:cNvGraphicFramePr>
          <p:nvPr/>
        </p:nvGraphicFramePr>
        <p:xfrm>
          <a:off x="187407" y="1268396"/>
          <a:ext cx="4036946" cy="2240752"/>
        </p:xfrm>
        <a:graphic>
          <a:graphicData uri="http://schemas.openxmlformats.org/drawingml/2006/table">
            <a:tbl>
              <a:tblPr firstRow="1" bandRow="1">
                <a:tableStyleId>{073A0DAA-6AF3-43AB-8588-CEC1D06C72B9}</a:tableStyleId>
              </a:tblPr>
              <a:tblGrid>
                <a:gridCol w="2018473">
                  <a:extLst>
                    <a:ext uri="{9D8B030D-6E8A-4147-A177-3AD203B41FA5}">
                      <a16:colId xmlns:a16="http://schemas.microsoft.com/office/drawing/2014/main" val="155591544"/>
                    </a:ext>
                  </a:extLst>
                </a:gridCol>
                <a:gridCol w="2018473">
                  <a:extLst>
                    <a:ext uri="{9D8B030D-6E8A-4147-A177-3AD203B41FA5}">
                      <a16:colId xmlns:a16="http://schemas.microsoft.com/office/drawing/2014/main" val="3440384281"/>
                    </a:ext>
                  </a:extLst>
                </a:gridCol>
              </a:tblGrid>
              <a:tr h="283859">
                <a:tc>
                  <a:txBody>
                    <a:bodyPr/>
                    <a:lstStyle/>
                    <a:p>
                      <a:r>
                        <a:rPr lang="en-US" altLang="zh-CN" b="1" dirty="0">
                          <a:solidFill>
                            <a:schemeClr val="tx1"/>
                          </a:solidFill>
                        </a:rPr>
                        <a:t>Team</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The Qualification</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8817896"/>
                  </a:ext>
                </a:extLst>
              </a:tr>
              <a:tr h="377308">
                <a:tc>
                  <a:txBody>
                    <a:bodyPr/>
                    <a:lstStyle/>
                    <a:p>
                      <a:r>
                        <a:rPr lang="en-US" altLang="zh-CN" sz="1800" b="1" kern="1200" dirty="0">
                          <a:solidFill>
                            <a:srgbClr val="0000FF"/>
                          </a:solidFill>
                          <a:effectLst/>
                        </a:rPr>
                        <a:t>QDU</a:t>
                      </a:r>
                      <a:endParaRPr lang="en-US" altLang="zh-CN" sz="1800" b="1" i="0" kern="1200" dirty="0">
                        <a:solidFill>
                          <a:srgbClr val="0000FF"/>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0000FF"/>
                          </a:solidFill>
                          <a:effectLst/>
                        </a:rPr>
                        <a:t>0.02645 + 6.5%</a:t>
                      </a:r>
                      <a:endParaRPr lang="zh-CN" altLang="en-US" sz="1800" b="1" i="0" kern="1200" dirty="0">
                        <a:solidFill>
                          <a:srgbClr val="0000FF"/>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5586958"/>
                  </a:ext>
                </a:extLst>
              </a:tr>
              <a:tr h="377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聪明恬恬傻歪歪</a:t>
                      </a:r>
                      <a:endParaRPr lang="zh-CN" alt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effectLst/>
                        </a:rPr>
                        <a:t>0.02553 + 2.8%</a:t>
                      </a:r>
                      <a:endParaRPr lang="zh-CN" alt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6919047"/>
                  </a:ext>
                </a:extLst>
              </a:tr>
              <a:tr h="377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去网吧里偷耳机</a:t>
                      </a:r>
                      <a:endParaRPr lang="zh-CN" alt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effectLst/>
                        </a:rPr>
                        <a:t>0.02543 + 2.4%</a:t>
                      </a:r>
                      <a:endParaRPr lang="en-US" altLang="zh-C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3990714"/>
                  </a:ext>
                </a:extLst>
              </a:tr>
              <a:tr h="2838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山有木兮</a:t>
                      </a:r>
                      <a:endParaRPr lang="zh-CN" alt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effectLst/>
                        </a:rPr>
                        <a:t>0.02516 + 1.2%</a:t>
                      </a:r>
                      <a:endParaRPr lang="en-US" altLang="zh-C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4270862"/>
                  </a:ext>
                </a:extLst>
              </a:tr>
              <a:tr h="377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effectLst/>
                        </a:rPr>
                        <a:t>北方的郎</a:t>
                      </a:r>
                      <a:endParaRPr lang="zh-CN" alt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effectLst/>
                        </a:rPr>
                        <a:t>0.02484 -- baseline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329044"/>
                  </a:ext>
                </a:extLst>
              </a:tr>
            </a:tbl>
          </a:graphicData>
        </a:graphic>
      </p:graphicFrame>
      <p:graphicFrame>
        <p:nvGraphicFramePr>
          <p:cNvPr id="30" name="表格 29">
            <a:extLst>
              <a:ext uri="{FF2B5EF4-FFF2-40B4-BE49-F238E27FC236}">
                <a16:creationId xmlns:a16="http://schemas.microsoft.com/office/drawing/2014/main" id="{09C82286-D31A-4F4D-99B0-D98F554100CD}"/>
              </a:ext>
            </a:extLst>
          </p:cNvPr>
          <p:cNvGraphicFramePr>
            <a:graphicFrameLocks noGrp="1"/>
          </p:cNvGraphicFramePr>
          <p:nvPr/>
        </p:nvGraphicFramePr>
        <p:xfrm>
          <a:off x="4632232" y="1266360"/>
          <a:ext cx="4036946" cy="2240752"/>
        </p:xfrm>
        <a:graphic>
          <a:graphicData uri="http://schemas.openxmlformats.org/drawingml/2006/table">
            <a:tbl>
              <a:tblPr firstRow="1" bandRow="1">
                <a:tableStyleId>{073A0DAA-6AF3-43AB-8588-CEC1D06C72B9}</a:tableStyleId>
              </a:tblPr>
              <a:tblGrid>
                <a:gridCol w="2018473">
                  <a:extLst>
                    <a:ext uri="{9D8B030D-6E8A-4147-A177-3AD203B41FA5}">
                      <a16:colId xmlns:a16="http://schemas.microsoft.com/office/drawing/2014/main" val="4043492712"/>
                    </a:ext>
                  </a:extLst>
                </a:gridCol>
                <a:gridCol w="2018473">
                  <a:extLst>
                    <a:ext uri="{9D8B030D-6E8A-4147-A177-3AD203B41FA5}">
                      <a16:colId xmlns:a16="http://schemas.microsoft.com/office/drawing/2014/main" val="1611725453"/>
                    </a:ext>
                  </a:extLst>
                </a:gridCol>
              </a:tblGrid>
              <a:tr h="283859">
                <a:tc>
                  <a:txBody>
                    <a:bodyPr/>
                    <a:lstStyle/>
                    <a:p>
                      <a:r>
                        <a:rPr lang="en-US" altLang="zh-CN" dirty="0">
                          <a:solidFill>
                            <a:schemeClr val="tx1"/>
                          </a:solidFill>
                        </a:rPr>
                        <a:t>Team</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1"/>
                          </a:solidFill>
                        </a:rPr>
                        <a:t>The Semi-Finals</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3219988"/>
                  </a:ext>
                </a:extLst>
              </a:tr>
              <a:tr h="377308">
                <a:tc>
                  <a:txBody>
                    <a:bodyPr/>
                    <a:lstStyle/>
                    <a:p>
                      <a:r>
                        <a:rPr lang="zh-CN" altLang="en-US" sz="1800" kern="1200" dirty="0">
                          <a:solidFill>
                            <a:schemeClr val="tx1"/>
                          </a:solidFill>
                          <a:effectLst/>
                        </a:rPr>
                        <a:t>江离</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effectLst/>
                        </a:rPr>
                        <a:t>0.06246 + 10.9%</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4792382"/>
                  </a:ext>
                </a:extLst>
              </a:tr>
              <a:tr h="3773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0000FF"/>
                          </a:solidFill>
                          <a:effectLst/>
                        </a:rPr>
                        <a:t>QDU</a:t>
                      </a:r>
                      <a:endParaRPr lang="zh-CN" altLang="en-US" sz="1800" b="1" i="0" kern="1200" dirty="0">
                        <a:solidFill>
                          <a:srgbClr val="0000FF"/>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rgbClr val="0000FF"/>
                          </a:solidFill>
                          <a:effectLst/>
                        </a:rPr>
                        <a:t>0.06222 + 10.5%</a:t>
                      </a:r>
                      <a:endParaRPr lang="zh-CN" altLang="en-US" sz="1800" b="1" i="0" kern="1200" dirty="0">
                        <a:solidFill>
                          <a:srgbClr val="0000FF"/>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71527713"/>
                  </a:ext>
                </a:extLst>
              </a:tr>
              <a:tr h="377308">
                <a:tc>
                  <a:txBody>
                    <a:bodyPr/>
                    <a:lstStyle/>
                    <a:p>
                      <a:r>
                        <a:rPr lang="zh-CN" altLang="en-US" sz="1800" kern="1200" dirty="0">
                          <a:solidFill>
                            <a:schemeClr val="tx1"/>
                          </a:solidFill>
                          <a:effectLst/>
                        </a:rPr>
                        <a:t>队名已被占用</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effectLst/>
                        </a:rPr>
                        <a:t>0.06159 + 9.4%</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8055421"/>
                  </a:ext>
                </a:extLst>
              </a:tr>
              <a:tr h="283859">
                <a:tc>
                  <a:txBody>
                    <a:bodyPr/>
                    <a:lstStyle/>
                    <a:p>
                      <a:r>
                        <a:rPr lang="zh-CN" altLang="en-US" sz="1800" kern="1200" dirty="0">
                          <a:solidFill>
                            <a:schemeClr val="tx1"/>
                          </a:solidFill>
                          <a:effectLst/>
                        </a:rPr>
                        <a:t>聪明恬恬傻歪歪</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effectLst/>
                        </a:rPr>
                        <a:t>0.06034 + 7.1%</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1879618"/>
                  </a:ext>
                </a:extLst>
              </a:tr>
              <a:tr h="377308">
                <a:tc>
                  <a:txBody>
                    <a:bodyPr/>
                    <a:lstStyle/>
                    <a:p>
                      <a:r>
                        <a:rPr lang="en-US" altLang="zh-CN" sz="1800" kern="1200" dirty="0" err="1">
                          <a:solidFill>
                            <a:schemeClr val="tx1"/>
                          </a:solidFill>
                          <a:effectLst/>
                        </a:rPr>
                        <a:t>DeepWisdom</a:t>
                      </a:r>
                      <a:endParaRPr lang="en-US" altLang="zh-CN"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effectLst/>
                        </a:rPr>
                        <a:t>0.05632 -- baseline</a:t>
                      </a:r>
                      <a:endParaRPr lang="zh-CN" altLang="en-US"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3272204"/>
                  </a:ext>
                </a:extLst>
              </a:tr>
            </a:tbl>
          </a:graphicData>
        </a:graphic>
      </p:graphicFrame>
      <p:sp>
        <p:nvSpPr>
          <p:cNvPr id="5" name="文本框 4">
            <a:extLst>
              <a:ext uri="{FF2B5EF4-FFF2-40B4-BE49-F238E27FC236}">
                <a16:creationId xmlns:a16="http://schemas.microsoft.com/office/drawing/2014/main" id="{8F348542-7A03-479D-8BDB-E3F0B0910BBE}"/>
              </a:ext>
            </a:extLst>
          </p:cNvPr>
          <p:cNvSpPr txBox="1"/>
          <p:nvPr/>
        </p:nvSpPr>
        <p:spPr>
          <a:xfrm>
            <a:off x="7690936" y="4650119"/>
            <a:ext cx="936475" cy="400110"/>
          </a:xfrm>
          <a:prstGeom prst="rect">
            <a:avLst/>
          </a:prstGeom>
          <a:noFill/>
        </p:spPr>
        <p:txBody>
          <a:bodyPr wrap="none" rtlCol="0">
            <a:spAutoFit/>
          </a:bodyPr>
          <a:lstStyle/>
          <a:p>
            <a:pPr algn="l"/>
            <a:r>
              <a:rPr lang="en-US" altLang="zh-CN" sz="2000" b="1" dirty="0">
                <a:solidFill>
                  <a:srgbClr val="0000FF"/>
                </a:solidFill>
                <a:latin typeface="Microsoft YaHei UI" panose="020B0503020204020204" pitchFamily="34" charset="-122"/>
                <a:ea typeface="Microsoft YaHei UI" panose="020B0503020204020204" pitchFamily="34" charset="-122"/>
              </a:rPr>
              <a:t>+18%</a:t>
            </a:r>
            <a:endParaRPr lang="zh-CN" altLang="en-US" sz="2000" b="1" dirty="0">
              <a:solidFill>
                <a:srgbClr val="0000FF"/>
              </a:solidFill>
              <a:latin typeface="Microsoft YaHei UI" panose="020B0503020204020204" pitchFamily="34" charset="-122"/>
              <a:ea typeface="Microsoft YaHei UI" panose="020B0503020204020204" pitchFamily="34" charset="-122"/>
            </a:endParaRPr>
          </a:p>
        </p:txBody>
      </p:sp>
      <p:sp>
        <p:nvSpPr>
          <p:cNvPr id="53" name="文本框 52">
            <a:extLst>
              <a:ext uri="{FF2B5EF4-FFF2-40B4-BE49-F238E27FC236}">
                <a16:creationId xmlns:a16="http://schemas.microsoft.com/office/drawing/2014/main" id="{CE65EFFC-3E73-4F94-87FD-E2D2AFFF8081}"/>
              </a:ext>
            </a:extLst>
          </p:cNvPr>
          <p:cNvSpPr txBox="1"/>
          <p:nvPr/>
        </p:nvSpPr>
        <p:spPr>
          <a:xfrm>
            <a:off x="6777329" y="5179176"/>
            <a:ext cx="936475" cy="400110"/>
          </a:xfrm>
          <a:prstGeom prst="rect">
            <a:avLst/>
          </a:prstGeom>
          <a:noFill/>
        </p:spPr>
        <p:txBody>
          <a:bodyPr wrap="none" rtlCol="0">
            <a:spAutoFit/>
          </a:bodyPr>
          <a:lstStyle/>
          <a:p>
            <a:pPr algn="l"/>
            <a:r>
              <a:rPr lang="en-US" altLang="zh-CN" sz="2000" b="1" dirty="0">
                <a:solidFill>
                  <a:srgbClr val="0000FF"/>
                </a:solidFill>
                <a:latin typeface="Microsoft YaHei UI" panose="020B0503020204020204" pitchFamily="34" charset="-122"/>
                <a:ea typeface="Microsoft YaHei UI" panose="020B0503020204020204" pitchFamily="34" charset="-122"/>
              </a:rPr>
              <a:t>+40%</a:t>
            </a:r>
            <a:endParaRPr lang="zh-CN" altLang="en-US" sz="2000" b="1" dirty="0">
              <a:solidFill>
                <a:srgbClr val="0000FF"/>
              </a:solidFill>
              <a:latin typeface="Microsoft YaHei UI" panose="020B0503020204020204" pitchFamily="34" charset="-122"/>
              <a:ea typeface="Microsoft YaHei UI" panose="020B0503020204020204" pitchFamily="34" charset="-122"/>
            </a:endParaRPr>
          </a:p>
        </p:txBody>
      </p:sp>
      <p:sp>
        <p:nvSpPr>
          <p:cNvPr id="54" name="文本框 53">
            <a:extLst>
              <a:ext uri="{FF2B5EF4-FFF2-40B4-BE49-F238E27FC236}">
                <a16:creationId xmlns:a16="http://schemas.microsoft.com/office/drawing/2014/main" id="{36F3F174-EBDD-45AC-B3B4-0A97E93D3EC2}"/>
              </a:ext>
            </a:extLst>
          </p:cNvPr>
          <p:cNvSpPr txBox="1"/>
          <p:nvPr/>
        </p:nvSpPr>
        <p:spPr>
          <a:xfrm>
            <a:off x="9740694" y="3571586"/>
            <a:ext cx="936475" cy="400110"/>
          </a:xfrm>
          <a:prstGeom prst="rect">
            <a:avLst/>
          </a:prstGeom>
          <a:noFill/>
        </p:spPr>
        <p:txBody>
          <a:bodyPr wrap="none" rtlCol="0">
            <a:spAutoFit/>
          </a:bodyPr>
          <a:lstStyle/>
          <a:p>
            <a:pPr algn="l"/>
            <a:r>
              <a:rPr lang="en-US" altLang="zh-CN" sz="2000" b="1" dirty="0">
                <a:solidFill>
                  <a:srgbClr val="0000FF"/>
                </a:solidFill>
                <a:latin typeface="Microsoft YaHei UI" panose="020B0503020204020204" pitchFamily="34" charset="-122"/>
                <a:ea typeface="Microsoft YaHei UI" panose="020B0503020204020204" pitchFamily="34" charset="-122"/>
              </a:rPr>
              <a:t>+12%</a:t>
            </a:r>
            <a:endParaRPr lang="zh-CN" altLang="en-US" sz="2000" b="1" dirty="0">
              <a:solidFill>
                <a:srgbClr val="0000FF"/>
              </a:solidFill>
              <a:latin typeface="Microsoft YaHei UI" panose="020B0503020204020204" pitchFamily="34" charset="-122"/>
              <a:ea typeface="Microsoft YaHei UI" panose="020B0503020204020204" pitchFamily="34" charset="-122"/>
            </a:endParaRPr>
          </a:p>
        </p:txBody>
      </p:sp>
      <p:cxnSp>
        <p:nvCxnSpPr>
          <p:cNvPr id="9" name="直接箭头连接符 8">
            <a:extLst>
              <a:ext uri="{FF2B5EF4-FFF2-40B4-BE49-F238E27FC236}">
                <a16:creationId xmlns:a16="http://schemas.microsoft.com/office/drawing/2014/main" id="{C225290D-C850-40BE-9552-7DC2BC2018A6}"/>
              </a:ext>
            </a:extLst>
          </p:cNvPr>
          <p:cNvCxnSpPr>
            <a:cxnSpLocks/>
          </p:cNvCxnSpPr>
          <p:nvPr/>
        </p:nvCxnSpPr>
        <p:spPr>
          <a:xfrm flipV="1">
            <a:off x="5836638" y="3224228"/>
            <a:ext cx="6001971" cy="3511678"/>
          </a:xfrm>
          <a:prstGeom prst="straightConnector1">
            <a:avLst/>
          </a:prstGeom>
          <a:solidFill>
            <a:schemeClr val="bg1"/>
          </a:solid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4" name="灯片编号占位符 3">
            <a:extLst>
              <a:ext uri="{FF2B5EF4-FFF2-40B4-BE49-F238E27FC236}">
                <a16:creationId xmlns:a16="http://schemas.microsoft.com/office/drawing/2014/main" id="{D34BB6D4-3DBE-4D20-B7ED-1EF04CEBB9FC}"/>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1138754098"/>
      </p:ext>
    </p:extLst>
  </p:cSld>
  <p:clrMapOvr>
    <a:masterClrMapping/>
  </p:clrMapOvr>
  <mc:AlternateContent xmlns:mc="http://schemas.openxmlformats.org/markup-compatibility/2006" xmlns:p14="http://schemas.microsoft.com/office/powerpoint/2010/main">
    <mc:Choice Requires="p14">
      <p:transition spd="slow" p14:dur="2000" advTm="19454"/>
    </mc:Choice>
    <mc:Fallback xmlns="">
      <p:transition spd="slow" advTm="1945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129494" y="301840"/>
            <a:ext cx="1820755" cy="523220"/>
          </a:xfrm>
          <a:prstGeom prst="rect">
            <a:avLst/>
          </a:prstGeom>
          <a:noFill/>
        </p:spPr>
        <p:txBody>
          <a:bodyPr wrap="none" rtlCol="0">
            <a:spAutoFit/>
          </a:bodyPr>
          <a:lstStyle/>
          <a:p>
            <a:r>
              <a:rPr lang="en-US" altLang="zh-CN" sz="2800" b="1" dirty="0"/>
              <a:t>References</a:t>
            </a:r>
            <a:endParaRPr lang="zh-CN" altLang="en-US" sz="2800" b="1" dirty="0"/>
          </a:p>
        </p:txBody>
      </p:sp>
      <p:sp>
        <p:nvSpPr>
          <p:cNvPr id="7" name="文本框 12">
            <a:extLst>
              <a:ext uri="{FF2B5EF4-FFF2-40B4-BE49-F238E27FC236}">
                <a16:creationId xmlns:a16="http://schemas.microsoft.com/office/drawing/2014/main" id="{7C58AF5E-EF1F-47E1-A812-0C88DB09E2EB}"/>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D34BB6D4-3DBE-4D20-B7ED-1EF04CEBB9FC}"/>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
        <p:nvSpPr>
          <p:cNvPr id="31" name="文本框 30">
            <a:extLst>
              <a:ext uri="{FF2B5EF4-FFF2-40B4-BE49-F238E27FC236}">
                <a16:creationId xmlns:a16="http://schemas.microsoft.com/office/drawing/2014/main" id="{A64FB0BC-8475-401B-8EB4-9AFABD476974}"/>
              </a:ext>
            </a:extLst>
          </p:cNvPr>
          <p:cNvSpPr txBox="1"/>
          <p:nvPr/>
        </p:nvSpPr>
        <p:spPr>
          <a:xfrm>
            <a:off x="415390" y="1751433"/>
            <a:ext cx="11114759" cy="3913059"/>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cs typeface="Times New Roman" panose="02020603050405020304" pitchFamily="18" charset="0"/>
              </a:rPr>
              <a:t>[1] Y. Huang et al. </a:t>
            </a:r>
            <a:r>
              <a:rPr lang="en-US" altLang="zh-CN" sz="2400" dirty="0" err="1">
                <a:latin typeface="Times New Roman" panose="02020603050405020304" pitchFamily="18" charset="0"/>
                <a:cs typeface="Times New Roman" panose="02020603050405020304" pitchFamily="18" charset="0"/>
              </a:rPr>
              <a:t>Tencentrec</a:t>
            </a:r>
            <a:r>
              <a:rPr lang="en-US" altLang="zh-CN" sz="2400" dirty="0">
                <a:latin typeface="Times New Roman" panose="02020603050405020304" pitchFamily="18" charset="0"/>
                <a:cs typeface="Times New Roman" panose="02020603050405020304" pitchFamily="18" charset="0"/>
              </a:rPr>
              <a:t>: Real-time stream recommendation in practice. </a:t>
            </a:r>
            <a:r>
              <a:rPr lang="en-US" altLang="zh-CN" sz="2400" i="1" dirty="0">
                <a:latin typeface="Times New Roman" panose="02020603050405020304" pitchFamily="18" charset="0"/>
                <a:cs typeface="Times New Roman" panose="02020603050405020304" pitchFamily="18" charset="0"/>
              </a:rPr>
              <a:t>Proceedings of the 2015 ACM SIGMOD International Conference on Management of Data</a:t>
            </a:r>
            <a:r>
              <a:rPr lang="en-US" altLang="zh-CN" sz="2400" dirty="0">
                <a:latin typeface="Times New Roman" panose="02020603050405020304" pitchFamily="18" charset="0"/>
                <a:cs typeface="Times New Roman" panose="02020603050405020304" pitchFamily="18" charset="0"/>
              </a:rPr>
              <a:t>. 2015: 227-238.</a:t>
            </a:r>
            <a:endParaRPr lang="zh-CN"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[2] H. Cui et al. Model-free feature screening for ultrahigh dimensional discriminant analysis. </a:t>
            </a:r>
            <a:r>
              <a:rPr lang="en-US" altLang="zh-CN" sz="2400" i="1" dirty="0">
                <a:latin typeface="Times New Roman" panose="02020603050405020304" pitchFamily="18" charset="0"/>
                <a:cs typeface="Times New Roman" panose="02020603050405020304" pitchFamily="18" charset="0"/>
              </a:rPr>
              <a:t>Journal of the American Statistical Association</a:t>
            </a:r>
            <a:r>
              <a:rPr lang="en-US" altLang="zh-CN" sz="2400" dirty="0">
                <a:latin typeface="Times New Roman" panose="02020603050405020304" pitchFamily="18" charset="0"/>
                <a:cs typeface="Times New Roman" panose="02020603050405020304" pitchFamily="18" charset="0"/>
              </a:rPr>
              <a:t>. 2015, 110(510): 630-641.</a:t>
            </a:r>
            <a:endParaRPr lang="zh-CN"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[3] H. Cui et al. A Distribution-Free Test of Independence and Its Application to Variable Selection. </a:t>
            </a:r>
            <a:r>
              <a:rPr lang="en-US" altLang="zh-CN" sz="2400" i="1" dirty="0" err="1">
                <a:latin typeface="Times New Roman" panose="02020603050405020304" pitchFamily="18" charset="0"/>
                <a:cs typeface="Times New Roman" panose="02020603050405020304" pitchFamily="18" charset="0"/>
              </a:rPr>
              <a:t>arXiv</a:t>
            </a:r>
            <a:r>
              <a:rPr lang="en-US" altLang="zh-CN" sz="2400" i="1" dirty="0">
                <a:latin typeface="Times New Roman" panose="02020603050405020304" pitchFamily="18" charset="0"/>
                <a:cs typeface="Times New Roman" panose="02020603050405020304" pitchFamily="18" charset="0"/>
              </a:rPr>
              <a:t> preprint arXiv:1801.10559</a:t>
            </a:r>
            <a:r>
              <a:rPr lang="en-US" altLang="zh-CN" sz="2400" dirty="0">
                <a:latin typeface="Times New Roman" panose="02020603050405020304" pitchFamily="18" charset="0"/>
                <a:cs typeface="Times New Roman" panose="02020603050405020304" pitchFamily="18" charset="0"/>
              </a:rPr>
              <a:t>, 2018.</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2163"/>
      </p:ext>
    </p:extLst>
  </p:cSld>
  <p:clrMapOvr>
    <a:masterClrMapping/>
  </p:clrMapOvr>
  <mc:AlternateContent xmlns:mc="http://schemas.openxmlformats.org/markup-compatibility/2006" xmlns:p14="http://schemas.microsoft.com/office/powerpoint/2010/main">
    <mc:Choice Requires="p14">
      <p:transition spd="slow" p14:dur="2000" advTm="19454"/>
    </mc:Choice>
    <mc:Fallback xmlns="">
      <p:transition spd="slow" advTm="19454"/>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6019800" y="1912065"/>
            <a:ext cx="4664900" cy="1200329"/>
          </a:xfrm>
          <a:prstGeom prst="rect">
            <a:avLst/>
          </a:prstGeom>
          <a:noFill/>
        </p:spPr>
        <p:txBody>
          <a:bodyPr wrap="square" rtlCol="0">
            <a:spAutoFit/>
          </a:bodyPr>
          <a:lstStyle/>
          <a:p>
            <a:r>
              <a:rPr lang="en-US" altLang="zh-CN" sz="7200" b="1" dirty="0"/>
              <a:t>Thank You</a:t>
            </a:r>
          </a:p>
        </p:txBody>
      </p:sp>
      <p:sp>
        <p:nvSpPr>
          <p:cNvPr id="3" name="文本框 2">
            <a:extLst>
              <a:ext uri="{FF2B5EF4-FFF2-40B4-BE49-F238E27FC236}">
                <a16:creationId xmlns:a16="http://schemas.microsoft.com/office/drawing/2014/main" id="{BDBAD624-3371-4EB6-AD2C-8289AE7B0139}"/>
              </a:ext>
            </a:extLst>
          </p:cNvPr>
          <p:cNvSpPr txBox="1"/>
          <p:nvPr/>
        </p:nvSpPr>
        <p:spPr>
          <a:xfrm>
            <a:off x="5637402" y="2973897"/>
            <a:ext cx="65" cy="276999"/>
          </a:xfrm>
          <a:prstGeom prst="rect">
            <a:avLst/>
          </a:prstGeom>
          <a:noFill/>
        </p:spPr>
        <p:txBody>
          <a:bodyPr wrap="none" lIns="0" tIns="0" rIns="0" bIns="0" rtlCol="0">
            <a:spAutoFit/>
          </a:bodyPr>
          <a:lstStyle/>
          <a:p>
            <a:endParaRPr lang="zh-CN" altLang="en-US" dirty="0"/>
          </a:p>
        </p:txBody>
      </p:sp>
      <p:pic>
        <p:nvPicPr>
          <p:cNvPr id="4" name="图片 3">
            <a:extLst>
              <a:ext uri="{FF2B5EF4-FFF2-40B4-BE49-F238E27FC236}">
                <a16:creationId xmlns:a16="http://schemas.microsoft.com/office/drawing/2014/main" id="{914B2C6A-2F61-4B98-A6E2-150E1439C2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881" y="1600228"/>
            <a:ext cx="3024333" cy="3024333"/>
          </a:xfrm>
          <a:prstGeom prst="rect">
            <a:avLst/>
          </a:prstGeom>
        </p:spPr>
      </p:pic>
      <p:sp>
        <p:nvSpPr>
          <p:cNvPr id="7" name="矩形 6">
            <a:extLst>
              <a:ext uri="{FF2B5EF4-FFF2-40B4-BE49-F238E27FC236}">
                <a16:creationId xmlns:a16="http://schemas.microsoft.com/office/drawing/2014/main" id="{A4D43247-5992-48DD-B585-E915495E3CD8}"/>
              </a:ext>
            </a:extLst>
          </p:cNvPr>
          <p:cNvSpPr/>
          <p:nvPr/>
        </p:nvSpPr>
        <p:spPr>
          <a:xfrm>
            <a:off x="6096000" y="3250896"/>
            <a:ext cx="3874041" cy="523220"/>
          </a:xfrm>
          <a:prstGeom prst="rect">
            <a:avLst/>
          </a:prstGeom>
        </p:spPr>
        <p:txBody>
          <a:bodyPr wrap="square">
            <a:spAutoFit/>
          </a:bodyPr>
          <a:lstStyle/>
          <a:p>
            <a:r>
              <a:rPr lang="zh-CN" altLang="en-US" sz="2800" b="1" dirty="0"/>
              <a:t>← </a:t>
            </a:r>
            <a:r>
              <a:rPr lang="en-US" altLang="zh-CN" sz="2800" b="1" dirty="0"/>
              <a:t>Contact me</a:t>
            </a:r>
            <a:endParaRPr lang="zh-CN" altLang="en-US" sz="6000" b="1" dirty="0"/>
          </a:p>
        </p:txBody>
      </p:sp>
      <p:sp>
        <p:nvSpPr>
          <p:cNvPr id="8" name="文本框 12">
            <a:extLst>
              <a:ext uri="{FF2B5EF4-FFF2-40B4-BE49-F238E27FC236}">
                <a16:creationId xmlns:a16="http://schemas.microsoft.com/office/drawing/2014/main" id="{99DCD855-C46F-4D40-852A-1BB13E184FD4}"/>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195DABAC-8036-4B13-9C54-C86DB2F8DC06}"/>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346239108"/>
      </p:ext>
    </p:extLst>
  </p:cSld>
  <p:clrMapOvr>
    <a:masterClrMapping/>
  </p:clrMapOvr>
  <mc:AlternateContent xmlns:mc="http://schemas.openxmlformats.org/markup-compatibility/2006" xmlns:p14="http://schemas.microsoft.com/office/powerpoint/2010/main">
    <mc:Choice Requires="p14">
      <p:transition spd="slow" p14:dur="2000" advTm="565"/>
    </mc:Choice>
    <mc:Fallback xmlns="">
      <p:transition spd="slow" advTm="56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760447-35C5-41A6-B07D-DA27A4185D0C}"/>
              </a:ext>
            </a:extLst>
          </p:cNvPr>
          <p:cNvSpPr txBox="1"/>
          <p:nvPr/>
        </p:nvSpPr>
        <p:spPr>
          <a:xfrm>
            <a:off x="319596" y="923357"/>
            <a:ext cx="8686800" cy="146719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b="1" dirty="0"/>
              <a:t>Category / Shop of items</a:t>
            </a:r>
          </a:p>
          <a:p>
            <a:pPr marL="342900" indent="-342900">
              <a:lnSpc>
                <a:spcPct val="200000"/>
              </a:lnSpc>
              <a:buFont typeface="Arial" panose="020B0604020202020204" pitchFamily="34" charset="0"/>
              <a:buChar char="•"/>
            </a:pPr>
            <a:endParaRPr lang="en-US" altLang="zh-CN" sz="2400" b="1" dirty="0"/>
          </a:p>
        </p:txBody>
      </p:sp>
      <p:sp>
        <p:nvSpPr>
          <p:cNvPr id="5" name="文本框 4">
            <a:extLst>
              <a:ext uri="{FF2B5EF4-FFF2-40B4-BE49-F238E27FC236}">
                <a16:creationId xmlns:a16="http://schemas.microsoft.com/office/drawing/2014/main" id="{4A1124B2-33DB-4144-B531-DDAF7D09FBD0}"/>
              </a:ext>
            </a:extLst>
          </p:cNvPr>
          <p:cNvSpPr txBox="1"/>
          <p:nvPr/>
        </p:nvSpPr>
        <p:spPr>
          <a:xfrm>
            <a:off x="2968093" y="5344514"/>
            <a:ext cx="5642507" cy="461665"/>
          </a:xfrm>
          <a:prstGeom prst="rect">
            <a:avLst/>
          </a:prstGeom>
          <a:noFill/>
        </p:spPr>
        <p:txBody>
          <a:bodyPr wrap="none" rtlCol="0">
            <a:spAutoFit/>
          </a:bodyPr>
          <a:lstStyle/>
          <a:p>
            <a:r>
              <a:rPr lang="en-US" altLang="zh-CN" sz="2400" dirty="0"/>
              <a:t>Observed Categories will be more preferred</a:t>
            </a:r>
            <a:endParaRPr lang="zh-CN" altLang="en-US" sz="2400" dirty="0"/>
          </a:p>
        </p:txBody>
      </p:sp>
      <p:sp>
        <p:nvSpPr>
          <p:cNvPr id="7" name="文本框 6">
            <a:extLst>
              <a:ext uri="{FF2B5EF4-FFF2-40B4-BE49-F238E27FC236}">
                <a16:creationId xmlns:a16="http://schemas.microsoft.com/office/drawing/2014/main" id="{A404A900-9838-4A65-AC40-3BF83505674B}"/>
              </a:ext>
            </a:extLst>
          </p:cNvPr>
          <p:cNvSpPr txBox="1"/>
          <p:nvPr/>
        </p:nvSpPr>
        <p:spPr>
          <a:xfrm>
            <a:off x="2968093" y="5762167"/>
            <a:ext cx="4872616" cy="461665"/>
          </a:xfrm>
          <a:prstGeom prst="rect">
            <a:avLst/>
          </a:prstGeom>
          <a:noFill/>
        </p:spPr>
        <p:txBody>
          <a:bodyPr wrap="none" rtlCol="0">
            <a:spAutoFit/>
          </a:bodyPr>
          <a:lstStyle/>
          <a:p>
            <a:r>
              <a:rPr lang="en-US" altLang="zh-CN" sz="2400" dirty="0"/>
              <a:t>Observed Shops will be less preferred</a:t>
            </a:r>
            <a:endParaRPr lang="zh-CN" altLang="en-US" sz="2400" dirty="0"/>
          </a:p>
        </p:txBody>
      </p:sp>
      <p:sp>
        <p:nvSpPr>
          <p:cNvPr id="15" name="文本框 14">
            <a:extLst>
              <a:ext uri="{FF2B5EF4-FFF2-40B4-BE49-F238E27FC236}">
                <a16:creationId xmlns:a16="http://schemas.microsoft.com/office/drawing/2014/main" id="{8D9D7C3F-935D-4A98-B4A1-CD1B2D55490F}"/>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6" name="灯片编号占位符 5">
            <a:extLst>
              <a:ext uri="{FF2B5EF4-FFF2-40B4-BE49-F238E27FC236}">
                <a16:creationId xmlns:a16="http://schemas.microsoft.com/office/drawing/2014/main" id="{66E901AF-AA2D-43D8-A752-188713D31591}"/>
              </a:ext>
            </a:extLst>
          </p:cNvPr>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18" name="图片 17">
            <a:extLst>
              <a:ext uri="{FF2B5EF4-FFF2-40B4-BE49-F238E27FC236}">
                <a16:creationId xmlns:a16="http://schemas.microsoft.com/office/drawing/2014/main" id="{3DEE22B4-FF56-48AF-9C2E-CFCF5B78C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857" y="1605214"/>
            <a:ext cx="5486489" cy="3657659"/>
          </a:xfrm>
          <a:prstGeom prst="rect">
            <a:avLst/>
          </a:prstGeom>
        </p:spPr>
      </p:pic>
      <p:pic>
        <p:nvPicPr>
          <p:cNvPr id="20" name="图片 19">
            <a:extLst>
              <a:ext uri="{FF2B5EF4-FFF2-40B4-BE49-F238E27FC236}">
                <a16:creationId xmlns:a16="http://schemas.microsoft.com/office/drawing/2014/main" id="{E3F550D6-1164-41C9-ABDC-D0FA6B5EB7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605214"/>
            <a:ext cx="5486489" cy="3657659"/>
          </a:xfrm>
          <a:prstGeom prst="rect">
            <a:avLst/>
          </a:prstGeom>
        </p:spPr>
      </p:pic>
      <p:sp>
        <p:nvSpPr>
          <p:cNvPr id="10" name="文本框 9">
            <a:extLst>
              <a:ext uri="{FF2B5EF4-FFF2-40B4-BE49-F238E27FC236}">
                <a16:creationId xmlns:a16="http://schemas.microsoft.com/office/drawing/2014/main" id="{2B72A3FD-F6F2-41AE-BC11-6F0B90651F22}"/>
              </a:ext>
            </a:extLst>
          </p:cNvPr>
          <p:cNvSpPr txBox="1"/>
          <p:nvPr/>
        </p:nvSpPr>
        <p:spPr>
          <a:xfrm>
            <a:off x="1129493" y="301840"/>
            <a:ext cx="6568883" cy="523220"/>
          </a:xfrm>
          <a:prstGeom prst="rect">
            <a:avLst/>
          </a:prstGeom>
          <a:noFill/>
        </p:spPr>
        <p:txBody>
          <a:bodyPr wrap="square" rtlCol="0">
            <a:spAutoFit/>
          </a:bodyPr>
          <a:lstStyle/>
          <a:p>
            <a:r>
              <a:rPr lang="en-US" altLang="zh-CN" sz="2800" b="1" dirty="0"/>
              <a:t>Supplementary</a:t>
            </a:r>
            <a:endParaRPr lang="zh-CN" altLang="en-US" sz="2800" b="1" dirty="0"/>
          </a:p>
        </p:txBody>
      </p:sp>
    </p:spTree>
    <p:extLst>
      <p:ext uri="{BB962C8B-B14F-4D97-AF65-F5344CB8AC3E}">
        <p14:creationId xmlns:p14="http://schemas.microsoft.com/office/powerpoint/2010/main" val="1034265651"/>
      </p:ext>
    </p:extLst>
  </p:cSld>
  <p:clrMapOvr>
    <a:masterClrMapping/>
  </p:clrMapOvr>
  <mc:AlternateContent xmlns:mc="http://schemas.openxmlformats.org/markup-compatibility/2006" xmlns:p14="http://schemas.microsoft.com/office/powerpoint/2010/main">
    <mc:Choice Requires="p14">
      <p:transition spd="slow" p14:dur="2000" advTm="47170"/>
    </mc:Choice>
    <mc:Fallback xmlns="">
      <p:transition spd="slow" advTm="4717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DA93F2-7744-41AD-B5D9-BFE5272B3D3B}"/>
              </a:ext>
            </a:extLst>
          </p:cNvPr>
          <p:cNvSpPr txBox="1"/>
          <p:nvPr/>
        </p:nvSpPr>
        <p:spPr>
          <a:xfrm>
            <a:off x="1112078" y="301840"/>
            <a:ext cx="5054509" cy="523220"/>
          </a:xfrm>
          <a:prstGeom prst="rect">
            <a:avLst/>
          </a:prstGeom>
          <a:noFill/>
        </p:spPr>
        <p:txBody>
          <a:bodyPr wrap="square" rtlCol="0">
            <a:spAutoFit/>
          </a:bodyPr>
          <a:lstStyle/>
          <a:p>
            <a:r>
              <a:rPr lang="en-US" altLang="zh-CN" sz="2800" b="1" dirty="0">
                <a:solidFill>
                  <a:srgbClr val="0000FF"/>
                </a:solidFill>
              </a:rPr>
              <a:t>QDU</a:t>
            </a:r>
            <a:r>
              <a:rPr lang="en-US" altLang="zh-CN" sz="2800" b="1" dirty="0"/>
              <a:t> Team Profile</a:t>
            </a:r>
            <a:endParaRPr lang="zh-CN" altLang="en-US" sz="28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990" y="1438930"/>
            <a:ext cx="2292186" cy="2480863"/>
          </a:xfrm>
          <a:prstGeom prst="rect">
            <a:avLst/>
          </a:prstGeom>
        </p:spPr>
      </p:pic>
      <p:sp>
        <p:nvSpPr>
          <p:cNvPr id="7" name="文本框 6">
            <a:extLst>
              <a:ext uri="{FF2B5EF4-FFF2-40B4-BE49-F238E27FC236}">
                <a16:creationId xmlns:a16="http://schemas.microsoft.com/office/drawing/2014/main" id="{FEFE4CED-C70C-422A-81ED-0965122D58D4}"/>
              </a:ext>
            </a:extLst>
          </p:cNvPr>
          <p:cNvSpPr txBox="1"/>
          <p:nvPr/>
        </p:nvSpPr>
        <p:spPr>
          <a:xfrm>
            <a:off x="4295775" y="4015082"/>
            <a:ext cx="3600449" cy="1477328"/>
          </a:xfrm>
          <a:prstGeom prst="rect">
            <a:avLst/>
          </a:prstGeom>
          <a:noFill/>
        </p:spPr>
        <p:txBody>
          <a:bodyPr wrap="square" rtlCol="0">
            <a:spAutoFit/>
          </a:bodyPr>
          <a:lstStyle/>
          <a:p>
            <a:r>
              <a:rPr lang="en-US" altLang="zh-CN" b="1" dirty="0" err="1"/>
              <a:t>Zhuoran</a:t>
            </a:r>
            <a:r>
              <a:rPr lang="en-US" altLang="zh-CN" b="1" dirty="0"/>
              <a:t> Zhang</a:t>
            </a:r>
            <a:endParaRPr lang="en-US" altLang="zh-CN" dirty="0"/>
          </a:p>
          <a:p>
            <a:r>
              <a:rPr lang="en-US" altLang="zh-CN" dirty="0">
                <a:latin typeface="Cambria Math" panose="02040503050406030204" pitchFamily="18" charset="0"/>
                <a:ea typeface="Cambria Math" panose="02040503050406030204" pitchFamily="18" charset="0"/>
              </a:rPr>
              <a:t>Algorithm Engineer in Spring Airlines, </a:t>
            </a:r>
          </a:p>
          <a:p>
            <a:r>
              <a:rPr lang="en-US" altLang="zh-CN" dirty="0">
                <a:latin typeface="Cambria Math" panose="02040503050406030204" pitchFamily="18" charset="0"/>
                <a:ea typeface="Cambria Math" panose="02040503050406030204" pitchFamily="18" charset="0"/>
              </a:rPr>
              <a:t>achieved top 10 rankings in many data mining competitions</a:t>
            </a:r>
            <a:endParaRPr lang="zh-CN" altLang="zh-CN" dirty="0">
              <a:latin typeface="Cambria Math" panose="02040503050406030204" pitchFamily="18" charset="0"/>
            </a:endParaRPr>
          </a:p>
        </p:txBody>
      </p:sp>
      <p:sp>
        <p:nvSpPr>
          <p:cNvPr id="8" name="文本框 7">
            <a:extLst>
              <a:ext uri="{FF2B5EF4-FFF2-40B4-BE49-F238E27FC236}">
                <a16:creationId xmlns:a16="http://schemas.microsoft.com/office/drawing/2014/main" id="{FEFE4CED-C70C-422A-81ED-0965122D58D4}"/>
              </a:ext>
            </a:extLst>
          </p:cNvPr>
          <p:cNvSpPr txBox="1"/>
          <p:nvPr/>
        </p:nvSpPr>
        <p:spPr>
          <a:xfrm>
            <a:off x="279435" y="4010614"/>
            <a:ext cx="3762374" cy="1477328"/>
          </a:xfrm>
          <a:prstGeom prst="rect">
            <a:avLst/>
          </a:prstGeom>
          <a:noFill/>
        </p:spPr>
        <p:txBody>
          <a:bodyPr wrap="square" rtlCol="0">
            <a:spAutoFit/>
          </a:bodyPr>
          <a:lstStyle/>
          <a:p>
            <a:pPr algn="just"/>
            <a:r>
              <a:rPr lang="en-US" altLang="zh-CN" b="1" dirty="0" err="1"/>
              <a:t>Chuanyu</a:t>
            </a:r>
            <a:r>
              <a:rPr lang="en-US" altLang="zh-CN" b="1" dirty="0"/>
              <a:t> </a:t>
            </a:r>
            <a:r>
              <a:rPr lang="en-US" altLang="zh-CN" b="1" dirty="0" err="1"/>
              <a:t>Xue</a:t>
            </a:r>
            <a:endParaRPr lang="en-US" altLang="zh-CN" dirty="0"/>
          </a:p>
          <a:p>
            <a:pPr algn="just"/>
            <a:r>
              <a:rPr lang="en-US" altLang="zh-CN" dirty="0">
                <a:latin typeface="Cambria Math" panose="02040503050406030204" pitchFamily="18" charset="0"/>
                <a:ea typeface="Cambria Math" panose="02040503050406030204" pitchFamily="18" charset="0"/>
              </a:rPr>
              <a:t>Pre-final Year Student at Qingdao University,</a:t>
            </a:r>
          </a:p>
          <a:p>
            <a:pPr algn="just"/>
            <a:r>
              <a:rPr lang="en-US" altLang="zh-CN" dirty="0">
                <a:latin typeface="Cambria Math" panose="02040503050406030204" pitchFamily="18" charset="0"/>
                <a:ea typeface="Cambria Math" panose="02040503050406030204" pitchFamily="18" charset="0"/>
              </a:rPr>
              <a:t>achieved top 3 rankings in three data mining competitions</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6730" y="1425847"/>
            <a:ext cx="2284564" cy="2480863"/>
          </a:xfrm>
          <a:prstGeom prst="rect">
            <a:avLst/>
          </a:prstGeom>
        </p:spPr>
      </p:pic>
      <p:sp>
        <p:nvSpPr>
          <p:cNvPr id="13" name="文本框 12">
            <a:extLst>
              <a:ext uri="{FF2B5EF4-FFF2-40B4-BE49-F238E27FC236}">
                <a16:creationId xmlns:a16="http://schemas.microsoft.com/office/drawing/2014/main" id="{FEFE4CED-C70C-422A-81ED-0965122D58D4}"/>
              </a:ext>
            </a:extLst>
          </p:cNvPr>
          <p:cNvSpPr txBox="1"/>
          <p:nvPr/>
        </p:nvSpPr>
        <p:spPr>
          <a:xfrm>
            <a:off x="7935508" y="4015082"/>
            <a:ext cx="3887007" cy="1477328"/>
          </a:xfrm>
          <a:prstGeom prst="rect">
            <a:avLst/>
          </a:prstGeom>
          <a:noFill/>
        </p:spPr>
        <p:txBody>
          <a:bodyPr wrap="square" rtlCol="0">
            <a:spAutoFit/>
          </a:bodyPr>
          <a:lstStyle/>
          <a:p>
            <a:r>
              <a:rPr lang="en-US" altLang="zh-CN" b="1" dirty="0" err="1"/>
              <a:t>Shunyao</a:t>
            </a:r>
            <a:r>
              <a:rPr lang="en-US" altLang="zh-CN" b="1" dirty="0"/>
              <a:t> Wu</a:t>
            </a:r>
          </a:p>
          <a:p>
            <a:r>
              <a:rPr lang="en-US" altLang="zh-CN" dirty="0">
                <a:latin typeface="Cambria Math" panose="02040503050406030204" pitchFamily="18" charset="0"/>
                <a:ea typeface="Cambria Math" panose="02040503050406030204" pitchFamily="18" charset="0"/>
              </a:rPr>
              <a:t>Assistant Professor at Qingdao University,</a:t>
            </a:r>
          </a:p>
          <a:p>
            <a:r>
              <a:rPr lang="en-US" altLang="zh-CN" dirty="0">
                <a:latin typeface="Cambria Math" panose="02040503050406030204" pitchFamily="18" charset="0"/>
                <a:ea typeface="Cambria Math" panose="02040503050406030204" pitchFamily="18" charset="0"/>
              </a:rPr>
              <a:t>achieved top 2 rankings in three data mining competitions</a:t>
            </a:r>
          </a:p>
        </p:txBody>
      </p:sp>
      <p:sp>
        <p:nvSpPr>
          <p:cNvPr id="5" name="AutoShape 2">
            <a:extLst>
              <a:ext uri="{FF2B5EF4-FFF2-40B4-BE49-F238E27FC236}">
                <a16:creationId xmlns:a16="http://schemas.microsoft.com/office/drawing/2014/main" id="{8C283158-02A8-4207-AC8D-94AE05258E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a:extLst>
              <a:ext uri="{FF2B5EF4-FFF2-40B4-BE49-F238E27FC236}">
                <a16:creationId xmlns:a16="http://schemas.microsoft.com/office/drawing/2014/main" id="{AAB0F93A-3A75-4815-AD64-788EA7DD8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190" y="1438930"/>
            <a:ext cx="2480864" cy="2480864"/>
          </a:xfrm>
          <a:prstGeom prst="rect">
            <a:avLst/>
          </a:prstGeom>
        </p:spPr>
      </p:pic>
      <p:sp>
        <p:nvSpPr>
          <p:cNvPr id="2" name="文本框 1">
            <a:extLst>
              <a:ext uri="{FF2B5EF4-FFF2-40B4-BE49-F238E27FC236}">
                <a16:creationId xmlns:a16="http://schemas.microsoft.com/office/drawing/2014/main" id="{D285A39D-EC5C-438F-A193-6339E68DEA15}"/>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9" name="灯片编号占位符 8">
            <a:extLst>
              <a:ext uri="{FF2B5EF4-FFF2-40B4-BE49-F238E27FC236}">
                <a16:creationId xmlns:a16="http://schemas.microsoft.com/office/drawing/2014/main" id="{7E92E77D-6AA1-4CE7-830D-07AC29C2A6D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119970293"/>
      </p:ext>
    </p:extLst>
  </p:cSld>
  <p:clrMapOvr>
    <a:masterClrMapping/>
  </p:clrMapOvr>
  <mc:AlternateContent xmlns:mc="http://schemas.openxmlformats.org/markup-compatibility/2006" xmlns:p14="http://schemas.microsoft.com/office/powerpoint/2010/main">
    <mc:Choice Requires="p14">
      <p:transition spd="slow" p14:dur="2000" advTm="5030"/>
    </mc:Choice>
    <mc:Fallback xmlns="">
      <p:transition spd="slow" advTm="503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4FB0BC-8475-401B-8EB4-9AFABD476974}"/>
              </a:ext>
            </a:extLst>
          </p:cNvPr>
          <p:cNvSpPr txBox="1"/>
          <p:nvPr/>
        </p:nvSpPr>
        <p:spPr>
          <a:xfrm>
            <a:off x="319596" y="1089583"/>
            <a:ext cx="11119929"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smtClean="0">
                <a:solidFill>
                  <a:schemeClr val="tx1"/>
                </a:solidFill>
              </a:rPr>
              <a:t>User-to-</a:t>
            </a:r>
            <a:r>
              <a:rPr lang="en-US" altLang="zh-CN" sz="2400" b="1" dirty="0" smtClean="0"/>
              <a:t>Item</a:t>
            </a:r>
            <a:endParaRPr lang="en-US" altLang="zh-CN" sz="2400" b="1" dirty="0" smtClean="0">
              <a:solidFill>
                <a:schemeClr val="tx1"/>
              </a:solidFill>
            </a:endParaRPr>
          </a:p>
          <a:p>
            <a:endParaRPr lang="en-US" altLang="zh-CN" sz="2400" dirty="0" smtClean="0"/>
          </a:p>
          <a:p>
            <a:pPr marL="342900" indent="-342900">
              <a:buFont typeface="Wingdings" panose="05000000000000000000" pitchFamily="2" charset="2"/>
              <a:buChar char="Ø"/>
            </a:pPr>
            <a:r>
              <a:rPr lang="en-US" altLang="zh-CN" sz="2400" dirty="0" smtClean="0">
                <a:solidFill>
                  <a:schemeClr val="tx1"/>
                </a:solidFill>
              </a:rPr>
              <a:t>User historical behaviors:</a:t>
            </a:r>
          </a:p>
          <a:p>
            <a:endParaRPr lang="en-US" altLang="zh-CN" sz="2400" dirty="0"/>
          </a:p>
          <a:p>
            <a:endParaRPr lang="en-US" altLang="zh-CN" sz="2400" dirty="0" smtClean="0">
              <a:solidFill>
                <a:schemeClr val="tx1"/>
              </a:solidFill>
            </a:endParaRPr>
          </a:p>
          <a:p>
            <a:endParaRPr lang="en-US" altLang="zh-CN" sz="2400" dirty="0" smtClean="0">
              <a:solidFill>
                <a:schemeClr val="tx1"/>
              </a:solidFill>
            </a:endParaRPr>
          </a:p>
          <a:p>
            <a:pPr marL="342900" indent="-342900">
              <a:buFont typeface="Wingdings" panose="05000000000000000000" pitchFamily="2" charset="2"/>
              <a:buChar char="Ø"/>
            </a:pPr>
            <a:r>
              <a:rPr lang="en-US" altLang="zh-CN" sz="2400" dirty="0" smtClean="0"/>
              <a:t>Similarity Hash set:</a:t>
            </a:r>
          </a:p>
          <a:p>
            <a:endParaRPr lang="en-US" altLang="zh-CN" sz="2400" dirty="0">
              <a:solidFill>
                <a:schemeClr val="tx1"/>
              </a:solidFill>
            </a:endParaRPr>
          </a:p>
          <a:p>
            <a:endParaRPr lang="en-US" altLang="zh-CN" sz="2400" dirty="0" smtClean="0"/>
          </a:p>
          <a:p>
            <a:endParaRPr lang="en-US" altLang="zh-CN" sz="2400" dirty="0">
              <a:solidFill>
                <a:schemeClr val="tx1"/>
              </a:solidFill>
            </a:endParaRPr>
          </a:p>
          <a:p>
            <a:endParaRPr lang="en-US" altLang="zh-CN" sz="2400" dirty="0" smtClean="0"/>
          </a:p>
          <a:p>
            <a:endParaRPr lang="en-US" altLang="zh-CN" sz="2400" dirty="0" smtClean="0">
              <a:solidFill>
                <a:schemeClr val="tx1"/>
              </a:solidFill>
            </a:endParaRPr>
          </a:p>
          <a:p>
            <a:pPr marL="342900" indent="-342900">
              <a:buFont typeface="Wingdings" panose="05000000000000000000" pitchFamily="2" charset="2"/>
              <a:buChar char="Ø"/>
            </a:pPr>
            <a:r>
              <a:rPr lang="en-US" altLang="zh-CN" sz="2400" dirty="0" smtClean="0">
                <a:solidFill>
                  <a:schemeClr val="tx1"/>
                </a:solidFill>
              </a:rPr>
              <a:t>Generated Candidates: </a:t>
            </a:r>
          </a:p>
          <a:p>
            <a:r>
              <a:rPr lang="en-US" altLang="zh-CN" sz="2400" b="1" dirty="0" smtClean="0">
                <a:solidFill>
                  <a:srgbClr val="0000FF"/>
                </a:solidFill>
              </a:rPr>
              <a:t>Top(500)</a:t>
            </a:r>
            <a:r>
              <a:rPr lang="en-US" altLang="zh-CN" sz="2400" b="1" dirty="0" smtClean="0"/>
              <a:t>(Pineapple</a:t>
            </a:r>
            <a:r>
              <a:rPr lang="en-US" altLang="zh-CN" sz="2400" b="1" dirty="0" smtClean="0"/>
              <a:t>(4.1 * 0.9) , Pear(4.1 * 0.6) , ……) </a:t>
            </a:r>
            <a:endParaRPr lang="en-US" altLang="zh-CN" sz="2400" b="1" dirty="0">
              <a:solidFill>
                <a:schemeClr val="tx1"/>
              </a:solidFill>
            </a:endParaRPr>
          </a:p>
        </p:txBody>
      </p:sp>
      <p:sp>
        <p:nvSpPr>
          <p:cNvPr id="6" name="文本框 12">
            <a:extLst>
              <a:ext uri="{FF2B5EF4-FFF2-40B4-BE49-F238E27FC236}">
                <a16:creationId xmlns:a16="http://schemas.microsoft.com/office/drawing/2014/main" id="{0EA69052-1EAF-4295-B195-C744652F95FA}"/>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085419371"/>
              </p:ext>
            </p:extLst>
          </p:nvPr>
        </p:nvGraphicFramePr>
        <p:xfrm>
          <a:off x="403497" y="2288403"/>
          <a:ext cx="4644572" cy="741680"/>
        </p:xfrm>
        <a:graphic>
          <a:graphicData uri="http://schemas.openxmlformats.org/drawingml/2006/table">
            <a:tbl>
              <a:tblPr firstRow="1" bandRow="1">
                <a:tableStyleId>{D7AC3CCA-C797-4891-BE02-D94E43425B78}</a:tableStyleId>
              </a:tblPr>
              <a:tblGrid>
                <a:gridCol w="1161143">
                  <a:extLst>
                    <a:ext uri="{9D8B030D-6E8A-4147-A177-3AD203B41FA5}">
                      <a16:colId xmlns:a16="http://schemas.microsoft.com/office/drawing/2014/main" val="765577344"/>
                    </a:ext>
                  </a:extLst>
                </a:gridCol>
                <a:gridCol w="1161143">
                  <a:extLst>
                    <a:ext uri="{9D8B030D-6E8A-4147-A177-3AD203B41FA5}">
                      <a16:colId xmlns:a16="http://schemas.microsoft.com/office/drawing/2014/main" val="2815113413"/>
                    </a:ext>
                  </a:extLst>
                </a:gridCol>
                <a:gridCol w="1161143">
                  <a:extLst>
                    <a:ext uri="{9D8B030D-6E8A-4147-A177-3AD203B41FA5}">
                      <a16:colId xmlns:a16="http://schemas.microsoft.com/office/drawing/2014/main" val="1657465714"/>
                    </a:ext>
                  </a:extLst>
                </a:gridCol>
                <a:gridCol w="1161143">
                  <a:extLst>
                    <a:ext uri="{9D8B030D-6E8A-4147-A177-3AD203B41FA5}">
                      <a16:colId xmlns:a16="http://schemas.microsoft.com/office/drawing/2014/main" val="1919866851"/>
                    </a:ext>
                  </a:extLst>
                </a:gridCol>
              </a:tblGrid>
              <a:tr h="370840">
                <a:tc>
                  <a:txBody>
                    <a:bodyPr/>
                    <a:lstStyle/>
                    <a:p>
                      <a:r>
                        <a:rPr lang="en-US" altLang="zh-CN" dirty="0" smtClean="0"/>
                        <a:t>Item</a:t>
                      </a:r>
                      <a:endParaRPr lang="zh-CN" altLang="en-US" dirty="0"/>
                    </a:p>
                  </a:txBody>
                  <a:tcPr/>
                </a:tc>
                <a:tc>
                  <a:txBody>
                    <a:bodyPr/>
                    <a:lstStyle/>
                    <a:p>
                      <a:r>
                        <a:rPr lang="en-US" altLang="zh-CN" b="0" dirty="0" smtClean="0"/>
                        <a:t>Apple</a:t>
                      </a:r>
                      <a:endParaRPr lang="zh-CN" altLang="en-US" b="0" dirty="0"/>
                    </a:p>
                  </a:txBody>
                  <a:tcPr/>
                </a:tc>
                <a:tc>
                  <a:txBody>
                    <a:bodyPr/>
                    <a:lstStyle/>
                    <a:p>
                      <a:r>
                        <a:rPr lang="en-US" altLang="zh-CN" b="0" dirty="0" smtClean="0"/>
                        <a:t>Banana</a:t>
                      </a:r>
                      <a:endParaRPr lang="zh-CN" altLang="en-US" b="0" dirty="0"/>
                    </a:p>
                  </a:txBody>
                  <a:tcPr/>
                </a:tc>
                <a:tc>
                  <a:txBody>
                    <a:bodyPr/>
                    <a:lstStyle/>
                    <a:p>
                      <a:r>
                        <a:rPr lang="en-US" altLang="zh-CN" b="0" dirty="0" smtClean="0"/>
                        <a:t>Football</a:t>
                      </a:r>
                      <a:endParaRPr lang="zh-CN" altLang="en-US" b="0" dirty="0"/>
                    </a:p>
                  </a:txBody>
                  <a:tcPr/>
                </a:tc>
                <a:extLst>
                  <a:ext uri="{0D108BD9-81ED-4DB2-BD59-A6C34878D82A}">
                    <a16:rowId xmlns:a16="http://schemas.microsoft.com/office/drawing/2014/main" val="3054499379"/>
                  </a:ext>
                </a:extLst>
              </a:tr>
              <a:tr h="370840">
                <a:tc>
                  <a:txBody>
                    <a:bodyPr/>
                    <a:lstStyle/>
                    <a:p>
                      <a:r>
                        <a:rPr lang="en-US" altLang="zh-CN" b="1" dirty="0" smtClean="0"/>
                        <a:t>Behavior</a:t>
                      </a:r>
                      <a:endParaRPr lang="zh-CN" altLang="en-US" b="1" dirty="0"/>
                    </a:p>
                  </a:txBody>
                  <a:tcPr/>
                </a:tc>
                <a:tc>
                  <a:txBody>
                    <a:bodyPr/>
                    <a:lstStyle/>
                    <a:p>
                      <a:r>
                        <a:rPr lang="en-US" altLang="zh-CN" dirty="0" smtClean="0"/>
                        <a:t>4.1</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0.9</a:t>
                      </a:r>
                      <a:endParaRPr lang="zh-CN" altLang="en-US" dirty="0"/>
                    </a:p>
                  </a:txBody>
                  <a:tcPr/>
                </a:tc>
                <a:extLst>
                  <a:ext uri="{0D108BD9-81ED-4DB2-BD59-A6C34878D82A}">
                    <a16:rowId xmlns:a16="http://schemas.microsoft.com/office/drawing/2014/main" val="172155078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055587929"/>
              </p:ext>
            </p:extLst>
          </p:nvPr>
        </p:nvGraphicFramePr>
        <p:xfrm>
          <a:off x="403497" y="3736869"/>
          <a:ext cx="7355840" cy="1463040"/>
        </p:xfrm>
        <a:graphic>
          <a:graphicData uri="http://schemas.openxmlformats.org/drawingml/2006/table">
            <a:tbl>
              <a:tblPr firstRow="1" bandRow="1">
                <a:tableStyleId>{5C22544A-7EE6-4342-B048-85BDC9FD1C3A}</a:tableStyleId>
              </a:tblPr>
              <a:tblGrid>
                <a:gridCol w="1838960">
                  <a:extLst>
                    <a:ext uri="{9D8B030D-6E8A-4147-A177-3AD203B41FA5}">
                      <a16:colId xmlns:a16="http://schemas.microsoft.com/office/drawing/2014/main" val="2667413713"/>
                    </a:ext>
                  </a:extLst>
                </a:gridCol>
                <a:gridCol w="1965171">
                  <a:extLst>
                    <a:ext uri="{9D8B030D-6E8A-4147-A177-3AD203B41FA5}">
                      <a16:colId xmlns:a16="http://schemas.microsoft.com/office/drawing/2014/main" val="880841337"/>
                    </a:ext>
                  </a:extLst>
                </a:gridCol>
                <a:gridCol w="1818703">
                  <a:extLst>
                    <a:ext uri="{9D8B030D-6E8A-4147-A177-3AD203B41FA5}">
                      <a16:colId xmlns:a16="http://schemas.microsoft.com/office/drawing/2014/main" val="754295476"/>
                    </a:ext>
                  </a:extLst>
                </a:gridCol>
                <a:gridCol w="1733006">
                  <a:extLst>
                    <a:ext uri="{9D8B030D-6E8A-4147-A177-3AD203B41FA5}">
                      <a16:colId xmlns:a16="http://schemas.microsoft.com/office/drawing/2014/main" val="4278338676"/>
                    </a:ext>
                  </a:extLst>
                </a:gridCol>
              </a:tblGrid>
              <a:tr h="280274">
                <a:tc>
                  <a:txBody>
                    <a:bodyPr/>
                    <a:lstStyle/>
                    <a:p>
                      <a:r>
                        <a:rPr lang="en-US" altLang="zh-CN" b="1" dirty="0" smtClean="0">
                          <a:solidFill>
                            <a:schemeClr val="bg1"/>
                          </a:solidFill>
                        </a:rPr>
                        <a:t>Item</a:t>
                      </a:r>
                      <a:endParaRPr lang="zh-CN" altLang="en-US" b="1" dirty="0">
                        <a:solidFill>
                          <a:schemeClr val="bg1"/>
                        </a:solidFill>
                      </a:endParaRPr>
                    </a:p>
                  </a:txBody>
                  <a:tcPr/>
                </a:tc>
                <a:tc>
                  <a:txBody>
                    <a:bodyPr/>
                    <a:lstStyle/>
                    <a:p>
                      <a:r>
                        <a:rPr lang="en-US" altLang="zh-CN" dirty="0" smtClean="0"/>
                        <a:t>Item(Similarity)</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Item(Similarity)</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Item(Similarity)</a:t>
                      </a:r>
                      <a:endParaRPr lang="zh-CN" altLang="en-US" dirty="0" smtClean="0"/>
                    </a:p>
                  </a:txBody>
                  <a:tcPr/>
                </a:tc>
                <a:extLst>
                  <a:ext uri="{0D108BD9-81ED-4DB2-BD59-A6C34878D82A}">
                    <a16:rowId xmlns:a16="http://schemas.microsoft.com/office/drawing/2014/main" val="1431584190"/>
                  </a:ext>
                </a:extLst>
              </a:tr>
              <a:tr h="280274">
                <a:tc>
                  <a:txBody>
                    <a:bodyPr/>
                    <a:lstStyle/>
                    <a:p>
                      <a:r>
                        <a:rPr lang="en-US" altLang="zh-CN" b="1" dirty="0" smtClean="0">
                          <a:solidFill>
                            <a:schemeClr val="tx1"/>
                          </a:solidFill>
                        </a:rPr>
                        <a:t>Apple</a:t>
                      </a:r>
                      <a:endParaRPr lang="zh-CN" altLang="en-US" b="1" dirty="0">
                        <a:solidFill>
                          <a:schemeClr val="tx1"/>
                        </a:solidFill>
                      </a:endParaRPr>
                    </a:p>
                  </a:txBody>
                  <a:tcPr/>
                </a:tc>
                <a:tc>
                  <a:txBody>
                    <a:bodyPr/>
                    <a:lstStyle/>
                    <a:p>
                      <a:r>
                        <a:rPr lang="en-US" altLang="zh-CN" dirty="0" smtClean="0"/>
                        <a:t>Pineapple(0.9)</a:t>
                      </a:r>
                      <a:endParaRPr lang="zh-CN" altLang="en-US" dirty="0"/>
                    </a:p>
                  </a:txBody>
                  <a:tcPr/>
                </a:tc>
                <a:tc>
                  <a:txBody>
                    <a:bodyPr/>
                    <a:lstStyle/>
                    <a:p>
                      <a:r>
                        <a:rPr lang="en-US" altLang="zh-CN" dirty="0" smtClean="0"/>
                        <a:t>Pear(0.6)</a:t>
                      </a:r>
                      <a:endParaRPr lang="zh-CN" altLang="en-US" dirty="0"/>
                    </a:p>
                  </a:txBody>
                  <a:tcPr/>
                </a:tc>
                <a:tc>
                  <a:txBody>
                    <a:bodyPr/>
                    <a:lstStyle/>
                    <a:p>
                      <a:r>
                        <a:rPr lang="en-US" altLang="zh-CN" dirty="0" smtClean="0"/>
                        <a:t>Peach(0.4)</a:t>
                      </a:r>
                      <a:endParaRPr lang="zh-CN" altLang="en-US" dirty="0"/>
                    </a:p>
                  </a:txBody>
                  <a:tcPr/>
                </a:tc>
                <a:extLst>
                  <a:ext uri="{0D108BD9-81ED-4DB2-BD59-A6C34878D82A}">
                    <a16:rowId xmlns:a16="http://schemas.microsoft.com/office/drawing/2014/main" val="483761841"/>
                  </a:ext>
                </a:extLst>
              </a:tr>
              <a:tr h="280274">
                <a:tc>
                  <a:txBody>
                    <a:bodyPr/>
                    <a:lstStyle/>
                    <a:p>
                      <a:r>
                        <a:rPr lang="en-US" altLang="zh-CN" b="1" dirty="0" smtClean="0">
                          <a:solidFill>
                            <a:schemeClr val="tx1"/>
                          </a:solidFill>
                        </a:rPr>
                        <a:t>Banana</a:t>
                      </a:r>
                      <a:endParaRPr lang="zh-CN" altLang="en-US" b="1" dirty="0">
                        <a:solidFill>
                          <a:schemeClr val="tx1"/>
                        </a:solidFill>
                      </a:endParaRPr>
                    </a:p>
                  </a:txBody>
                  <a:tcPr/>
                </a:tc>
                <a:tc>
                  <a:txBody>
                    <a:bodyPr/>
                    <a:lstStyle/>
                    <a:p>
                      <a:r>
                        <a:rPr lang="en-US" altLang="zh-CN" dirty="0" smtClean="0"/>
                        <a:t>Mango(0.8)</a:t>
                      </a:r>
                      <a:endParaRPr lang="zh-CN" altLang="en-US" dirty="0"/>
                    </a:p>
                  </a:txBody>
                  <a:tcPr/>
                </a:tc>
                <a:tc>
                  <a:txBody>
                    <a:bodyPr/>
                    <a:lstStyle/>
                    <a:p>
                      <a:r>
                        <a:rPr lang="en-US" altLang="zh-CN" dirty="0" smtClean="0"/>
                        <a:t>Lemon(0.3)</a:t>
                      </a:r>
                      <a:endParaRPr lang="zh-CN" altLang="en-US" dirty="0"/>
                    </a:p>
                  </a:txBody>
                  <a:tcPr/>
                </a:tc>
                <a:tc>
                  <a:txBody>
                    <a:bodyPr/>
                    <a:lstStyle/>
                    <a:p>
                      <a:endParaRPr lang="zh-CN" altLang="en-US" dirty="0"/>
                    </a:p>
                  </a:txBody>
                  <a:tcPr/>
                </a:tc>
                <a:extLst>
                  <a:ext uri="{0D108BD9-81ED-4DB2-BD59-A6C34878D82A}">
                    <a16:rowId xmlns:a16="http://schemas.microsoft.com/office/drawing/2014/main" val="3186647144"/>
                  </a:ext>
                </a:extLst>
              </a:tr>
              <a:tr h="280274">
                <a:tc>
                  <a:txBody>
                    <a:bodyPr/>
                    <a:lstStyle/>
                    <a:p>
                      <a:r>
                        <a:rPr lang="en-US" altLang="zh-CN" b="1" dirty="0" smtClean="0">
                          <a:solidFill>
                            <a:schemeClr val="tx1"/>
                          </a:solidFill>
                        </a:rPr>
                        <a:t>Football</a:t>
                      </a:r>
                      <a:endParaRPr lang="zh-CN" altLang="en-US" b="1" dirty="0">
                        <a:solidFill>
                          <a:schemeClr val="tx1"/>
                        </a:solidFill>
                      </a:endParaRPr>
                    </a:p>
                  </a:txBody>
                  <a:tcPr/>
                </a:tc>
                <a:tc>
                  <a:txBody>
                    <a:bodyPr/>
                    <a:lstStyle/>
                    <a:p>
                      <a:r>
                        <a:rPr lang="en-US" altLang="zh-CN" dirty="0" smtClean="0"/>
                        <a:t>Basketball(0.9)</a:t>
                      </a:r>
                      <a:endParaRPr lang="zh-CN" altLang="en-US" dirty="0"/>
                    </a:p>
                  </a:txBody>
                  <a:tcPr/>
                </a:tc>
                <a:tc>
                  <a:txBody>
                    <a:bodyPr/>
                    <a:lstStyle/>
                    <a:p>
                      <a:r>
                        <a:rPr lang="en-US" altLang="zh-CN" dirty="0" smtClean="0"/>
                        <a:t>Baseball(0.5)</a:t>
                      </a:r>
                      <a:endParaRPr lang="zh-CN" altLang="en-US" dirty="0"/>
                    </a:p>
                  </a:txBody>
                  <a:tcPr/>
                </a:tc>
                <a:tc>
                  <a:txBody>
                    <a:bodyPr/>
                    <a:lstStyle/>
                    <a:p>
                      <a:endParaRPr lang="zh-CN" altLang="en-US" dirty="0"/>
                    </a:p>
                  </a:txBody>
                  <a:tcPr/>
                </a:tc>
                <a:extLst>
                  <a:ext uri="{0D108BD9-81ED-4DB2-BD59-A6C34878D82A}">
                    <a16:rowId xmlns:a16="http://schemas.microsoft.com/office/drawing/2014/main" val="676255309"/>
                  </a:ext>
                </a:extLst>
              </a:tr>
            </a:tbl>
          </a:graphicData>
        </a:graphic>
      </p:graphicFrame>
      <p:cxnSp>
        <p:nvCxnSpPr>
          <p:cNvPr id="8" name="直接连接符 7"/>
          <p:cNvCxnSpPr/>
          <p:nvPr/>
        </p:nvCxnSpPr>
        <p:spPr>
          <a:xfrm>
            <a:off x="5303520" y="2659243"/>
            <a:ext cx="1027611"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294916" y="4102629"/>
            <a:ext cx="4353" cy="73152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B72A3FD-F6F2-41AE-BC11-6F0B90651F22}"/>
              </a:ext>
            </a:extLst>
          </p:cNvPr>
          <p:cNvSpPr txBox="1"/>
          <p:nvPr/>
        </p:nvSpPr>
        <p:spPr>
          <a:xfrm>
            <a:off x="1129493" y="301840"/>
            <a:ext cx="6568883" cy="523220"/>
          </a:xfrm>
          <a:prstGeom prst="rect">
            <a:avLst/>
          </a:prstGeom>
          <a:noFill/>
        </p:spPr>
        <p:txBody>
          <a:bodyPr wrap="square" rtlCol="0">
            <a:spAutoFit/>
          </a:bodyPr>
          <a:lstStyle/>
          <a:p>
            <a:r>
              <a:rPr lang="en-US" altLang="zh-CN" sz="2800" b="1" dirty="0"/>
              <a:t>Supplementary</a:t>
            </a:r>
            <a:endParaRPr lang="zh-CN" altLang="en-US" sz="2800" b="1" dirty="0"/>
          </a:p>
        </p:txBody>
      </p:sp>
    </p:spTree>
    <p:extLst>
      <p:ext uri="{BB962C8B-B14F-4D97-AF65-F5344CB8AC3E}">
        <p14:creationId xmlns:p14="http://schemas.microsoft.com/office/powerpoint/2010/main" val="3212265668"/>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4FB0BC-8475-401B-8EB4-9AFABD476974}"/>
              </a:ext>
            </a:extLst>
          </p:cNvPr>
          <p:cNvSpPr txBox="1"/>
          <p:nvPr/>
        </p:nvSpPr>
        <p:spPr>
          <a:xfrm>
            <a:off x="319596" y="1089583"/>
            <a:ext cx="11119929"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smtClean="0">
                <a:solidFill>
                  <a:schemeClr val="tx1"/>
                </a:solidFill>
              </a:rPr>
              <a:t>Ranking</a:t>
            </a:r>
          </a:p>
          <a:p>
            <a:endParaRPr lang="en-US" altLang="zh-CN" sz="2400" dirty="0" smtClean="0"/>
          </a:p>
          <a:p>
            <a:pPr marL="342900" indent="-342900">
              <a:buFont typeface="Wingdings" panose="05000000000000000000" pitchFamily="2" charset="2"/>
              <a:buChar char="Ø"/>
            </a:pPr>
            <a:r>
              <a:rPr lang="en-US" altLang="zh-CN" sz="2400" dirty="0" smtClean="0">
                <a:solidFill>
                  <a:schemeClr val="tx1"/>
                </a:solidFill>
              </a:rPr>
              <a:t>User’s Ground Truth in 16days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en-US" altLang="zh-CN" sz="2400" dirty="0" smtClean="0">
              <a:solidFill>
                <a:schemeClr val="tx1"/>
              </a:solidFill>
            </a:endParaRPr>
          </a:p>
          <a:p>
            <a:pPr marL="342900" indent="-342900">
              <a:buFont typeface="Wingdings" panose="05000000000000000000" pitchFamily="2" charset="2"/>
              <a:buChar char="Ø"/>
            </a:pPr>
            <a:r>
              <a:rPr lang="en-US" altLang="zh-CN" sz="2400" dirty="0" smtClean="0"/>
              <a:t>User’s </a:t>
            </a:r>
            <a:r>
              <a:rPr lang="en-US" altLang="zh-CN" sz="2400" dirty="0" err="1" smtClean="0"/>
              <a:t>retrievaled</a:t>
            </a:r>
            <a:r>
              <a:rPr lang="en-US" altLang="zh-CN" sz="2400" dirty="0" smtClean="0"/>
              <a:t> items in 16days</a:t>
            </a:r>
          </a:p>
          <a:p>
            <a:pPr marL="342900" indent="-342900">
              <a:buFont typeface="Wingdings" panose="05000000000000000000" pitchFamily="2" charset="2"/>
              <a:buChar char="Ø"/>
            </a:pPr>
            <a:endParaRPr lang="en-US" altLang="zh-CN" sz="2400" dirty="0">
              <a:solidFill>
                <a:schemeClr val="tx1"/>
              </a:solidFill>
            </a:endParaRPr>
          </a:p>
          <a:p>
            <a:pPr marL="342900" indent="-342900">
              <a:buFont typeface="Wingdings" panose="05000000000000000000" pitchFamily="2" charset="2"/>
              <a:buChar char="Ø"/>
            </a:pPr>
            <a:endParaRPr lang="en-US" altLang="zh-CN" sz="2400" dirty="0" smtClean="0"/>
          </a:p>
          <a:p>
            <a:pPr marL="342900" indent="-342900">
              <a:buFont typeface="Wingdings" panose="05000000000000000000" pitchFamily="2" charset="2"/>
              <a:buChar char="Ø"/>
            </a:pPr>
            <a:r>
              <a:rPr lang="en-US" altLang="zh-CN" sz="2400" dirty="0" smtClean="0"/>
              <a:t>User’s training samples</a:t>
            </a:r>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en-US" altLang="zh-CN" sz="2400" dirty="0" smtClean="0">
              <a:solidFill>
                <a:schemeClr val="tx1"/>
              </a:solidFill>
            </a:endParaRPr>
          </a:p>
          <a:p>
            <a:endParaRPr lang="en-US" altLang="zh-CN" sz="2400" dirty="0"/>
          </a:p>
        </p:txBody>
      </p:sp>
      <p:sp>
        <p:nvSpPr>
          <p:cNvPr id="6" name="文本框 12">
            <a:extLst>
              <a:ext uri="{FF2B5EF4-FFF2-40B4-BE49-F238E27FC236}">
                <a16:creationId xmlns:a16="http://schemas.microsoft.com/office/drawing/2014/main" id="{0EA69052-1EAF-4295-B195-C744652F95FA}"/>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12" name="文本框 11">
            <a:extLst>
              <a:ext uri="{FF2B5EF4-FFF2-40B4-BE49-F238E27FC236}">
                <a16:creationId xmlns:a16="http://schemas.microsoft.com/office/drawing/2014/main" id="{2B72A3FD-F6F2-41AE-BC11-6F0B90651F22}"/>
              </a:ext>
            </a:extLst>
          </p:cNvPr>
          <p:cNvSpPr txBox="1"/>
          <p:nvPr/>
        </p:nvSpPr>
        <p:spPr>
          <a:xfrm>
            <a:off x="1129493" y="301840"/>
            <a:ext cx="6568883" cy="523220"/>
          </a:xfrm>
          <a:prstGeom prst="rect">
            <a:avLst/>
          </a:prstGeom>
          <a:noFill/>
        </p:spPr>
        <p:txBody>
          <a:bodyPr wrap="square" rtlCol="0">
            <a:spAutoFit/>
          </a:bodyPr>
          <a:lstStyle/>
          <a:p>
            <a:r>
              <a:rPr lang="en-US" altLang="zh-CN" sz="2800" b="1" dirty="0"/>
              <a:t>Supplementary</a:t>
            </a:r>
            <a:endParaRPr lang="zh-CN" altLang="en-US" sz="2800" b="1" dirty="0"/>
          </a:p>
        </p:txBody>
      </p:sp>
      <p:graphicFrame>
        <p:nvGraphicFramePr>
          <p:cNvPr id="2" name="表格 1"/>
          <p:cNvGraphicFramePr>
            <a:graphicFrameLocks noGrp="1"/>
          </p:cNvGraphicFramePr>
          <p:nvPr>
            <p:extLst>
              <p:ext uri="{D42A27DB-BD31-4B8C-83A1-F6EECF244321}">
                <p14:modId xmlns:p14="http://schemas.microsoft.com/office/powerpoint/2010/main" val="2643182440"/>
              </p:ext>
            </p:extLst>
          </p:nvPr>
        </p:nvGraphicFramePr>
        <p:xfrm>
          <a:off x="760549" y="2460593"/>
          <a:ext cx="5405120" cy="370840"/>
        </p:xfrm>
        <a:graphic>
          <a:graphicData uri="http://schemas.openxmlformats.org/drawingml/2006/table">
            <a:tbl>
              <a:tblPr firstRow="1" bandRow="1">
                <a:tableStyleId>{5C22544A-7EE6-4342-B048-85BDC9FD1C3A}</a:tableStyleId>
              </a:tblPr>
              <a:tblGrid>
                <a:gridCol w="1081024">
                  <a:extLst>
                    <a:ext uri="{9D8B030D-6E8A-4147-A177-3AD203B41FA5}">
                      <a16:colId xmlns:a16="http://schemas.microsoft.com/office/drawing/2014/main" val="2972570553"/>
                    </a:ext>
                  </a:extLst>
                </a:gridCol>
                <a:gridCol w="1186038">
                  <a:extLst>
                    <a:ext uri="{9D8B030D-6E8A-4147-A177-3AD203B41FA5}">
                      <a16:colId xmlns:a16="http://schemas.microsoft.com/office/drawing/2014/main" val="597047050"/>
                    </a:ext>
                  </a:extLst>
                </a:gridCol>
                <a:gridCol w="1019251">
                  <a:extLst>
                    <a:ext uri="{9D8B030D-6E8A-4147-A177-3AD203B41FA5}">
                      <a16:colId xmlns:a16="http://schemas.microsoft.com/office/drawing/2014/main" val="431006836"/>
                    </a:ext>
                  </a:extLst>
                </a:gridCol>
                <a:gridCol w="1037783">
                  <a:extLst>
                    <a:ext uri="{9D8B030D-6E8A-4147-A177-3AD203B41FA5}">
                      <a16:colId xmlns:a16="http://schemas.microsoft.com/office/drawing/2014/main" val="1699964685"/>
                    </a:ext>
                  </a:extLst>
                </a:gridCol>
                <a:gridCol w="1081024">
                  <a:extLst>
                    <a:ext uri="{9D8B030D-6E8A-4147-A177-3AD203B41FA5}">
                      <a16:colId xmlns:a16="http://schemas.microsoft.com/office/drawing/2014/main" val="919704197"/>
                    </a:ext>
                  </a:extLst>
                </a:gridCol>
              </a:tblGrid>
              <a:tr h="370840">
                <a:tc>
                  <a:txBody>
                    <a:bodyPr/>
                    <a:lstStyle/>
                    <a:p>
                      <a:r>
                        <a:rPr lang="en-US" altLang="zh-CN" dirty="0" smtClean="0">
                          <a:solidFill>
                            <a:schemeClr val="tx1"/>
                          </a:solidFill>
                        </a:rPr>
                        <a:t>Item</a:t>
                      </a:r>
                      <a:endParaRPr lang="zh-CN" altLang="en-US" dirty="0">
                        <a:solidFill>
                          <a:schemeClr val="tx1"/>
                        </a:solidFill>
                      </a:endParaRPr>
                    </a:p>
                  </a:txBody>
                  <a:tcPr/>
                </a:tc>
                <a:tc>
                  <a:txBody>
                    <a:bodyPr/>
                    <a:lstStyle/>
                    <a:p>
                      <a:r>
                        <a:rPr lang="en-US" altLang="zh-CN" b="0" dirty="0" smtClean="0">
                          <a:solidFill>
                            <a:schemeClr val="tx1"/>
                          </a:solidFill>
                        </a:rPr>
                        <a:t>Pineapple</a:t>
                      </a:r>
                      <a:endParaRPr lang="zh-CN" altLang="en-US" b="0" dirty="0">
                        <a:solidFill>
                          <a:schemeClr val="tx1"/>
                        </a:solidFill>
                      </a:endParaRPr>
                    </a:p>
                  </a:txBody>
                  <a:tcPr/>
                </a:tc>
                <a:tc>
                  <a:txBody>
                    <a:bodyPr/>
                    <a:lstStyle/>
                    <a:p>
                      <a:r>
                        <a:rPr lang="en-US" altLang="zh-CN" b="0" dirty="0" smtClean="0">
                          <a:solidFill>
                            <a:schemeClr val="tx1"/>
                          </a:solidFill>
                        </a:rPr>
                        <a:t>Pear</a:t>
                      </a:r>
                      <a:endParaRPr lang="zh-CN" altLang="en-US" b="0" dirty="0">
                        <a:solidFill>
                          <a:schemeClr val="tx1"/>
                        </a:solidFill>
                      </a:endParaRPr>
                    </a:p>
                  </a:txBody>
                  <a:tcPr/>
                </a:tc>
                <a:tc>
                  <a:txBody>
                    <a:bodyPr/>
                    <a:lstStyle/>
                    <a:p>
                      <a:r>
                        <a:rPr lang="en-US" altLang="zh-CN" b="0" dirty="0" smtClean="0">
                          <a:solidFill>
                            <a:schemeClr val="tx1"/>
                          </a:solidFill>
                        </a:rPr>
                        <a:t>Bicycle</a:t>
                      </a:r>
                      <a:endParaRPr lang="zh-CN" alt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Burger</a:t>
                      </a:r>
                      <a:endParaRPr lang="zh-CN" altLang="en-US" b="0" dirty="0" smtClean="0">
                        <a:solidFill>
                          <a:schemeClr val="tx1"/>
                        </a:solidFill>
                      </a:endParaRPr>
                    </a:p>
                  </a:txBody>
                  <a:tcPr/>
                </a:tc>
                <a:extLst>
                  <a:ext uri="{0D108BD9-81ED-4DB2-BD59-A6C34878D82A}">
                    <a16:rowId xmlns:a16="http://schemas.microsoft.com/office/drawing/2014/main" val="225663395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282018548"/>
              </p:ext>
            </p:extLst>
          </p:nvPr>
        </p:nvGraphicFramePr>
        <p:xfrm>
          <a:off x="760549" y="3536102"/>
          <a:ext cx="5481701" cy="370840"/>
        </p:xfrm>
        <a:graphic>
          <a:graphicData uri="http://schemas.openxmlformats.org/drawingml/2006/table">
            <a:tbl>
              <a:tblPr firstRow="1" bandRow="1">
                <a:tableStyleId>{5C22544A-7EE6-4342-B048-85BDC9FD1C3A}</a:tableStyleId>
              </a:tblPr>
              <a:tblGrid>
                <a:gridCol w="1081024">
                  <a:extLst>
                    <a:ext uri="{9D8B030D-6E8A-4147-A177-3AD203B41FA5}">
                      <a16:colId xmlns:a16="http://schemas.microsoft.com/office/drawing/2014/main" val="2972570553"/>
                    </a:ext>
                  </a:extLst>
                </a:gridCol>
                <a:gridCol w="1157605">
                  <a:extLst>
                    <a:ext uri="{9D8B030D-6E8A-4147-A177-3AD203B41FA5}">
                      <a16:colId xmlns:a16="http://schemas.microsoft.com/office/drawing/2014/main" val="597047050"/>
                    </a:ext>
                  </a:extLst>
                </a:gridCol>
                <a:gridCol w="1081024">
                  <a:extLst>
                    <a:ext uri="{9D8B030D-6E8A-4147-A177-3AD203B41FA5}">
                      <a16:colId xmlns:a16="http://schemas.microsoft.com/office/drawing/2014/main" val="431006836"/>
                    </a:ext>
                  </a:extLst>
                </a:gridCol>
                <a:gridCol w="1081024">
                  <a:extLst>
                    <a:ext uri="{9D8B030D-6E8A-4147-A177-3AD203B41FA5}">
                      <a16:colId xmlns:a16="http://schemas.microsoft.com/office/drawing/2014/main" val="1699964685"/>
                    </a:ext>
                  </a:extLst>
                </a:gridCol>
                <a:gridCol w="1081024">
                  <a:extLst>
                    <a:ext uri="{9D8B030D-6E8A-4147-A177-3AD203B41FA5}">
                      <a16:colId xmlns:a16="http://schemas.microsoft.com/office/drawing/2014/main" val="919704197"/>
                    </a:ext>
                  </a:extLst>
                </a:gridCol>
              </a:tblGrid>
              <a:tr h="370840">
                <a:tc>
                  <a:txBody>
                    <a:bodyPr/>
                    <a:lstStyle/>
                    <a:p>
                      <a:r>
                        <a:rPr lang="en-US" altLang="zh-CN" dirty="0" smtClean="0">
                          <a:solidFill>
                            <a:schemeClr val="tx1"/>
                          </a:solidFill>
                        </a:rPr>
                        <a:t>Item</a:t>
                      </a:r>
                      <a:endParaRPr lang="zh-CN" altLang="en-US" dirty="0">
                        <a:solidFill>
                          <a:schemeClr val="tx1"/>
                        </a:solidFill>
                      </a:endParaRPr>
                    </a:p>
                  </a:txBody>
                  <a:tcPr/>
                </a:tc>
                <a:tc>
                  <a:txBody>
                    <a:bodyPr/>
                    <a:lstStyle/>
                    <a:p>
                      <a:r>
                        <a:rPr lang="en-US" altLang="zh-CN" b="0" dirty="0" smtClean="0">
                          <a:solidFill>
                            <a:schemeClr val="tx1"/>
                          </a:solidFill>
                        </a:rPr>
                        <a:t>Pineapple</a:t>
                      </a:r>
                      <a:endParaRPr lang="zh-CN" altLang="en-US" b="0" dirty="0">
                        <a:solidFill>
                          <a:schemeClr val="tx1"/>
                        </a:solidFill>
                      </a:endParaRPr>
                    </a:p>
                  </a:txBody>
                  <a:tcPr/>
                </a:tc>
                <a:tc>
                  <a:txBody>
                    <a:bodyPr/>
                    <a:lstStyle/>
                    <a:p>
                      <a:r>
                        <a:rPr lang="en-US" altLang="zh-CN" b="0" dirty="0" smtClean="0">
                          <a:solidFill>
                            <a:schemeClr val="tx1"/>
                          </a:solidFill>
                        </a:rPr>
                        <a:t>Pear</a:t>
                      </a:r>
                      <a:endParaRPr lang="zh-CN" altLang="en-US" b="0" dirty="0">
                        <a:solidFill>
                          <a:schemeClr val="tx1"/>
                        </a:solidFill>
                      </a:endParaRPr>
                    </a:p>
                  </a:txBody>
                  <a:tcPr/>
                </a:tc>
                <a:tc>
                  <a:txBody>
                    <a:bodyPr/>
                    <a:lstStyle/>
                    <a:p>
                      <a:r>
                        <a:rPr lang="en-US" altLang="zh-CN" b="0" dirty="0" smtClean="0">
                          <a:solidFill>
                            <a:schemeClr val="tx1"/>
                          </a:solidFill>
                        </a:rPr>
                        <a:t>Mango</a:t>
                      </a:r>
                      <a:endParaRPr lang="zh-CN" alt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Lemon</a:t>
                      </a:r>
                      <a:endParaRPr lang="zh-CN" altLang="en-US" b="0" dirty="0" smtClean="0">
                        <a:solidFill>
                          <a:schemeClr val="tx1"/>
                        </a:solidFill>
                      </a:endParaRPr>
                    </a:p>
                  </a:txBody>
                  <a:tcPr/>
                </a:tc>
                <a:extLst>
                  <a:ext uri="{0D108BD9-81ED-4DB2-BD59-A6C34878D82A}">
                    <a16:rowId xmlns:a16="http://schemas.microsoft.com/office/drawing/2014/main" val="2256633955"/>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130771155"/>
              </p:ext>
            </p:extLst>
          </p:nvPr>
        </p:nvGraphicFramePr>
        <p:xfrm>
          <a:off x="760548" y="4575000"/>
          <a:ext cx="5481701" cy="370840"/>
        </p:xfrm>
        <a:graphic>
          <a:graphicData uri="http://schemas.openxmlformats.org/drawingml/2006/table">
            <a:tbl>
              <a:tblPr firstRow="1" bandRow="1">
                <a:tableStyleId>{5C22544A-7EE6-4342-B048-85BDC9FD1C3A}</a:tableStyleId>
              </a:tblPr>
              <a:tblGrid>
                <a:gridCol w="1081024">
                  <a:extLst>
                    <a:ext uri="{9D8B030D-6E8A-4147-A177-3AD203B41FA5}">
                      <a16:colId xmlns:a16="http://schemas.microsoft.com/office/drawing/2014/main" val="2972570553"/>
                    </a:ext>
                  </a:extLst>
                </a:gridCol>
                <a:gridCol w="1157605">
                  <a:extLst>
                    <a:ext uri="{9D8B030D-6E8A-4147-A177-3AD203B41FA5}">
                      <a16:colId xmlns:a16="http://schemas.microsoft.com/office/drawing/2014/main" val="597047050"/>
                    </a:ext>
                  </a:extLst>
                </a:gridCol>
                <a:gridCol w="1081024">
                  <a:extLst>
                    <a:ext uri="{9D8B030D-6E8A-4147-A177-3AD203B41FA5}">
                      <a16:colId xmlns:a16="http://schemas.microsoft.com/office/drawing/2014/main" val="431006836"/>
                    </a:ext>
                  </a:extLst>
                </a:gridCol>
                <a:gridCol w="1081024">
                  <a:extLst>
                    <a:ext uri="{9D8B030D-6E8A-4147-A177-3AD203B41FA5}">
                      <a16:colId xmlns:a16="http://schemas.microsoft.com/office/drawing/2014/main" val="1699964685"/>
                    </a:ext>
                  </a:extLst>
                </a:gridCol>
                <a:gridCol w="1081024">
                  <a:extLst>
                    <a:ext uri="{9D8B030D-6E8A-4147-A177-3AD203B41FA5}">
                      <a16:colId xmlns:a16="http://schemas.microsoft.com/office/drawing/2014/main" val="919704197"/>
                    </a:ext>
                  </a:extLst>
                </a:gridCol>
              </a:tblGrid>
              <a:tr h="370840">
                <a:tc>
                  <a:txBody>
                    <a:bodyPr/>
                    <a:lstStyle/>
                    <a:p>
                      <a:r>
                        <a:rPr lang="en-US" altLang="zh-CN" dirty="0" smtClean="0">
                          <a:solidFill>
                            <a:schemeClr val="tx1"/>
                          </a:solidFill>
                        </a:rPr>
                        <a:t>Item</a:t>
                      </a:r>
                      <a:endParaRPr lang="zh-CN" altLang="en-US" dirty="0">
                        <a:solidFill>
                          <a:schemeClr val="tx1"/>
                        </a:solidFill>
                      </a:endParaRPr>
                    </a:p>
                  </a:txBody>
                  <a:tcPr/>
                </a:tc>
                <a:tc>
                  <a:txBody>
                    <a:bodyPr/>
                    <a:lstStyle/>
                    <a:p>
                      <a:r>
                        <a:rPr lang="en-US" altLang="zh-CN" b="0" dirty="0" smtClean="0">
                          <a:solidFill>
                            <a:schemeClr val="tx1"/>
                          </a:solidFill>
                        </a:rPr>
                        <a:t>Pineapple</a:t>
                      </a:r>
                      <a:endParaRPr lang="zh-CN" altLang="en-US" b="0" dirty="0">
                        <a:solidFill>
                          <a:schemeClr val="tx1"/>
                        </a:solidFill>
                      </a:endParaRPr>
                    </a:p>
                  </a:txBody>
                  <a:tcPr/>
                </a:tc>
                <a:tc>
                  <a:txBody>
                    <a:bodyPr/>
                    <a:lstStyle/>
                    <a:p>
                      <a:r>
                        <a:rPr lang="en-US" altLang="zh-CN" b="0" dirty="0" smtClean="0">
                          <a:solidFill>
                            <a:schemeClr val="tx1"/>
                          </a:solidFill>
                        </a:rPr>
                        <a:t>Pear</a:t>
                      </a:r>
                      <a:endParaRPr lang="zh-CN" altLang="en-US" b="0" dirty="0">
                        <a:solidFill>
                          <a:schemeClr val="tx1"/>
                        </a:solidFill>
                      </a:endParaRPr>
                    </a:p>
                  </a:txBody>
                  <a:tcPr/>
                </a:tc>
                <a:tc>
                  <a:txBody>
                    <a:bodyPr/>
                    <a:lstStyle/>
                    <a:p>
                      <a:r>
                        <a:rPr lang="en-US" altLang="zh-CN" b="0" dirty="0" smtClean="0">
                          <a:solidFill>
                            <a:schemeClr val="tx1"/>
                          </a:solidFill>
                        </a:rPr>
                        <a:t>Mango</a:t>
                      </a:r>
                      <a:endParaRPr lang="zh-CN" altLang="en-US"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rPr>
                        <a:t>Lemon</a:t>
                      </a:r>
                      <a:endParaRPr lang="zh-CN" altLang="en-US" b="0" dirty="0" smtClean="0">
                        <a:solidFill>
                          <a:schemeClr val="tx1"/>
                        </a:solidFill>
                      </a:endParaRPr>
                    </a:p>
                  </a:txBody>
                  <a:tcPr/>
                </a:tc>
                <a:extLst>
                  <a:ext uri="{0D108BD9-81ED-4DB2-BD59-A6C34878D82A}">
                    <a16:rowId xmlns:a16="http://schemas.microsoft.com/office/drawing/2014/main" val="2256633955"/>
                  </a:ext>
                </a:extLst>
              </a:tr>
            </a:tbl>
          </a:graphicData>
        </a:graphic>
      </p:graphicFrame>
      <p:cxnSp>
        <p:nvCxnSpPr>
          <p:cNvPr id="13" name="直接箭头连接符 12"/>
          <p:cNvCxnSpPr/>
          <p:nvPr/>
        </p:nvCxnSpPr>
        <p:spPr>
          <a:xfrm flipV="1">
            <a:off x="2403566" y="4944238"/>
            <a:ext cx="1" cy="4550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87784" y="5450454"/>
            <a:ext cx="1031564" cy="646331"/>
          </a:xfrm>
          <a:prstGeom prst="rect">
            <a:avLst/>
          </a:prstGeom>
          <a:noFill/>
        </p:spPr>
        <p:txBody>
          <a:bodyPr wrap="none" rtlCol="0">
            <a:spAutoFit/>
          </a:bodyPr>
          <a:lstStyle/>
          <a:p>
            <a:pPr algn="ctr"/>
            <a:r>
              <a:rPr lang="en-US" altLang="zh-CN" dirty="0" smtClean="0">
                <a:latin typeface="Microsoft YaHei UI" panose="020B0503020204020204" pitchFamily="34" charset="-122"/>
                <a:ea typeface="Microsoft YaHei UI" panose="020B0503020204020204" pitchFamily="34" charset="-122"/>
              </a:rPr>
              <a:t>Positive</a:t>
            </a:r>
          </a:p>
          <a:p>
            <a:pPr algn="ctr"/>
            <a:r>
              <a:rPr lang="en-US" altLang="zh-CN" dirty="0" smtClean="0">
                <a:latin typeface="Microsoft YaHei UI" panose="020B0503020204020204" pitchFamily="34" charset="-122"/>
                <a:ea typeface="Microsoft YaHei UI" panose="020B0503020204020204" pitchFamily="34" charset="-122"/>
              </a:rPr>
              <a:t>Sample</a:t>
            </a:r>
            <a:endParaRPr lang="zh-CN" altLang="en-US" dirty="0" smtClean="0">
              <a:latin typeface="Microsoft YaHei UI" panose="020B0503020204020204" pitchFamily="34" charset="-122"/>
              <a:ea typeface="Microsoft YaHei UI" panose="020B0503020204020204" pitchFamily="34" charset="-122"/>
            </a:endParaRPr>
          </a:p>
        </p:txBody>
      </p:sp>
      <p:cxnSp>
        <p:nvCxnSpPr>
          <p:cNvPr id="19" name="直接箭头连接符 18"/>
          <p:cNvCxnSpPr/>
          <p:nvPr/>
        </p:nvCxnSpPr>
        <p:spPr>
          <a:xfrm flipV="1">
            <a:off x="3544811" y="4960301"/>
            <a:ext cx="1" cy="4550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29029" y="5466517"/>
            <a:ext cx="1031564" cy="646331"/>
          </a:xfrm>
          <a:prstGeom prst="rect">
            <a:avLst/>
          </a:prstGeom>
          <a:noFill/>
        </p:spPr>
        <p:txBody>
          <a:bodyPr wrap="none" rtlCol="0">
            <a:spAutoFit/>
          </a:bodyPr>
          <a:lstStyle/>
          <a:p>
            <a:pPr algn="ctr"/>
            <a:r>
              <a:rPr lang="en-US" altLang="zh-CN" dirty="0" smtClean="0">
                <a:latin typeface="Microsoft YaHei UI" panose="020B0503020204020204" pitchFamily="34" charset="-122"/>
                <a:ea typeface="Microsoft YaHei UI" panose="020B0503020204020204" pitchFamily="34" charset="-122"/>
              </a:rPr>
              <a:t>Positive</a:t>
            </a:r>
          </a:p>
          <a:p>
            <a:pPr algn="ctr"/>
            <a:r>
              <a:rPr lang="en-US" altLang="zh-CN" dirty="0" smtClean="0">
                <a:latin typeface="Microsoft YaHei UI" panose="020B0503020204020204" pitchFamily="34" charset="-122"/>
                <a:ea typeface="Microsoft YaHei UI" panose="020B0503020204020204" pitchFamily="34" charset="-122"/>
              </a:rPr>
              <a:t>Sample</a:t>
            </a:r>
            <a:endParaRPr lang="zh-CN" altLang="en-US" dirty="0" smtClean="0">
              <a:latin typeface="Microsoft YaHei UI" panose="020B0503020204020204" pitchFamily="34" charset="-122"/>
              <a:ea typeface="Microsoft YaHei UI" panose="020B0503020204020204" pitchFamily="34" charset="-122"/>
            </a:endParaRPr>
          </a:p>
        </p:txBody>
      </p:sp>
      <p:cxnSp>
        <p:nvCxnSpPr>
          <p:cNvPr id="21" name="直接箭头连接符 20"/>
          <p:cNvCxnSpPr/>
          <p:nvPr/>
        </p:nvCxnSpPr>
        <p:spPr>
          <a:xfrm flipV="1">
            <a:off x="4609880" y="4974588"/>
            <a:ext cx="1" cy="4550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020552" y="5480804"/>
            <a:ext cx="1178656" cy="646331"/>
          </a:xfrm>
          <a:prstGeom prst="rect">
            <a:avLst/>
          </a:prstGeom>
          <a:noFill/>
        </p:spPr>
        <p:txBody>
          <a:bodyPr wrap="none" rtlCol="0">
            <a:spAutoFit/>
          </a:bodyPr>
          <a:lstStyle/>
          <a:p>
            <a:pPr algn="ctr"/>
            <a:r>
              <a:rPr lang="en-US" altLang="zh-CN" dirty="0" smtClean="0">
                <a:latin typeface="Microsoft YaHei UI" panose="020B0503020204020204" pitchFamily="34" charset="-122"/>
                <a:ea typeface="Microsoft YaHei UI" panose="020B0503020204020204" pitchFamily="34" charset="-122"/>
              </a:rPr>
              <a:t>Negative</a:t>
            </a:r>
          </a:p>
          <a:p>
            <a:pPr algn="ctr"/>
            <a:r>
              <a:rPr lang="en-US" altLang="zh-CN" dirty="0" smtClean="0">
                <a:latin typeface="Microsoft YaHei UI" panose="020B0503020204020204" pitchFamily="34" charset="-122"/>
                <a:ea typeface="Microsoft YaHei UI" panose="020B0503020204020204" pitchFamily="34" charset="-122"/>
              </a:rPr>
              <a:t>Sample</a:t>
            </a:r>
            <a:endParaRPr lang="zh-CN" altLang="en-US" dirty="0" smtClean="0">
              <a:latin typeface="Microsoft YaHei UI" panose="020B0503020204020204" pitchFamily="34" charset="-122"/>
              <a:ea typeface="Microsoft YaHei UI" panose="020B0503020204020204" pitchFamily="34" charset="-122"/>
            </a:endParaRPr>
          </a:p>
        </p:txBody>
      </p:sp>
      <p:cxnSp>
        <p:nvCxnSpPr>
          <p:cNvPr id="24" name="直接箭头连接符 23"/>
          <p:cNvCxnSpPr/>
          <p:nvPr/>
        </p:nvCxnSpPr>
        <p:spPr>
          <a:xfrm flipV="1">
            <a:off x="5710204" y="4968501"/>
            <a:ext cx="1" cy="4550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20876" y="5474717"/>
            <a:ext cx="1178656" cy="646331"/>
          </a:xfrm>
          <a:prstGeom prst="rect">
            <a:avLst/>
          </a:prstGeom>
          <a:noFill/>
        </p:spPr>
        <p:txBody>
          <a:bodyPr wrap="none" rtlCol="0">
            <a:spAutoFit/>
          </a:bodyPr>
          <a:lstStyle/>
          <a:p>
            <a:pPr algn="ctr"/>
            <a:r>
              <a:rPr lang="en-US" altLang="zh-CN" dirty="0" smtClean="0">
                <a:latin typeface="Microsoft YaHei UI" panose="020B0503020204020204" pitchFamily="34" charset="-122"/>
                <a:ea typeface="Microsoft YaHei UI" panose="020B0503020204020204" pitchFamily="34" charset="-122"/>
              </a:rPr>
              <a:t>Negative</a:t>
            </a:r>
          </a:p>
          <a:p>
            <a:pPr algn="ctr"/>
            <a:r>
              <a:rPr lang="en-US" altLang="zh-CN" dirty="0" smtClean="0">
                <a:latin typeface="Microsoft YaHei UI" panose="020B0503020204020204" pitchFamily="34" charset="-122"/>
                <a:ea typeface="Microsoft YaHei UI" panose="020B0503020204020204" pitchFamily="34" charset="-122"/>
              </a:rPr>
              <a:t>Sample</a:t>
            </a:r>
            <a:endParaRPr lang="zh-CN" altLang="en-US" dirty="0" smtClean="0">
              <a:latin typeface="Microsoft YaHei UI" panose="020B0503020204020204" pitchFamily="34" charset="-122"/>
              <a:ea typeface="Microsoft YaHei UI" panose="020B0503020204020204" pitchFamily="34" charset="-122"/>
            </a:endParaRPr>
          </a:p>
        </p:txBody>
      </p:sp>
      <p:graphicFrame>
        <p:nvGraphicFramePr>
          <p:cNvPr id="26" name="表格 25"/>
          <p:cNvGraphicFramePr>
            <a:graphicFrameLocks noGrp="1"/>
          </p:cNvGraphicFramePr>
          <p:nvPr>
            <p:extLst>
              <p:ext uri="{D42A27DB-BD31-4B8C-83A1-F6EECF244321}">
                <p14:modId xmlns:p14="http://schemas.microsoft.com/office/powerpoint/2010/main" val="3792076572"/>
              </p:ext>
            </p:extLst>
          </p:nvPr>
        </p:nvGraphicFramePr>
        <p:xfrm>
          <a:off x="6165669" y="4575000"/>
          <a:ext cx="2118807" cy="370840"/>
        </p:xfrm>
        <a:graphic>
          <a:graphicData uri="http://schemas.openxmlformats.org/drawingml/2006/table">
            <a:tbl>
              <a:tblPr firstRow="1" bandRow="1">
                <a:tableStyleId>{5C22544A-7EE6-4342-B048-85BDC9FD1C3A}</a:tableStyleId>
              </a:tblPr>
              <a:tblGrid>
                <a:gridCol w="1037783">
                  <a:extLst>
                    <a:ext uri="{9D8B030D-6E8A-4147-A177-3AD203B41FA5}">
                      <a16:colId xmlns:a16="http://schemas.microsoft.com/office/drawing/2014/main" val="3394223960"/>
                    </a:ext>
                  </a:extLst>
                </a:gridCol>
                <a:gridCol w="1081024">
                  <a:extLst>
                    <a:ext uri="{9D8B030D-6E8A-4147-A177-3AD203B41FA5}">
                      <a16:colId xmlns:a16="http://schemas.microsoft.com/office/drawing/2014/main" val="363124329"/>
                    </a:ext>
                  </a:extLst>
                </a:gridCol>
              </a:tblGrid>
              <a:tr h="370840">
                <a:tc>
                  <a:txBody>
                    <a:bodyPr/>
                    <a:lstStyle/>
                    <a:p>
                      <a:r>
                        <a:rPr lang="en-US" altLang="zh-CN" b="0" dirty="0" smtClean="0">
                          <a:solidFill>
                            <a:srgbClr val="0000FF"/>
                          </a:solidFill>
                        </a:rPr>
                        <a:t>Bicycle</a:t>
                      </a:r>
                      <a:endParaRPr lang="zh-CN" altLang="en-US" b="0" dirty="0">
                        <a:solidFill>
                          <a:srgbClr val="0000FF"/>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0000FF"/>
                          </a:solidFill>
                        </a:rPr>
                        <a:t>Burger</a:t>
                      </a:r>
                      <a:endParaRPr lang="zh-CN" altLang="en-US" b="0" dirty="0" smtClean="0">
                        <a:solidFill>
                          <a:srgbClr val="0000FF"/>
                        </a:solidFill>
                      </a:endParaRPr>
                    </a:p>
                  </a:txBody>
                  <a:tcPr/>
                </a:tc>
                <a:extLst>
                  <a:ext uri="{0D108BD9-81ED-4DB2-BD59-A6C34878D82A}">
                    <a16:rowId xmlns:a16="http://schemas.microsoft.com/office/drawing/2014/main" val="3403576775"/>
                  </a:ext>
                </a:extLst>
              </a:tr>
            </a:tbl>
          </a:graphicData>
        </a:graphic>
      </p:graphicFrame>
      <p:cxnSp>
        <p:nvCxnSpPr>
          <p:cNvPr id="27" name="直接箭头连接符 26"/>
          <p:cNvCxnSpPr/>
          <p:nvPr/>
        </p:nvCxnSpPr>
        <p:spPr>
          <a:xfrm flipV="1">
            <a:off x="6733891" y="4974588"/>
            <a:ext cx="1" cy="455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134240" y="5480804"/>
            <a:ext cx="1199303" cy="369332"/>
          </a:xfrm>
          <a:prstGeom prst="rect">
            <a:avLst/>
          </a:prstGeom>
          <a:noFill/>
        </p:spPr>
        <p:txBody>
          <a:bodyPr wrap="none" rtlCol="0">
            <a:spAutoFit/>
          </a:bodyPr>
          <a:lstStyle/>
          <a:p>
            <a:pPr algn="ctr"/>
            <a:r>
              <a:rPr lang="en-US" altLang="zh-CN" dirty="0" smtClean="0">
                <a:solidFill>
                  <a:srgbClr val="0000FF"/>
                </a:solidFill>
                <a:latin typeface="Microsoft YaHei UI" panose="020B0503020204020204" pitchFamily="34" charset="-122"/>
                <a:ea typeface="Microsoft YaHei UI" panose="020B0503020204020204" pitchFamily="34" charset="-122"/>
              </a:rPr>
              <a:t>Abandon</a:t>
            </a:r>
            <a:endParaRPr lang="zh-CN" altLang="en-US" dirty="0" smtClean="0">
              <a:solidFill>
                <a:srgbClr val="0000FF"/>
              </a:solidFill>
              <a:latin typeface="Microsoft YaHei UI" panose="020B0503020204020204" pitchFamily="34" charset="-122"/>
              <a:ea typeface="Microsoft YaHei UI" panose="020B0503020204020204" pitchFamily="34" charset="-122"/>
            </a:endParaRPr>
          </a:p>
        </p:txBody>
      </p:sp>
      <p:cxnSp>
        <p:nvCxnSpPr>
          <p:cNvPr id="29" name="直接箭头连接符 28"/>
          <p:cNvCxnSpPr/>
          <p:nvPr/>
        </p:nvCxnSpPr>
        <p:spPr>
          <a:xfrm flipV="1">
            <a:off x="7834215" y="4968501"/>
            <a:ext cx="1" cy="4550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234564" y="5474717"/>
            <a:ext cx="1199304" cy="369332"/>
          </a:xfrm>
          <a:prstGeom prst="rect">
            <a:avLst/>
          </a:prstGeom>
          <a:noFill/>
        </p:spPr>
        <p:txBody>
          <a:bodyPr wrap="none" rtlCol="0">
            <a:spAutoFit/>
          </a:bodyPr>
          <a:lstStyle/>
          <a:p>
            <a:pPr algn="ctr"/>
            <a:r>
              <a:rPr lang="en-US" altLang="zh-CN" dirty="0" smtClean="0">
                <a:solidFill>
                  <a:srgbClr val="0000FF"/>
                </a:solidFill>
                <a:latin typeface="Microsoft YaHei UI" panose="020B0503020204020204" pitchFamily="34" charset="-122"/>
                <a:ea typeface="Microsoft YaHei UI" panose="020B0503020204020204" pitchFamily="34" charset="-122"/>
              </a:rPr>
              <a:t>Abandon</a:t>
            </a:r>
            <a:endParaRPr lang="zh-CN" altLang="en-US" dirty="0" smtClean="0">
              <a:solidFill>
                <a:srgbClr val="0000FF"/>
              </a:solidFill>
              <a:latin typeface="Microsoft YaHei UI" panose="020B0503020204020204" pitchFamily="34" charset="-122"/>
              <a:ea typeface="Microsoft YaHei UI" panose="020B0503020204020204" pitchFamily="34" charset="-122"/>
            </a:endParaRPr>
          </a:p>
        </p:txBody>
      </p:sp>
      <p:sp>
        <p:nvSpPr>
          <p:cNvPr id="31" name="云形 30">
            <a:extLst>
              <a:ext uri="{FF2B5EF4-FFF2-40B4-BE49-F238E27FC236}">
                <a16:creationId xmlns:a16="http://schemas.microsoft.com/office/drawing/2014/main" id="{E1D9D975-8034-4041-8307-01A1FB927BDB}"/>
              </a:ext>
            </a:extLst>
          </p:cNvPr>
          <p:cNvSpPr/>
          <p:nvPr/>
        </p:nvSpPr>
        <p:spPr>
          <a:xfrm>
            <a:off x="8618211" y="2913515"/>
            <a:ext cx="2122415" cy="1403742"/>
          </a:xfrm>
          <a:prstGeom prst="cloud">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FF"/>
                </a:solidFill>
              </a:rPr>
              <a:t>Without</a:t>
            </a:r>
          </a:p>
          <a:p>
            <a:pPr algn="ctr"/>
            <a:r>
              <a:rPr lang="en-US" altLang="zh-CN" dirty="0" smtClean="0">
                <a:solidFill>
                  <a:srgbClr val="0000FF"/>
                </a:solidFill>
              </a:rPr>
              <a:t>Statistic Significance</a:t>
            </a:r>
            <a:endParaRPr lang="zh-CN" altLang="en-US" dirty="0">
              <a:solidFill>
                <a:srgbClr val="0000FF"/>
              </a:solidFill>
            </a:endParaRPr>
          </a:p>
        </p:txBody>
      </p:sp>
      <p:cxnSp>
        <p:nvCxnSpPr>
          <p:cNvPr id="32" name="直接箭头连接符 31">
            <a:extLst>
              <a:ext uri="{FF2B5EF4-FFF2-40B4-BE49-F238E27FC236}">
                <a16:creationId xmlns:a16="http://schemas.microsoft.com/office/drawing/2014/main" id="{05F37B93-50EA-4820-9026-90193C02C9E1}"/>
              </a:ext>
            </a:extLst>
          </p:cNvPr>
          <p:cNvCxnSpPr/>
          <p:nvPr/>
        </p:nvCxnSpPr>
        <p:spPr>
          <a:xfrm flipH="1">
            <a:off x="8162408" y="3981382"/>
            <a:ext cx="528507" cy="41945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544230"/>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64FB0BC-8475-401B-8EB4-9AFABD476974}"/>
                  </a:ext>
                </a:extLst>
              </p:cNvPr>
              <p:cNvSpPr txBox="1"/>
              <p:nvPr/>
            </p:nvSpPr>
            <p:spPr>
              <a:xfrm>
                <a:off x="319596" y="1089583"/>
                <a:ext cx="11119929" cy="567052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smtClean="0">
                    <a:solidFill>
                      <a:schemeClr val="tx1"/>
                    </a:solidFill>
                  </a:rPr>
                  <a:t>Model Weighting</a:t>
                </a:r>
              </a:p>
              <a:p>
                <a:endParaRPr lang="en-US" altLang="zh-CN" sz="2400" b="1" dirty="0">
                  <a:solidFill>
                    <a:schemeClr val="tx1"/>
                  </a:solidFill>
                </a:endParaRPr>
              </a:p>
              <a:p>
                <a:pPr lvl="1"/>
                <a14:m>
                  <m:oMathPara xmlns:m="http://schemas.openxmlformats.org/officeDocument/2006/math">
                    <m:oMathParaPr>
                      <m:jc m:val="left"/>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𝑟𝑒𝑠𝑢𝑙𝑡</m:t>
                          </m:r>
                        </m:e>
                        <m:sub>
                          <m:r>
                            <a:rPr lang="en-US" altLang="zh-CN" sz="2400" b="0" i="1" smtClean="0">
                              <a:solidFill>
                                <a:schemeClr val="tx1"/>
                              </a:solidFill>
                              <a:latin typeface="Cambria Math" panose="02040503050406030204" pitchFamily="18" charset="0"/>
                            </a:rPr>
                            <m:t>𝑙𝑖𝑛𝑒𝑟</m:t>
                          </m:r>
                        </m:sub>
                      </m:sSub>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r>
                            <a:rPr lang="en-US" altLang="zh-CN" sz="240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r>
                                <a:rPr lang="en-US" altLang="zh-CN" sz="2400" i="1" smtClean="0">
                                  <a:solidFill>
                                    <a:schemeClr val="tx1"/>
                                  </a:solidFill>
                                  <a:latin typeface="Cambria Math" panose="02040503050406030204" pitchFamily="18" charset="0"/>
                                </a:rPr>
                                <m:t>0</m:t>
                              </m:r>
                              <m:r>
                                <a:rPr lang="en-US" altLang="zh-CN" sz="2400" b="0" i="1" smtClean="0">
                                  <a:solidFill>
                                    <a:schemeClr val="tx1"/>
                                  </a:solidFill>
                                  <a:latin typeface="Cambria Math" panose="02040503050406030204" pitchFamily="18" charset="0"/>
                                </a:rPr>
                                <m:t>.5</m:t>
                              </m:r>
                            </m:num>
                            <m:den>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 </m:t>
                                  </m:r>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𝑙𝑔𝑏</m:t>
                                  </m:r>
                                </m:sub>
                              </m:sSub>
                            </m:den>
                          </m:f>
                          <m:r>
                            <a:rPr lang="en-US" altLang="zh-CN" sz="2400" b="0" i="1" smtClean="0">
                              <a:solidFill>
                                <a:schemeClr val="tx1"/>
                              </a:solidFill>
                              <a:latin typeface="Cambria Math" panose="02040503050406030204" pitchFamily="18" charset="0"/>
                            </a:rPr>
                            <m:t>+</m:t>
                          </m:r>
                          <m:f>
                            <m:fPr>
                              <m:ctrlPr>
                                <a:rPr lang="en-US" altLang="zh-CN" sz="2400" i="1" smtClean="0">
                                  <a:solidFill>
                                    <a:schemeClr val="tx1"/>
                                  </a:solidFill>
                                  <a:latin typeface="Cambria Math" panose="02040503050406030204" pitchFamily="18" charset="0"/>
                                </a:rPr>
                              </m:ctrlPr>
                            </m:fPr>
                            <m:num>
                              <m:r>
                                <a:rPr lang="en-US" altLang="zh-CN" sz="2400" i="1" smtClean="0">
                                  <a:solidFill>
                                    <a:schemeClr val="tx1"/>
                                  </a:solidFill>
                                  <a:latin typeface="Cambria Math" panose="02040503050406030204" pitchFamily="18" charset="0"/>
                                </a:rPr>
                                <m:t>0</m:t>
                              </m:r>
                              <m:r>
                                <a:rPr lang="en-US" altLang="zh-CN" sz="2400" b="0" i="1" smtClean="0">
                                  <a:solidFill>
                                    <a:schemeClr val="tx1"/>
                                  </a:solidFill>
                                  <a:latin typeface="Cambria Math" panose="02040503050406030204" pitchFamily="18" charset="0"/>
                                </a:rPr>
                                <m:t>.5</m:t>
                              </m:r>
                            </m:num>
                            <m:den>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𝑐𝑎𝑡𝑏</m:t>
                                  </m:r>
                                </m:sub>
                              </m:sSub>
                            </m:den>
                          </m:f>
                          <m:r>
                            <a:rPr lang="en-US" altLang="zh-CN" sz="2400" b="0" i="1" smtClean="0">
                              <a:solidFill>
                                <a:schemeClr val="tx1"/>
                              </a:solidFill>
                              <a:latin typeface="Cambria Math" panose="02040503050406030204" pitchFamily="18" charset="0"/>
                            </a:rPr>
                            <m:t>)</m:t>
                          </m:r>
                        </m:den>
                      </m:f>
                      <m:r>
                        <a:rPr lang="en-US" altLang="zh-CN" sz="2400" b="0" i="1" smtClean="0">
                          <a:solidFill>
                            <a:schemeClr val="tx1"/>
                          </a:solidFill>
                          <a:latin typeface="Cambria Math" panose="02040503050406030204" pitchFamily="18" charset="0"/>
                        </a:rPr>
                        <m:t>  </m:t>
                      </m:r>
                    </m:oMath>
                  </m:oMathPara>
                </a14:m>
                <a:endParaRPr lang="en-US" altLang="zh-CN" sz="2400" i="1" dirty="0">
                  <a:latin typeface="Cambria Math" panose="02040503050406030204" pitchFamily="18" charset="0"/>
                </a:endParaRPr>
              </a:p>
              <a:p>
                <a:pPr lvl="1"/>
                <a:endParaRPr lang="en-US" altLang="zh-CN" sz="2400" dirty="0">
                  <a:solidFill>
                    <a:schemeClr val="tx1"/>
                  </a:solidFill>
                </a:endParaRPr>
              </a:p>
              <a:p>
                <a:pPr lvl="1"/>
                <a14:m>
                  <m:oMathPara xmlns:m="http://schemas.openxmlformats.org/officeDocument/2006/math">
                    <m:oMathParaPr>
                      <m:jc m:val="left"/>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𝑟𝑒𝑠𝑢𝑙𝑡</m:t>
                          </m:r>
                        </m:e>
                        <m:sub>
                          <m:r>
                            <a:rPr lang="en-US" altLang="zh-CN" sz="2400" b="0" i="1" smtClean="0">
                              <a:solidFill>
                                <a:schemeClr val="tx1"/>
                              </a:solidFill>
                              <a:latin typeface="Cambria Math" panose="02040503050406030204" pitchFamily="18" charset="0"/>
                            </a:rPr>
                            <m:t>𝑝𝑜𝑤𝑒𝑟</m:t>
                          </m:r>
                        </m:sub>
                      </m:sSub>
                      <m:r>
                        <a:rPr lang="en-US" altLang="zh-CN" sz="2400" b="0" i="1" smtClean="0">
                          <a:solidFill>
                            <a:schemeClr val="tx1"/>
                          </a:solidFill>
                          <a:latin typeface="Cambria Math" panose="02040503050406030204" pitchFamily="18" charset="0"/>
                        </a:rPr>
                        <m:t>=</m:t>
                      </m:r>
                      <m:rad>
                        <m:radPr>
                          <m:degHide m:val="on"/>
                          <m:ctrlPr>
                            <a:rPr lang="en-US" altLang="zh-CN" sz="2400" i="1" smtClean="0">
                              <a:solidFill>
                                <a:schemeClr val="tx1"/>
                              </a:solidFill>
                              <a:latin typeface="Cambria Math" panose="02040503050406030204" pitchFamily="18" charset="0"/>
                            </a:rPr>
                          </m:ctrlPr>
                        </m:radPr>
                        <m:deg/>
                        <m:e>
                          <m:sSup>
                            <m:sSupPr>
                              <m:ctrlPr>
                                <a:rPr lang="en-US" altLang="zh-CN" sz="2400" i="1" smtClean="0">
                                  <a:solidFill>
                                    <a:schemeClr val="tx1"/>
                                  </a:solidFill>
                                  <a:latin typeface="Cambria Math" panose="02040503050406030204" pitchFamily="18" charset="0"/>
                                </a:rPr>
                              </m:ctrlPr>
                            </m:sSupPr>
                            <m:e>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 </m:t>
                                  </m:r>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𝑙𝑔𝑏</m:t>
                                  </m:r>
                                </m:sub>
                              </m:sSub>
                            </m:e>
                            <m:sup>
                              <m:r>
                                <a:rPr lang="en-US" altLang="zh-CN" sz="2400" b="0" i="1" smtClean="0">
                                  <a:solidFill>
                                    <a:schemeClr val="tx1"/>
                                  </a:solidFill>
                                  <a:latin typeface="Cambria Math" panose="02040503050406030204" pitchFamily="18" charset="0"/>
                                </a:rPr>
                                <m:t>0.5</m:t>
                              </m:r>
                            </m:sup>
                          </m:sSup>
                          <m:r>
                            <a:rPr lang="en-US" altLang="zh-CN" sz="2400" b="0" i="1" smtClean="0">
                              <a:solidFill>
                                <a:schemeClr val="tx1"/>
                              </a:solidFill>
                              <a:latin typeface="Cambria Math" panose="02040503050406030204" pitchFamily="18" charset="0"/>
                            </a:rPr>
                            <m:t> ∗ </m:t>
                          </m:r>
                          <m:sSup>
                            <m:sSupPr>
                              <m:ctrlPr>
                                <a:rPr lang="en-US" altLang="zh-CN" sz="2400" i="1" smtClean="0">
                                  <a:solidFill>
                                    <a:schemeClr val="tx1"/>
                                  </a:solidFill>
                                  <a:latin typeface="Cambria Math" panose="02040503050406030204" pitchFamily="18" charset="0"/>
                                </a:rPr>
                              </m:ctrlPr>
                            </m:sSupPr>
                            <m:e>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𝑐𝑎𝑡𝑏</m:t>
                                  </m:r>
                                </m:sub>
                              </m:sSub>
                            </m:e>
                            <m:sup>
                              <m:r>
                                <a:rPr lang="en-US" altLang="zh-CN" sz="2400" i="1" smtClean="0">
                                  <a:solidFill>
                                    <a:schemeClr val="tx1"/>
                                  </a:solidFill>
                                  <a:latin typeface="Cambria Math" panose="02040503050406030204" pitchFamily="18" charset="0"/>
                                </a:rPr>
                                <m:t>0</m:t>
                              </m:r>
                              <m:r>
                                <a:rPr lang="en-US" altLang="zh-CN" sz="2400" b="0" i="1" smtClean="0">
                                  <a:solidFill>
                                    <a:schemeClr val="tx1"/>
                                  </a:solidFill>
                                  <a:latin typeface="Cambria Math" panose="02040503050406030204" pitchFamily="18" charset="0"/>
                                </a:rPr>
                                <m:t>.5</m:t>
                              </m:r>
                            </m:sup>
                          </m:sSup>
                        </m:e>
                      </m:rad>
                    </m:oMath>
                  </m:oMathPara>
                </a14:m>
                <a:endParaRPr lang="en-US" altLang="zh-CN" sz="2400" dirty="0">
                  <a:solidFill>
                    <a:schemeClr val="tx1"/>
                  </a:solidFill>
                </a:endParaRPr>
              </a:p>
              <a:p>
                <a:pPr lvl="1"/>
                <a:endParaRPr lang="en-US" altLang="zh-CN" sz="2400" dirty="0">
                  <a:solidFill>
                    <a:schemeClr val="tx1"/>
                  </a:solidFill>
                </a:endParaRPr>
              </a:p>
              <a:p>
                <a:pPr lvl="1"/>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rPr>
                        <m:t>𝑟𝑒𝑠𝑢𝑙𝑡</m:t>
                      </m:r>
                      <m:r>
                        <a:rPr lang="en-US" altLang="zh-CN" sz="2400" b="0" i="1" smtClean="0">
                          <a:solidFill>
                            <a:schemeClr val="tx1"/>
                          </a:solidFill>
                          <a:latin typeface="Cambria Math" panose="02040503050406030204" pitchFamily="18" charset="0"/>
                        </a:rPr>
                        <m:t>=0.5 ∗ </m:t>
                      </m:r>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𝑙𝑖𝑛𝑒𝑟</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0.5 </m:t>
                      </m:r>
                      <m:r>
                        <a:rPr lang="en-US" altLang="zh-CN" sz="2400" b="0" i="1" smtClean="0">
                          <a:solidFill>
                            <a:schemeClr val="tx1"/>
                          </a:solidFill>
                          <a:latin typeface="Cambria Math" panose="02040503050406030204" pitchFamily="18" charset="0"/>
                        </a:rPr>
                        <m:t>∗ </m:t>
                      </m:r>
                      <m:sSub>
                        <m:sSubPr>
                          <m:ctrlPr>
                            <a:rPr lang="en-US" altLang="zh-CN" sz="2400" i="1">
                              <a:solidFill>
                                <a:schemeClr val="tx1"/>
                              </a:solidFill>
                              <a:latin typeface="Cambria Math" panose="02040503050406030204" pitchFamily="18" charset="0"/>
                            </a:rPr>
                          </m:ctrlPr>
                        </m:sSubPr>
                        <m:e>
                          <m:r>
                            <a:rPr lang="en-US" altLang="zh-CN" sz="2400" b="0" i="1">
                              <a:solidFill>
                                <a:schemeClr val="tx1"/>
                              </a:solidFill>
                              <a:latin typeface="Cambria Math" panose="02040503050406030204" pitchFamily="18" charset="0"/>
                            </a:rPr>
                            <m:t>𝑟𝑒𝑠𝑢𝑙𝑡</m:t>
                          </m:r>
                        </m:e>
                        <m:sub>
                          <m:r>
                            <a:rPr lang="en-US" altLang="zh-CN" sz="2400" b="0" i="1">
                              <a:solidFill>
                                <a:schemeClr val="tx1"/>
                              </a:solidFill>
                              <a:latin typeface="Cambria Math" panose="02040503050406030204" pitchFamily="18" charset="0"/>
                            </a:rPr>
                            <m:t>𝑝𝑜𝑤𝑒𝑟</m:t>
                          </m:r>
                        </m:sub>
                      </m:sSub>
                    </m:oMath>
                  </m:oMathPara>
                </a14:m>
                <a:endParaRPr lang="en-US" altLang="zh-CN" sz="2400" dirty="0">
                  <a:solidFill>
                    <a:schemeClr val="tx1"/>
                  </a:solidFill>
                </a:endParaRPr>
              </a:p>
              <a:p>
                <a:pPr lvl="1"/>
                <a:endParaRPr lang="en-US" altLang="zh-CN" sz="2400" dirty="0">
                  <a:solidFill>
                    <a:schemeClr val="tx1"/>
                  </a:solidFill>
                </a:endParaRPr>
              </a:p>
              <a:p>
                <a:pPr lvl="1"/>
                <a14:m>
                  <m:oMathPara xmlns:m="http://schemas.openxmlformats.org/officeDocument/2006/math">
                    <m:oMathParaPr>
                      <m:jc m:val="left"/>
                    </m:oMathParaPr>
                    <m:oMath xmlns:m="http://schemas.openxmlformats.org/officeDocument/2006/math">
                      <m:r>
                        <m:rPr>
                          <m:nor/>
                        </m:rPr>
                        <a:rPr lang="en-US" altLang="zh-CN" sz="2400" b="0" i="0" smtClean="0">
                          <a:solidFill>
                            <a:schemeClr val="tx1"/>
                          </a:solidFill>
                          <a:latin typeface="Cambria Math" panose="02040503050406030204" pitchFamily="18" charset="0"/>
                        </a:rPr>
                        <m:t> </m:t>
                      </m:r>
                      <m:r>
                        <m:rPr>
                          <m:nor/>
                        </m:rPr>
                        <a:rPr lang="en-US" altLang="zh-CN" sz="2400" i="0">
                          <a:solidFill>
                            <a:schemeClr val="tx1"/>
                          </a:solidFill>
                          <a:latin typeface="Cambria Math" panose="02040503050406030204" pitchFamily="18" charset="0"/>
                        </a:rPr>
                        <m:t>where</m:t>
                      </m:r>
                      <m:r>
                        <m:rPr>
                          <m:nor/>
                        </m:rPr>
                        <a:rPr lang="en-US" altLang="zh-CN" sz="2400" b="0" i="0" smtClean="0">
                          <a:solidFill>
                            <a:schemeClr val="tx1"/>
                          </a:solidFill>
                          <a:latin typeface="Cambria Math" panose="02040503050406030204" pitchFamily="18" charset="0"/>
                        </a:rPr>
                        <m:t>,</m:t>
                      </m:r>
                    </m:oMath>
                  </m:oMathPara>
                </a14:m>
                <a:endParaRPr lang="en-US" altLang="zh-CN" sz="2400" b="0" i="1" dirty="0">
                  <a:solidFill>
                    <a:schemeClr val="tx1"/>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rPr>
                            <m:t> </m:t>
                          </m:r>
                          <m:r>
                            <a:rPr lang="en-US" altLang="zh-CN" sz="2400" i="1">
                              <a:latin typeface="Cambria Math" panose="02040503050406030204" pitchFamily="18" charset="0"/>
                            </a:rPr>
                            <m:t>𝑟𝑒𝑠𝑢𝑙𝑡</m:t>
                          </m:r>
                        </m:e>
                        <m:sub>
                          <m:r>
                            <a:rPr lang="en-US" altLang="zh-CN" sz="2400" i="1">
                              <a:latin typeface="Cambria Math" panose="02040503050406030204" pitchFamily="18" charset="0"/>
                            </a:rPr>
                            <m:t>𝑙𝑔𝑏</m:t>
                          </m:r>
                        </m:sub>
                      </m:sSub>
                      <m:r>
                        <a:rPr lang="en-US" altLang="zh-CN" sz="2400" i="1">
                          <a:latin typeface="Cambria Math" panose="02040503050406030204" pitchFamily="18" charset="0"/>
                        </a:rPr>
                        <m:t> </m:t>
                      </m:r>
                      <m:r>
                        <m:rPr>
                          <m:nor/>
                        </m:rPr>
                        <a:rPr lang="en-US" altLang="zh-CN" sz="2400" i="0">
                          <a:latin typeface="Cambria Math" panose="02040503050406030204" pitchFamily="18" charset="0"/>
                        </a:rPr>
                        <m:t>is</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result</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of</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LightGBM</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model</m:t>
                      </m:r>
                      <m:r>
                        <m:rPr>
                          <m:nor/>
                        </m:rPr>
                        <a:rPr lang="en-US" altLang="zh-CN" sz="2400" b="0" i="0" smtClean="0">
                          <a:latin typeface="Cambria Math" panose="02040503050406030204" pitchFamily="18" charset="0"/>
                        </a:rPr>
                        <m:t>,</m:t>
                      </m:r>
                    </m:oMath>
                  </m:oMathPara>
                </a14:m>
                <a:endParaRPr lang="en-US" altLang="zh-CN" sz="2400" b="0" i="1" dirty="0">
                  <a:solidFill>
                    <a:schemeClr val="tx1"/>
                  </a:solidFill>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𝑟𝑒𝑠𝑢𝑙𝑡</m:t>
                          </m:r>
                        </m:e>
                        <m:sub>
                          <m:r>
                            <a:rPr lang="en-US" altLang="zh-CN" sz="2400" b="0" i="1" smtClean="0">
                              <a:latin typeface="Cambria Math" panose="02040503050406030204" pitchFamily="18" charset="0"/>
                            </a:rPr>
                            <m:t>𝑐𝑎𝑡𝑏</m:t>
                          </m:r>
                        </m:sub>
                      </m:sSub>
                      <m:r>
                        <a:rPr lang="en-US" altLang="zh-CN" sz="2400" i="1">
                          <a:latin typeface="Cambria Math" panose="02040503050406030204" pitchFamily="18" charset="0"/>
                        </a:rPr>
                        <m:t> </m:t>
                      </m:r>
                      <m:r>
                        <m:rPr>
                          <m:nor/>
                        </m:rPr>
                        <a:rPr lang="en-US" altLang="zh-CN" sz="2400" i="0">
                          <a:latin typeface="Cambria Math" panose="02040503050406030204" pitchFamily="18" charset="0"/>
                        </a:rPr>
                        <m:t>is</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result</m:t>
                      </m:r>
                      <m:r>
                        <m:rPr>
                          <m:nor/>
                        </m:rPr>
                        <a:rPr lang="en-US" altLang="zh-CN" sz="2400" i="0">
                          <a:latin typeface="Cambria Math" panose="02040503050406030204" pitchFamily="18" charset="0"/>
                        </a:rPr>
                        <m:t> </m:t>
                      </m:r>
                      <m:r>
                        <m:rPr>
                          <m:nor/>
                        </m:rPr>
                        <a:rPr lang="en-US" altLang="zh-CN" sz="2400" i="0">
                          <a:latin typeface="Cambria Math" panose="02040503050406030204" pitchFamily="18" charset="0"/>
                        </a:rPr>
                        <m:t>of</m:t>
                      </m:r>
                      <m:r>
                        <m:rPr>
                          <m:nor/>
                        </m:rPr>
                        <a:rPr lang="en-US" altLang="zh-CN" sz="2400" i="0">
                          <a:latin typeface="Cambria Math" panose="02040503050406030204" pitchFamily="18" charset="0"/>
                        </a:rPr>
                        <m:t> </m:t>
                      </m:r>
                      <m:r>
                        <m:rPr>
                          <m:nor/>
                        </m:rPr>
                        <a:rPr lang="en-US" altLang="zh-CN" sz="2400" b="0" i="0" smtClean="0">
                          <a:latin typeface="Cambria Math" panose="02040503050406030204" pitchFamily="18" charset="0"/>
                        </a:rPr>
                        <m:t>Catboost</m:t>
                      </m:r>
                      <m:r>
                        <m:rPr>
                          <m:nor/>
                        </m:rPr>
                        <a:rPr lang="en-US" altLang="zh-CN" sz="2400" b="0" i="0" smtClean="0">
                          <a:latin typeface="Cambria Math" panose="02040503050406030204" pitchFamily="18" charset="0"/>
                        </a:rPr>
                        <m:t> </m:t>
                      </m:r>
                      <m:r>
                        <m:rPr>
                          <m:nor/>
                        </m:rPr>
                        <a:rPr lang="en-US" altLang="zh-CN" sz="2400" i="0">
                          <a:latin typeface="Cambria Math" panose="02040503050406030204" pitchFamily="18" charset="0"/>
                        </a:rPr>
                        <m:t>model</m:t>
                      </m:r>
                      <m:r>
                        <m:rPr>
                          <m:nor/>
                        </m:rPr>
                        <a:rPr lang="en-US" altLang="zh-CN" sz="2400" b="0" i="0" smtClean="0">
                          <a:latin typeface="Cambria Math" panose="02040503050406030204" pitchFamily="18" charset="0"/>
                        </a:rPr>
                        <m:t>,</m:t>
                      </m:r>
                    </m:oMath>
                  </m:oMathPara>
                </a14:m>
                <a:endParaRPr lang="en-US" altLang="zh-CN" sz="2400" dirty="0">
                  <a:solidFill>
                    <a:schemeClr val="tx1"/>
                  </a:solidFill>
                </a:endParaRPr>
              </a:p>
              <a:p>
                <a:endParaRPr lang="zh-CN" altLang="en-US" sz="2400" dirty="0">
                  <a:solidFill>
                    <a:schemeClr val="tx1"/>
                  </a:solidFill>
                </a:endParaRPr>
              </a:p>
            </p:txBody>
          </p:sp>
        </mc:Choice>
        <mc:Fallback>
          <p:sp>
            <p:nvSpPr>
              <p:cNvPr id="4" name="文本框 3">
                <a:extLst>
                  <a:ext uri="{FF2B5EF4-FFF2-40B4-BE49-F238E27FC236}">
                    <a16:creationId xmlns:a16="http://schemas.microsoft.com/office/drawing/2014/main" id="{A64FB0BC-8475-401B-8EB4-9AFABD476974}"/>
                  </a:ext>
                </a:extLst>
              </p:cNvPr>
              <p:cNvSpPr txBox="1">
                <a:spLocks noRot="1" noChangeAspect="1" noMove="1" noResize="1" noEditPoints="1" noAdjustHandles="1" noChangeArrowheads="1" noChangeShapeType="1" noTextEdit="1"/>
              </p:cNvSpPr>
              <p:nvPr/>
            </p:nvSpPr>
            <p:spPr>
              <a:xfrm>
                <a:off x="319596" y="1089583"/>
                <a:ext cx="11119929" cy="5670527"/>
              </a:xfrm>
              <a:prstGeom prst="rect">
                <a:avLst/>
              </a:prstGeom>
              <a:blipFill>
                <a:blip r:embed="rId2"/>
                <a:stretch>
                  <a:fillRect l="-712" t="-860"/>
                </a:stretch>
              </a:blipFill>
            </p:spPr>
            <p:txBody>
              <a:bodyPr/>
              <a:lstStyle/>
              <a:p>
                <a:r>
                  <a:rPr lang="zh-CN" altLang="en-US">
                    <a:noFill/>
                  </a:rPr>
                  <a:t> </a:t>
                </a:r>
              </a:p>
            </p:txBody>
          </p:sp>
        </mc:Fallback>
      </mc:AlternateContent>
      <p:sp>
        <p:nvSpPr>
          <p:cNvPr id="6" name="文本框 12">
            <a:extLst>
              <a:ext uri="{FF2B5EF4-FFF2-40B4-BE49-F238E27FC236}">
                <a16:creationId xmlns:a16="http://schemas.microsoft.com/office/drawing/2014/main" id="{0EA69052-1EAF-4295-B195-C744652F95FA}"/>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2B72A3FD-F6F2-41AE-BC11-6F0B90651F22}"/>
              </a:ext>
            </a:extLst>
          </p:cNvPr>
          <p:cNvSpPr txBox="1"/>
          <p:nvPr/>
        </p:nvSpPr>
        <p:spPr>
          <a:xfrm>
            <a:off x="1129493" y="301840"/>
            <a:ext cx="6568883" cy="523220"/>
          </a:xfrm>
          <a:prstGeom prst="rect">
            <a:avLst/>
          </a:prstGeom>
          <a:noFill/>
        </p:spPr>
        <p:txBody>
          <a:bodyPr wrap="square" rtlCol="0">
            <a:spAutoFit/>
          </a:bodyPr>
          <a:lstStyle/>
          <a:p>
            <a:r>
              <a:rPr lang="en-US" altLang="zh-CN" sz="2800" b="1" dirty="0"/>
              <a:t>Supplementary</a:t>
            </a:r>
            <a:endParaRPr lang="zh-CN" altLang="en-US" sz="2800" b="1" dirty="0"/>
          </a:p>
        </p:txBody>
      </p:sp>
    </p:spTree>
    <p:extLst>
      <p:ext uri="{BB962C8B-B14F-4D97-AF65-F5344CB8AC3E}">
        <p14:creationId xmlns:p14="http://schemas.microsoft.com/office/powerpoint/2010/main" val="1904680122"/>
      </p:ext>
    </p:extLst>
  </p:cSld>
  <p:clrMapOvr>
    <a:masterClrMapping/>
  </p:clrMapOvr>
  <mc:AlternateContent xmlns:mc="http://schemas.openxmlformats.org/markup-compatibility/2006" xmlns:p14="http://schemas.microsoft.com/office/powerpoint/2010/main">
    <mc:Choice Requires="p14">
      <p:transition spd="slow" p14:dur="2000" advTm="1100"/>
    </mc:Choice>
    <mc:Fallback xmlns="">
      <p:transition spd="slow" advTm="11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B72A3FD-F6F2-41AE-BC11-6F0B90651F22}"/>
              </a:ext>
            </a:extLst>
          </p:cNvPr>
          <p:cNvSpPr txBox="1"/>
          <p:nvPr/>
        </p:nvSpPr>
        <p:spPr>
          <a:xfrm>
            <a:off x="1129493" y="301840"/>
            <a:ext cx="6568883" cy="523220"/>
          </a:xfrm>
          <a:prstGeom prst="rect">
            <a:avLst/>
          </a:prstGeom>
          <a:noFill/>
        </p:spPr>
        <p:txBody>
          <a:bodyPr wrap="square" rtlCol="0">
            <a:spAutoFit/>
          </a:bodyPr>
          <a:lstStyle/>
          <a:p>
            <a:r>
              <a:rPr lang="en-US" altLang="zh-CN" sz="2800" b="1" dirty="0"/>
              <a:t>Supplementary</a:t>
            </a:r>
            <a:endParaRPr lang="zh-CN" altLang="en-US" sz="2800" b="1" dirty="0"/>
          </a:p>
        </p:txBody>
      </p:sp>
      <p:sp>
        <p:nvSpPr>
          <p:cNvPr id="7" name="文本框 12">
            <a:extLst>
              <a:ext uri="{FF2B5EF4-FFF2-40B4-BE49-F238E27FC236}">
                <a16:creationId xmlns:a16="http://schemas.microsoft.com/office/drawing/2014/main" id="{7C58AF5E-EF1F-47E1-A812-0C88DB09E2EB}"/>
              </a:ext>
            </a:extLst>
          </p:cNvPr>
          <p:cNvSpPr txBox="1"/>
          <p:nvPr/>
        </p:nvSpPr>
        <p:spPr>
          <a:xfrm>
            <a:off x="8808039" y="301840"/>
            <a:ext cx="3064365" cy="615553"/>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D34BB6D4-3DBE-4D20-B7ED-1EF04CEBB9FC}"/>
              </a:ext>
            </a:extLst>
          </p:cNvPr>
          <p:cNvSpPr>
            <a:spLocks noGrp="1"/>
          </p:cNvSpPr>
          <p:nvPr>
            <p:ph type="sldNum" sz="quarter" idx="12"/>
          </p:nvPr>
        </p:nvSpPr>
        <p:spPr/>
        <p:txBody>
          <a:bodyPr/>
          <a:lstStyle/>
          <a:p>
            <a:fld id="{4FAB73BC-B049-4115-A692-8D63A059BFB8}" type="slidenum">
              <a:rPr lang="en-US" smtClean="0"/>
              <a:pPr/>
              <a:t>23</a:t>
            </a:fld>
            <a:endParaRPr lang="en-US" dirty="0"/>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360B110-E32A-42FA-8212-F386E832D31C}"/>
                  </a:ext>
                </a:extLst>
              </p:cNvPr>
              <p:cNvSpPr txBox="1"/>
              <p:nvPr/>
            </p:nvSpPr>
            <p:spPr>
              <a:xfrm>
                <a:off x="319596" y="1089583"/>
                <a:ext cx="12110529"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chemeClr val="tx1"/>
                    </a:solidFill>
                  </a:rPr>
                  <a:t>MV Test</a:t>
                </a:r>
              </a:p>
              <a:p>
                <a:pPr marL="800100" lvl="1" indent="-342900">
                  <a:buFont typeface="Wingdings" panose="05000000000000000000" pitchFamily="2" charset="2"/>
                  <a:buChar char="Ø"/>
                </a:pPr>
                <a:r>
                  <a:rPr lang="en-US" altLang="zh-CN" sz="2400" b="1" dirty="0">
                    <a:solidFill>
                      <a:srgbClr val="0000FF"/>
                    </a:solidFill>
                  </a:rPr>
                  <a:t>Lemma 1</a:t>
                </a:r>
                <a:r>
                  <a:rPr lang="en-US" altLang="zh-CN" sz="2400" b="0" dirty="0">
                    <a:solidFill>
                      <a:schemeClr val="tx1"/>
                    </a:solidFill>
                  </a:rPr>
                  <a:t>. </a:t>
                </a:r>
                <a14:m>
                  <m:oMath xmlns:m="http://schemas.openxmlformats.org/officeDocument/2006/math">
                    <m:r>
                      <a:rPr lang="en-US" altLang="zh-CN" sz="2400" b="0" i="1" smtClean="0">
                        <a:solidFill>
                          <a:schemeClr val="tx1"/>
                        </a:solidFill>
                        <a:latin typeface="Cambria Math" panose="02040503050406030204" pitchFamily="18" charset="0"/>
                      </a:rPr>
                      <m:t>𝑀𝑉</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𝑋</m:t>
                        </m:r>
                      </m:e>
                      <m:e>
                        <m:r>
                          <a:rPr lang="en-US" altLang="zh-CN" sz="2400" b="0" i="1" smtClean="0">
                            <a:solidFill>
                              <a:schemeClr val="tx1"/>
                            </a:solidFill>
                            <a:latin typeface="Cambria Math" panose="02040503050406030204" pitchFamily="18" charset="0"/>
                          </a:rPr>
                          <m:t>𝑌</m:t>
                        </m:r>
                      </m:e>
                    </m:d>
                    <m:r>
                      <a:rPr lang="en-US" altLang="zh-CN" sz="2400" b="0" i="1" smtClean="0">
                        <a:solidFill>
                          <a:schemeClr val="tx1"/>
                        </a:solidFill>
                        <a:latin typeface="Cambria Math" panose="02040503050406030204" pitchFamily="18" charset="0"/>
                      </a:rPr>
                      <m:t>=0</m:t>
                    </m:r>
                  </m:oMath>
                </a14:m>
                <a:r>
                  <a:rPr lang="en-US" altLang="zh-CN" sz="2400" i="1" dirty="0">
                    <a:solidFill>
                      <a:schemeClr val="tx1"/>
                    </a:solidFill>
                  </a:rPr>
                  <a:t> if and only if </a:t>
                </a:r>
                <a14:m>
                  <m:oMath xmlns:m="http://schemas.openxmlformats.org/officeDocument/2006/math">
                    <m:r>
                      <a:rPr lang="en-US" altLang="zh-CN" sz="2400" b="0" i="1" smtClean="0">
                        <a:solidFill>
                          <a:schemeClr val="tx1"/>
                        </a:solidFill>
                        <a:latin typeface="Cambria Math" panose="02040503050406030204" pitchFamily="18" charset="0"/>
                      </a:rPr>
                      <m:t>𝑋</m:t>
                    </m:r>
                  </m:oMath>
                </a14:m>
                <a:r>
                  <a:rPr lang="en-US" altLang="zh-CN" sz="2400" i="1" dirty="0">
                    <a:solidFill>
                      <a:schemeClr val="tx1"/>
                    </a:solidFill>
                  </a:rPr>
                  <a:t> and </a:t>
                </a:r>
                <a14:m>
                  <m:oMath xmlns:m="http://schemas.openxmlformats.org/officeDocument/2006/math">
                    <m:r>
                      <a:rPr lang="en-US" altLang="zh-CN" sz="2400" b="0" i="1" smtClean="0">
                        <a:latin typeface="Cambria Math" panose="02040503050406030204" pitchFamily="18" charset="0"/>
                      </a:rPr>
                      <m:t>𝑌</m:t>
                    </m:r>
                  </m:oMath>
                </a14:m>
                <a:r>
                  <a:rPr lang="en-US" altLang="zh-CN" sz="2400" i="1" dirty="0">
                    <a:solidFill>
                      <a:schemeClr val="tx1"/>
                    </a:solidFill>
                  </a:rPr>
                  <a:t> are statistically independent.</a:t>
                </a:r>
              </a:p>
              <a:p>
                <a:pPr marL="800100" lvl="1" indent="-342900">
                  <a:buFont typeface="Wingdings" panose="05000000000000000000" pitchFamily="2" charset="2"/>
                  <a:buChar char="Ø"/>
                </a:pPr>
                <a:r>
                  <a:rPr lang="en-US" altLang="zh-CN" sz="2400" i="1" dirty="0"/>
                  <a:t>Test of Independence:</a:t>
                </a:r>
              </a:p>
              <a:p>
                <a:pPr lvl="1"/>
                <a:endParaRPr lang="en-US" altLang="zh-CN" sz="2400" i="1" dirty="0">
                  <a:solidFill>
                    <a:schemeClr val="tx1"/>
                  </a:solidFill>
                </a:endParaRPr>
              </a:p>
            </p:txBody>
          </p:sp>
        </mc:Choice>
        <mc:Fallback xmlns="">
          <p:sp>
            <p:nvSpPr>
              <p:cNvPr id="32" name="文本框 31">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319596" y="1089583"/>
                <a:ext cx="12110529" cy="1569660"/>
              </a:xfrm>
              <a:prstGeom prst="rect">
                <a:avLst/>
              </a:prstGeom>
              <a:blipFill>
                <a:blip r:embed="rId2"/>
                <a:stretch>
                  <a:fillRect l="-654" t="-31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360B110-E32A-42FA-8212-F386E832D31C}"/>
                  </a:ext>
                </a:extLst>
              </p:cNvPr>
              <p:cNvSpPr txBox="1"/>
              <p:nvPr/>
            </p:nvSpPr>
            <p:spPr>
              <a:xfrm>
                <a:off x="1503961" y="4316520"/>
                <a:ext cx="7177850" cy="830997"/>
              </a:xfrm>
              <a:prstGeom prst="rect">
                <a:avLst/>
              </a:prstGeom>
              <a:noFill/>
            </p:spPr>
            <p:txBody>
              <a:bodyPr wrap="square" rtlCol="0">
                <a:spAutoFit/>
              </a:bodyPr>
              <a:lstStyle/>
              <a:p>
                <a:pPr lvl="1"/>
                <a14:m>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𝐻</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𝐹</m:t>
                        </m:r>
                      </m:e>
                      <m:sub>
                        <m:r>
                          <a:rPr lang="en-US" altLang="zh-CN" sz="2400" b="0" i="1" smtClean="0">
                            <a:solidFill>
                              <a:schemeClr val="tx1"/>
                            </a:solidFill>
                            <a:latin typeface="Cambria Math" panose="02040503050406030204" pitchFamily="18" charset="0"/>
                          </a:rPr>
                          <m:t>𝑟</m:t>
                        </m:r>
                      </m:sub>
                    </m:sSub>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𝑥</m:t>
                        </m:r>
                      </m:e>
                    </m:d>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𝐹</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𝑥</m:t>
                        </m:r>
                      </m:e>
                    </m:d>
                  </m:oMath>
                </a14:m>
                <a:r>
                  <a:rPr lang="zh-CN" altLang="en-US" sz="2400" dirty="0">
                    <a:solidFill>
                      <a:schemeClr val="tx1"/>
                    </a:solidFill>
                  </a:rPr>
                  <a:t> </a:t>
                </a:r>
                <a:r>
                  <a:rPr lang="en-US" altLang="zh-CN" sz="2400" dirty="0">
                    <a:solidFill>
                      <a:schemeClr val="tx1"/>
                    </a:solidFill>
                    <a:latin typeface="Cambria Math" panose="02040503050406030204" pitchFamily="18" charset="0"/>
                    <a:ea typeface="Cambria Math" panose="02040503050406030204" pitchFamily="18" charset="0"/>
                  </a:rPr>
                  <a:t>for any </a:t>
                </a:r>
                <a14:m>
                  <m:oMath xmlns:m="http://schemas.openxmlformats.org/officeDocument/2006/math">
                    <m:r>
                      <a:rPr lang="en-US" altLang="zh-CN" sz="2400" b="0" i="1" smtClean="0">
                        <a:solidFill>
                          <a:schemeClr val="tx1"/>
                        </a:solidFill>
                        <a:latin typeface="Cambria Math" panose="02040503050406030204" pitchFamily="18" charset="0"/>
                        <a:ea typeface="Cambria Math" panose="02040503050406030204" pitchFamily="18" charset="0"/>
                      </a:rPr>
                      <m:t>𝑥</m:t>
                    </m:r>
                  </m:oMath>
                </a14:m>
                <a:r>
                  <a:rPr lang="en-US" altLang="zh-CN" sz="2400" dirty="0">
                    <a:solidFill>
                      <a:schemeClr val="tx1"/>
                    </a:solidFill>
                    <a:latin typeface="Cambria Math" panose="02040503050406030204" pitchFamily="18" charset="0"/>
                    <a:ea typeface="Cambria Math" panose="02040503050406030204" pitchFamily="18" charset="0"/>
                  </a:rPr>
                  <a:t> and r=1,.. .,R</a:t>
                </a:r>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oMath>
                </a14:m>
                <a:r>
                  <a:rPr lang="zh-CN" altLang="en-US" sz="2400" dirty="0">
                    <a:solidFill>
                      <a:schemeClr val="tx1"/>
                    </a:solidFill>
                    <a:latin typeface="Cambria Math" panose="02040503050406030204"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𝑟</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𝐹</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oMath>
                </a14:m>
                <a:r>
                  <a:rPr lang="zh-CN" altLang="en-US" sz="2400" dirty="0"/>
                  <a:t> </a:t>
                </a:r>
                <a:r>
                  <a:rPr lang="en-US" altLang="zh-CN" sz="2400" dirty="0">
                    <a:latin typeface="Cambria Math" panose="02040503050406030204" pitchFamily="18" charset="0"/>
                    <a:ea typeface="Cambria Math" panose="02040503050406030204" pitchFamily="18" charset="0"/>
                  </a:rPr>
                  <a:t>for some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altLang="zh-CN" sz="2400" dirty="0">
                    <a:latin typeface="Cambria Math" panose="02040503050406030204" pitchFamily="18" charset="0"/>
                    <a:ea typeface="Cambria Math" panose="02040503050406030204" pitchFamily="18" charset="0"/>
                  </a:rPr>
                  <a:t> and r=1,.. .,R</a:t>
                </a:r>
                <a:endParaRPr lang="zh-CN" altLang="en-US" sz="2400" dirty="0">
                  <a:solidFill>
                    <a:schemeClr val="tx1"/>
                  </a:solidFill>
                  <a:latin typeface="Cambria Math" panose="02040503050406030204" pitchFamily="18" charset="0"/>
                </a:endParaRPr>
              </a:p>
            </p:txBody>
          </p:sp>
        </mc:Choice>
        <mc:Fallback xmlns="">
          <p:sp>
            <p:nvSpPr>
              <p:cNvPr id="33" name="文本框 32">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1503961" y="4316520"/>
                <a:ext cx="7177850" cy="830997"/>
              </a:xfrm>
              <a:prstGeom prst="rect">
                <a:avLst/>
              </a:prstGeom>
              <a:blipFill>
                <a:blip r:embed="rId3"/>
                <a:stretch>
                  <a:fillRect t="-7353" b="-147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6360B110-E32A-42FA-8212-F386E832D31C}"/>
                  </a:ext>
                </a:extLst>
              </p:cNvPr>
              <p:cNvSpPr txBox="1"/>
              <p:nvPr/>
            </p:nvSpPr>
            <p:spPr>
              <a:xfrm>
                <a:off x="1129493" y="2415934"/>
                <a:ext cx="7177850" cy="830997"/>
              </a:xfrm>
              <a:prstGeom prst="rect">
                <a:avLst/>
              </a:prstGeom>
              <a:noFill/>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𝐻</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𝑋</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𝑎𝑛𝑑</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𝑌</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𝑎𝑟𝑒</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𝑠𝑡𝑎𝑡𝑖𝑠𝑡𝑖𝑐𝑎𝑙𝑙𝑦</m:t>
                      </m:r>
                      <m:r>
                        <a:rPr lang="en-US" altLang="zh-CN" sz="2400" b="0" i="1" smtClean="0">
                          <a:solidFill>
                            <a:schemeClr val="tx1"/>
                          </a:solidFill>
                          <a:latin typeface="Cambria Math" panose="02040503050406030204" pitchFamily="18" charset="0"/>
                        </a:rPr>
                        <m:t> </m:t>
                      </m:r>
                      <m:r>
                        <a:rPr lang="en-US" altLang="zh-CN" sz="2400" b="0" i="1" smtClean="0">
                          <a:solidFill>
                            <a:schemeClr val="tx1"/>
                          </a:solidFill>
                          <a:latin typeface="Cambria Math" panose="02040503050406030204" pitchFamily="18" charset="0"/>
                        </a:rPr>
                        <m:t>𝑖𝑛𝑑𝑒𝑝</m:t>
                      </m:r>
                      <m:r>
                        <a:rPr lang="en-US" altLang="zh-CN" sz="2400" b="0" i="1" smtClean="0">
                          <a:solidFill>
                            <a:schemeClr val="tx1"/>
                          </a:solidFill>
                          <a:latin typeface="Cambria Math" panose="02040503050406030204" pitchFamily="18" charset="0"/>
                        </a:rPr>
                        <m:t>.</m:t>
                      </m:r>
                    </m:oMath>
                  </m:oMathPara>
                </a14:m>
                <a:endParaRPr lang="en-US" altLang="zh-CN" sz="2400" dirty="0">
                  <a:solidFill>
                    <a:schemeClr val="tx1"/>
                  </a:solidFill>
                  <a:latin typeface="Cambria Math" panose="02040503050406030204" pitchFamily="18" charset="0"/>
                  <a:ea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𝑎𝑛𝑑</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𝑎𝑟𝑒</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𝑛𝑜𝑡</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𝑠𝑡𝑎𝑡𝑖𝑠𝑡𝑖𝑐𝑎𝑙𝑙𝑦</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𝑖𝑛𝑑𝑒𝑝</m:t>
                      </m:r>
                      <m:r>
                        <a:rPr lang="en-US" altLang="zh-CN" sz="2400" b="0" i="1" smtClean="0">
                          <a:latin typeface="Cambria Math" panose="02040503050406030204" pitchFamily="18" charset="0"/>
                        </a:rPr>
                        <m:t>.</m:t>
                      </m:r>
                    </m:oMath>
                  </m:oMathPara>
                </a14:m>
                <a:endParaRPr lang="zh-CN" altLang="en-US" sz="2400" dirty="0">
                  <a:solidFill>
                    <a:schemeClr val="tx1"/>
                  </a:solidFill>
                  <a:latin typeface="Cambria Math" panose="02040503050406030204" pitchFamily="18" charset="0"/>
                </a:endParaRPr>
              </a:p>
            </p:txBody>
          </p:sp>
        </mc:Choice>
        <mc:Fallback xmlns="">
          <p:sp>
            <p:nvSpPr>
              <p:cNvPr id="34" name="文本框 33">
                <a:extLst>
                  <a:ext uri="{FF2B5EF4-FFF2-40B4-BE49-F238E27FC236}">
                    <a16:creationId xmlns:a16="http://schemas.microsoft.com/office/drawing/2014/main" id="{6360B110-E32A-42FA-8212-F386E832D31C}"/>
                  </a:ext>
                </a:extLst>
              </p:cNvPr>
              <p:cNvSpPr txBox="1">
                <a:spLocks noRot="1" noChangeAspect="1" noMove="1" noResize="1" noEditPoints="1" noAdjustHandles="1" noChangeArrowheads="1" noChangeShapeType="1" noTextEdit="1"/>
              </p:cNvSpPr>
              <p:nvPr/>
            </p:nvSpPr>
            <p:spPr>
              <a:xfrm>
                <a:off x="1129493" y="2415934"/>
                <a:ext cx="7177850" cy="830997"/>
              </a:xfrm>
              <a:prstGeom prst="rect">
                <a:avLst/>
              </a:prstGeom>
              <a:blipFill>
                <a:blip r:embed="rId4"/>
                <a:stretch>
                  <a:fillRect b="-10219"/>
                </a:stretch>
              </a:blipFill>
            </p:spPr>
            <p:txBody>
              <a:bodyPr/>
              <a:lstStyle/>
              <a:p>
                <a:r>
                  <a:rPr lang="zh-CN" altLang="en-US">
                    <a:noFill/>
                  </a:rPr>
                  <a:t> </a:t>
                </a:r>
              </a:p>
            </p:txBody>
          </p:sp>
        </mc:Fallback>
      </mc:AlternateContent>
      <p:sp>
        <p:nvSpPr>
          <p:cNvPr id="6" name="上下箭头 5"/>
          <p:cNvSpPr/>
          <p:nvPr/>
        </p:nvSpPr>
        <p:spPr>
          <a:xfrm>
            <a:off x="4328160" y="3246931"/>
            <a:ext cx="390258" cy="1002852"/>
          </a:xfrm>
          <a:prstGeom prst="upDownArrow">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9958700"/>
      </p:ext>
    </p:extLst>
  </p:cSld>
  <p:clrMapOvr>
    <a:masterClrMapping/>
  </p:clrMapOvr>
  <mc:AlternateContent xmlns:mc="http://schemas.openxmlformats.org/markup-compatibility/2006" xmlns:p14="http://schemas.microsoft.com/office/powerpoint/2010/main">
    <mc:Choice Requires="p14">
      <p:transition spd="slow" p14:dur="2000" advTm="19454"/>
    </mc:Choice>
    <mc:Fallback xmlns="">
      <p:transition spd="slow" advTm="1945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456A50-1EEC-4B3D-A465-6E98DB0F481A}"/>
              </a:ext>
            </a:extLst>
          </p:cNvPr>
          <p:cNvSpPr txBox="1"/>
          <p:nvPr/>
        </p:nvSpPr>
        <p:spPr>
          <a:xfrm>
            <a:off x="1268832" y="301840"/>
            <a:ext cx="4084773" cy="523220"/>
          </a:xfrm>
          <a:prstGeom prst="rect">
            <a:avLst/>
          </a:prstGeom>
          <a:noFill/>
        </p:spPr>
        <p:txBody>
          <a:bodyPr wrap="none" rtlCol="0">
            <a:spAutoFit/>
          </a:bodyPr>
          <a:lstStyle/>
          <a:p>
            <a:r>
              <a:rPr lang="en-US" altLang="zh-CN" sz="2800" b="1" dirty="0"/>
              <a:t>Problem Understanding</a:t>
            </a:r>
            <a:endParaRPr lang="zh-CN" altLang="en-US" sz="28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2A4B2C6-DE3F-46D4-B3E7-B3AB5FD9164D}"/>
                  </a:ext>
                </a:extLst>
              </p:cNvPr>
              <p:cNvSpPr txBox="1"/>
              <p:nvPr/>
            </p:nvSpPr>
            <p:spPr>
              <a:xfrm>
                <a:off x="319596" y="1059175"/>
                <a:ext cx="11119929" cy="47362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solidFill>
                      <a:schemeClr val="tx1"/>
                    </a:solidFill>
                  </a:rPr>
                  <a:t>Task:  </a:t>
                </a:r>
              </a:p>
              <a:p>
                <a:pPr lvl="3"/>
                <a:r>
                  <a:rPr lang="en-US" altLang="zh-CN" sz="2400" dirty="0">
                    <a:solidFill>
                      <a:schemeClr val="tx1"/>
                    </a:solidFill>
                    <a:latin typeface="Cambria Math" panose="02040503050406030204" pitchFamily="18" charset="0"/>
                    <a:ea typeface="Cambria Math" panose="02040503050406030204" pitchFamily="18" charset="0"/>
                  </a:rPr>
                  <a:t>Predict the top-k preferred item from a large-scale item set for each user, under the liner complexity constraint.</a:t>
                </a:r>
              </a:p>
              <a:p>
                <a:pPr marL="285750" indent="-285750">
                  <a:lnSpc>
                    <a:spcPct val="150000"/>
                  </a:lnSpc>
                  <a:buFont typeface="Arial" panose="020B0604020202020204" pitchFamily="34" charset="0"/>
                  <a:buChar char="•"/>
                </a:pPr>
                <a:r>
                  <a:rPr lang="en-US" altLang="zh-CN" sz="2400" b="1" dirty="0">
                    <a:solidFill>
                      <a:schemeClr val="tx1"/>
                    </a:solidFill>
                  </a:rPr>
                  <a:t>Evaluation Metrics:</a:t>
                </a:r>
                <a:endParaRPr lang="en-US" altLang="zh-CN" sz="2400" b="0" i="1" dirty="0">
                  <a:solidFill>
                    <a:schemeClr val="tx1"/>
                  </a:solidFill>
                  <a:latin typeface="Cambria Math" panose="02040503050406030204" pitchFamily="18" charset="0"/>
                </a:endParaRPr>
              </a:p>
              <a:p>
                <a:pPr lvl="3"/>
                <a14:m>
                  <m:oMathPara xmlns:m="http://schemas.openxmlformats.org/officeDocument/2006/math">
                    <m:oMathParaPr>
                      <m:jc m:val="left"/>
                    </m:oMathParaPr>
                    <m:oMath xmlns:m="http://schemas.openxmlformats.org/officeDocument/2006/math">
                      <m:r>
                        <a:rPr lang="en-US" altLang="zh-CN" sz="2400" b="0" i="1" smtClean="0">
                          <a:solidFill>
                            <a:schemeClr val="tx1"/>
                          </a:solidFill>
                          <a:latin typeface="Cambria Math" panose="02040503050406030204" pitchFamily="18" charset="0"/>
                        </a:rPr>
                        <m:t>𝑅𝑒𝑐𝑎𝑙𝑙</m:t>
                      </m:r>
                      <m:r>
                        <a:rPr lang="en-US" altLang="zh-CN" sz="2400" b="0" i="1" smtClean="0">
                          <a:solidFill>
                            <a:schemeClr val="tx1"/>
                          </a:solidFill>
                          <a:latin typeface="Cambria Math" panose="02040503050406030204" pitchFamily="18" charset="0"/>
                        </a:rPr>
                        <m:t>50</m:t>
                      </m:r>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𝑢</m:t>
                          </m:r>
                        </m:e>
                      </m:d>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𝑃</m:t>
                              </m:r>
                            </m:e>
                            <m:sub>
                              <m:r>
                                <a:rPr lang="en-US" altLang="zh-CN" sz="2400" b="0" i="1" smtClean="0">
                                  <a:solidFill>
                                    <a:schemeClr val="tx1"/>
                                  </a:solidFill>
                                  <a:latin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𝐺</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𝐻</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m:t>
                          </m:r>
                          <m:r>
                            <a:rPr lang="en-US" altLang="zh-CN" sz="2400" b="0" i="1" smtClean="0">
                              <a:solidFill>
                                <a:schemeClr val="tx1"/>
                              </a:solidFill>
                              <a:latin typeface="Cambria Math" panose="02040503050406030204" pitchFamily="18" charset="0"/>
                            </a:rPr>
                            <m:t>|</m:t>
                          </m:r>
                        </m:num>
                        <m:den>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𝐺</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𝐻</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rPr>
                            <m:t>|</m:t>
                          </m:r>
                        </m:den>
                      </m:f>
                      <m:r>
                        <a:rPr lang="en-US" altLang="zh-CN" sz="2400" b="0" i="1" smtClean="0">
                          <a:solidFill>
                            <a:schemeClr val="tx1"/>
                          </a:solidFill>
                          <a:latin typeface="Cambria Math" panose="02040503050406030204" pitchFamily="18" charset="0"/>
                        </a:rPr>
                        <m:t>   </m:t>
                      </m:r>
                    </m:oMath>
                  </m:oMathPara>
                </a14:m>
                <a:endParaRPr lang="en-US" altLang="zh-CN" sz="2400" b="0" i="1" dirty="0">
                  <a:solidFill>
                    <a:schemeClr val="tx1"/>
                  </a:solidFill>
                  <a:latin typeface="Cambria Math" panose="02040503050406030204" pitchFamily="18" charset="0"/>
                </a:endParaRPr>
              </a:p>
              <a:p>
                <a:pPr lvl="3"/>
                <a14:m>
                  <m:oMath xmlns:m="http://schemas.openxmlformats.org/officeDocument/2006/math">
                    <m:r>
                      <m:rPr>
                        <m:nor/>
                      </m:rPr>
                      <a:rPr lang="en-US" altLang="zh-CN" sz="2400" b="0" i="0" smtClean="0">
                        <a:solidFill>
                          <a:schemeClr val="tx1"/>
                        </a:solidFill>
                        <a:latin typeface="Cambria Math" panose="02040503050406030204" pitchFamily="18" charset="0"/>
                      </a:rPr>
                      <m:t> </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𝑃</m:t>
                        </m:r>
                      </m:e>
                      <m:sub>
                        <m:r>
                          <a:rPr lang="en-US" altLang="zh-CN" sz="2400" b="0" i="1" smtClean="0">
                            <a:solidFill>
                              <a:schemeClr val="tx1"/>
                            </a:solidFill>
                            <a:latin typeface="Cambria Math" panose="02040503050406030204" pitchFamily="18" charset="0"/>
                          </a:rPr>
                          <m:t>𝑢</m:t>
                        </m:r>
                      </m:sub>
                    </m:sSub>
                    <m:r>
                      <a:rPr lang="en-US" altLang="zh-CN" sz="2400" b="0" i="1" smtClean="0">
                        <a:solidFill>
                          <a:schemeClr val="tx1"/>
                        </a:solidFill>
                        <a:latin typeface="Cambria Math" panose="02040503050406030204" pitchFamily="18" charset="0"/>
                      </a:rPr>
                      <m:t> </m:t>
                    </m:r>
                    <m:r>
                      <m:rPr>
                        <m:nor/>
                      </m:rPr>
                      <a:rPr lang="en-US" altLang="zh-CN" sz="2400" b="0" i="0" smtClean="0">
                        <a:solidFill>
                          <a:schemeClr val="tx1"/>
                        </a:solidFill>
                        <a:latin typeface="Cambria Math" panose="02040503050406030204" pitchFamily="18" charset="0"/>
                      </a:rPr>
                      <m:t>is</m:t>
                    </m:r>
                    <m:r>
                      <m:rPr>
                        <m:nor/>
                      </m:rPr>
                      <a:rPr lang="en-US" altLang="zh-CN" sz="2400" b="0" i="0" smtClean="0">
                        <a:solidFill>
                          <a:schemeClr val="tx1"/>
                        </a:solidFill>
                        <a:latin typeface="Cambria Math" panose="02040503050406030204" pitchFamily="18" charset="0"/>
                      </a:rPr>
                      <m:t> </m:t>
                    </m:r>
                    <m:r>
                      <m:rPr>
                        <m:nor/>
                      </m:rPr>
                      <a:rPr lang="en-US" altLang="zh-CN" sz="2400" b="0" i="0" smtClean="0">
                        <a:solidFill>
                          <a:schemeClr val="tx1"/>
                        </a:solidFill>
                        <a:latin typeface="Cambria Math" panose="02040503050406030204" pitchFamily="18" charset="0"/>
                      </a:rPr>
                      <m:t>recommendation</m:t>
                    </m:r>
                    <m:r>
                      <m:rPr>
                        <m:nor/>
                      </m:rPr>
                      <a:rPr lang="en-US" altLang="zh-CN" sz="2400" b="0" i="0" smtClean="0">
                        <a:solidFill>
                          <a:schemeClr val="tx1"/>
                        </a:solidFill>
                        <a:latin typeface="Cambria Math" panose="02040503050406030204" pitchFamily="18" charset="0"/>
                      </a:rPr>
                      <m:t> </m:t>
                    </m:r>
                    <m:r>
                      <m:rPr>
                        <m:nor/>
                      </m:rPr>
                      <a:rPr lang="en-US" altLang="zh-CN" sz="2400" b="0" i="0" smtClean="0">
                        <a:solidFill>
                          <a:schemeClr val="tx1"/>
                        </a:solidFill>
                        <a:latin typeface="Cambria Math" panose="02040503050406030204" pitchFamily="18" charset="0"/>
                      </a:rPr>
                      <m:t>set</m:t>
                    </m:r>
                    <m:r>
                      <m:rPr>
                        <m:nor/>
                      </m:rPr>
                      <a:rPr lang="en-US" altLang="zh-CN" sz="2400" b="0" i="0"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 </m:t>
                        </m:r>
                        <m:r>
                          <a:rPr lang="en-US" altLang="zh-CN" sz="2400" b="0" i="1" smtClean="0">
                            <a:solidFill>
                              <a:schemeClr val="tx1"/>
                            </a:solidFill>
                            <a:latin typeface="Cambria Math" panose="02040503050406030204" pitchFamily="18" charset="0"/>
                            <a:ea typeface="Cambria Math" panose="02040503050406030204" pitchFamily="18" charset="0"/>
                          </a:rPr>
                          <m:t>𝐺</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is</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ground</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truth</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sSub>
                      <m:sSubPr>
                        <m:ctrlPr>
                          <a:rPr lang="en-US" altLang="zh-CN" sz="2400" b="0" i="1" smtClean="0">
                            <a:solidFill>
                              <a:schemeClr val="tx1"/>
                            </a:solidFill>
                            <a:latin typeface="Cambria Math" panose="02040503050406030204" pitchFamily="18" charset="0"/>
                            <a:ea typeface="Cambria Math" panose="02040503050406030204" pitchFamily="18" charset="0"/>
                          </a:rPr>
                        </m:ctrlPr>
                      </m:sSubPr>
                      <m:e>
                        <m:r>
                          <a:rPr lang="en-US" altLang="zh-CN" sz="2400" b="0" i="1" smtClean="0">
                            <a:solidFill>
                              <a:schemeClr val="tx1"/>
                            </a:solidFill>
                            <a:latin typeface="Cambria Math" panose="02040503050406030204" pitchFamily="18" charset="0"/>
                            <a:ea typeface="Cambria Math" panose="02040503050406030204" pitchFamily="18" charset="0"/>
                          </a:rPr>
                          <m:t>𝐻</m:t>
                        </m:r>
                      </m:e>
                      <m:sub>
                        <m:r>
                          <a:rPr lang="en-US" altLang="zh-CN" sz="2400" b="0" i="1" smtClean="0">
                            <a:solidFill>
                              <a:schemeClr val="tx1"/>
                            </a:solidFill>
                            <a:latin typeface="Cambria Math" panose="02040503050406030204" pitchFamily="18" charset="0"/>
                            <a:ea typeface="Cambria Math" panose="02040503050406030204" pitchFamily="18" charset="0"/>
                          </a:rPr>
                          <m:t>𝑢</m:t>
                        </m:r>
                      </m:sub>
                    </m:sSub>
                    <m:r>
                      <a:rPr lang="en-US" altLang="zh-CN" sz="2400" b="0" i="1"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is</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historical</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item</m:t>
                    </m:r>
                    <m:r>
                      <m:rPr>
                        <m:nor/>
                      </m:rPr>
                      <a:rPr lang="en-US" altLang="zh-CN" sz="2400" b="0" i="0" smtClean="0">
                        <a:solidFill>
                          <a:schemeClr val="tx1"/>
                        </a:solidFill>
                        <a:latin typeface="Cambria Math" panose="02040503050406030204" pitchFamily="18" charset="0"/>
                        <a:ea typeface="Cambria Math" panose="02040503050406030204" pitchFamily="18" charset="0"/>
                      </a:rPr>
                      <m:t> </m:t>
                    </m:r>
                    <m:r>
                      <m:rPr>
                        <m:nor/>
                      </m:rPr>
                      <a:rPr lang="en-US" altLang="zh-CN" sz="2400" b="0" i="0" smtClean="0">
                        <a:solidFill>
                          <a:schemeClr val="tx1"/>
                        </a:solidFill>
                        <a:latin typeface="Cambria Math" panose="02040503050406030204" pitchFamily="18" charset="0"/>
                        <a:ea typeface="Cambria Math" panose="02040503050406030204" pitchFamily="18" charset="0"/>
                      </a:rPr>
                      <m:t>set</m:t>
                    </m:r>
                  </m:oMath>
                </a14:m>
                <a:r>
                  <a:rPr lang="en-US" altLang="zh-CN" sz="2400" dirty="0">
                    <a:solidFill>
                      <a:schemeClr val="tx1"/>
                    </a:solidFill>
                  </a:rPr>
                  <a:t>. </a:t>
                </a:r>
              </a:p>
              <a:p>
                <a:pPr marL="285750" indent="-285750">
                  <a:lnSpc>
                    <a:spcPct val="150000"/>
                  </a:lnSpc>
                  <a:buFont typeface="Arial" panose="020B0604020202020204" pitchFamily="34" charset="0"/>
                  <a:buChar char="•"/>
                </a:pPr>
                <a:r>
                  <a:rPr lang="en-US" altLang="zh-CN" sz="2400" b="1" dirty="0">
                    <a:solidFill>
                      <a:schemeClr val="tx1"/>
                    </a:solidFill>
                  </a:rPr>
                  <a:t>Given Dataset:</a:t>
                </a:r>
              </a:p>
              <a:p>
                <a:pPr lvl="3"/>
                <a:r>
                  <a:rPr lang="en-US" altLang="zh-CN" sz="2400" dirty="0">
                    <a:solidFill>
                      <a:schemeClr val="tx1"/>
                    </a:solidFill>
                    <a:latin typeface="Cambria Math" panose="02040503050406030204" pitchFamily="18" charset="0"/>
                    <a:ea typeface="Cambria Math" panose="02040503050406030204" pitchFamily="18" charset="0"/>
                  </a:rPr>
                  <a:t>The training dataset has three files, including user behavior file, user profile file and item information file.</a:t>
                </a:r>
                <a:endParaRPr lang="en-US" altLang="zh-CN" sz="2400" b="1" dirty="0">
                  <a:solidFill>
                    <a:schemeClr val="tx1"/>
                  </a:solidFill>
                  <a:latin typeface="Cambria Math" panose="02040503050406030204" pitchFamily="18" charset="0"/>
                  <a:ea typeface="Cambria Math" panose="02040503050406030204" pitchFamily="18" charset="0"/>
                </a:endParaRPr>
              </a:p>
              <a:p>
                <a:endParaRPr lang="en-US" altLang="zh-CN" sz="2400" dirty="0">
                  <a:solidFill>
                    <a:schemeClr val="tx1"/>
                  </a:solidFill>
                </a:endParaRPr>
              </a:p>
            </p:txBody>
          </p:sp>
        </mc:Choice>
        <mc:Fallback xmlns="">
          <p:sp>
            <p:nvSpPr>
              <p:cNvPr id="3" name="文本框 2">
                <a:extLst>
                  <a:ext uri="{FF2B5EF4-FFF2-40B4-BE49-F238E27FC236}">
                    <a16:creationId xmlns:a16="http://schemas.microsoft.com/office/drawing/2014/main" id="{C2A4B2C6-DE3F-46D4-B3E7-B3AB5FD9164D}"/>
                  </a:ext>
                </a:extLst>
              </p:cNvPr>
              <p:cNvSpPr txBox="1">
                <a:spLocks noRot="1" noChangeAspect="1" noMove="1" noResize="1" noEditPoints="1" noAdjustHandles="1" noChangeArrowheads="1" noChangeShapeType="1" noTextEdit="1"/>
              </p:cNvSpPr>
              <p:nvPr/>
            </p:nvSpPr>
            <p:spPr>
              <a:xfrm>
                <a:off x="319596" y="1059175"/>
                <a:ext cx="11119929" cy="4736233"/>
              </a:xfrm>
              <a:prstGeom prst="rect">
                <a:avLst/>
              </a:prstGeom>
              <a:blipFill>
                <a:blip r:embed="rId3"/>
                <a:stretch>
                  <a:fillRect l="-712" r="-11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ED93373-6E61-4CB5-9776-55BFEDC2FF7B}"/>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05953A6E-37E1-4112-BB87-EB01C0D21AC7}"/>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2829747591"/>
      </p:ext>
    </p:extLst>
  </p:cSld>
  <p:clrMapOvr>
    <a:masterClrMapping/>
  </p:clrMapOvr>
  <mc:AlternateContent xmlns:mc="http://schemas.openxmlformats.org/markup-compatibility/2006" xmlns:p14="http://schemas.microsoft.com/office/powerpoint/2010/main">
    <mc:Choice Requires="p14">
      <p:transition spd="slow" p14:dur="2000" advTm="10857"/>
    </mc:Choice>
    <mc:Fallback xmlns="">
      <p:transition spd="slow" advTm="1085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760447-35C5-41A6-B07D-DA27A4185D0C}"/>
              </a:ext>
            </a:extLst>
          </p:cNvPr>
          <p:cNvSpPr txBox="1"/>
          <p:nvPr/>
        </p:nvSpPr>
        <p:spPr>
          <a:xfrm>
            <a:off x="319596" y="1100836"/>
            <a:ext cx="8686800" cy="372935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t>Some important points</a:t>
            </a:r>
          </a:p>
          <a:p>
            <a:pPr marL="914400" lvl="1" indent="-457200">
              <a:lnSpc>
                <a:spcPct val="150000"/>
              </a:lnSpc>
              <a:buFont typeface="+mj-lt"/>
              <a:buAutoNum type="arabicPeriod"/>
            </a:pPr>
            <a:r>
              <a:rPr lang="en-US" altLang="zh-CN" sz="2400" dirty="0"/>
              <a:t>Users’ behavior types</a:t>
            </a:r>
          </a:p>
          <a:p>
            <a:pPr marL="914400" lvl="1" indent="-457200">
              <a:lnSpc>
                <a:spcPct val="150000"/>
              </a:lnSpc>
              <a:buFont typeface="+mj-lt"/>
              <a:buAutoNum type="arabicPeriod"/>
            </a:pPr>
            <a:r>
              <a:rPr lang="en-US" altLang="zh-CN" sz="2400" dirty="0"/>
              <a:t>Time effect</a:t>
            </a:r>
          </a:p>
          <a:p>
            <a:pPr marL="914400" lvl="1" indent="-457200">
              <a:lnSpc>
                <a:spcPct val="150000"/>
              </a:lnSpc>
              <a:buFont typeface="+mj-lt"/>
              <a:buAutoNum type="arabicPeriod"/>
            </a:pPr>
            <a:r>
              <a:rPr lang="en-US" altLang="zh-CN" sz="2400" dirty="0"/>
              <a:t>Category / Brand of items</a:t>
            </a:r>
          </a:p>
          <a:p>
            <a:pPr marL="914400" lvl="1" indent="-457200">
              <a:lnSpc>
                <a:spcPct val="150000"/>
              </a:lnSpc>
              <a:buFont typeface="+mj-lt"/>
              <a:buAutoNum type="arabicPeriod"/>
            </a:pPr>
            <a:r>
              <a:rPr lang="en-US" altLang="zh-CN" sz="2400" dirty="0"/>
              <a:t>Popularity of items</a:t>
            </a:r>
          </a:p>
          <a:p>
            <a:pPr marL="342900" indent="-342900">
              <a:lnSpc>
                <a:spcPct val="150000"/>
              </a:lnSpc>
              <a:buFont typeface="Arial" panose="020B0604020202020204" pitchFamily="34" charset="0"/>
              <a:buChar char="•"/>
            </a:pPr>
            <a:r>
              <a:rPr lang="en-US" altLang="zh-CN" sz="2400" b="1" dirty="0"/>
              <a:t>Data Split</a:t>
            </a:r>
          </a:p>
          <a:p>
            <a:pPr marL="914400" lvl="1" indent="-457200">
              <a:lnSpc>
                <a:spcPct val="150000"/>
              </a:lnSpc>
              <a:buFont typeface="+mj-lt"/>
              <a:buAutoNum type="arabicPeriod"/>
            </a:pPr>
            <a:endParaRPr lang="en-US" altLang="zh-CN" sz="2400" dirty="0"/>
          </a:p>
        </p:txBody>
      </p:sp>
      <p:sp>
        <p:nvSpPr>
          <p:cNvPr id="6" name="文本框 5">
            <a:extLst>
              <a:ext uri="{FF2B5EF4-FFF2-40B4-BE49-F238E27FC236}">
                <a16:creationId xmlns:a16="http://schemas.microsoft.com/office/drawing/2014/main" id="{D1AADD07-6216-4AC6-B6FE-BFF7BC97200D}"/>
              </a:ext>
            </a:extLst>
          </p:cNvPr>
          <p:cNvSpPr txBox="1"/>
          <p:nvPr/>
        </p:nvSpPr>
        <p:spPr>
          <a:xfrm>
            <a:off x="1268832" y="301840"/>
            <a:ext cx="4339650" cy="523220"/>
          </a:xfrm>
          <a:prstGeom prst="rect">
            <a:avLst/>
          </a:prstGeom>
          <a:noFill/>
        </p:spPr>
        <p:txBody>
          <a:bodyPr wrap="none" rtlCol="0">
            <a:spAutoFit/>
          </a:bodyPr>
          <a:lstStyle>
            <a:defPPr>
              <a:defRPr lang="zh-CN"/>
            </a:defPPr>
            <a:lvl1pPr>
              <a:defRPr sz="2800" b="1">
                <a:solidFill>
                  <a:schemeClr val="bg1"/>
                </a:solidFill>
              </a:defRPr>
            </a:lvl1pPr>
          </a:lstStyle>
          <a:p>
            <a:r>
              <a:rPr lang="en-US" altLang="zh-CN" dirty="0">
                <a:solidFill>
                  <a:schemeClr val="tx1"/>
                </a:solidFill>
              </a:rPr>
              <a:t>Exploratory Data Analysis</a:t>
            </a:r>
            <a:endParaRPr lang="zh-CN" altLang="en-US" dirty="0">
              <a:solidFill>
                <a:schemeClr val="tx1"/>
              </a:solidFill>
            </a:endParaRPr>
          </a:p>
        </p:txBody>
      </p:sp>
      <p:sp>
        <p:nvSpPr>
          <p:cNvPr id="24" name="文本框 23">
            <a:extLst>
              <a:ext uri="{FF2B5EF4-FFF2-40B4-BE49-F238E27FC236}">
                <a16:creationId xmlns:a16="http://schemas.microsoft.com/office/drawing/2014/main" id="{F44F1547-AE17-48C9-81D3-47A58F9F9DED}"/>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4BA5D261-F446-4909-8EB1-7832F2D3963A}"/>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7" name="图片 6">
            <a:extLst>
              <a:ext uri="{FF2B5EF4-FFF2-40B4-BE49-F238E27FC236}">
                <a16:creationId xmlns:a16="http://schemas.microsoft.com/office/drawing/2014/main" id="{9A45813A-2DC9-4ED4-B69D-340E4829E16D}"/>
              </a:ext>
            </a:extLst>
          </p:cNvPr>
          <p:cNvPicPr>
            <a:picLocks noChangeAspect="1"/>
          </p:cNvPicPr>
          <p:nvPr/>
        </p:nvPicPr>
        <p:blipFill>
          <a:blip r:embed="rId3"/>
          <a:stretch>
            <a:fillRect/>
          </a:stretch>
        </p:blipFill>
        <p:spPr>
          <a:xfrm>
            <a:off x="751805" y="4239604"/>
            <a:ext cx="7528746" cy="2316556"/>
          </a:xfrm>
          <a:prstGeom prst="rect">
            <a:avLst/>
          </a:prstGeom>
        </p:spPr>
      </p:pic>
    </p:spTree>
    <p:extLst>
      <p:ext uri="{BB962C8B-B14F-4D97-AF65-F5344CB8AC3E}">
        <p14:creationId xmlns:p14="http://schemas.microsoft.com/office/powerpoint/2010/main" val="3627172296"/>
      </p:ext>
    </p:extLst>
  </p:cSld>
  <p:clrMapOvr>
    <a:masterClrMapping/>
  </p:clrMapOvr>
  <mc:AlternateContent xmlns:mc="http://schemas.openxmlformats.org/markup-compatibility/2006" xmlns:p14="http://schemas.microsoft.com/office/powerpoint/2010/main">
    <mc:Choice Requires="p14">
      <p:transition spd="slow" p14:dur="2000" advTm="3092"/>
    </mc:Choice>
    <mc:Fallback xmlns="">
      <p:transition spd="slow" advTm="3092"/>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760447-35C5-41A6-B07D-DA27A4185D0C}"/>
              </a:ext>
            </a:extLst>
          </p:cNvPr>
          <p:cNvSpPr txBox="1"/>
          <p:nvPr/>
        </p:nvSpPr>
        <p:spPr>
          <a:xfrm>
            <a:off x="319596" y="923357"/>
            <a:ext cx="8686800" cy="72757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b="1" dirty="0"/>
              <a:t>Implicit Feedback</a:t>
            </a:r>
          </a:p>
        </p:txBody>
      </p:sp>
      <p:sp>
        <p:nvSpPr>
          <p:cNvPr id="5" name="文本框 4">
            <a:extLst>
              <a:ext uri="{FF2B5EF4-FFF2-40B4-BE49-F238E27FC236}">
                <a16:creationId xmlns:a16="http://schemas.microsoft.com/office/drawing/2014/main" id="{F95E5DBE-577F-4497-8640-97206B7B60A3}"/>
              </a:ext>
            </a:extLst>
          </p:cNvPr>
          <p:cNvSpPr txBox="1"/>
          <p:nvPr/>
        </p:nvSpPr>
        <p:spPr>
          <a:xfrm>
            <a:off x="840287" y="5455367"/>
            <a:ext cx="4653903" cy="830997"/>
          </a:xfrm>
          <a:prstGeom prst="rect">
            <a:avLst/>
          </a:prstGeom>
          <a:noFill/>
        </p:spPr>
        <p:txBody>
          <a:bodyPr wrap="none" rtlCol="0">
            <a:spAutoFit/>
          </a:bodyPr>
          <a:lstStyle/>
          <a:p>
            <a:r>
              <a:rPr lang="en-US" altLang="zh-CN" sz="2400" dirty="0"/>
              <a:t>Previous PV will be more preferred,</a:t>
            </a:r>
          </a:p>
          <a:p>
            <a:r>
              <a:rPr lang="en-US" altLang="zh-CN" sz="2400" dirty="0"/>
              <a:t>Previous BUY will be less preferred.</a:t>
            </a:r>
            <a:endParaRPr lang="zh-CN" altLang="en-US" sz="2400" dirty="0"/>
          </a:p>
        </p:txBody>
      </p:sp>
      <p:sp>
        <p:nvSpPr>
          <p:cNvPr id="9" name="文本框 8">
            <a:extLst>
              <a:ext uri="{FF2B5EF4-FFF2-40B4-BE49-F238E27FC236}">
                <a16:creationId xmlns:a16="http://schemas.microsoft.com/office/drawing/2014/main" id="{3A20C218-6204-46C8-B4C6-B5E85E6B3D49}"/>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10" name="文本框 9">
            <a:extLst>
              <a:ext uri="{FF2B5EF4-FFF2-40B4-BE49-F238E27FC236}">
                <a16:creationId xmlns:a16="http://schemas.microsoft.com/office/drawing/2014/main" id="{0D8DC2A0-D309-4045-9A51-B4B39DE6DF30}"/>
              </a:ext>
            </a:extLst>
          </p:cNvPr>
          <p:cNvSpPr txBox="1"/>
          <p:nvPr/>
        </p:nvSpPr>
        <p:spPr>
          <a:xfrm>
            <a:off x="1268832" y="301840"/>
            <a:ext cx="4339650" cy="523220"/>
          </a:xfrm>
          <a:prstGeom prst="rect">
            <a:avLst/>
          </a:prstGeom>
          <a:noFill/>
        </p:spPr>
        <p:txBody>
          <a:bodyPr wrap="none" rtlCol="0">
            <a:spAutoFit/>
          </a:bodyPr>
          <a:lstStyle>
            <a:defPPr>
              <a:defRPr lang="zh-CN"/>
            </a:defPPr>
            <a:lvl1pPr>
              <a:defRPr sz="2800" b="1">
                <a:solidFill>
                  <a:schemeClr val="bg1"/>
                </a:solidFill>
              </a:defRPr>
            </a:lvl1pPr>
          </a:lstStyle>
          <a:p>
            <a:r>
              <a:rPr lang="en-US" altLang="zh-CN" dirty="0">
                <a:solidFill>
                  <a:schemeClr val="tx1"/>
                </a:solidFill>
              </a:rPr>
              <a:t>Exploratory Data Analysis</a:t>
            </a:r>
            <a:endParaRPr lang="zh-CN" altLang="en-US" dirty="0">
              <a:solidFill>
                <a:schemeClr val="tx1"/>
              </a:solidFill>
            </a:endParaRPr>
          </a:p>
        </p:txBody>
      </p:sp>
      <p:sp>
        <p:nvSpPr>
          <p:cNvPr id="2" name="灯片编号占位符 1">
            <a:extLst>
              <a:ext uri="{FF2B5EF4-FFF2-40B4-BE49-F238E27FC236}">
                <a16:creationId xmlns:a16="http://schemas.microsoft.com/office/drawing/2014/main" id="{AF4B817F-3940-454F-A33A-00F7032E3A1C}"/>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12" name="文本框 11">
            <a:extLst>
              <a:ext uri="{FF2B5EF4-FFF2-40B4-BE49-F238E27FC236}">
                <a16:creationId xmlns:a16="http://schemas.microsoft.com/office/drawing/2014/main" id="{70D91430-F769-4C2F-B410-3644CC335FC2}"/>
              </a:ext>
            </a:extLst>
          </p:cNvPr>
          <p:cNvSpPr txBox="1"/>
          <p:nvPr/>
        </p:nvSpPr>
        <p:spPr>
          <a:xfrm>
            <a:off x="6096000" y="5484416"/>
            <a:ext cx="5520486" cy="461665"/>
          </a:xfrm>
          <a:prstGeom prst="rect">
            <a:avLst/>
          </a:prstGeom>
          <a:noFill/>
        </p:spPr>
        <p:txBody>
          <a:bodyPr wrap="none" rtlCol="0">
            <a:spAutoFit/>
          </a:bodyPr>
          <a:lstStyle/>
          <a:p>
            <a:r>
              <a:rPr lang="en-US" altLang="zh-CN" sz="2400" dirty="0"/>
              <a:t>Recent </a:t>
            </a:r>
            <a:r>
              <a:rPr lang="en-US" altLang="zh-CN" sz="2400" dirty="0" smtClean="0"/>
              <a:t>behaviors </a:t>
            </a:r>
            <a:r>
              <a:rPr lang="en-US" altLang="zh-CN" sz="2400" dirty="0"/>
              <a:t>will have more influence </a:t>
            </a:r>
            <a:endParaRPr lang="zh-CN" altLang="en-US" sz="2400" dirty="0"/>
          </a:p>
        </p:txBody>
      </p:sp>
      <p:pic>
        <p:nvPicPr>
          <p:cNvPr id="6" name="图片 5">
            <a:extLst>
              <a:ext uri="{FF2B5EF4-FFF2-40B4-BE49-F238E27FC236}">
                <a16:creationId xmlns:a16="http://schemas.microsoft.com/office/drawing/2014/main" id="{1A923182-8985-4821-A77F-4774F5A7B1C0}"/>
              </a:ext>
            </a:extLst>
          </p:cNvPr>
          <p:cNvPicPr>
            <a:picLocks noChangeAspect="1"/>
          </p:cNvPicPr>
          <p:nvPr/>
        </p:nvPicPr>
        <p:blipFill>
          <a:blip r:embed="rId3"/>
          <a:stretch>
            <a:fillRect/>
          </a:stretch>
        </p:blipFill>
        <p:spPr>
          <a:xfrm>
            <a:off x="6096000" y="1549097"/>
            <a:ext cx="5639710" cy="3759806"/>
          </a:xfrm>
          <a:prstGeom prst="rect">
            <a:avLst/>
          </a:prstGeom>
        </p:spPr>
      </p:pic>
      <p:pic>
        <p:nvPicPr>
          <p:cNvPr id="16" name="图片 15">
            <a:extLst>
              <a:ext uri="{FF2B5EF4-FFF2-40B4-BE49-F238E27FC236}">
                <a16:creationId xmlns:a16="http://schemas.microsoft.com/office/drawing/2014/main" id="{185968EC-9D3F-42F6-B749-6529A9E54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943" y="1549096"/>
            <a:ext cx="5639711" cy="3759807"/>
          </a:xfrm>
          <a:prstGeom prst="rect">
            <a:avLst/>
          </a:prstGeom>
        </p:spPr>
      </p:pic>
    </p:spTree>
    <p:extLst>
      <p:ext uri="{BB962C8B-B14F-4D97-AF65-F5344CB8AC3E}">
        <p14:creationId xmlns:p14="http://schemas.microsoft.com/office/powerpoint/2010/main" val="2852370574"/>
      </p:ext>
    </p:extLst>
  </p:cSld>
  <p:clrMapOvr>
    <a:masterClrMapping/>
  </p:clrMapOvr>
  <mc:AlternateContent xmlns:mc="http://schemas.openxmlformats.org/markup-compatibility/2006" xmlns:p14="http://schemas.microsoft.com/office/powerpoint/2010/main">
    <mc:Choice Requires="p14">
      <p:transition spd="slow" p14:dur="2000" advTm="2056"/>
    </mc:Choice>
    <mc:Fallback xmlns="">
      <p:transition spd="slow" advTm="205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95DCE47-B91C-4768-BE61-F16F105BB412}"/>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16" name="文本框 15">
            <a:extLst>
              <a:ext uri="{FF2B5EF4-FFF2-40B4-BE49-F238E27FC236}">
                <a16:creationId xmlns:a16="http://schemas.microsoft.com/office/drawing/2014/main" id="{DBDE136D-67BE-48D5-B62B-5ECD791CFD19}"/>
              </a:ext>
            </a:extLst>
          </p:cNvPr>
          <p:cNvSpPr txBox="1"/>
          <p:nvPr/>
        </p:nvSpPr>
        <p:spPr>
          <a:xfrm>
            <a:off x="1268832" y="301840"/>
            <a:ext cx="4339650" cy="523220"/>
          </a:xfrm>
          <a:prstGeom prst="rect">
            <a:avLst/>
          </a:prstGeom>
          <a:noFill/>
        </p:spPr>
        <p:txBody>
          <a:bodyPr wrap="none" rtlCol="0">
            <a:spAutoFit/>
          </a:bodyPr>
          <a:lstStyle>
            <a:defPPr>
              <a:defRPr lang="zh-CN"/>
            </a:defPPr>
            <a:lvl1pPr>
              <a:defRPr sz="2800" b="1">
                <a:solidFill>
                  <a:schemeClr val="bg1"/>
                </a:solidFill>
              </a:defRPr>
            </a:lvl1pPr>
          </a:lstStyle>
          <a:p>
            <a:r>
              <a:rPr lang="en-US" altLang="zh-CN" dirty="0">
                <a:solidFill>
                  <a:schemeClr val="tx1"/>
                </a:solidFill>
              </a:rPr>
              <a:t>Exploratory Data Analysis</a:t>
            </a:r>
            <a:endParaRPr lang="zh-CN" altLang="en-US" dirty="0">
              <a:solidFill>
                <a:schemeClr val="tx1"/>
              </a:solidFill>
            </a:endParaRPr>
          </a:p>
        </p:txBody>
      </p:sp>
      <p:sp>
        <p:nvSpPr>
          <p:cNvPr id="2" name="灯片编号占位符 1">
            <a:extLst>
              <a:ext uri="{FF2B5EF4-FFF2-40B4-BE49-F238E27FC236}">
                <a16:creationId xmlns:a16="http://schemas.microsoft.com/office/drawing/2014/main" id="{E885CD3A-E966-461E-B52A-020F2B93C7B1}"/>
              </a:ext>
            </a:extLst>
          </p:cNvPr>
          <p:cNvSpPr>
            <a:spLocks noGrp="1"/>
          </p:cNvSpPr>
          <p:nvPr>
            <p:ph type="sldNum" sz="quarter" idx="12"/>
          </p:nvPr>
        </p:nvSpPr>
        <p:spPr/>
        <p:txBody>
          <a:bodyPr/>
          <a:lstStyle/>
          <a:p>
            <a:fld id="{4FAB73BC-B049-4115-A692-8D63A059BFB8}" type="slidenum">
              <a:rPr lang="en-US" smtClean="0"/>
              <a:pPr/>
              <a:t>6</a:t>
            </a:fld>
            <a:endParaRPr 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53237A3D-BCED-4527-AC23-DA8328BD0C1B}"/>
                  </a:ext>
                </a:extLst>
              </p:cNvPr>
              <p:cNvSpPr/>
              <p:nvPr/>
            </p:nvSpPr>
            <p:spPr>
              <a:xfrm>
                <a:off x="319596" y="1798328"/>
                <a:ext cx="8573625" cy="4422621"/>
              </a:xfrm>
              <a:prstGeom prst="rect">
                <a:avLst/>
              </a:prstGeom>
            </p:spPr>
            <p:txBody>
              <a:bodyPr wrap="square">
                <a:spAutoFit/>
              </a:bodyPr>
              <a:lstStyle/>
              <a:p>
                <a:pPr lvl="1">
                  <a:lnSpc>
                    <a:spcPct val="150000"/>
                  </a:lnSpc>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max</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𝑝𝑣</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r>
                        <m:rPr>
                          <m:nor/>
                        </m:rPr>
                        <a:rPr lang="en-US" altLang="zh-CN" sz="240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𝑓𝑎𝑣</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𝑠</m:t>
                          </m:r>
                        </m:e>
                        <m:sub>
                          <m:r>
                            <a:rPr lang="en-US" altLang="zh-CN" sz="2400" i="1">
                              <a:latin typeface="Cambria Math" panose="02040503050406030204" pitchFamily="18" charset="0"/>
                            </a:rPr>
                            <m:t>𝑐𝑎𝑟𝑡</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𝑠</m:t>
                          </m:r>
                        </m:e>
                        <m:sub>
                          <m:r>
                            <a:rPr lang="en-US" altLang="zh-CN" sz="2400" i="1">
                              <a:latin typeface="Cambria Math" panose="02040503050406030204" pitchFamily="18" charset="0"/>
                            </a:rPr>
                            <m:t>𝑏𝑢𝑦</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Sub>
                      <m:r>
                        <a:rPr lang="en-US" altLang="zh-CN" sz="2400" i="1">
                          <a:latin typeface="Cambria Math" panose="02040503050406030204" pitchFamily="18" charset="0"/>
                        </a:rPr>
                        <m:t>)</m:t>
                      </m:r>
                    </m:oMath>
                  </m:oMathPara>
                </a14:m>
                <a:endParaRPr lang="en-US" altLang="zh-CN" sz="2400" dirty="0"/>
              </a:p>
              <a:p>
                <a:pPr lvl="1">
                  <a:lnSpc>
                    <a:spcPct val="150000"/>
                  </a:lnSpc>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=1 −</m:t>
                      </m:r>
                      <m:d>
                        <m:dPr>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m:rPr>
                                      <m:sty m:val="p"/>
                                    </m:rPr>
                                    <a:rPr lang="en-US" altLang="zh-CN" sz="2400" i="1">
                                      <a:latin typeface="Cambria Math" panose="02040503050406030204" pitchFamily="18" charset="0"/>
                                    </a:rPr>
                                    <m:t>max</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+1</m:t>
                              </m:r>
                              <m:r>
                                <m:rPr>
                                  <m:nor/>
                                </m:rPr>
                                <a:rPr lang="en-US" altLang="zh-CN" sz="2400" dirty="0"/>
                                <m:t> </m:t>
                              </m:r>
                            </m:num>
                            <m:den>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𝐷</m:t>
                                  </m:r>
                                </m:e>
                                <m:sub>
                                  <m:r>
                                    <a:rPr lang="en-US" altLang="zh-CN" sz="2400" b="0" i="1" dirty="0" smtClean="0">
                                      <a:latin typeface="Cambria Math" panose="02040503050406030204" pitchFamily="18" charset="0"/>
                                    </a:rPr>
                                    <m:t>𝑚𝑎𝑥</m:t>
                                  </m:r>
                                </m:sub>
                              </m:sSub>
                              <m:r>
                                <a:rPr lang="en-US" altLang="zh-CN" sz="2400" i="1">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𝑚𝑖𝑛</m:t>
                                  </m:r>
                                </m:sub>
                              </m:sSub>
                              <m:r>
                                <a:rPr lang="en-US" altLang="zh-CN" sz="2400" i="1">
                                  <a:latin typeface="Cambria Math" panose="02040503050406030204" pitchFamily="18" charset="0"/>
                                </a:rPr>
                                <m:t>+1</m:t>
                              </m:r>
                            </m:den>
                          </m:f>
                        </m:e>
                      </m:d>
                    </m:oMath>
                  </m:oMathPara>
                </a14:m>
                <a:endParaRPr lang="en-US" altLang="zh-CN" sz="2400" dirty="0"/>
              </a:p>
              <a:p>
                <a:pPr lvl="1">
                  <a:lnSpc>
                    <a:spcPct val="150000"/>
                  </a:lnSpc>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oMath>
                  </m:oMathPara>
                </a14:m>
                <a:endParaRPr lang="en-US" altLang="zh-CN" sz="2400" dirty="0"/>
              </a:p>
              <a:p>
                <a:pPr lvl="1"/>
                <a:endParaRPr lang="en-US" altLang="zh-CN" sz="2400" i="1" dirty="0">
                  <a:latin typeface="Cambria Math" panose="02040503050406030204" pitchFamily="18" charset="0"/>
                </a:endParaRPr>
              </a:p>
              <a:p>
                <a:pPr lvl="1"/>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is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the</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behavior</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user</m:t>
                      </m:r>
                      <m:r>
                        <a:rPr lang="en-US" altLang="zh-CN" sz="2400" i="1">
                          <a:latin typeface="Cambria Math" panose="02040503050406030204" pitchFamily="18" charset="0"/>
                        </a:rPr>
                        <m:t> </m:t>
                      </m:r>
                      <m:r>
                        <a:rPr lang="en-US" altLang="zh-CN" sz="2400" i="1">
                          <a:latin typeface="Cambria Math" panose="02040503050406030204" pitchFamily="18" charset="0"/>
                        </a:rPr>
                        <m:t>𝑢</m:t>
                      </m:r>
                      <m:r>
                        <a:rPr lang="en-US" altLang="zh-CN" sz="2400" i="1">
                          <a:latin typeface="Cambria Math" panose="02040503050406030204" pitchFamily="18" charset="0"/>
                        </a:rPr>
                        <m:t> </m:t>
                      </m:r>
                      <m:r>
                        <m:rPr>
                          <m:nor/>
                        </m:rPr>
                        <a:rPr lang="en-US" altLang="zh-CN" sz="2400">
                          <a:latin typeface="Cambria Math" panose="02040503050406030204" pitchFamily="18" charset="0"/>
                        </a:rPr>
                        <m:t>to</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item</m:t>
                      </m:r>
                      <m:r>
                        <m:rPr>
                          <m:nor/>
                        </m:rPr>
                        <a:rPr lang="en-US" altLang="zh-CN" sz="2400">
                          <a:latin typeface="Cambria Math" panose="02040503050406030204" pitchFamily="18" charset="0"/>
                        </a:rPr>
                        <m:t> </m:t>
                      </m:r>
                      <m:r>
                        <a:rPr lang="en-US" altLang="zh-CN" sz="2400" i="1">
                          <a:latin typeface="Cambria Math" panose="02040503050406030204" pitchFamily="18" charset="0"/>
                        </a:rPr>
                        <m:t>𝑖</m:t>
                      </m:r>
                      <m:r>
                        <a:rPr lang="en-US" altLang="zh-CN" sz="2400">
                          <a:latin typeface="Cambria Math" panose="02040503050406030204" pitchFamily="18" charset="0"/>
                        </a:rPr>
                        <m:t>,</m:t>
                      </m:r>
                    </m:oMath>
                  </m:oMathPara>
                </a14:m>
                <a:endParaRPr lang="en-US" altLang="zh-CN" sz="2400" i="1" dirty="0">
                  <a:latin typeface="Cambria Math" panose="02040503050406030204" pitchFamily="18" charset="0"/>
                </a:endParaRPr>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i="1">
                            <a:latin typeface="Cambria Math" panose="02040503050406030204" pitchFamily="18" charset="0"/>
                          </a:rPr>
                          <m:t>𝑝𝑣</m:t>
                        </m:r>
                      </m:sub>
                    </m:sSub>
                    <m:r>
                      <m:rPr>
                        <m:nor/>
                      </m:rP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𝑠</m:t>
                        </m:r>
                      </m:e>
                      <m:sub>
                        <m:r>
                          <a:rPr lang="en-US" altLang="zh-CN" sz="2400" i="1">
                            <a:latin typeface="Cambria Math" panose="02040503050406030204" pitchFamily="18" charset="0"/>
                          </a:rPr>
                          <m:t>𝑓𝑎𝑣</m:t>
                        </m:r>
                      </m:sub>
                    </m:sSub>
                    <m:r>
                      <m:rPr>
                        <m:nor/>
                      </m:rP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𝑠</m:t>
                        </m:r>
                      </m:e>
                      <m:sub>
                        <m:r>
                          <a:rPr lang="en-US" altLang="zh-CN" sz="2400" i="1">
                            <a:latin typeface="Cambria Math" panose="02040503050406030204" pitchFamily="18" charset="0"/>
                          </a:rPr>
                          <m:t>𝑐𝑎𝑟𝑡</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𝑠</m:t>
                        </m:r>
                      </m:e>
                      <m:sub>
                        <m:r>
                          <a:rPr lang="en-US" altLang="zh-CN" sz="2400" i="1">
                            <a:latin typeface="Cambria Math" panose="02040503050406030204" pitchFamily="18" charset="0"/>
                          </a:rPr>
                          <m:t>𝑏𝑢𝑦</m:t>
                        </m:r>
                      </m:sub>
                    </m:sSub>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are</m:t>
                    </m:r>
                    <m:r>
                      <a:rPr lang="en-US" altLang="zh-CN" sz="2400">
                        <a:latin typeface="Cambria Math" panose="02040503050406030204" pitchFamily="18" charset="0"/>
                      </a:rPr>
                      <m:t> </m:t>
                    </m:r>
                    <m:r>
                      <m:rPr>
                        <m:sty m:val="p"/>
                      </m:rPr>
                      <a:rPr lang="en-US" altLang="zh-CN" sz="2400">
                        <a:latin typeface="Cambria Math" panose="02040503050406030204" pitchFamily="18" charset="0"/>
                      </a:rPr>
                      <m:t>weights</m:t>
                    </m:r>
                    <m:r>
                      <a:rPr lang="en-US" altLang="zh-CN" sz="2400">
                        <a:latin typeface="Cambria Math" panose="02040503050406030204" pitchFamily="18" charset="0"/>
                      </a:rPr>
                      <m:t> </m:t>
                    </m:r>
                    <m:r>
                      <m:rPr>
                        <m:sty m:val="p"/>
                      </m:rPr>
                      <a:rPr lang="en-US" altLang="zh-CN" sz="2400">
                        <a:latin typeface="Cambria Math" panose="02040503050406030204" pitchFamily="18" charset="0"/>
                      </a:rPr>
                      <m:t>of</m:t>
                    </m:r>
                    <m:r>
                      <a:rPr lang="en-US" altLang="zh-CN" sz="2400">
                        <a:latin typeface="Cambria Math" panose="02040503050406030204" pitchFamily="18" charset="0"/>
                      </a:rPr>
                      <m:t> </m:t>
                    </m:r>
                    <m:r>
                      <m:rPr>
                        <m:sty m:val="p"/>
                      </m:rPr>
                      <a:rPr lang="en-US" altLang="zh-CN" sz="2400">
                        <a:latin typeface="Cambria Math" panose="02040503050406030204" pitchFamily="18" charset="0"/>
                      </a:rPr>
                      <m:t>different</m:t>
                    </m:r>
                    <m:r>
                      <a:rPr lang="en-US" altLang="zh-CN" sz="2400">
                        <a:latin typeface="Cambria Math" panose="02040503050406030204" pitchFamily="18" charset="0"/>
                      </a:rPr>
                      <m:t> </m:t>
                    </m:r>
                    <m:r>
                      <m:rPr>
                        <m:sty m:val="p"/>
                      </m:rPr>
                      <a:rPr lang="en-US" altLang="zh-CN" sz="2400">
                        <a:latin typeface="Cambria Math" panose="02040503050406030204" pitchFamily="18" charset="0"/>
                      </a:rPr>
                      <m:t>behaviors</m:t>
                    </m:r>
                  </m:oMath>
                </a14:m>
                <a:r>
                  <a:rPr lang="en-US" altLang="zh-CN" sz="2400" i="1" dirty="0">
                    <a:latin typeface="Cambria Math" panose="02040503050406030204" pitchFamily="18" charset="0"/>
                  </a:rPr>
                  <a:t>,</a:t>
                </a:r>
              </a:p>
              <a:p>
                <a:pPr lvl="1"/>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m:rPr>
                        <m:nor/>
                      </m:rPr>
                      <a:rPr lang="en-US" altLang="zh-CN" sz="2400" b="0" i="0" smtClean="0">
                        <a:latin typeface="Cambria Math" panose="02040503050406030204" pitchFamily="18" charset="0"/>
                      </a:rPr>
                      <m:t> : </m:t>
                    </m:r>
                    <m:r>
                      <m:rPr>
                        <m:nor/>
                      </m:rPr>
                      <a:rPr lang="en-US" altLang="zh-CN" sz="2400">
                        <a:latin typeface="Cambria Math" panose="02040503050406030204" pitchFamily="18" charset="0"/>
                      </a:rPr>
                      <m:t>timestamp</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behavior</m:t>
                    </m:r>
                    <m:r>
                      <m:rPr>
                        <m:nor/>
                      </m:rPr>
                      <a:rPr lang="en-US" altLang="zh-CN" sz="2400">
                        <a:latin typeface="Cambria Math" panose="02040503050406030204" pitchFamily="18" charset="0"/>
                      </a:rPr>
                      <m:t> </m:t>
                    </m:r>
                  </m:oMath>
                </a14:m>
                <a:r>
                  <a:rPr lang="en-US" altLang="zh-CN" sz="2400" dirty="0">
                    <a:latin typeface="Cambria Math" panose="02040503050406030204"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𝑢</m:t>
                        </m:r>
                        <m:r>
                          <a:rPr lang="en-US" altLang="zh-CN" sz="2400" i="1">
                            <a:latin typeface="Cambria Math" panose="02040503050406030204" pitchFamily="18" charset="0"/>
                          </a:rPr>
                          <m:t>,</m:t>
                        </m:r>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𝑑𝑎𝑦</m:t>
                    </m:r>
                    <m:r>
                      <a:rPr lang="en-US" altLang="zh-CN" sz="2400" i="1">
                        <a:latin typeface="Cambria Math" panose="02040503050406030204" pitchFamily="18" charset="0"/>
                      </a:rPr>
                      <m:t>+</m:t>
                    </m:r>
                    <m:r>
                      <a:rPr lang="en-US" altLang="zh-CN" sz="2400" i="1">
                        <a:latin typeface="Cambria Math" panose="02040503050406030204" pitchFamily="18" charset="0"/>
                      </a:rPr>
                      <m:t>h𝑜𝑢𝑟</m:t>
                    </m:r>
                    <m:r>
                      <a:rPr lang="en-US" altLang="zh-CN" sz="2400" i="1">
                        <a:latin typeface="Cambria Math" panose="02040503050406030204" pitchFamily="18" charset="0"/>
                      </a:rPr>
                      <m:t> % 24</m:t>
                    </m:r>
                    <m:r>
                      <m:rPr>
                        <m:nor/>
                      </m:rPr>
                      <a:rPr lang="en-US" altLang="zh-CN" sz="2400">
                        <a:latin typeface="Cambria Math" panose="02040503050406030204" pitchFamily="18" charset="0"/>
                      </a:rPr>
                      <m:t> </m:t>
                    </m:r>
                  </m:oMath>
                </a14:m>
                <a:r>
                  <a:rPr lang="en-US" altLang="zh-CN" sz="2400" dirty="0">
                    <a:latin typeface="Cambria Math" panose="02040503050406030204" pitchFamily="18" charset="0"/>
                  </a:rPr>
                  <a:t>)</a:t>
                </a:r>
              </a:p>
              <a:p>
                <a:pPr lvl="1"/>
                <a:endParaRPr lang="en-US" altLang="zh-CN" sz="2400" dirty="0"/>
              </a:p>
            </p:txBody>
          </p:sp>
        </mc:Choice>
        <mc:Fallback xmlns="">
          <p:sp>
            <p:nvSpPr>
              <p:cNvPr id="3" name="矩形 2">
                <a:extLst>
                  <a:ext uri="{FF2B5EF4-FFF2-40B4-BE49-F238E27FC236}">
                    <a16:creationId xmlns:a16="http://schemas.microsoft.com/office/drawing/2014/main" id="{53237A3D-BCED-4527-AC23-DA8328BD0C1B}"/>
                  </a:ext>
                </a:extLst>
              </p:cNvPr>
              <p:cNvSpPr>
                <a:spLocks noRot="1" noChangeAspect="1" noMove="1" noResize="1" noEditPoints="1" noAdjustHandles="1" noChangeArrowheads="1" noChangeShapeType="1" noTextEdit="1"/>
              </p:cNvSpPr>
              <p:nvPr/>
            </p:nvSpPr>
            <p:spPr>
              <a:xfrm>
                <a:off x="319596" y="1798328"/>
                <a:ext cx="8573625" cy="4422621"/>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D7F65C77-7436-46C2-ADBD-053AF3D4AD88}"/>
              </a:ext>
            </a:extLst>
          </p:cNvPr>
          <p:cNvSpPr txBox="1"/>
          <p:nvPr/>
        </p:nvSpPr>
        <p:spPr>
          <a:xfrm>
            <a:off x="319596" y="923357"/>
            <a:ext cx="8686800" cy="72757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b="1" dirty="0"/>
              <a:t>Implicit Feedback</a:t>
            </a:r>
          </a:p>
        </p:txBody>
      </p:sp>
    </p:spTree>
    <p:extLst>
      <p:ext uri="{BB962C8B-B14F-4D97-AF65-F5344CB8AC3E}">
        <p14:creationId xmlns:p14="http://schemas.microsoft.com/office/powerpoint/2010/main" val="3787099324"/>
      </p:ext>
    </p:extLst>
  </p:cSld>
  <p:clrMapOvr>
    <a:masterClrMapping/>
  </p:clrMapOvr>
  <mc:AlternateContent xmlns:mc="http://schemas.openxmlformats.org/markup-compatibility/2006" xmlns:p14="http://schemas.microsoft.com/office/powerpoint/2010/main">
    <mc:Choice Requires="p14">
      <p:transition spd="slow" p14:dur="2000" advTm="2089"/>
    </mc:Choice>
    <mc:Fallback xmlns="">
      <p:transition spd="slow" advTm="208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4760447-35C5-41A6-B07D-DA27A4185D0C}"/>
              </a:ext>
            </a:extLst>
          </p:cNvPr>
          <p:cNvSpPr txBox="1"/>
          <p:nvPr/>
        </p:nvSpPr>
        <p:spPr>
          <a:xfrm>
            <a:off x="319596" y="923357"/>
            <a:ext cx="8686800" cy="183652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CN" sz="2400" b="1" dirty="0"/>
              <a:t>Popularity of items</a:t>
            </a:r>
          </a:p>
          <a:p>
            <a:pPr lvl="1"/>
            <a:endParaRPr lang="en-US" altLang="zh-CN" sz="2400" b="1" dirty="0"/>
          </a:p>
          <a:p>
            <a:pPr marL="342900" indent="-342900">
              <a:lnSpc>
                <a:spcPct val="200000"/>
              </a:lnSpc>
              <a:buFont typeface="Arial" panose="020B0604020202020204" pitchFamily="34" charset="0"/>
              <a:buChar char="•"/>
            </a:pPr>
            <a:endParaRPr lang="en-US" altLang="zh-CN" sz="2400" b="1" dirty="0"/>
          </a:p>
        </p:txBody>
      </p:sp>
      <p:sp>
        <p:nvSpPr>
          <p:cNvPr id="10" name="文本框 9">
            <a:extLst>
              <a:ext uri="{FF2B5EF4-FFF2-40B4-BE49-F238E27FC236}">
                <a16:creationId xmlns:a16="http://schemas.microsoft.com/office/drawing/2014/main" id="{F985888B-E705-4B83-B797-B53A3FC49DA9}"/>
              </a:ext>
            </a:extLst>
          </p:cNvPr>
          <p:cNvSpPr txBox="1"/>
          <p:nvPr/>
        </p:nvSpPr>
        <p:spPr>
          <a:xfrm>
            <a:off x="3337802" y="5625152"/>
            <a:ext cx="4777333" cy="461665"/>
          </a:xfrm>
          <a:prstGeom prst="rect">
            <a:avLst/>
          </a:prstGeom>
          <a:noFill/>
        </p:spPr>
        <p:txBody>
          <a:bodyPr wrap="none" rtlCol="0">
            <a:spAutoFit/>
          </a:bodyPr>
          <a:lstStyle/>
          <a:p>
            <a:r>
              <a:rPr lang="en-US" altLang="zh-CN" sz="2400" dirty="0"/>
              <a:t>Popular items will be more preferred</a:t>
            </a:r>
            <a:endParaRPr lang="zh-CN" altLang="en-US" sz="2400" dirty="0"/>
          </a:p>
        </p:txBody>
      </p:sp>
      <p:sp>
        <p:nvSpPr>
          <p:cNvPr id="11" name="文本框 10">
            <a:extLst>
              <a:ext uri="{FF2B5EF4-FFF2-40B4-BE49-F238E27FC236}">
                <a16:creationId xmlns:a16="http://schemas.microsoft.com/office/drawing/2014/main" id="{CC6CD540-20D2-44DE-A4A2-4504FFC341CA}"/>
              </a:ext>
            </a:extLst>
          </p:cNvPr>
          <p:cNvSpPr txBox="1"/>
          <p:nvPr/>
        </p:nvSpPr>
        <p:spPr>
          <a:xfrm>
            <a:off x="8808040"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sp>
        <p:nvSpPr>
          <p:cNvPr id="14" name="文本框 13">
            <a:extLst>
              <a:ext uri="{FF2B5EF4-FFF2-40B4-BE49-F238E27FC236}">
                <a16:creationId xmlns:a16="http://schemas.microsoft.com/office/drawing/2014/main" id="{55254EBB-E6DB-4B96-8A8F-8B034089F2DB}"/>
              </a:ext>
            </a:extLst>
          </p:cNvPr>
          <p:cNvSpPr txBox="1"/>
          <p:nvPr/>
        </p:nvSpPr>
        <p:spPr>
          <a:xfrm>
            <a:off x="1268832" y="301840"/>
            <a:ext cx="4339650" cy="523220"/>
          </a:xfrm>
          <a:prstGeom prst="rect">
            <a:avLst/>
          </a:prstGeom>
          <a:noFill/>
        </p:spPr>
        <p:txBody>
          <a:bodyPr wrap="none" rtlCol="0">
            <a:spAutoFit/>
          </a:bodyPr>
          <a:lstStyle>
            <a:defPPr>
              <a:defRPr lang="zh-CN"/>
            </a:defPPr>
            <a:lvl1pPr>
              <a:defRPr sz="2800" b="1">
                <a:solidFill>
                  <a:schemeClr val="bg1"/>
                </a:solidFill>
              </a:defRPr>
            </a:lvl1pPr>
          </a:lstStyle>
          <a:p>
            <a:r>
              <a:rPr lang="en-US" altLang="zh-CN" dirty="0">
                <a:solidFill>
                  <a:schemeClr val="tx1"/>
                </a:solidFill>
              </a:rPr>
              <a:t>Exploratory Data Analysis</a:t>
            </a:r>
            <a:endParaRPr lang="zh-CN" altLang="en-US" dirty="0">
              <a:solidFill>
                <a:schemeClr val="tx1"/>
              </a:solidFill>
            </a:endParaRPr>
          </a:p>
        </p:txBody>
      </p:sp>
      <p:sp>
        <p:nvSpPr>
          <p:cNvPr id="2" name="灯片编号占位符 1">
            <a:extLst>
              <a:ext uri="{FF2B5EF4-FFF2-40B4-BE49-F238E27FC236}">
                <a16:creationId xmlns:a16="http://schemas.microsoft.com/office/drawing/2014/main" id="{8E773F74-BC81-4CF0-BC25-23A357E04645}"/>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5" name="图片 4">
            <a:extLst>
              <a:ext uri="{FF2B5EF4-FFF2-40B4-BE49-F238E27FC236}">
                <a16:creationId xmlns:a16="http://schemas.microsoft.com/office/drawing/2014/main" id="{0F4C9A5B-EA6B-42BB-B48C-0596BA844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111" y="1600170"/>
            <a:ext cx="5486489" cy="3657659"/>
          </a:xfrm>
          <a:prstGeom prst="rect">
            <a:avLst/>
          </a:prstGeom>
        </p:spPr>
      </p:pic>
    </p:spTree>
    <p:extLst>
      <p:ext uri="{BB962C8B-B14F-4D97-AF65-F5344CB8AC3E}">
        <p14:creationId xmlns:p14="http://schemas.microsoft.com/office/powerpoint/2010/main" val="1297614055"/>
      </p:ext>
    </p:extLst>
  </p:cSld>
  <p:clrMapOvr>
    <a:masterClrMapping/>
  </p:clrMapOvr>
  <mc:AlternateContent xmlns:mc="http://schemas.openxmlformats.org/markup-compatibility/2006" xmlns:p14="http://schemas.microsoft.com/office/powerpoint/2010/main">
    <mc:Choice Requires="p14">
      <p:transition spd="slow" p14:dur="2000" advTm="1283"/>
    </mc:Choice>
    <mc:Fallback xmlns="">
      <p:transition spd="slow" advTm="128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325165-67B3-4A40-8C35-7BC43F66BE76}"/>
              </a:ext>
            </a:extLst>
          </p:cNvPr>
          <p:cNvSpPr txBox="1"/>
          <p:nvPr/>
        </p:nvSpPr>
        <p:spPr>
          <a:xfrm>
            <a:off x="1216578" y="301840"/>
            <a:ext cx="5227713" cy="523220"/>
          </a:xfrm>
          <a:prstGeom prst="rect">
            <a:avLst/>
          </a:prstGeom>
          <a:noFill/>
        </p:spPr>
        <p:txBody>
          <a:bodyPr wrap="none" rtlCol="0">
            <a:spAutoFit/>
          </a:bodyPr>
          <a:lstStyle/>
          <a:p>
            <a:r>
              <a:rPr lang="en-US" altLang="zh-CN" sz="2800" b="1" dirty="0"/>
              <a:t>Basic Idea of Recommendation</a:t>
            </a:r>
            <a:endParaRPr lang="zh-CN" altLang="en-US" sz="2800" b="1" dirty="0"/>
          </a:p>
        </p:txBody>
      </p:sp>
      <p:sp>
        <p:nvSpPr>
          <p:cNvPr id="11" name="文本框 1">
            <a:extLst>
              <a:ext uri="{FF2B5EF4-FFF2-40B4-BE49-F238E27FC236}">
                <a16:creationId xmlns:a16="http://schemas.microsoft.com/office/drawing/2014/main" id="{D285A39D-EC5C-438F-A193-6339E68DEA15}"/>
              </a:ext>
            </a:extLst>
          </p:cNvPr>
          <p:cNvSpPr txBox="1"/>
          <p:nvPr/>
        </p:nvSpPr>
        <p:spPr>
          <a:xfrm>
            <a:off x="8808039"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pic>
        <p:nvPicPr>
          <p:cNvPr id="3" name="图片 2"/>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18272" y="2346400"/>
            <a:ext cx="10050780" cy="2651760"/>
          </a:xfrm>
          <a:prstGeom prst="rect">
            <a:avLst/>
          </a:prstGeom>
        </p:spPr>
      </p:pic>
      <p:sp>
        <p:nvSpPr>
          <p:cNvPr id="8" name="线形标注 1 7"/>
          <p:cNvSpPr/>
          <p:nvPr/>
        </p:nvSpPr>
        <p:spPr>
          <a:xfrm>
            <a:off x="186974" y="1370057"/>
            <a:ext cx="6821361" cy="674626"/>
          </a:xfrm>
          <a:prstGeom prst="borderCallout1">
            <a:avLst>
              <a:gd name="adj1" fmla="val 99047"/>
              <a:gd name="adj2" fmla="val 50204"/>
              <a:gd name="adj3" fmla="val 262175"/>
              <a:gd name="adj4" fmla="val 57092"/>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b="1" dirty="0">
                <a:solidFill>
                  <a:schemeClr val="tx1"/>
                </a:solidFill>
              </a:rPr>
              <a:t>An Advanced Similarity for Item CF </a:t>
            </a:r>
          </a:p>
          <a:p>
            <a:pPr marL="285750" indent="-285750">
              <a:buFont typeface="Arial" panose="020B0604020202020204" pitchFamily="34" charset="0"/>
              <a:buChar char="•"/>
            </a:pPr>
            <a:r>
              <a:rPr lang="en-US" altLang="zh-CN" b="1" dirty="0">
                <a:solidFill>
                  <a:schemeClr val="tx1"/>
                </a:solidFill>
              </a:rPr>
              <a:t>Parallel Algorithm and Data Structure for Efficient Matching</a:t>
            </a:r>
          </a:p>
        </p:txBody>
      </p:sp>
      <p:sp>
        <p:nvSpPr>
          <p:cNvPr id="15" name="线形标注 1 14"/>
          <p:cNvSpPr/>
          <p:nvPr/>
        </p:nvSpPr>
        <p:spPr>
          <a:xfrm>
            <a:off x="4058256" y="5601594"/>
            <a:ext cx="7206617" cy="674626"/>
          </a:xfrm>
          <a:prstGeom prst="borderCallout1">
            <a:avLst>
              <a:gd name="adj1" fmla="val 59"/>
              <a:gd name="adj2" fmla="val 46433"/>
              <a:gd name="adj3" fmla="val -192324"/>
              <a:gd name="adj4" fmla="val 37080"/>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b="1" dirty="0">
                <a:solidFill>
                  <a:schemeClr val="tx1"/>
                </a:solidFill>
              </a:rPr>
              <a:t>A Distribution-Free Test of Independence for Feature Selection</a:t>
            </a:r>
          </a:p>
          <a:p>
            <a:pPr marL="285750" indent="-285750">
              <a:buFont typeface="Arial" panose="020B0604020202020204" pitchFamily="34" charset="0"/>
              <a:buChar char="•"/>
            </a:pPr>
            <a:r>
              <a:rPr lang="en-US" altLang="zh-CN" b="1" dirty="0">
                <a:solidFill>
                  <a:schemeClr val="tx1"/>
                </a:solidFill>
              </a:rPr>
              <a:t>Liner and Power Model weighting method</a:t>
            </a:r>
          </a:p>
        </p:txBody>
      </p:sp>
      <p:sp>
        <p:nvSpPr>
          <p:cNvPr id="4" name="灯片编号占位符 3">
            <a:extLst>
              <a:ext uri="{FF2B5EF4-FFF2-40B4-BE49-F238E27FC236}">
                <a16:creationId xmlns:a16="http://schemas.microsoft.com/office/drawing/2014/main" id="{69F386B3-4E59-449A-A214-5CE0F630EBD0}"/>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039360516"/>
      </p:ext>
    </p:extLst>
  </p:cSld>
  <p:clrMapOvr>
    <a:masterClrMapping/>
  </p:clrMapOvr>
  <mc:AlternateContent xmlns:mc="http://schemas.openxmlformats.org/markup-compatibility/2006" xmlns:p14="http://schemas.microsoft.com/office/powerpoint/2010/main">
    <mc:Choice Requires="p14">
      <p:transition spd="slow" p14:dur="2000" advTm="889"/>
    </mc:Choice>
    <mc:Fallback xmlns="">
      <p:transition spd="slow" advTm="8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7AACA3-8ED3-453F-8EFF-8A13A0CC5EA6}"/>
              </a:ext>
            </a:extLst>
          </p:cNvPr>
          <p:cNvSpPr txBox="1"/>
          <p:nvPr/>
        </p:nvSpPr>
        <p:spPr>
          <a:xfrm>
            <a:off x="1303664" y="301840"/>
            <a:ext cx="1731564" cy="523220"/>
          </a:xfrm>
          <a:prstGeom prst="rect">
            <a:avLst/>
          </a:prstGeom>
          <a:noFill/>
        </p:spPr>
        <p:txBody>
          <a:bodyPr wrap="none" rtlCol="0">
            <a:spAutoFit/>
          </a:bodyPr>
          <a:lstStyle/>
          <a:p>
            <a:r>
              <a:rPr lang="en-US" altLang="zh-CN" sz="2800" b="1" dirty="0"/>
              <a:t>Matching</a:t>
            </a:r>
          </a:p>
        </p:txBody>
      </p:sp>
      <p:sp>
        <p:nvSpPr>
          <p:cNvPr id="7" name="文本框 6">
            <a:extLst>
              <a:ext uri="{FF2B5EF4-FFF2-40B4-BE49-F238E27FC236}">
                <a16:creationId xmlns:a16="http://schemas.microsoft.com/office/drawing/2014/main" id="{415DA563-3F30-41FF-AB7E-4B9AE6330635}"/>
              </a:ext>
            </a:extLst>
          </p:cNvPr>
          <p:cNvSpPr txBox="1"/>
          <p:nvPr/>
        </p:nvSpPr>
        <p:spPr>
          <a:xfrm>
            <a:off x="319596" y="937183"/>
            <a:ext cx="11119929"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solidFill>
                  <a:schemeClr val="bg1"/>
                </a:solidFill>
              </a:rPr>
              <a:t>Main Process</a:t>
            </a:r>
          </a:p>
          <a:p>
            <a:endParaRPr lang="zh-CN" altLang="en-US" sz="2000" dirty="0">
              <a:solidFill>
                <a:schemeClr val="bg1"/>
              </a:solidFill>
            </a:endParaRPr>
          </a:p>
        </p:txBody>
      </p:sp>
      <p:sp>
        <p:nvSpPr>
          <p:cNvPr id="19" name="文本框 1">
            <a:extLst>
              <a:ext uri="{FF2B5EF4-FFF2-40B4-BE49-F238E27FC236}">
                <a16:creationId xmlns:a16="http://schemas.microsoft.com/office/drawing/2014/main" id="{D285A39D-EC5C-438F-A193-6339E68DEA15}"/>
              </a:ext>
            </a:extLst>
          </p:cNvPr>
          <p:cNvSpPr txBox="1"/>
          <p:nvPr/>
        </p:nvSpPr>
        <p:spPr>
          <a:xfrm>
            <a:off x="8808039" y="301840"/>
            <a:ext cx="3064365" cy="615553"/>
          </a:xfrm>
          <a:prstGeom prst="rect">
            <a:avLst/>
          </a:prstGeom>
          <a:no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Microsoft YaHei UI" panose="020B0503020204020204" pitchFamily="34" charset="-122"/>
                <a:ea typeface="Microsoft YaHei UI" panose="020B0503020204020204" pitchFamily="34" charset="-122"/>
              </a:rPr>
              <a:t>CIKM 2019 </a:t>
            </a:r>
            <a:r>
              <a:rPr lang="en-US" altLang="zh-CN" sz="2000" b="1" dirty="0" err="1">
                <a:latin typeface="Microsoft YaHei UI" panose="020B0503020204020204" pitchFamily="34" charset="-122"/>
                <a:ea typeface="Microsoft YaHei UI" panose="020B0503020204020204" pitchFamily="34" charset="-122"/>
              </a:rPr>
              <a:t>EComm</a:t>
            </a:r>
            <a:r>
              <a:rPr lang="en-US" altLang="zh-CN" sz="2000" b="1" dirty="0">
                <a:latin typeface="Microsoft YaHei UI" panose="020B0503020204020204" pitchFamily="34" charset="-122"/>
                <a:ea typeface="Microsoft YaHei UI" panose="020B0503020204020204" pitchFamily="34" charset="-122"/>
              </a:rPr>
              <a:t> AI</a:t>
            </a:r>
          </a:p>
          <a:p>
            <a:r>
              <a:rPr lang="en-US" altLang="zh-CN" sz="1400" b="1" dirty="0">
                <a:latin typeface="Microsoft YaHei UI" panose="020B0503020204020204" pitchFamily="34" charset="-122"/>
                <a:ea typeface="Microsoft YaHei UI" panose="020B0503020204020204" pitchFamily="34" charset="-122"/>
              </a:rPr>
              <a:t>Efficient User Interests Retrieval</a:t>
            </a:r>
            <a:endParaRPr lang="zh-CN" altLang="en-US" sz="1400" b="1" dirty="0">
              <a:latin typeface="Microsoft YaHei UI" panose="020B0503020204020204" pitchFamily="34" charset="-122"/>
              <a:ea typeface="Microsoft YaHei UI" panose="020B0503020204020204" pitchFamily="34" charset="-122"/>
            </a:endParaRPr>
          </a:p>
        </p:txBody>
      </p:sp>
      <p:pic>
        <p:nvPicPr>
          <p:cNvPr id="20" name="图片 19">
            <a:extLst>
              <a:ext uri="{FF2B5EF4-FFF2-40B4-BE49-F238E27FC236}">
                <a16:creationId xmlns:a16="http://schemas.microsoft.com/office/drawing/2014/main" id="{EBB61C2C-16A9-421E-8E77-1FBA57377256}"/>
              </a:ext>
            </a:extLst>
          </p:cNvPr>
          <p:cNvPicPr>
            <a:picLocks noChangeAspect="1"/>
          </p:cNvPicPr>
          <p:nvPr/>
        </p:nvPicPr>
        <p:blipFill>
          <a:blip r:embed="rId3"/>
          <a:stretch>
            <a:fillRect/>
          </a:stretch>
        </p:blipFill>
        <p:spPr>
          <a:xfrm>
            <a:off x="752475" y="1891290"/>
            <a:ext cx="10724669" cy="3675300"/>
          </a:xfrm>
          <a:prstGeom prst="rect">
            <a:avLst/>
          </a:prstGeom>
        </p:spPr>
      </p:pic>
      <p:sp>
        <p:nvSpPr>
          <p:cNvPr id="3" name="文本框 2">
            <a:extLst>
              <a:ext uri="{FF2B5EF4-FFF2-40B4-BE49-F238E27FC236}">
                <a16:creationId xmlns:a16="http://schemas.microsoft.com/office/drawing/2014/main" id="{29F95AB9-89B2-4756-AD9B-96852154EC1E}"/>
              </a:ext>
            </a:extLst>
          </p:cNvPr>
          <p:cNvSpPr txBox="1"/>
          <p:nvPr/>
        </p:nvSpPr>
        <p:spPr>
          <a:xfrm>
            <a:off x="7515154" y="2585766"/>
            <a:ext cx="1579535" cy="338554"/>
          </a:xfrm>
          <a:prstGeom prst="rect">
            <a:avLst/>
          </a:prstGeom>
          <a:noFill/>
        </p:spPr>
        <p:txBody>
          <a:bodyPr wrap="none" rtlCol="0">
            <a:spAutoFit/>
          </a:bodyPr>
          <a:lstStyle/>
          <a:p>
            <a:pPr algn="l"/>
            <a:r>
              <a:rPr lang="en-US" altLang="zh-CN" sz="1600" dirty="0">
                <a:solidFill>
                  <a:srgbClr val="0000FF"/>
                </a:solidFill>
                <a:latin typeface="Microsoft YaHei UI" panose="020B0503020204020204" pitchFamily="34" charset="-122"/>
                <a:ea typeface="Microsoft YaHei UI" panose="020B0503020204020204" pitchFamily="34" charset="-122"/>
              </a:rPr>
              <a:t>(User-to-Item)</a:t>
            </a:r>
            <a:endParaRPr lang="zh-CN" altLang="en-US" sz="1600" dirty="0">
              <a:solidFill>
                <a:srgbClr val="0000FF"/>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146C6137-6A31-469B-AA0D-3B9C8247761B}"/>
              </a:ext>
            </a:extLst>
          </p:cNvPr>
          <p:cNvSpPr txBox="1"/>
          <p:nvPr/>
        </p:nvSpPr>
        <p:spPr>
          <a:xfrm>
            <a:off x="4119011" y="1552736"/>
            <a:ext cx="1594924" cy="338554"/>
          </a:xfrm>
          <a:prstGeom prst="rect">
            <a:avLst/>
          </a:prstGeom>
          <a:noFill/>
        </p:spPr>
        <p:txBody>
          <a:bodyPr wrap="none" rtlCol="0">
            <a:spAutoFit/>
          </a:bodyPr>
          <a:lstStyle/>
          <a:p>
            <a:pPr algn="l"/>
            <a:r>
              <a:rPr lang="en-US" altLang="zh-CN" sz="1600" dirty="0">
                <a:solidFill>
                  <a:srgbClr val="0000FF"/>
                </a:solidFill>
                <a:latin typeface="Microsoft YaHei UI" panose="020B0503020204020204" pitchFamily="34" charset="-122"/>
                <a:ea typeface="Microsoft YaHei UI" panose="020B0503020204020204" pitchFamily="34" charset="-122"/>
              </a:rPr>
              <a:t>(Item-to-Item)</a:t>
            </a:r>
            <a:endParaRPr lang="zh-CN" altLang="en-US" sz="1600" dirty="0">
              <a:solidFill>
                <a:srgbClr val="0000FF"/>
              </a:solidFill>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B42E93B9-CDE3-4A9A-B5C5-36F374E38074}"/>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9" name="文本框 8">
            <a:extLst>
              <a:ext uri="{FF2B5EF4-FFF2-40B4-BE49-F238E27FC236}">
                <a16:creationId xmlns:a16="http://schemas.microsoft.com/office/drawing/2014/main" id="{B78525BD-36F7-406C-9824-1E5140464E68}"/>
              </a:ext>
            </a:extLst>
          </p:cNvPr>
          <p:cNvSpPr txBox="1"/>
          <p:nvPr/>
        </p:nvSpPr>
        <p:spPr>
          <a:xfrm>
            <a:off x="471996" y="1089583"/>
            <a:ext cx="11119929" cy="9541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b="1" dirty="0"/>
              <a:t>Main Process</a:t>
            </a:r>
          </a:p>
          <a:p>
            <a:endParaRPr lang="zh-CN" altLang="en-US" sz="2000" dirty="0"/>
          </a:p>
        </p:txBody>
      </p:sp>
    </p:spTree>
    <p:extLst>
      <p:ext uri="{BB962C8B-B14F-4D97-AF65-F5344CB8AC3E}">
        <p14:creationId xmlns:p14="http://schemas.microsoft.com/office/powerpoint/2010/main" val="2085965928"/>
      </p:ext>
    </p:extLst>
  </p:cSld>
  <p:clrMapOvr>
    <a:masterClrMapping/>
  </p:clrMapOvr>
  <mc:AlternateContent xmlns:mc="http://schemas.openxmlformats.org/markup-compatibility/2006" xmlns:p14="http://schemas.microsoft.com/office/powerpoint/2010/main">
    <mc:Choice Requires="p14">
      <p:transition spd="slow" p14:dur="2000" advTm="984"/>
    </mc:Choice>
    <mc:Fallback xmlns="">
      <p:transition spd="slow" advTm="984"/>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2000" b="1" dirty="0" smtClean="0">
            <a:latin typeface="Microsoft YaHei UI" panose="020B0503020204020204" pitchFamily="34" charset="-122"/>
            <a:ea typeface="Microsoft YaHei U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9804</TotalTime>
  <Words>2182</Words>
  <Application>Microsoft Office PowerPoint</Application>
  <PresentationFormat>宽屏</PresentationFormat>
  <Paragraphs>488</Paragraphs>
  <Slides>23</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Microsoft YaHei UI</vt:lpstr>
      <vt:lpstr>等线</vt:lpstr>
      <vt:lpstr>黑体</vt:lpstr>
      <vt:lpstr>宋体</vt:lpstr>
      <vt:lpstr>Arial</vt:lpstr>
      <vt:lpstr>Calibri</vt:lpstr>
      <vt:lpstr>Cambria</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Alibaba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卿和</dc:creator>
  <cp:lastModifiedBy>Lillian Zhang</cp:lastModifiedBy>
  <cp:revision>202</cp:revision>
  <dcterms:created xsi:type="dcterms:W3CDTF">2019-10-15T01:36:41Z</dcterms:created>
  <dcterms:modified xsi:type="dcterms:W3CDTF">2019-11-02T16:17:24Z</dcterms:modified>
</cp:coreProperties>
</file>