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7"/>
  </p:notesMasterIdLst>
  <p:handoutMasterIdLst>
    <p:handoutMasterId r:id="rId38"/>
  </p:handoutMasterIdLst>
  <p:sldIdLst>
    <p:sldId id="298" r:id="rId2"/>
    <p:sldId id="312" r:id="rId3"/>
    <p:sldId id="303" r:id="rId4"/>
    <p:sldId id="315" r:id="rId5"/>
    <p:sldId id="337" r:id="rId6"/>
    <p:sldId id="314" r:id="rId7"/>
    <p:sldId id="318" r:id="rId8"/>
    <p:sldId id="338" r:id="rId9"/>
    <p:sldId id="306" r:id="rId10"/>
    <p:sldId id="321" r:id="rId11"/>
    <p:sldId id="348" r:id="rId12"/>
    <p:sldId id="349" r:id="rId13"/>
    <p:sldId id="351" r:id="rId14"/>
    <p:sldId id="350" r:id="rId15"/>
    <p:sldId id="352" r:id="rId16"/>
    <p:sldId id="307" r:id="rId17"/>
    <p:sldId id="325" r:id="rId18"/>
    <p:sldId id="327" r:id="rId19"/>
    <p:sldId id="328" r:id="rId20"/>
    <p:sldId id="354" r:id="rId21"/>
    <p:sldId id="357" r:id="rId22"/>
    <p:sldId id="355" r:id="rId23"/>
    <p:sldId id="356" r:id="rId24"/>
    <p:sldId id="358" r:id="rId25"/>
    <p:sldId id="329" r:id="rId26"/>
    <p:sldId id="308" r:id="rId27"/>
    <p:sldId id="287" r:id="rId28"/>
    <p:sldId id="281" r:id="rId29"/>
    <p:sldId id="343" r:id="rId30"/>
    <p:sldId id="346" r:id="rId31"/>
    <p:sldId id="340" r:id="rId32"/>
    <p:sldId id="347" r:id="rId33"/>
    <p:sldId id="309" r:id="rId34"/>
    <p:sldId id="342" r:id="rId35"/>
    <p:sldId id="33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D6FFFEC-8DDA-49C5-9F00-186ADF58C154}">
          <p14:sldIdLst>
            <p14:sldId id="298"/>
            <p14:sldId id="312"/>
          </p14:sldIdLst>
        </p14:section>
        <p14:section name="第一节" id="{B980B6B2-D827-4DAB-9AB0-6D030D2B16D1}">
          <p14:sldIdLst>
            <p14:sldId id="303"/>
            <p14:sldId id="315"/>
            <p14:sldId id="337"/>
            <p14:sldId id="314"/>
            <p14:sldId id="318"/>
            <p14:sldId id="338"/>
          </p14:sldIdLst>
        </p14:section>
        <p14:section name="2描述分析" id="{D0515EBD-4CAA-454B-B3B3-11FC17583C8C}">
          <p14:sldIdLst>
            <p14:sldId id="306"/>
            <p14:sldId id="321"/>
            <p14:sldId id="348"/>
            <p14:sldId id="349"/>
            <p14:sldId id="351"/>
            <p14:sldId id="350"/>
            <p14:sldId id="352"/>
          </p14:sldIdLst>
        </p14:section>
        <p14:section name="3协方差" id="{4DE09143-94DC-436C-AF0F-F9F519F69949}">
          <p14:sldIdLst>
            <p14:sldId id="307"/>
            <p14:sldId id="325"/>
            <p14:sldId id="327"/>
            <p14:sldId id="328"/>
            <p14:sldId id="354"/>
            <p14:sldId id="357"/>
            <p14:sldId id="355"/>
            <p14:sldId id="356"/>
            <p14:sldId id="358"/>
            <p14:sldId id="329"/>
          </p14:sldIdLst>
        </p14:section>
        <p14:section name="第四节" id="{D697211E-0D5F-4188-B2B4-66E80BD03D5C}">
          <p14:sldIdLst>
            <p14:sldId id="308"/>
            <p14:sldId id="287"/>
            <p14:sldId id="281"/>
            <p14:sldId id="343"/>
            <p14:sldId id="346"/>
            <p14:sldId id="340"/>
            <p14:sldId id="347"/>
          </p14:sldIdLst>
        </p14:section>
        <p14:section name="第5节" id="{A62FEC51-8EAF-48B7-93FF-D00E364401C7}">
          <p14:sldIdLst>
            <p14:sldId id="309"/>
            <p14:sldId id="342"/>
            <p14:sldId id="3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795D"/>
    <a:srgbClr val="A0988C"/>
    <a:srgbClr val="B00000"/>
    <a:srgbClr val="A20000"/>
    <a:srgbClr val="8A0000"/>
    <a:srgbClr val="091D35"/>
    <a:srgbClr val="7AAD9E"/>
    <a:srgbClr val="435161"/>
    <a:srgbClr val="49586B"/>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3018" autoAdjust="0"/>
  </p:normalViewPr>
  <p:slideViewPr>
    <p:cSldViewPr snapToGrid="0" showGuides="1">
      <p:cViewPr varScale="1">
        <p:scale>
          <a:sx n="83" d="100"/>
          <a:sy n="83" d="100"/>
        </p:scale>
        <p:origin x="1668" y="7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97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2000" b="0" i="0" baseline="0" dirty="0">
                <a:effectLst/>
              </a:rPr>
              <a:t>Excel</a:t>
            </a:r>
            <a:r>
              <a:rPr lang="zh-CN" altLang="zh-CN" sz="2000" b="0" i="0" baseline="0" dirty="0">
                <a:effectLst/>
              </a:rPr>
              <a:t>图表标题</a:t>
            </a:r>
            <a:endParaRPr lang="zh-CN" altLang="zh-CN" sz="11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dLbls>
          <c:showLegendKey val="0"/>
          <c:showVal val="0"/>
          <c:showCatName val="0"/>
          <c:showSerName val="0"/>
          <c:showPercent val="0"/>
          <c:showBubbleSize val="0"/>
        </c:dLbls>
        <c:gapWidth val="100"/>
        <c:overlap val="100"/>
        <c:axId val="1127104255"/>
        <c:axId val="1130838623"/>
      </c:barChart>
      <c:catAx>
        <c:axId val="1127104255"/>
        <c:scaling>
          <c:orientation val="maxMin"/>
        </c:scaling>
        <c:delete val="0"/>
        <c:axPos val="l"/>
        <c:numFmt formatCode="General" sourceLinked="1"/>
        <c:majorTickMark val="out"/>
        <c:minorTickMark val="none"/>
        <c:tickLblPos val="nextTo"/>
        <c:spPr>
          <a:noFill/>
          <a:ln w="9525" cap="flat" cmpd="sng" algn="ctr">
            <a:solidFill>
              <a:schemeClr val="tx1">
                <a:lumMod val="85000"/>
                <a:lumOff val="15000"/>
              </a:schemeClr>
            </a:solidFill>
            <a:round/>
          </a:ln>
          <a:effectLst/>
        </c:spPr>
        <c:txPr>
          <a:bodyPr rot="-60000000" spcFirstLastPara="1" vertOverflow="ellipsis" vert="horz" wrap="square" anchor="ctr" anchorCtr="1"/>
          <a:lstStyle/>
          <a:p>
            <a:pPr algn="ctr">
              <a:defRPr lang="zh-CN" altLang="en-US" sz="1600" b="1" i="0" u="none" strike="noStrike" kern="1200" baseline="0">
                <a:solidFill>
                  <a:schemeClr val="tx1">
                    <a:lumMod val="65000"/>
                    <a:lumOff val="35000"/>
                  </a:schemeClr>
                </a:solidFill>
                <a:latin typeface="+mn-lt"/>
                <a:ea typeface="+mn-ea"/>
                <a:cs typeface="+mn-cs"/>
              </a:defRPr>
            </a:pPr>
            <a:endParaRPr lang="zh-CN"/>
          </a:p>
        </c:txPr>
        <c:crossAx val="1130838623"/>
        <c:crosses val="autoZero"/>
        <c:auto val="1"/>
        <c:lblAlgn val="ctr"/>
        <c:lblOffset val="100"/>
        <c:noMultiLvlLbl val="0"/>
      </c:catAx>
      <c:valAx>
        <c:axId val="1130838623"/>
        <c:scaling>
          <c:orientation val="minMax"/>
          <c:max val="1"/>
        </c:scaling>
        <c:delete val="0"/>
        <c:axPos val="t"/>
        <c:majorGridlines>
          <c:spPr>
            <a:ln w="9525" cap="flat" cmpd="sng" algn="ctr">
              <a:solidFill>
                <a:schemeClr val="tx1">
                  <a:lumMod val="15000"/>
                  <a:lumOff val="85000"/>
                </a:schemeClr>
              </a:solidFill>
              <a:round/>
            </a:ln>
            <a:effectLst/>
          </c:spPr>
        </c:majorGridlines>
        <c:numFmt formatCode="0%" sourceLinked="0"/>
        <c:majorTickMark val="out"/>
        <c:minorTickMark val="out"/>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127104255"/>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15CCD7-3EC7-42F3-8E74-C42F3AB619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F0ABFD0-C595-4333-8FEA-B3B81DDC57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0227F9-7E8A-4749-AF51-5054850BF341}" type="datetimeFigureOut">
              <a:rPr lang="zh-CN" altLang="en-US" smtClean="0"/>
              <a:t>2017/12/26</a:t>
            </a:fld>
            <a:endParaRPr lang="zh-CN" altLang="en-US"/>
          </a:p>
        </p:txBody>
      </p:sp>
      <p:sp>
        <p:nvSpPr>
          <p:cNvPr id="4" name="页脚占位符 3">
            <a:extLst>
              <a:ext uri="{FF2B5EF4-FFF2-40B4-BE49-F238E27FC236}">
                <a16:creationId xmlns:a16="http://schemas.microsoft.com/office/drawing/2014/main" id="{33112EFB-6090-4291-B376-9C8053BA4E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03FCFBA-D76E-4D84-B1F5-DDD21AF97F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6E004D-1EA5-47D3-A6D2-A0FCD0433B7F}" type="slidenum">
              <a:rPr lang="zh-CN" altLang="en-US" smtClean="0"/>
              <a:t>‹#›</a:t>
            </a:fld>
            <a:endParaRPr lang="zh-CN" altLang="en-US"/>
          </a:p>
        </p:txBody>
      </p:sp>
    </p:spTree>
    <p:extLst>
      <p:ext uri="{BB962C8B-B14F-4D97-AF65-F5344CB8AC3E}">
        <p14:creationId xmlns:p14="http://schemas.microsoft.com/office/powerpoint/2010/main" val="2069980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B2C86-A7A4-4A05-B3C3-AA792D774A72}" type="datetimeFigureOut">
              <a:rPr lang="zh-CN" altLang="en-US" smtClean="0"/>
              <a:t>2017/12/26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386F1-2A8B-4796-9A93-1905792EAF05}" type="slidenum">
              <a:rPr lang="zh-CN" altLang="en-US" smtClean="0"/>
              <a:t>‹#›</a:t>
            </a:fld>
            <a:endParaRPr lang="zh-CN" altLang="en-US"/>
          </a:p>
        </p:txBody>
      </p:sp>
    </p:spTree>
    <p:extLst>
      <p:ext uri="{BB962C8B-B14F-4D97-AF65-F5344CB8AC3E}">
        <p14:creationId xmlns:p14="http://schemas.microsoft.com/office/powerpoint/2010/main" val="275417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rchive.ics.uci.edu/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它之所以有害是因为它</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易吸附有毒有害物质，且容易进入人体呼吸道</a:t>
            </a:r>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a:t>
            </a:r>
            <a:endParaRPr lang="en-US" altLang="zh-CN" dirty="0">
              <a:solidFill>
                <a:schemeClr val="bg1">
                  <a:lumMod val="95000"/>
                </a:schemeClr>
              </a:solidFill>
              <a:latin typeface="微软雅黑 Light" panose="020B0502040204020203" pitchFamily="34" charset="-122"/>
              <a:ea typeface="微软雅黑 Light" panose="020B0502040204020203" pitchFamily="34" charset="-122"/>
            </a:endParaRPr>
          </a:p>
          <a:p>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自从</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12</a:t>
            </a:r>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年开始公务员就要求各地向社会公布</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的监测情况，</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13</a:t>
            </a:r>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年开始很多地区开始陷入雾霾，</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en-US" dirty="0">
                <a:solidFill>
                  <a:schemeClr val="bg1">
                    <a:lumMod val="95000"/>
                  </a:schemeClr>
                </a:solidFill>
                <a:latin typeface="微软雅黑 Light" panose="020B0502040204020203" pitchFamily="34" charset="-122"/>
                <a:ea typeface="微软雅黑 Light" panose="020B0502040204020203" pitchFamily="34" charset="-122"/>
              </a:rPr>
              <a:t>问题受到关注。由此也出台了一个空气质量等级评判标准。左图也是我们在做描述性统计分析中用道德数据。</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5</a:t>
            </a:fld>
            <a:endParaRPr lang="zh-CN" altLang="en-US"/>
          </a:p>
        </p:txBody>
      </p:sp>
    </p:spTree>
    <p:extLst>
      <p:ext uri="{BB962C8B-B14F-4D97-AF65-F5344CB8AC3E}">
        <p14:creationId xmlns:p14="http://schemas.microsoft.com/office/powerpoint/2010/main" val="245188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现在我们具体来看一看书出结果</a:t>
            </a:r>
            <a:endParaRPr lang="en-US" altLang="zh-CN" dirty="0"/>
          </a:p>
          <a:p>
            <a:pPr algn="l">
              <a:lnSpc>
                <a:spcPct val="150000"/>
              </a:lnSpc>
              <a:spcAft>
                <a:spcPts val="0"/>
              </a:spcAft>
            </a:pPr>
            <a:r>
              <a:rPr lang="zh-CN" altLang="en-US" dirty="0"/>
              <a:t>从</a:t>
            </a:r>
            <a:r>
              <a:rPr lang="en-US" altLang="zh-CN" dirty="0"/>
              <a:t>p</a:t>
            </a:r>
            <a:r>
              <a:rPr lang="zh-CN" altLang="en-US" dirty="0"/>
              <a:t>值列可以看出</a:t>
            </a:r>
            <a:endParaRPr lang="en-US" altLang="zh-CN" dirty="0"/>
          </a:p>
          <a:p>
            <a:pPr algn="l">
              <a:lnSpc>
                <a:spcPct val="150000"/>
              </a:lnSpc>
              <a:spcAft>
                <a:spcPts val="0"/>
              </a:spcAft>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从上述全模型的方差分析表中我们可以看到除了</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HUMI</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与</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PRES</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的交互作用之外，其余所有解释变量均对模型有显著的解释作用。但全模型使用的变量太多，需进行一定的选择。</a:t>
            </a:r>
            <a:endParaRPr lang="zh-CN" altLang="zh-CN" sz="1200" kern="100" dirty="0">
              <a:effectLst/>
              <a:latin typeface="等线" panose="02010600030101010101" pitchFamily="2" charset="-122"/>
              <a:ea typeface="+mn-ea"/>
              <a:cs typeface="Times New Roman" panose="02020603050405020304" pitchFamily="18" charset="0"/>
            </a:endParaRPr>
          </a:p>
          <a:p>
            <a:pPr algn="l">
              <a:lnSpc>
                <a:spcPct val="150000"/>
              </a:lnSpc>
              <a:spcAft>
                <a:spcPts val="0"/>
              </a:spcAft>
            </a:pPr>
            <a:r>
              <a:rPr lang="en-US" altLang="zh-CN" sz="1200" kern="100" dirty="0">
                <a:effectLst/>
                <a:latin typeface="宋体" panose="02010600030101010101" pitchFamily="2" charset="-122"/>
                <a:ea typeface="+mn-ea"/>
                <a:cs typeface="Times New Roman" panose="02020603050405020304" pitchFamily="18" charset="0"/>
              </a:rPr>
              <a:t>2.LASSO REGRESSION</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以及</a:t>
            </a:r>
            <a:r>
              <a:rPr lang="en-US" altLang="zh-CN" sz="1200" kern="100" dirty="0" err="1">
                <a:effectLst/>
                <a:latin typeface="等线" panose="02010600030101010101" pitchFamily="2" charset="-122"/>
                <a:ea typeface="宋体" panose="02010600030101010101" pitchFamily="2" charset="-122"/>
                <a:cs typeface="Times New Roman" panose="02020603050405020304" pitchFamily="18" charset="0"/>
              </a:rPr>
              <a:t>glmselect</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过程</a:t>
            </a:r>
            <a:endParaRPr lang="zh-CN" altLang="zh-CN" sz="1200" kern="100" dirty="0">
              <a:effectLst/>
              <a:latin typeface="等线" panose="02010600030101010101" pitchFamily="2" charset="-122"/>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19</a:t>
            </a:fld>
            <a:endParaRPr lang="zh-CN" altLang="en-US"/>
          </a:p>
        </p:txBody>
      </p:sp>
    </p:spTree>
    <p:extLst>
      <p:ext uri="{BB962C8B-B14F-4D97-AF65-F5344CB8AC3E}">
        <p14:creationId xmlns:p14="http://schemas.microsoft.com/office/powerpoint/2010/main" val="213554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但全模型使用的变量太多，需进行一定的选择</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20</a:t>
            </a:fld>
            <a:endParaRPr lang="zh-CN" altLang="en-US"/>
          </a:p>
        </p:txBody>
      </p:sp>
    </p:spTree>
    <p:extLst>
      <p:ext uri="{BB962C8B-B14F-4D97-AF65-F5344CB8AC3E}">
        <p14:creationId xmlns:p14="http://schemas.microsoft.com/office/powerpoint/2010/main" val="219125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因为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自然地对变量的重要性进行了排序。</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21</a:t>
            </a:fld>
            <a:endParaRPr lang="zh-CN" altLang="en-US"/>
          </a:p>
        </p:txBody>
      </p:sp>
    </p:spTree>
    <p:extLst>
      <p:ext uri="{BB962C8B-B14F-4D97-AF65-F5344CB8AC3E}">
        <p14:creationId xmlns:p14="http://schemas.microsoft.com/office/powerpoint/2010/main" val="220389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22</a:t>
            </a:fld>
            <a:endParaRPr lang="zh-CN" altLang="en-US"/>
          </a:p>
        </p:txBody>
      </p:sp>
    </p:spTree>
    <p:extLst>
      <p:ext uri="{BB962C8B-B14F-4D97-AF65-F5344CB8AC3E}">
        <p14:creationId xmlns:p14="http://schemas.microsoft.com/office/powerpoint/2010/main" val="3413794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这就是筛选出的最有模型保留的变量</a:t>
            </a:r>
            <a:endParaRPr lang="en-US" altLang="zh-CN" dirty="0"/>
          </a:p>
          <a:p>
            <a:endParaRPr lang="en-US" altLang="zh-CN" dirty="0"/>
          </a:p>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我们</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之前就</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注意到夏季</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的水平显著的低，同时冬季</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的水平显著的高。</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23</a:t>
            </a:fld>
            <a:endParaRPr lang="zh-CN" altLang="en-US"/>
          </a:p>
        </p:txBody>
      </p:sp>
    </p:spTree>
    <p:extLst>
      <p:ext uri="{BB962C8B-B14F-4D97-AF65-F5344CB8AC3E}">
        <p14:creationId xmlns:p14="http://schemas.microsoft.com/office/powerpoint/2010/main" val="4243955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结合之前的分析，露点越低，湿度越低，温度越低，则</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的浓度越高。所以</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DEWP*HUMI*TEMP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的值越低，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的浓度越高。</a:t>
            </a:r>
          </a:p>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西北风来自河北，北京等地区</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北京的风裹挟的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比来自内陆的风更多也是可以理解的。而</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24</a:t>
            </a:fld>
            <a:endParaRPr lang="zh-CN" altLang="en-US"/>
          </a:p>
        </p:txBody>
      </p:sp>
    </p:spTree>
    <p:extLst>
      <p:ext uri="{BB962C8B-B14F-4D97-AF65-F5344CB8AC3E}">
        <p14:creationId xmlns:p14="http://schemas.microsoft.com/office/powerpoint/2010/main" val="2128367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在第四节 响应变量有多个有序水平的逻辑回归部分</a:t>
            </a:r>
            <a:endParaRPr lang="en-US" altLang="zh-CN" dirty="0"/>
          </a:p>
          <a:p>
            <a:r>
              <a:rPr lang="zh-CN" altLang="en-US" dirty="0"/>
              <a:t>我们分为如下四个点进行解释，</a:t>
            </a:r>
            <a:endParaRPr lang="en-US" altLang="zh-CN" dirty="0"/>
          </a:p>
          <a:p>
            <a:r>
              <a:rPr lang="en-US" altLang="zh-CN" dirty="0"/>
              <a:t>1</a:t>
            </a:r>
            <a:r>
              <a:rPr lang="zh-CN" altLang="en-US" dirty="0"/>
              <a:t> 入选变量及系数</a:t>
            </a:r>
            <a:endParaRPr lang="en-US" altLang="zh-CN" dirty="0"/>
          </a:p>
          <a:p>
            <a:r>
              <a:rPr lang="en-US" altLang="zh-CN" dirty="0"/>
              <a:t>2</a:t>
            </a:r>
            <a:r>
              <a:rPr lang="zh-CN" altLang="en-US" dirty="0"/>
              <a:t>最大似然估计分析</a:t>
            </a:r>
            <a:endParaRPr lang="en-US" altLang="zh-CN" dirty="0"/>
          </a:p>
          <a:p>
            <a:r>
              <a:rPr lang="en-US" altLang="zh-CN" dirty="0"/>
              <a:t>03</a:t>
            </a:r>
            <a:r>
              <a:rPr lang="zh-CN" altLang="en-US" dirty="0"/>
              <a:t>优比分析</a:t>
            </a:r>
            <a:endParaRPr lang="en-US" altLang="zh-CN" dirty="0"/>
          </a:p>
          <a:p>
            <a:r>
              <a:rPr lang="en-US" altLang="zh-CN" dirty="0"/>
              <a:t>04</a:t>
            </a:r>
            <a:r>
              <a:rPr lang="zh-CN" altLang="en-US" dirty="0"/>
              <a:t>模型评价</a:t>
            </a:r>
            <a:endParaRPr lang="en-US" altLang="zh-CN" dirty="0"/>
          </a:p>
          <a:p>
            <a:r>
              <a:rPr lang="zh-CN" altLang="en-US" dirty="0"/>
              <a:t>跳过 </a:t>
            </a:r>
            <a:r>
              <a:rPr lang="en-US" altLang="zh-CN" dirty="0"/>
              <a:t>1123 </a:t>
            </a:r>
            <a:r>
              <a:rPr lang="zh-CN" altLang="en-US" dirty="0"/>
              <a:t>直接看到模型评价部分</a:t>
            </a:r>
            <a:endParaRPr lang="en-US" altLang="zh-CN" dirty="0"/>
          </a:p>
          <a:p>
            <a:r>
              <a:rPr lang="zh-CN" altLang="en-US" dirty="0"/>
              <a:t>可以看出逻辑回归的拟合效果比简单回归好得多</a:t>
            </a:r>
            <a:endParaRPr lang="en-US" altLang="zh-CN" dirty="0"/>
          </a:p>
          <a:p>
            <a:r>
              <a:rPr lang="zh-CN" altLang="en-US" dirty="0"/>
              <a:t>模型的预测准确率有</a:t>
            </a:r>
            <a:r>
              <a:rPr lang="en-US" altLang="zh-CN" dirty="0"/>
              <a:t>77.8%</a:t>
            </a:r>
          </a:p>
          <a:p>
            <a:endParaRPr lang="en-US" altLang="zh-CN" dirty="0"/>
          </a:p>
          <a:p>
            <a:r>
              <a:rPr lang="zh-CN" altLang="en-US" dirty="0"/>
              <a:t>字体</a:t>
            </a:r>
            <a:r>
              <a:rPr lang="en-US" altLang="zh-CN" dirty="0"/>
              <a:t>18</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27</a:t>
            </a:fld>
            <a:endParaRPr lang="zh-CN" altLang="en-US"/>
          </a:p>
        </p:txBody>
      </p:sp>
    </p:spTree>
    <p:extLst>
      <p:ext uri="{BB962C8B-B14F-4D97-AF65-F5344CB8AC3E}">
        <p14:creationId xmlns:p14="http://schemas.microsoft.com/office/powerpoint/2010/main" val="3653154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我们看</a:t>
            </a:r>
            <a:r>
              <a:rPr lang="en-US" altLang="zh-CN" dirty="0"/>
              <a:t>estimate</a:t>
            </a:r>
            <a:r>
              <a:rPr lang="zh-CN" altLang="en-US" dirty="0"/>
              <a:t>部分</a:t>
            </a:r>
          </a:p>
        </p:txBody>
      </p:sp>
      <p:sp>
        <p:nvSpPr>
          <p:cNvPr id="4" name="灯片编号占位符 3"/>
          <p:cNvSpPr>
            <a:spLocks noGrp="1"/>
          </p:cNvSpPr>
          <p:nvPr>
            <p:ph type="sldNum" sz="quarter" idx="10"/>
          </p:nvPr>
        </p:nvSpPr>
        <p:spPr/>
        <p:txBody>
          <a:bodyPr/>
          <a:lstStyle/>
          <a:p>
            <a:fld id="{58D386F1-2A8B-4796-9A93-1905792EAF05}" type="slidenum">
              <a:rPr lang="zh-CN" altLang="en-US" smtClean="0"/>
              <a:t>29</a:t>
            </a:fld>
            <a:endParaRPr lang="zh-CN" altLang="en-US"/>
          </a:p>
        </p:txBody>
      </p:sp>
    </p:spTree>
    <p:extLst>
      <p:ext uri="{BB962C8B-B14F-4D97-AF65-F5344CB8AC3E}">
        <p14:creationId xmlns:p14="http://schemas.microsoft.com/office/powerpoint/2010/main" val="1769781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微软雅黑" panose="020B0503020204020204" pitchFamily="34" charset="-122"/>
                <a:ea typeface="微软雅黑" panose="020B0503020204020204" pitchFamily="34" charset="-122"/>
              </a:rPr>
              <a:t>也可看出</a:t>
            </a:r>
            <a:r>
              <a:rPr lang="en-US" altLang="zh-CN" dirty="0">
                <a:solidFill>
                  <a:srgbClr val="000000"/>
                </a:solidFill>
                <a:latin typeface="微软雅黑" panose="020B0503020204020204" pitchFamily="34" charset="-122"/>
                <a:ea typeface="微软雅黑" panose="020B0503020204020204" pitchFamily="34" charset="-122"/>
              </a:rPr>
              <a:t>pm2.5</a:t>
            </a:r>
            <a:r>
              <a:rPr lang="zh-CN" altLang="en-US" dirty="0">
                <a:solidFill>
                  <a:srgbClr val="000000"/>
                </a:solidFill>
                <a:latin typeface="微软雅黑" panose="020B0503020204020204" pitchFamily="34" charset="-122"/>
                <a:ea typeface="微软雅黑" panose="020B0503020204020204" pitchFamily="34" charset="-122"/>
              </a:rPr>
              <a:t>浓度受季节影响明显。</a:t>
            </a:r>
          </a:p>
          <a:p>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30</a:t>
            </a:fld>
            <a:endParaRPr lang="zh-CN" altLang="en-US"/>
          </a:p>
        </p:txBody>
      </p:sp>
    </p:spTree>
    <p:extLst>
      <p:ext uri="{BB962C8B-B14F-4D97-AF65-F5344CB8AC3E}">
        <p14:creationId xmlns:p14="http://schemas.microsoft.com/office/powerpoint/2010/main" val="2773701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我们可以观察到</a:t>
            </a:r>
            <a:r>
              <a:rPr lang="en-US" altLang="zh-CN" dirty="0"/>
              <a:t>23</a:t>
            </a:r>
            <a:r>
              <a:rPr lang="zh-CN" altLang="en-US" dirty="0"/>
              <a:t>点与其它时间优比值的大小从零点开始呈</a:t>
            </a:r>
            <a:r>
              <a:rPr lang="en-US" altLang="zh-CN" dirty="0"/>
              <a:t>0-2</a:t>
            </a:r>
            <a:r>
              <a:rPr lang="zh-CN" altLang="en-US" dirty="0"/>
              <a:t>升高</a:t>
            </a:r>
          </a:p>
        </p:txBody>
      </p:sp>
      <p:sp>
        <p:nvSpPr>
          <p:cNvPr id="4" name="灯片编号占位符 3"/>
          <p:cNvSpPr>
            <a:spLocks noGrp="1"/>
          </p:cNvSpPr>
          <p:nvPr>
            <p:ph type="sldNum" sz="quarter" idx="10"/>
          </p:nvPr>
        </p:nvSpPr>
        <p:spPr/>
        <p:txBody>
          <a:bodyPr/>
          <a:lstStyle/>
          <a:p>
            <a:fld id="{58D386F1-2A8B-4796-9A93-1905792EAF05}" type="slidenum">
              <a:rPr lang="zh-CN" altLang="en-US" smtClean="0"/>
              <a:t>31</a:t>
            </a:fld>
            <a:endParaRPr lang="zh-CN" altLang="en-US"/>
          </a:p>
        </p:txBody>
      </p:sp>
    </p:spTree>
    <p:extLst>
      <p:ext uri="{BB962C8B-B14F-4D97-AF65-F5344CB8AC3E}">
        <p14:creationId xmlns:p14="http://schemas.microsoft.com/office/powerpoint/2010/main" val="139867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自然来源火山爆发 森林火灾等等</a:t>
            </a:r>
            <a:endParaRPr lang="en-US" altLang="zh-CN" dirty="0"/>
          </a:p>
          <a:p>
            <a:r>
              <a:rPr lang="zh-CN" altLang="en-US" dirty="0"/>
              <a:t>而自然来源主要来源于工业废气以及汽车尾气等。</a:t>
            </a:r>
          </a:p>
        </p:txBody>
      </p:sp>
      <p:sp>
        <p:nvSpPr>
          <p:cNvPr id="4" name="灯片编号占位符 3"/>
          <p:cNvSpPr>
            <a:spLocks noGrp="1"/>
          </p:cNvSpPr>
          <p:nvPr>
            <p:ph type="sldNum" sz="quarter" idx="10"/>
          </p:nvPr>
        </p:nvSpPr>
        <p:spPr/>
        <p:txBody>
          <a:bodyPr/>
          <a:lstStyle/>
          <a:p>
            <a:fld id="{58D386F1-2A8B-4796-9A93-1905792EAF05}" type="slidenum">
              <a:rPr lang="zh-CN" altLang="en-US" smtClean="0"/>
              <a:t>6</a:t>
            </a:fld>
            <a:endParaRPr lang="zh-CN" altLang="en-US"/>
          </a:p>
        </p:txBody>
      </p:sp>
    </p:spTree>
    <p:extLst>
      <p:ext uri="{BB962C8B-B14F-4D97-AF65-F5344CB8AC3E}">
        <p14:creationId xmlns:p14="http://schemas.microsoft.com/office/powerpoint/2010/main" val="57573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3350" indent="-133350" algn="l">
              <a:lnSpc>
                <a:spcPct val="150000"/>
              </a:lnSpc>
              <a:spcAft>
                <a:spcPts val="0"/>
              </a:spcAft>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 我们所使用的数据集来自</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UCI </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机器学习数据集仓库</a:t>
            </a:r>
            <a:r>
              <a:rPr lang="en-US" altLang="zh-CN" sz="1200" kern="100" dirty="0">
                <a:effectLst/>
                <a:latin typeface="宋体" panose="02010600030101010101" pitchFamily="2" charset="-122"/>
                <a:ea typeface="+mn-ea"/>
                <a:cs typeface="Times New Roman" panose="02020603050405020304" pitchFamily="18" charset="0"/>
              </a:rPr>
              <a:t>  </a:t>
            </a:r>
            <a:r>
              <a:rPr lang="en-US" altLang="zh-CN" sz="1200" u="sng" kern="100" dirty="0">
                <a:solidFill>
                  <a:srgbClr val="0563C1"/>
                </a:solidFill>
                <a:effectLst/>
                <a:latin typeface="宋体" panose="02010600030101010101" pitchFamily="2" charset="-122"/>
                <a:ea typeface="+mn-ea"/>
                <a:cs typeface="Times New Roman" panose="02020603050405020304" pitchFamily="18" charset="0"/>
                <a:hlinkClick r:id="rId3"/>
              </a:rPr>
              <a:t>http://archive.ics.uci.edu/ml/</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endParaRPr>
          </a:p>
          <a:p>
            <a:pPr marL="133350" indent="-133350" algn="l">
              <a:lnSpc>
                <a:spcPct val="150000"/>
              </a:lnSpc>
              <a:spcAft>
                <a:spcPts val="0"/>
              </a:spcAft>
            </a:pP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该数据集有</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16</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个变量。</a:t>
            </a:r>
            <a:endParaRPr lang="zh-CN" altLang="zh-CN" sz="1200" kern="100" dirty="0">
              <a:effectLst/>
              <a:latin typeface="等线" panose="02010600030101010101" pitchFamily="2" charset="-122"/>
              <a:ea typeface="+mn-ea"/>
              <a:cs typeface="Times New Roman" panose="02020603050405020304" pitchFamily="18" charset="0"/>
            </a:endParaRPr>
          </a:p>
          <a:p>
            <a:pPr marL="133350" indent="-133350" algn="l">
              <a:lnSpc>
                <a:spcPct val="150000"/>
              </a:lnSpc>
              <a:spcAft>
                <a:spcPts val="0"/>
              </a:spcAft>
            </a:pPr>
            <a:r>
              <a:rPr lang="en-US" altLang="zh-CN" sz="1200" kern="100" dirty="0">
                <a:effectLst/>
                <a:latin typeface="宋体" panose="02010600030101010101" pitchFamily="2" charset="-122"/>
                <a:ea typeface="+mn-ea"/>
                <a:cs typeface="Times New Roman" panose="02020603050405020304" pitchFamily="18" charset="0"/>
              </a:rPr>
              <a:t>  </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数据集包含了</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上海</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从</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2010</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年到</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2015</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每月每日每时的</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监测</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出的</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PM2.5</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浓度及相关气象指标。我们</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最终决定着重观察上海</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13</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年到</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15</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年的</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opm2.5</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数值以及气象指标。</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静安，美国大使馆，徐汇区</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这三个监测点。由于</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2010</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年至</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2012</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年的大部分</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PM2.5</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数据缺失。从</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2013</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到</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2015</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年的数据。</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从右图我们可以看到我们最终进行统计分析的变量的名称、数据类型和值得范围。</a:t>
            </a:r>
            <a:endPar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endParaRPr>
          </a:p>
          <a:p>
            <a:pPr marL="133350" indent="-133350" algn="l">
              <a:lnSpc>
                <a:spcPct val="150000"/>
              </a:lnSpc>
              <a:spcAft>
                <a:spcPts val="0"/>
              </a:spcAft>
            </a:pP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单位 不重要我就不在这里做一张</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ppt</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了</a:t>
            </a:r>
            <a:r>
              <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7</a:t>
            </a:fld>
            <a:endParaRPr lang="zh-CN" altLang="en-US"/>
          </a:p>
        </p:txBody>
      </p:sp>
    </p:spTree>
    <p:extLst>
      <p:ext uri="{BB962C8B-B14F-4D97-AF65-F5344CB8AC3E}">
        <p14:creationId xmlns:p14="http://schemas.microsoft.com/office/powerpoint/2010/main" val="83433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3350" indent="-133350" algn="l">
              <a:lnSpc>
                <a:spcPct val="150000"/>
              </a:lnSpc>
              <a:spcAft>
                <a:spcPts val="0"/>
              </a:spcAft>
            </a:pP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我对以下几个变量进行一下说明。</a:t>
            </a:r>
            <a:endPar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endParaRPr>
          </a:p>
          <a:p>
            <a:pPr marL="133350" indent="-133350" algn="l">
              <a:lnSpc>
                <a:spcPct val="150000"/>
              </a:lnSpc>
              <a:spcAft>
                <a:spcPts val="0"/>
              </a:spcAft>
            </a:pPr>
            <a:r>
              <a:rPr lang="zh-CN" altLang="en-US" b="0" i="0" dirty="0">
                <a:solidFill>
                  <a:srgbClr val="CC0000"/>
                </a:solidFill>
                <a:effectLst/>
                <a:latin typeface="arial" panose="020B0604020202020204" pitchFamily="34" charset="0"/>
              </a:rPr>
              <a:t>露点</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Dew point</a:t>
            </a:r>
            <a:r>
              <a:rPr lang="zh-CN" altLang="en-US" b="0" i="0" dirty="0">
                <a:solidFill>
                  <a:srgbClr val="333333"/>
                </a:solidFill>
                <a:effectLst/>
                <a:latin typeface="arial" panose="020B0604020202020204" pitchFamily="34" charset="0"/>
              </a:rPr>
              <a:t>），又称</a:t>
            </a:r>
            <a:r>
              <a:rPr lang="zh-CN" altLang="en-US" b="0" i="0" dirty="0">
                <a:solidFill>
                  <a:srgbClr val="CC0000"/>
                </a:solidFill>
                <a:effectLst/>
                <a:latin typeface="arial" panose="020B0604020202020204" pitchFamily="34" charset="0"/>
              </a:rPr>
              <a:t>露点</a:t>
            </a:r>
            <a:r>
              <a:rPr lang="zh-CN" altLang="en-US" b="0" i="0" dirty="0">
                <a:solidFill>
                  <a:srgbClr val="333333"/>
                </a:solidFill>
                <a:effectLst/>
                <a:latin typeface="arial" panose="020B0604020202020204" pitchFamily="34" charset="0"/>
              </a:rPr>
              <a:t>温度（</a:t>
            </a:r>
            <a:r>
              <a:rPr lang="en-US" altLang="zh-CN" b="0" i="0" dirty="0">
                <a:solidFill>
                  <a:srgbClr val="333333"/>
                </a:solidFill>
                <a:effectLst/>
                <a:latin typeface="arial" panose="020B0604020202020204" pitchFamily="34" charset="0"/>
              </a:rPr>
              <a:t>Dew point temperature</a:t>
            </a:r>
            <a:r>
              <a:rPr lang="zh-CN" altLang="en-US" b="0" i="0" dirty="0">
                <a:solidFill>
                  <a:srgbClr val="333333"/>
                </a:solidFill>
                <a:effectLst/>
                <a:latin typeface="arial" panose="020B0604020202020204" pitchFamily="34" charset="0"/>
              </a:rPr>
              <a:t>），在气象学中是指在固定气压之下，空气中所含的气态水达到饱和而凝结成液态水所需要降至的温度。</a:t>
            </a:r>
            <a:endParaRPr lang="en-US" altLang="zh-CN" b="0" i="0" dirty="0">
              <a:solidFill>
                <a:srgbClr val="333333"/>
              </a:solidFill>
              <a:effectLst/>
              <a:latin typeface="arial" panose="020B0604020202020204" pitchFamily="34" charset="0"/>
            </a:endParaRPr>
          </a:p>
          <a:p>
            <a:pPr marL="133350" indent="-133350" algn="l">
              <a:lnSpc>
                <a:spcPct val="150000"/>
              </a:lnSpc>
              <a:spcAft>
                <a:spcPts val="0"/>
              </a:spcAft>
            </a:pPr>
            <a:r>
              <a:rPr lang="zh-CN" altLang="en-US"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所以可以很明显的看出露点是和大气压以及温度有关的。</a:t>
            </a:r>
            <a:r>
              <a:rPr lang="en-US" altLang="zh-CN"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a:t>
            </a:r>
            <a:r>
              <a:rPr lang="zh-CN" altLang="en-US"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也就是说这里有多重共线性需要处理</a:t>
            </a:r>
            <a:r>
              <a:rPr lang="en-US" altLang="zh-CN"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a:t>
            </a:r>
          </a:p>
          <a:p>
            <a:pPr marL="133350" indent="-133350" algn="l">
              <a:lnSpc>
                <a:spcPct val="150000"/>
              </a:lnSpc>
              <a:spcAft>
                <a:spcPts val="0"/>
              </a:spcAft>
            </a:pPr>
            <a:r>
              <a:rPr lang="zh-CN" altLang="en-US"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需要说明的一点事</a:t>
            </a:r>
            <a:r>
              <a:rPr lang="en-US" altLang="zh-CN" sz="1200" b="0" i="0" kern="100" dirty="0" err="1">
                <a:solidFill>
                  <a:srgbClr val="333333"/>
                </a:solidFill>
                <a:effectLst/>
                <a:latin typeface="arial" panose="020B0604020202020204" pitchFamily="34" charset="0"/>
                <a:ea typeface="宋体" panose="02010600030101010101" pitchFamily="2" charset="-122"/>
                <a:cs typeface="Times New Roman" panose="02020603050405020304" pitchFamily="18" charset="0"/>
              </a:rPr>
              <a:t>cbdw</a:t>
            </a:r>
            <a:r>
              <a:rPr lang="zh-CN" altLang="en-US"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的取值中有一个</a:t>
            </a:r>
            <a:r>
              <a:rPr lang="en-US" altLang="zh-CN"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cv</a:t>
            </a:r>
            <a:r>
              <a:rPr lang="zh-CN" altLang="en-US" sz="1200" b="0" i="0" kern="1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代表该时刻没有明显风向</a:t>
            </a:r>
            <a:endParaRPr lang="en-US" altLang="zh-CN" sz="1200" kern="100" dirty="0">
              <a:effectLst/>
              <a:latin typeface="等线"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D386F1-2A8B-4796-9A93-1905792EAF0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0547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微软雅黑" panose="020B0503020204020204" pitchFamily="34" charset="-122"/>
                <a:ea typeface="微软雅黑" panose="020B0503020204020204" pitchFamily="34" charset="-122"/>
              </a:rPr>
              <a:t>我们同时计算了三年来每日的每个小时</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的平均浓度以探索</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的浓度水平在一天的时间跨度内的分布和变化。</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12</a:t>
            </a:fld>
            <a:endParaRPr lang="zh-CN" altLang="en-US"/>
          </a:p>
        </p:txBody>
      </p:sp>
    </p:spTree>
    <p:extLst>
      <p:ext uri="{BB962C8B-B14F-4D97-AF65-F5344CB8AC3E}">
        <p14:creationId xmlns:p14="http://schemas.microsoft.com/office/powerpoint/2010/main" val="279248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接着我们又对风向做了一个均值分析</a:t>
            </a:r>
          </a:p>
        </p:txBody>
      </p:sp>
      <p:sp>
        <p:nvSpPr>
          <p:cNvPr id="4" name="灯片编号占位符 3"/>
          <p:cNvSpPr>
            <a:spLocks noGrp="1"/>
          </p:cNvSpPr>
          <p:nvPr>
            <p:ph type="sldNum" sz="quarter" idx="10"/>
          </p:nvPr>
        </p:nvSpPr>
        <p:spPr/>
        <p:txBody>
          <a:bodyPr/>
          <a:lstStyle/>
          <a:p>
            <a:fld id="{58D386F1-2A8B-4796-9A93-1905792EAF05}" type="slidenum">
              <a:rPr lang="zh-CN" altLang="en-US" smtClean="0"/>
              <a:t>13</a:t>
            </a:fld>
            <a:endParaRPr lang="zh-CN" altLang="en-US"/>
          </a:p>
        </p:txBody>
      </p:sp>
    </p:spTree>
    <p:extLst>
      <p:ext uri="{BB962C8B-B14F-4D97-AF65-F5344CB8AC3E}">
        <p14:creationId xmlns:p14="http://schemas.microsoft.com/office/powerpoint/2010/main" val="1988700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我们在数据集介绍中给出了</a:t>
            </a:r>
            <a:r>
              <a:rPr lang="en-US" altLang="zh-CN" sz="1200" kern="1200" dirty="0">
                <a:solidFill>
                  <a:schemeClr val="tx1"/>
                </a:solidFill>
                <a:effectLst/>
                <a:latin typeface="+mn-lt"/>
                <a:ea typeface="+mn-ea"/>
                <a:cs typeface="+mn-cs"/>
              </a:rPr>
              <a:t>PM2.5</a:t>
            </a:r>
            <a:r>
              <a:rPr lang="zh-CN" altLang="zh-CN" sz="1200" kern="1200" dirty="0">
                <a:solidFill>
                  <a:schemeClr val="tx1"/>
                </a:solidFill>
                <a:effectLst/>
                <a:latin typeface="+mn-lt"/>
                <a:ea typeface="+mn-ea"/>
                <a:cs typeface="+mn-cs"/>
              </a:rPr>
              <a:t>污染水平的分类标准，统计得</a:t>
            </a:r>
            <a:r>
              <a:rPr lang="en-US" altLang="zh-CN" sz="1200" kern="1200" dirty="0">
                <a:solidFill>
                  <a:schemeClr val="tx1"/>
                </a:solidFill>
                <a:effectLst/>
                <a:latin typeface="+mn-lt"/>
                <a:ea typeface="+mn-ea"/>
                <a:cs typeface="+mn-cs"/>
              </a:rPr>
              <a:t>2013-2015</a:t>
            </a:r>
            <a:r>
              <a:rPr lang="zh-CN" altLang="zh-CN" sz="1200" kern="1200" dirty="0">
                <a:solidFill>
                  <a:schemeClr val="tx1"/>
                </a:solidFill>
                <a:effectLst/>
                <a:latin typeface="+mn-lt"/>
                <a:ea typeface="+mn-ea"/>
                <a:cs typeface="+mn-cs"/>
              </a:rPr>
              <a:t>年上海市在不同污染水平的时间占比。</a:t>
            </a:r>
          </a:p>
          <a:p>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14</a:t>
            </a:fld>
            <a:endParaRPr lang="zh-CN" altLang="en-US"/>
          </a:p>
        </p:txBody>
      </p:sp>
    </p:spTree>
    <p:extLst>
      <p:ext uri="{BB962C8B-B14F-4D97-AF65-F5344CB8AC3E}">
        <p14:creationId xmlns:p14="http://schemas.microsoft.com/office/powerpoint/2010/main" val="907676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15</a:t>
            </a:fld>
            <a:endParaRPr lang="zh-CN" altLang="en-US"/>
          </a:p>
        </p:txBody>
      </p:sp>
    </p:spTree>
    <p:extLst>
      <p:ext uri="{BB962C8B-B14F-4D97-AF65-F5344CB8AC3E}">
        <p14:creationId xmlns:p14="http://schemas.microsoft.com/office/powerpoint/2010/main" val="11503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a:t>
            </a:r>
            <a:endParaRPr lang="en-US" altLang="zh-CN" dirty="0"/>
          </a:p>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即使包括</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SAS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也会检测到复共线性从而不使用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season</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变量</a:t>
            </a:r>
            <a:endParaRPr lang="zh-CN" altLang="en-US" dirty="0"/>
          </a:p>
        </p:txBody>
      </p:sp>
      <p:sp>
        <p:nvSpPr>
          <p:cNvPr id="4" name="灯片编号占位符 3"/>
          <p:cNvSpPr>
            <a:spLocks noGrp="1"/>
          </p:cNvSpPr>
          <p:nvPr>
            <p:ph type="sldNum" sz="quarter" idx="10"/>
          </p:nvPr>
        </p:nvSpPr>
        <p:spPr/>
        <p:txBody>
          <a:bodyPr/>
          <a:lstStyle/>
          <a:p>
            <a:fld id="{58D386F1-2A8B-4796-9A93-1905792EAF05}" type="slidenum">
              <a:rPr lang="zh-CN" altLang="en-US" smtClean="0"/>
              <a:t>17</a:t>
            </a:fld>
            <a:endParaRPr lang="zh-CN" altLang="en-US"/>
          </a:p>
        </p:txBody>
      </p:sp>
    </p:spTree>
    <p:extLst>
      <p:ext uri="{BB962C8B-B14F-4D97-AF65-F5344CB8AC3E}">
        <p14:creationId xmlns:p14="http://schemas.microsoft.com/office/powerpoint/2010/main" val="289817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25516252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36281674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15996306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880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6" name="文本框 5"/>
          <p:cNvSpPr txBox="1"/>
          <p:nvPr userDrawn="1"/>
        </p:nvSpPr>
        <p:spPr>
          <a:xfrm>
            <a:off x="5324654" y="660998"/>
            <a:ext cx="2928260" cy="769441"/>
          </a:xfrm>
          <a:prstGeom prst="rect">
            <a:avLst/>
          </a:prstGeom>
          <a:noFill/>
        </p:spPr>
        <p:txBody>
          <a:bodyPr wrap="square" rtlCol="0">
            <a:spAutoFit/>
          </a:bodyPr>
          <a:lstStyle/>
          <a:p>
            <a:pPr algn="ctr"/>
            <a:r>
              <a:rPr lang="en-US" altLang="zh-CN" sz="4400" kern="100" spc="300" dirty="0">
                <a:solidFill>
                  <a:schemeClr val="accent6"/>
                </a:solidFill>
                <a:latin typeface="Agency FB" panose="020B0503020202020204" pitchFamily="34" charset="0"/>
                <a:ea typeface="微软雅黑" panose="020B0503020204020204" pitchFamily="34" charset="-122"/>
              </a:rPr>
              <a:t>Contents</a:t>
            </a:r>
            <a:endParaRPr lang="zh-CN" altLang="en-US" sz="4400" kern="100" spc="300" dirty="0">
              <a:solidFill>
                <a:schemeClr val="accent6"/>
              </a:solidFill>
              <a:latin typeface="Agency FB" panose="020B0503020202020204" pitchFamily="34" charset="0"/>
              <a:ea typeface="微软雅黑" panose="020B0503020204020204" pitchFamily="34" charset="-122"/>
            </a:endParaRPr>
          </a:p>
        </p:txBody>
      </p:sp>
      <p:sp>
        <p:nvSpPr>
          <p:cNvPr id="7" name="文本框 6"/>
          <p:cNvSpPr txBox="1"/>
          <p:nvPr userDrawn="1"/>
        </p:nvSpPr>
        <p:spPr>
          <a:xfrm>
            <a:off x="4195474" y="583728"/>
            <a:ext cx="1736679" cy="830997"/>
          </a:xfrm>
          <a:prstGeom prst="rect">
            <a:avLst/>
          </a:prstGeom>
          <a:noFill/>
        </p:spPr>
        <p:txBody>
          <a:bodyPr wrap="square" rtlCol="0">
            <a:spAutoFit/>
          </a:bodyPr>
          <a:lstStyle/>
          <a:p>
            <a:pPr algn="ctr"/>
            <a:r>
              <a:rPr lang="zh-CN" altLang="en-US" sz="4800" kern="100" spc="600" dirty="0">
                <a:solidFill>
                  <a:schemeClr val="accent6"/>
                </a:solidFill>
                <a:latin typeface="幼圆" panose="02010509060101010101" pitchFamily="49" charset="-122"/>
                <a:ea typeface="幼圆" panose="02010509060101010101" pitchFamily="49" charset="-122"/>
              </a:rPr>
              <a:t>目录</a:t>
            </a:r>
          </a:p>
        </p:txBody>
      </p:sp>
      <p:cxnSp>
        <p:nvCxnSpPr>
          <p:cNvPr id="8" name="直接连接符 7"/>
          <p:cNvCxnSpPr/>
          <p:nvPr userDrawn="1"/>
        </p:nvCxnSpPr>
        <p:spPr>
          <a:xfrm>
            <a:off x="4425822" y="1500947"/>
            <a:ext cx="3340356"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2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1章">
    <p:spTree>
      <p:nvGrpSpPr>
        <p:cNvPr id="1" name=""/>
        <p:cNvGrpSpPr/>
        <p:nvPr/>
      </p:nvGrpSpPr>
      <p:grpSpPr>
        <a:xfrm>
          <a:off x="0" y="0"/>
          <a:ext cx="0" cy="0"/>
          <a:chOff x="0" y="0"/>
          <a:chExt cx="0" cy="0"/>
        </a:xfrm>
      </p:grpSpPr>
      <p:sp>
        <p:nvSpPr>
          <p:cNvPr id="2" name="矩形 1"/>
          <p:cNvSpPr/>
          <p:nvPr userDrawn="1"/>
        </p:nvSpPr>
        <p:spPr>
          <a:xfrm>
            <a:off x="465122" y="756941"/>
            <a:ext cx="862028" cy="542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spc="600" dirty="0">
                <a:solidFill>
                  <a:schemeClr val="bg1">
                    <a:lumMod val="95000"/>
                  </a:schemeClr>
                </a:solidFill>
                <a:latin typeface="Agency FB" panose="020B0503020202020204" pitchFamily="34" charset="0"/>
              </a:rPr>
              <a:t>01</a:t>
            </a:r>
            <a:endParaRPr lang="zh-CN" altLang="en-US" sz="3200" spc="600" dirty="0">
              <a:solidFill>
                <a:schemeClr val="bg1">
                  <a:lumMod val="95000"/>
                </a:schemeClr>
              </a:solidFill>
              <a:latin typeface="Agency FB" panose="020B0503020202020204" pitchFamily="34" charset="0"/>
            </a:endParaRPr>
          </a:p>
        </p:txBody>
      </p:sp>
      <p:sp>
        <p:nvSpPr>
          <p:cNvPr id="3" name="文本框 2"/>
          <p:cNvSpPr txBox="1"/>
          <p:nvPr userDrawn="1"/>
        </p:nvSpPr>
        <p:spPr>
          <a:xfrm>
            <a:off x="1506819" y="686353"/>
            <a:ext cx="4075834" cy="604781"/>
          </a:xfrm>
          <a:prstGeom prst="rect">
            <a:avLst/>
          </a:prstGeom>
          <a:noFill/>
        </p:spPr>
        <p:txBody>
          <a:bodyPr wrap="square" rtlCol="0">
            <a:spAutoFit/>
          </a:bodyPr>
          <a:lstStyle/>
          <a:p>
            <a:pPr>
              <a:lnSpc>
                <a:spcPct val="120000"/>
              </a:lnSpc>
            </a:pPr>
            <a:r>
              <a:rPr lang="zh-CN" altLang="en-US" sz="3200" b="1" kern="100" dirty="0">
                <a:solidFill>
                  <a:schemeClr val="accent6"/>
                </a:solidFill>
                <a:latin typeface="幼圆" panose="02010509060101010101" pitchFamily="49" charset="-122"/>
                <a:ea typeface="幼圆" panose="02010509060101010101" pitchFamily="49" charset="-122"/>
              </a:rPr>
              <a:t>额外模型</a:t>
            </a:r>
            <a:r>
              <a:rPr lang="en-US" altLang="zh-CN" sz="3200" b="1" kern="100" dirty="0">
                <a:solidFill>
                  <a:schemeClr val="accent6"/>
                </a:solidFill>
                <a:latin typeface="幼圆" panose="02010509060101010101" pitchFamily="49" charset="-122"/>
                <a:ea typeface="幼圆" panose="02010509060101010101" pitchFamily="49" charset="-122"/>
              </a:rPr>
              <a:t>&amp;</a:t>
            </a:r>
            <a:r>
              <a:rPr lang="zh-CN" altLang="en-US" sz="3200" b="1" kern="100" dirty="0">
                <a:solidFill>
                  <a:schemeClr val="accent6"/>
                </a:solidFill>
                <a:latin typeface="幼圆" panose="02010509060101010101" pitchFamily="49" charset="-122"/>
                <a:ea typeface="幼圆" panose="02010509060101010101" pitchFamily="49" charset="-122"/>
              </a:rPr>
              <a:t>选题背景</a:t>
            </a:r>
          </a:p>
        </p:txBody>
      </p:sp>
      <p:sp>
        <p:nvSpPr>
          <p:cNvPr id="4" name="圆角矩形 3"/>
          <p:cNvSpPr/>
          <p:nvPr userDrawn="1"/>
        </p:nvSpPr>
        <p:spPr>
          <a:xfrm>
            <a:off x="11276574" y="569793"/>
            <a:ext cx="609600"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65000"/>
                  <a:lumOff val="35000"/>
                </a:schemeClr>
              </a:solidFill>
            </a:endParaRPr>
          </a:p>
        </p:txBody>
      </p:sp>
      <p:sp>
        <p:nvSpPr>
          <p:cNvPr id="5" name="灯片编号占位符 3"/>
          <p:cNvSpPr>
            <a:spLocks noGrp="1"/>
          </p:cNvSpPr>
          <p:nvPr>
            <p:ph type="sldNum" sz="quarter" idx="12"/>
          </p:nvPr>
        </p:nvSpPr>
        <p:spPr>
          <a:xfrm>
            <a:off x="11206724" y="628758"/>
            <a:ext cx="749300" cy="491671"/>
          </a:xfrm>
        </p:spPr>
        <p:txBody>
          <a:bodyPr/>
          <a:lstStyle>
            <a:lvl1pPr algn="ctr">
              <a:defRPr sz="2400" b="0">
                <a:solidFill>
                  <a:schemeClr val="bg1">
                    <a:lumMod val="95000"/>
                  </a:schemeClr>
                </a:solidFill>
              </a:defRPr>
            </a:lvl1pPr>
          </a:lstStyle>
          <a:p>
            <a:fld id="{77973F99-D92E-43F1-B379-24FEF9E38722}" type="slidenum">
              <a:rPr lang="zh-CN" altLang="en-US" smtClean="0"/>
              <a:pPr/>
              <a:t>‹#›</a:t>
            </a:fld>
            <a:endParaRPr lang="zh-CN" altLang="en-US"/>
          </a:p>
        </p:txBody>
      </p:sp>
    </p:spTree>
    <p:extLst>
      <p:ext uri="{BB962C8B-B14F-4D97-AF65-F5344CB8AC3E}">
        <p14:creationId xmlns:p14="http://schemas.microsoft.com/office/powerpoint/2010/main" val="1792426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DBB8D-916A-47FA-AC25-07EB2D82BF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3F1A64-F514-49CD-885B-AE3BF87D4C8B}"/>
              </a:ext>
            </a:extLst>
          </p:cNvPr>
          <p:cNvSpPr>
            <a:spLocks noGrp="1"/>
          </p:cNvSpPr>
          <p:nvPr>
            <p:ph type="dt" sz="half" idx="10"/>
          </p:nvPr>
        </p:nvSpPr>
        <p:spPr/>
        <p:txBody>
          <a:bodyPr/>
          <a:lstStyle/>
          <a:p>
            <a:endParaRPr lang="zh-CN" altLang="en-US" dirty="0"/>
          </a:p>
        </p:txBody>
      </p:sp>
      <p:sp>
        <p:nvSpPr>
          <p:cNvPr id="4" name="页脚占位符 3">
            <a:extLst>
              <a:ext uri="{FF2B5EF4-FFF2-40B4-BE49-F238E27FC236}">
                <a16:creationId xmlns:a16="http://schemas.microsoft.com/office/drawing/2014/main" id="{D69B3142-437D-4C86-B9D7-E0D306F06314}"/>
              </a:ext>
            </a:extLst>
          </p:cNvPr>
          <p:cNvSpPr>
            <a:spLocks noGrp="1"/>
          </p:cNvSpPr>
          <p:nvPr>
            <p:ph type="ftr" sz="quarter" idx="11"/>
          </p:nvPr>
        </p:nvSpPr>
        <p:spPr>
          <a:xfrm>
            <a:off x="782053" y="6263640"/>
            <a:ext cx="5901189" cy="320040"/>
          </a:xfrm>
        </p:spPr>
        <p:txBody>
          <a:bodyPr/>
          <a:lstStyle/>
          <a:p>
            <a:endParaRPr lang="zh-CN" altLang="en-US" dirty="0"/>
          </a:p>
        </p:txBody>
      </p:sp>
      <p:sp>
        <p:nvSpPr>
          <p:cNvPr id="5" name="灯片编号占位符 4">
            <a:extLst>
              <a:ext uri="{FF2B5EF4-FFF2-40B4-BE49-F238E27FC236}">
                <a16:creationId xmlns:a16="http://schemas.microsoft.com/office/drawing/2014/main" id="{B68BD1C4-9EAE-489D-8997-0CCA90325ED4}"/>
              </a:ext>
            </a:extLst>
          </p:cNvPr>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4039954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第2章">
    <p:spTree>
      <p:nvGrpSpPr>
        <p:cNvPr id="1" name=""/>
        <p:cNvGrpSpPr/>
        <p:nvPr/>
      </p:nvGrpSpPr>
      <p:grpSpPr>
        <a:xfrm>
          <a:off x="0" y="0"/>
          <a:ext cx="0" cy="0"/>
          <a:chOff x="0" y="0"/>
          <a:chExt cx="0" cy="0"/>
        </a:xfrm>
      </p:grpSpPr>
      <p:sp>
        <p:nvSpPr>
          <p:cNvPr id="2" name="矩形 1"/>
          <p:cNvSpPr/>
          <p:nvPr userDrawn="1"/>
        </p:nvSpPr>
        <p:spPr>
          <a:xfrm>
            <a:off x="465122" y="756941"/>
            <a:ext cx="862028" cy="542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spc="600" dirty="0">
                <a:solidFill>
                  <a:schemeClr val="bg1">
                    <a:lumMod val="95000"/>
                  </a:schemeClr>
                </a:solidFill>
                <a:latin typeface="Agency FB" panose="020B0503020202020204" pitchFamily="34" charset="0"/>
              </a:rPr>
              <a:t>02</a:t>
            </a:r>
            <a:endParaRPr lang="zh-CN" altLang="en-US" sz="3200" spc="600" dirty="0">
              <a:solidFill>
                <a:schemeClr val="bg1">
                  <a:lumMod val="95000"/>
                </a:schemeClr>
              </a:solidFill>
              <a:latin typeface="Agency FB" panose="020B0503020202020204" pitchFamily="34" charset="0"/>
            </a:endParaRPr>
          </a:p>
        </p:txBody>
      </p:sp>
      <p:sp>
        <p:nvSpPr>
          <p:cNvPr id="3" name="文本框 2"/>
          <p:cNvSpPr txBox="1"/>
          <p:nvPr userDrawn="1"/>
        </p:nvSpPr>
        <p:spPr>
          <a:xfrm>
            <a:off x="1506819" y="686353"/>
            <a:ext cx="3154081" cy="604781"/>
          </a:xfrm>
          <a:prstGeom prst="rect">
            <a:avLst/>
          </a:prstGeom>
          <a:noFill/>
        </p:spPr>
        <p:txBody>
          <a:bodyPr wrap="square" rtlCol="0">
            <a:spAutoFit/>
          </a:bodyPr>
          <a:lstStyle/>
          <a:p>
            <a:pPr>
              <a:lnSpc>
                <a:spcPct val="120000"/>
              </a:lnSpc>
            </a:pPr>
            <a:r>
              <a:rPr lang="zh-CN" altLang="en-US" sz="3200" b="1" kern="100" dirty="0">
                <a:solidFill>
                  <a:schemeClr val="accent6"/>
                </a:solidFill>
                <a:latin typeface="幼圆" panose="02010509060101010101" pitchFamily="49" charset="-122"/>
                <a:ea typeface="幼圆" panose="02010509060101010101" pitchFamily="49" charset="-122"/>
              </a:rPr>
              <a:t>描述分析</a:t>
            </a:r>
            <a:endParaRPr lang="en-US" altLang="zh-CN" sz="3200" b="1" kern="100" dirty="0">
              <a:solidFill>
                <a:schemeClr val="accent6"/>
              </a:solidFill>
              <a:latin typeface="幼圆" panose="02010509060101010101" pitchFamily="49" charset="-122"/>
              <a:ea typeface="幼圆" panose="02010509060101010101" pitchFamily="49" charset="-122"/>
            </a:endParaRPr>
          </a:p>
        </p:txBody>
      </p:sp>
      <p:sp>
        <p:nvSpPr>
          <p:cNvPr id="4" name="圆角矩形 3"/>
          <p:cNvSpPr/>
          <p:nvPr userDrawn="1"/>
        </p:nvSpPr>
        <p:spPr>
          <a:xfrm>
            <a:off x="11276574" y="569793"/>
            <a:ext cx="609600"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65000"/>
                  <a:lumOff val="35000"/>
                </a:schemeClr>
              </a:solidFill>
            </a:endParaRPr>
          </a:p>
        </p:txBody>
      </p:sp>
      <p:sp>
        <p:nvSpPr>
          <p:cNvPr id="5" name="灯片编号占位符 3"/>
          <p:cNvSpPr>
            <a:spLocks noGrp="1"/>
          </p:cNvSpPr>
          <p:nvPr>
            <p:ph type="sldNum" sz="quarter" idx="12"/>
          </p:nvPr>
        </p:nvSpPr>
        <p:spPr>
          <a:xfrm>
            <a:off x="11206724" y="628758"/>
            <a:ext cx="749300" cy="491671"/>
          </a:xfrm>
        </p:spPr>
        <p:txBody>
          <a:bodyPr/>
          <a:lstStyle>
            <a:lvl1pPr algn="ctr">
              <a:defRPr sz="2400" b="0">
                <a:solidFill>
                  <a:schemeClr val="bg1">
                    <a:lumMod val="95000"/>
                  </a:schemeClr>
                </a:solidFill>
              </a:defRPr>
            </a:lvl1pPr>
          </a:lstStyle>
          <a:p>
            <a:fld id="{77973F99-D92E-43F1-B379-24FEF9E38722}" type="slidenum">
              <a:rPr lang="zh-CN" altLang="en-US" smtClean="0"/>
              <a:pPr/>
              <a:t>‹#›</a:t>
            </a:fld>
            <a:endParaRPr lang="zh-CN" altLang="en-US"/>
          </a:p>
        </p:txBody>
      </p:sp>
    </p:spTree>
    <p:extLst>
      <p:ext uri="{BB962C8B-B14F-4D97-AF65-F5344CB8AC3E}">
        <p14:creationId xmlns:p14="http://schemas.microsoft.com/office/powerpoint/2010/main" val="3209646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第2章">
    <p:spTree>
      <p:nvGrpSpPr>
        <p:cNvPr id="1" name=""/>
        <p:cNvGrpSpPr/>
        <p:nvPr/>
      </p:nvGrpSpPr>
      <p:grpSpPr>
        <a:xfrm>
          <a:off x="0" y="0"/>
          <a:ext cx="0" cy="0"/>
          <a:chOff x="0" y="0"/>
          <a:chExt cx="0" cy="0"/>
        </a:xfrm>
      </p:grpSpPr>
      <p:sp>
        <p:nvSpPr>
          <p:cNvPr id="2" name="矩形 1"/>
          <p:cNvSpPr/>
          <p:nvPr userDrawn="1"/>
        </p:nvSpPr>
        <p:spPr>
          <a:xfrm>
            <a:off x="465122" y="756941"/>
            <a:ext cx="862028" cy="542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spc="600" dirty="0">
                <a:solidFill>
                  <a:schemeClr val="bg1">
                    <a:lumMod val="95000"/>
                  </a:schemeClr>
                </a:solidFill>
                <a:latin typeface="Agency FB" panose="020B0503020202020204" pitchFamily="34" charset="0"/>
              </a:rPr>
              <a:t>02</a:t>
            </a:r>
            <a:endParaRPr lang="zh-CN" altLang="en-US" sz="3200" spc="600" dirty="0">
              <a:solidFill>
                <a:schemeClr val="bg1">
                  <a:lumMod val="95000"/>
                </a:schemeClr>
              </a:solidFill>
              <a:latin typeface="Agency FB" panose="020B0503020202020204" pitchFamily="34" charset="0"/>
            </a:endParaRPr>
          </a:p>
        </p:txBody>
      </p:sp>
      <p:sp>
        <p:nvSpPr>
          <p:cNvPr id="3" name="文本框 2"/>
          <p:cNvSpPr txBox="1"/>
          <p:nvPr userDrawn="1"/>
        </p:nvSpPr>
        <p:spPr>
          <a:xfrm>
            <a:off x="1506819" y="686353"/>
            <a:ext cx="3154081" cy="604781"/>
          </a:xfrm>
          <a:prstGeom prst="rect">
            <a:avLst/>
          </a:prstGeom>
          <a:noFill/>
        </p:spPr>
        <p:txBody>
          <a:bodyPr wrap="square" rtlCol="0">
            <a:spAutoFit/>
          </a:bodyPr>
          <a:lstStyle/>
          <a:p>
            <a:pPr>
              <a:lnSpc>
                <a:spcPct val="120000"/>
              </a:lnSpc>
            </a:pPr>
            <a:r>
              <a:rPr lang="zh-CN" altLang="en-US" sz="3200" b="1" kern="100" dirty="0">
                <a:solidFill>
                  <a:schemeClr val="accent6"/>
                </a:solidFill>
                <a:latin typeface="幼圆" panose="02010509060101010101" pitchFamily="49" charset="-122"/>
                <a:ea typeface="幼圆" panose="02010509060101010101" pitchFamily="49" charset="-122"/>
              </a:rPr>
              <a:t>描述性分析</a:t>
            </a:r>
            <a:endParaRPr lang="en-US" altLang="zh-CN" sz="3200" b="1" kern="100" dirty="0">
              <a:solidFill>
                <a:schemeClr val="accent6"/>
              </a:solidFill>
              <a:latin typeface="幼圆" panose="02010509060101010101" pitchFamily="49" charset="-122"/>
              <a:ea typeface="幼圆" panose="02010509060101010101" pitchFamily="49" charset="-122"/>
            </a:endParaRPr>
          </a:p>
        </p:txBody>
      </p:sp>
      <p:sp>
        <p:nvSpPr>
          <p:cNvPr id="4" name="圆角矩形 3"/>
          <p:cNvSpPr/>
          <p:nvPr userDrawn="1"/>
        </p:nvSpPr>
        <p:spPr>
          <a:xfrm>
            <a:off x="11276574" y="569793"/>
            <a:ext cx="609600"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65000"/>
                  <a:lumOff val="35000"/>
                </a:schemeClr>
              </a:solidFill>
            </a:endParaRPr>
          </a:p>
        </p:txBody>
      </p:sp>
      <p:sp>
        <p:nvSpPr>
          <p:cNvPr id="5" name="灯片编号占位符 3"/>
          <p:cNvSpPr>
            <a:spLocks noGrp="1"/>
          </p:cNvSpPr>
          <p:nvPr>
            <p:ph type="sldNum" sz="quarter" idx="12"/>
          </p:nvPr>
        </p:nvSpPr>
        <p:spPr>
          <a:xfrm>
            <a:off x="11206724" y="628758"/>
            <a:ext cx="749300" cy="491671"/>
          </a:xfrm>
        </p:spPr>
        <p:txBody>
          <a:bodyPr/>
          <a:lstStyle>
            <a:lvl1pPr algn="ctr">
              <a:defRPr sz="2400" b="0">
                <a:solidFill>
                  <a:schemeClr val="bg1">
                    <a:lumMod val="95000"/>
                  </a:schemeClr>
                </a:solidFill>
              </a:defRPr>
            </a:lvl1pPr>
          </a:lstStyle>
          <a:p>
            <a:fld id="{77973F99-D92E-43F1-B379-24FEF9E38722}" type="slidenum">
              <a:rPr lang="zh-CN" altLang="en-US" smtClean="0"/>
              <a:pPr/>
              <a:t>‹#›</a:t>
            </a:fld>
            <a:endParaRPr lang="zh-CN" altLang="en-US"/>
          </a:p>
        </p:txBody>
      </p:sp>
    </p:spTree>
    <p:extLst>
      <p:ext uri="{BB962C8B-B14F-4D97-AF65-F5344CB8AC3E}">
        <p14:creationId xmlns:p14="http://schemas.microsoft.com/office/powerpoint/2010/main" val="2631738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第3章">
    <p:spTree>
      <p:nvGrpSpPr>
        <p:cNvPr id="1" name=""/>
        <p:cNvGrpSpPr/>
        <p:nvPr/>
      </p:nvGrpSpPr>
      <p:grpSpPr>
        <a:xfrm>
          <a:off x="0" y="0"/>
          <a:ext cx="0" cy="0"/>
          <a:chOff x="0" y="0"/>
          <a:chExt cx="0" cy="0"/>
        </a:xfrm>
      </p:grpSpPr>
      <p:sp>
        <p:nvSpPr>
          <p:cNvPr id="2" name="矩形 1"/>
          <p:cNvSpPr/>
          <p:nvPr userDrawn="1"/>
        </p:nvSpPr>
        <p:spPr>
          <a:xfrm>
            <a:off x="465122" y="756941"/>
            <a:ext cx="862028" cy="542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spc="600" dirty="0">
                <a:solidFill>
                  <a:schemeClr val="bg1">
                    <a:lumMod val="95000"/>
                  </a:schemeClr>
                </a:solidFill>
                <a:latin typeface="Agency FB" panose="020B0503020202020204" pitchFamily="34" charset="0"/>
              </a:rPr>
              <a:t>03</a:t>
            </a:r>
            <a:endParaRPr lang="zh-CN" altLang="en-US" sz="3200" spc="600" dirty="0">
              <a:solidFill>
                <a:schemeClr val="bg1">
                  <a:lumMod val="95000"/>
                </a:schemeClr>
              </a:solidFill>
              <a:latin typeface="Agency FB" panose="020B0503020202020204" pitchFamily="34" charset="0"/>
            </a:endParaRPr>
          </a:p>
        </p:txBody>
      </p:sp>
      <p:sp>
        <p:nvSpPr>
          <p:cNvPr id="3" name="文本框 2"/>
          <p:cNvSpPr txBox="1"/>
          <p:nvPr userDrawn="1"/>
        </p:nvSpPr>
        <p:spPr>
          <a:xfrm>
            <a:off x="1506818" y="686353"/>
            <a:ext cx="4589181" cy="683264"/>
          </a:xfrm>
          <a:prstGeom prst="rect">
            <a:avLst/>
          </a:prstGeom>
          <a:noFill/>
        </p:spPr>
        <p:txBody>
          <a:bodyPr wrap="square" rtlCol="0">
            <a:spAutoFit/>
          </a:bodyPr>
          <a:lstStyle/>
          <a:p>
            <a:pPr>
              <a:lnSpc>
                <a:spcPct val="120000"/>
              </a:lnSpc>
            </a:pPr>
            <a:r>
              <a:rPr lang="zh-CN" altLang="en-US" sz="3200" b="1" kern="100" dirty="0">
                <a:solidFill>
                  <a:schemeClr val="accent6"/>
                </a:solidFill>
                <a:latin typeface="幼圆" panose="02010509060101010101" pitchFamily="49" charset="-122"/>
                <a:ea typeface="幼圆" panose="02010509060101010101" pitchFamily="49" charset="-122"/>
              </a:rPr>
              <a:t>协方差分析</a:t>
            </a:r>
            <a:r>
              <a:rPr lang="en-US" altLang="zh-CN" sz="3200" b="1" kern="100" dirty="0">
                <a:solidFill>
                  <a:schemeClr val="accent6"/>
                </a:solidFill>
                <a:latin typeface="幼圆" panose="02010509060101010101" pitchFamily="49" charset="-122"/>
                <a:ea typeface="幼圆" panose="02010509060101010101" pitchFamily="49" charset="-122"/>
              </a:rPr>
              <a:t>&amp;</a:t>
            </a:r>
            <a:r>
              <a:rPr lang="zh-CN" altLang="en-US" sz="3200" b="1" kern="100" dirty="0">
                <a:solidFill>
                  <a:schemeClr val="accent6"/>
                </a:solidFill>
                <a:latin typeface="幼圆" panose="02010509060101010101" pitchFamily="49" charset="-122"/>
                <a:ea typeface="幼圆" panose="02010509060101010101" pitchFamily="49" charset="-122"/>
              </a:rPr>
              <a:t>回归分析</a:t>
            </a:r>
          </a:p>
        </p:txBody>
      </p:sp>
      <p:sp>
        <p:nvSpPr>
          <p:cNvPr id="4" name="圆角矩形 3"/>
          <p:cNvSpPr/>
          <p:nvPr userDrawn="1"/>
        </p:nvSpPr>
        <p:spPr>
          <a:xfrm>
            <a:off x="11276574" y="569793"/>
            <a:ext cx="609600"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65000"/>
                  <a:lumOff val="35000"/>
                </a:schemeClr>
              </a:solidFill>
            </a:endParaRPr>
          </a:p>
        </p:txBody>
      </p:sp>
      <p:sp>
        <p:nvSpPr>
          <p:cNvPr id="5" name="灯片编号占位符 3"/>
          <p:cNvSpPr>
            <a:spLocks noGrp="1"/>
          </p:cNvSpPr>
          <p:nvPr>
            <p:ph type="sldNum" sz="quarter" idx="12"/>
          </p:nvPr>
        </p:nvSpPr>
        <p:spPr>
          <a:xfrm>
            <a:off x="11206724" y="628758"/>
            <a:ext cx="749300" cy="491671"/>
          </a:xfrm>
        </p:spPr>
        <p:txBody>
          <a:bodyPr/>
          <a:lstStyle>
            <a:lvl1pPr algn="ctr">
              <a:defRPr sz="2400" b="0">
                <a:solidFill>
                  <a:schemeClr val="bg1">
                    <a:lumMod val="95000"/>
                  </a:schemeClr>
                </a:solidFill>
              </a:defRPr>
            </a:lvl1pPr>
          </a:lstStyle>
          <a:p>
            <a:fld id="{77973F99-D92E-43F1-B379-24FEF9E38722}" type="slidenum">
              <a:rPr lang="zh-CN" altLang="en-US" smtClean="0"/>
              <a:pPr/>
              <a:t>‹#›</a:t>
            </a:fld>
            <a:endParaRPr lang="zh-CN" altLang="en-US"/>
          </a:p>
        </p:txBody>
      </p:sp>
    </p:spTree>
    <p:extLst>
      <p:ext uri="{BB962C8B-B14F-4D97-AF65-F5344CB8AC3E}">
        <p14:creationId xmlns:p14="http://schemas.microsoft.com/office/powerpoint/2010/main" val="2920584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4AF9F-E074-44CA-8781-D6A2A70B0D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4A88E0-C6F6-4316-927A-FC4CB8D1480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FD087786-69BC-470D-8BE0-7C761B4DA4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D4074E-DD34-4388-9B9A-674A319C95B5}"/>
              </a:ext>
            </a:extLst>
          </p:cNvPr>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68601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1122671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第4章">
    <p:spTree>
      <p:nvGrpSpPr>
        <p:cNvPr id="1" name=""/>
        <p:cNvGrpSpPr/>
        <p:nvPr/>
      </p:nvGrpSpPr>
      <p:grpSpPr>
        <a:xfrm>
          <a:off x="0" y="0"/>
          <a:ext cx="0" cy="0"/>
          <a:chOff x="0" y="0"/>
          <a:chExt cx="0" cy="0"/>
        </a:xfrm>
      </p:grpSpPr>
      <p:sp>
        <p:nvSpPr>
          <p:cNvPr id="2" name="矩形 1"/>
          <p:cNvSpPr/>
          <p:nvPr userDrawn="1"/>
        </p:nvSpPr>
        <p:spPr>
          <a:xfrm>
            <a:off x="465122" y="756941"/>
            <a:ext cx="862028" cy="542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spc="600" dirty="0">
                <a:solidFill>
                  <a:schemeClr val="bg1">
                    <a:lumMod val="95000"/>
                  </a:schemeClr>
                </a:solidFill>
                <a:latin typeface="Agency FB" panose="020B0503020202020204" pitchFamily="34" charset="0"/>
              </a:rPr>
              <a:t>04</a:t>
            </a:r>
            <a:endParaRPr lang="zh-CN" altLang="en-US" sz="3200" spc="600" dirty="0">
              <a:solidFill>
                <a:schemeClr val="bg1">
                  <a:lumMod val="95000"/>
                </a:schemeClr>
              </a:solidFill>
              <a:latin typeface="Agency FB" panose="020B0503020202020204" pitchFamily="34" charset="0"/>
            </a:endParaRPr>
          </a:p>
        </p:txBody>
      </p:sp>
      <p:sp>
        <p:nvSpPr>
          <p:cNvPr id="3" name="文本框 2"/>
          <p:cNvSpPr txBox="1"/>
          <p:nvPr userDrawn="1"/>
        </p:nvSpPr>
        <p:spPr>
          <a:xfrm>
            <a:off x="1506819" y="686353"/>
            <a:ext cx="5631918" cy="1274195"/>
          </a:xfrm>
          <a:prstGeom prst="rect">
            <a:avLst/>
          </a:prstGeom>
          <a:noFill/>
        </p:spPr>
        <p:txBody>
          <a:bodyPr wrap="square" rtlCol="0">
            <a:spAutoFit/>
          </a:bodyPr>
          <a:lstStyle/>
          <a:p>
            <a:pPr>
              <a:lnSpc>
                <a:spcPct val="120000"/>
              </a:lnSpc>
            </a:pPr>
            <a:r>
              <a:rPr lang="zh-CN" altLang="en-US" sz="3200" b="1" kern="100" dirty="0">
                <a:solidFill>
                  <a:schemeClr val="accent6"/>
                </a:solidFill>
                <a:latin typeface="幼圆" panose="02010509060101010101" pitchFamily="49" charset="-122"/>
                <a:ea typeface="幼圆" panose="02010509060101010101" pitchFamily="49" charset="-122"/>
              </a:rPr>
              <a:t>响应变量有多个有序水平的</a:t>
            </a:r>
            <a:r>
              <a:rPr lang="en-US" altLang="zh-CN" sz="3200" b="1" kern="100" dirty="0">
                <a:solidFill>
                  <a:schemeClr val="accent6"/>
                </a:solidFill>
                <a:latin typeface="幼圆" panose="02010509060101010101" pitchFamily="49" charset="-122"/>
                <a:ea typeface="幼圆" panose="02010509060101010101" pitchFamily="49" charset="-122"/>
              </a:rPr>
              <a:t>logistic regression</a:t>
            </a:r>
          </a:p>
        </p:txBody>
      </p:sp>
      <p:sp>
        <p:nvSpPr>
          <p:cNvPr id="4" name="圆角矩形 3"/>
          <p:cNvSpPr/>
          <p:nvPr userDrawn="1"/>
        </p:nvSpPr>
        <p:spPr>
          <a:xfrm>
            <a:off x="11276574" y="569793"/>
            <a:ext cx="609600"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65000"/>
                  <a:lumOff val="35000"/>
                </a:schemeClr>
              </a:solidFill>
            </a:endParaRPr>
          </a:p>
        </p:txBody>
      </p:sp>
      <p:sp>
        <p:nvSpPr>
          <p:cNvPr id="5" name="灯片编号占位符 3"/>
          <p:cNvSpPr>
            <a:spLocks noGrp="1"/>
          </p:cNvSpPr>
          <p:nvPr>
            <p:ph type="sldNum" sz="quarter" idx="12"/>
          </p:nvPr>
        </p:nvSpPr>
        <p:spPr>
          <a:xfrm>
            <a:off x="11206724" y="628758"/>
            <a:ext cx="749300" cy="491671"/>
          </a:xfrm>
        </p:spPr>
        <p:txBody>
          <a:bodyPr/>
          <a:lstStyle>
            <a:lvl1pPr algn="ctr">
              <a:defRPr sz="2400" b="0">
                <a:solidFill>
                  <a:schemeClr val="bg1">
                    <a:lumMod val="95000"/>
                  </a:schemeClr>
                </a:solidFill>
              </a:defRPr>
            </a:lvl1pPr>
          </a:lstStyle>
          <a:p>
            <a:fld id="{77973F99-D92E-43F1-B379-24FEF9E38722}" type="slidenum">
              <a:rPr lang="zh-CN" altLang="en-US" smtClean="0"/>
              <a:pPr/>
              <a:t>‹#›</a:t>
            </a:fld>
            <a:endParaRPr lang="zh-CN" altLang="en-US"/>
          </a:p>
        </p:txBody>
      </p:sp>
    </p:spTree>
    <p:extLst>
      <p:ext uri="{BB962C8B-B14F-4D97-AF65-F5344CB8AC3E}">
        <p14:creationId xmlns:p14="http://schemas.microsoft.com/office/powerpoint/2010/main" val="2805385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第5章">
    <p:spTree>
      <p:nvGrpSpPr>
        <p:cNvPr id="1" name=""/>
        <p:cNvGrpSpPr/>
        <p:nvPr/>
      </p:nvGrpSpPr>
      <p:grpSpPr>
        <a:xfrm>
          <a:off x="0" y="0"/>
          <a:ext cx="0" cy="0"/>
          <a:chOff x="0" y="0"/>
          <a:chExt cx="0" cy="0"/>
        </a:xfrm>
      </p:grpSpPr>
      <p:sp>
        <p:nvSpPr>
          <p:cNvPr id="2" name="矩形 1"/>
          <p:cNvSpPr/>
          <p:nvPr userDrawn="1"/>
        </p:nvSpPr>
        <p:spPr>
          <a:xfrm>
            <a:off x="465122" y="756941"/>
            <a:ext cx="862028" cy="542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spc="600" dirty="0">
                <a:solidFill>
                  <a:schemeClr val="bg1">
                    <a:lumMod val="95000"/>
                  </a:schemeClr>
                </a:solidFill>
                <a:latin typeface="Agency FB" panose="020B0503020202020204" pitchFamily="34" charset="0"/>
              </a:rPr>
              <a:t>05</a:t>
            </a:r>
            <a:endParaRPr lang="zh-CN" altLang="en-US" sz="3200" spc="600" dirty="0">
              <a:solidFill>
                <a:schemeClr val="bg1">
                  <a:lumMod val="95000"/>
                </a:schemeClr>
              </a:solidFill>
              <a:latin typeface="Agency FB" panose="020B0503020202020204" pitchFamily="34" charset="0"/>
            </a:endParaRPr>
          </a:p>
        </p:txBody>
      </p:sp>
      <p:sp>
        <p:nvSpPr>
          <p:cNvPr id="3" name="文本框 2"/>
          <p:cNvSpPr txBox="1"/>
          <p:nvPr userDrawn="1"/>
        </p:nvSpPr>
        <p:spPr>
          <a:xfrm>
            <a:off x="1506819" y="686353"/>
            <a:ext cx="3154081" cy="604781"/>
          </a:xfrm>
          <a:prstGeom prst="rect">
            <a:avLst/>
          </a:prstGeom>
          <a:noFill/>
        </p:spPr>
        <p:txBody>
          <a:bodyPr wrap="square" rtlCol="0">
            <a:spAutoFit/>
          </a:bodyPr>
          <a:lstStyle/>
          <a:p>
            <a:pPr>
              <a:lnSpc>
                <a:spcPct val="120000"/>
              </a:lnSpc>
            </a:pPr>
            <a:r>
              <a:rPr lang="zh-CN" altLang="en-US" sz="3200" b="1" kern="100" dirty="0">
                <a:solidFill>
                  <a:schemeClr val="accent6"/>
                </a:solidFill>
                <a:latin typeface="幼圆" panose="02010509060101010101" pitchFamily="49" charset="-122"/>
                <a:ea typeface="幼圆" panose="02010509060101010101" pitchFamily="49" charset="-122"/>
              </a:rPr>
              <a:t>总结</a:t>
            </a:r>
            <a:endParaRPr lang="en-US" altLang="zh-CN" sz="3200" b="1" kern="100" dirty="0">
              <a:solidFill>
                <a:schemeClr val="accent6"/>
              </a:solidFill>
              <a:latin typeface="幼圆" panose="02010509060101010101" pitchFamily="49" charset="-122"/>
              <a:ea typeface="幼圆" panose="02010509060101010101" pitchFamily="49" charset="-122"/>
            </a:endParaRPr>
          </a:p>
        </p:txBody>
      </p:sp>
      <p:sp>
        <p:nvSpPr>
          <p:cNvPr id="4" name="圆角矩形 3"/>
          <p:cNvSpPr/>
          <p:nvPr userDrawn="1"/>
        </p:nvSpPr>
        <p:spPr>
          <a:xfrm>
            <a:off x="11276574" y="569793"/>
            <a:ext cx="609600"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lumMod val="95000"/>
                </a:schemeClr>
              </a:solidFill>
            </a:endParaRPr>
          </a:p>
        </p:txBody>
      </p:sp>
      <p:sp>
        <p:nvSpPr>
          <p:cNvPr id="5" name="灯片编号占位符 3"/>
          <p:cNvSpPr>
            <a:spLocks noGrp="1"/>
          </p:cNvSpPr>
          <p:nvPr>
            <p:ph type="sldNum" sz="quarter" idx="12"/>
          </p:nvPr>
        </p:nvSpPr>
        <p:spPr>
          <a:xfrm>
            <a:off x="11206724" y="628758"/>
            <a:ext cx="749300" cy="491671"/>
          </a:xfrm>
        </p:spPr>
        <p:txBody>
          <a:bodyPr/>
          <a:lstStyle>
            <a:lvl1pPr algn="ctr">
              <a:defRPr sz="2400" b="0">
                <a:solidFill>
                  <a:schemeClr val="bg1">
                    <a:lumMod val="95000"/>
                  </a:schemeClr>
                </a:solidFill>
              </a:defRPr>
            </a:lvl1pPr>
          </a:lstStyle>
          <a:p>
            <a:fld id="{77973F99-D92E-43F1-B379-24FEF9E38722}" type="slidenum">
              <a:rPr lang="zh-CN" altLang="en-US" smtClean="0"/>
              <a:pPr/>
              <a:t>‹#›</a:t>
            </a:fld>
            <a:endParaRPr lang="zh-CN" altLang="en-US"/>
          </a:p>
        </p:txBody>
      </p:sp>
    </p:spTree>
    <p:extLst>
      <p:ext uri="{BB962C8B-B14F-4D97-AF65-F5344CB8AC3E}">
        <p14:creationId xmlns:p14="http://schemas.microsoft.com/office/powerpoint/2010/main" val="80089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24600674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38804780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973F99-D92E-43F1-B379-24FEF9E3872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592780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16559611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290991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16534045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225827504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973F99-D92E-43F1-B379-24FEF9E38722}" type="slidenum">
              <a:rPr lang="zh-CN" altLang="en-US" smtClean="0"/>
              <a:t>‹#›</a:t>
            </a:fld>
            <a:endParaRPr lang="zh-CN" altLang="en-US"/>
          </a:p>
        </p:txBody>
      </p:sp>
    </p:spTree>
    <p:extLst>
      <p:ext uri="{BB962C8B-B14F-4D97-AF65-F5344CB8AC3E}">
        <p14:creationId xmlns:p14="http://schemas.microsoft.com/office/powerpoint/2010/main" val="400880356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50" r:id="rId15"/>
    <p:sldLayoutId id="2147483852" r:id="rId16"/>
    <p:sldLayoutId id="2147483847" r:id="rId17"/>
    <p:sldLayoutId id="2147483848" r:id="rId18"/>
    <p:sldLayoutId id="2147483851" r:id="rId19"/>
    <p:sldLayoutId id="2147483849" r:id="rId20"/>
    <p:sldLayoutId id="2147483653" r:id="rId2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hyperlink" Target="http://archive.ics.uci.edu/ml/"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4821" y="1961572"/>
            <a:ext cx="3082359" cy="1200329"/>
          </a:xfrm>
          <a:prstGeom prst="rect">
            <a:avLst/>
          </a:prstGeom>
          <a:noFill/>
        </p:spPr>
        <p:txBody>
          <a:bodyPr wrap="square" rtlCol="0">
            <a:spAutoFit/>
          </a:bodyPr>
          <a:lstStyle/>
          <a:p>
            <a:pPr algn="ctr"/>
            <a:r>
              <a:rPr lang="en-US" altLang="zh-CN" sz="7200" kern="100" spc="2500" dirty="0">
                <a:solidFill>
                  <a:schemeClr val="accent6"/>
                </a:solidFill>
                <a:latin typeface="Agency FB" panose="020B0503020202020204" pitchFamily="34" charset="0"/>
                <a:ea typeface="微软雅黑" panose="020B0503020204020204" pitchFamily="34" charset="-122"/>
              </a:rPr>
              <a:t>SAS</a:t>
            </a:r>
            <a:endParaRPr lang="zh-CN" altLang="en-US" sz="7200" kern="100" spc="2500" dirty="0">
              <a:solidFill>
                <a:schemeClr val="accent6"/>
              </a:solidFill>
              <a:latin typeface="Agency FB" panose="020B0503020202020204" pitchFamily="34" charset="0"/>
              <a:ea typeface="微软雅黑" panose="020B0503020204020204" pitchFamily="34" charset="-122"/>
            </a:endParaRPr>
          </a:p>
        </p:txBody>
      </p:sp>
      <p:grpSp>
        <p:nvGrpSpPr>
          <p:cNvPr id="10" name="组合 9"/>
          <p:cNvGrpSpPr/>
          <p:nvPr/>
        </p:nvGrpSpPr>
        <p:grpSpPr>
          <a:xfrm>
            <a:off x="7461683" y="2037620"/>
            <a:ext cx="220382" cy="202796"/>
            <a:chOff x="7461683" y="2037620"/>
            <a:chExt cx="220382" cy="202796"/>
          </a:xfrm>
        </p:grpSpPr>
        <p:sp>
          <p:nvSpPr>
            <p:cNvPr id="8" name="矩形 7"/>
            <p:cNvSpPr/>
            <p:nvPr/>
          </p:nvSpPr>
          <p:spPr>
            <a:xfrm rot="1482488">
              <a:off x="7535143" y="2037620"/>
              <a:ext cx="146922" cy="1469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61683" y="2093495"/>
              <a:ext cx="146922" cy="1469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50328" y="2960126"/>
            <a:ext cx="11691344" cy="830997"/>
          </a:xfrm>
          <a:prstGeom prst="rect">
            <a:avLst/>
          </a:prstGeom>
          <a:noFill/>
        </p:spPr>
        <p:txBody>
          <a:bodyPr wrap="square" rtlCol="0">
            <a:spAutoFit/>
          </a:bodyPr>
          <a:lstStyle/>
          <a:p>
            <a:pPr algn="ctr"/>
            <a:r>
              <a:rPr lang="en-US" altLang="zh-CN" sz="4800" kern="100" spc="800" dirty="0">
                <a:solidFill>
                  <a:schemeClr val="accent6"/>
                </a:solidFill>
                <a:latin typeface="幼圆" panose="02010509060101010101" pitchFamily="49" charset="-122"/>
                <a:ea typeface="幼圆" panose="02010509060101010101" pitchFamily="49" charset="-122"/>
              </a:rPr>
              <a:t>PM2.5</a:t>
            </a:r>
            <a:r>
              <a:rPr lang="zh-CN" altLang="en-US" sz="4800" kern="100" spc="800" dirty="0">
                <a:solidFill>
                  <a:schemeClr val="accent6"/>
                </a:solidFill>
                <a:latin typeface="幼圆" panose="02010509060101010101" pitchFamily="49" charset="-122"/>
                <a:ea typeface="幼圆" panose="02010509060101010101" pitchFamily="49" charset="-122"/>
              </a:rPr>
              <a:t>浓度变化及其影响因素的分析</a:t>
            </a:r>
          </a:p>
        </p:txBody>
      </p:sp>
      <p:sp>
        <p:nvSpPr>
          <p:cNvPr id="4" name="文本框 3"/>
          <p:cNvSpPr txBox="1"/>
          <p:nvPr/>
        </p:nvSpPr>
        <p:spPr>
          <a:xfrm>
            <a:off x="3511096" y="4086101"/>
            <a:ext cx="5169808" cy="424732"/>
          </a:xfrm>
          <a:prstGeom prst="rect">
            <a:avLst/>
          </a:prstGeom>
          <a:noFill/>
        </p:spPr>
        <p:txBody>
          <a:bodyPr wrap="square" rtlCol="0">
            <a:spAutoFit/>
          </a:bodyPr>
          <a:lstStyle/>
          <a:p>
            <a:pPr algn="ctr">
              <a:lnSpc>
                <a:spcPct val="120000"/>
              </a:lnSpc>
            </a:pPr>
            <a:r>
              <a:rPr lang="zh-CN" altLang="en-US" kern="100" dirty="0">
                <a:solidFill>
                  <a:schemeClr val="accent6"/>
                </a:solidFill>
                <a:latin typeface="微软雅黑" panose="020B0503020204020204" pitchFamily="34" charset="-122"/>
                <a:ea typeface="微软雅黑" panose="020B0503020204020204" pitchFamily="34" charset="-122"/>
              </a:rPr>
              <a:t>衡强 </a:t>
            </a:r>
            <a:r>
              <a:rPr lang="en-US" altLang="zh-CN" kern="100" dirty="0">
                <a:solidFill>
                  <a:schemeClr val="accent6"/>
                </a:solidFill>
                <a:latin typeface="微软雅黑" panose="020B0503020204020204" pitchFamily="34" charset="-122"/>
                <a:ea typeface="微软雅黑" panose="020B0503020204020204" pitchFamily="34" charset="-122"/>
              </a:rPr>
              <a:t>| </a:t>
            </a:r>
            <a:r>
              <a:rPr lang="zh-CN" altLang="en-US" kern="100" dirty="0">
                <a:solidFill>
                  <a:schemeClr val="accent6"/>
                </a:solidFill>
                <a:latin typeface="微软雅黑" panose="020B0503020204020204" pitchFamily="34" charset="-122"/>
                <a:ea typeface="微软雅黑" panose="020B0503020204020204" pitchFamily="34" charset="-122"/>
              </a:rPr>
              <a:t>梁力 </a:t>
            </a:r>
            <a:r>
              <a:rPr lang="en-US" altLang="zh-CN" kern="100" dirty="0">
                <a:solidFill>
                  <a:schemeClr val="accent6"/>
                </a:solidFill>
                <a:latin typeface="微软雅黑" panose="020B0503020204020204" pitchFamily="34" charset="-122"/>
                <a:ea typeface="微软雅黑" panose="020B0503020204020204" pitchFamily="34" charset="-122"/>
              </a:rPr>
              <a:t>| </a:t>
            </a:r>
            <a:r>
              <a:rPr lang="zh-CN" altLang="en-US" kern="100" dirty="0">
                <a:solidFill>
                  <a:schemeClr val="accent6"/>
                </a:solidFill>
                <a:latin typeface="微软雅黑" panose="020B0503020204020204" pitchFamily="34" charset="-122"/>
                <a:ea typeface="微软雅黑" panose="020B0503020204020204" pitchFamily="34" charset="-122"/>
              </a:rPr>
              <a:t>张文欣 </a:t>
            </a:r>
            <a:r>
              <a:rPr lang="en-US" altLang="zh-CN" kern="100" dirty="0">
                <a:solidFill>
                  <a:schemeClr val="accent6"/>
                </a:solidFill>
                <a:latin typeface="微软雅黑" panose="020B0503020204020204" pitchFamily="34" charset="-122"/>
                <a:ea typeface="微软雅黑" panose="020B0503020204020204" pitchFamily="34" charset="-122"/>
              </a:rPr>
              <a:t>| </a:t>
            </a:r>
            <a:r>
              <a:rPr lang="zh-CN" altLang="en-US" kern="100" dirty="0">
                <a:solidFill>
                  <a:schemeClr val="accent6"/>
                </a:solidFill>
                <a:latin typeface="微软雅黑" panose="020B0503020204020204" pitchFamily="34" charset="-122"/>
                <a:ea typeface="微软雅黑" panose="020B0503020204020204" pitchFamily="34" charset="-122"/>
              </a:rPr>
              <a:t>张一琰 </a:t>
            </a:r>
            <a:r>
              <a:rPr lang="en-US" altLang="zh-CN" kern="100" dirty="0">
                <a:solidFill>
                  <a:schemeClr val="accent6"/>
                </a:solidFill>
                <a:latin typeface="微软雅黑" panose="020B0503020204020204" pitchFamily="34" charset="-122"/>
                <a:ea typeface="微软雅黑" panose="020B0503020204020204" pitchFamily="34" charset="-122"/>
              </a:rPr>
              <a:t>| </a:t>
            </a:r>
            <a:r>
              <a:rPr lang="zh-CN" altLang="en-US" kern="100" dirty="0">
                <a:solidFill>
                  <a:schemeClr val="accent6"/>
                </a:solidFill>
                <a:latin typeface="微软雅黑" panose="020B0503020204020204" pitchFamily="34" charset="-122"/>
                <a:ea typeface="微软雅黑" panose="020B0503020204020204" pitchFamily="34" charset="-122"/>
              </a:rPr>
              <a:t>侯冰 </a:t>
            </a:r>
            <a:r>
              <a:rPr lang="en-US" altLang="zh-CN" kern="100" dirty="0">
                <a:solidFill>
                  <a:schemeClr val="accent6"/>
                </a:solidFill>
                <a:latin typeface="微软雅黑" panose="020B0503020204020204" pitchFamily="34" charset="-122"/>
                <a:ea typeface="微软雅黑" panose="020B0503020204020204" pitchFamily="34" charset="-122"/>
              </a:rPr>
              <a:t>| </a:t>
            </a:r>
            <a:r>
              <a:rPr lang="zh-CN" altLang="en-US" kern="100" dirty="0">
                <a:solidFill>
                  <a:schemeClr val="accent6"/>
                </a:solidFill>
                <a:latin typeface="微软雅黑" panose="020B0503020204020204" pitchFamily="34" charset="-122"/>
                <a:ea typeface="微软雅黑" panose="020B0503020204020204" pitchFamily="34" charset="-122"/>
              </a:rPr>
              <a:t>徐景怡</a:t>
            </a:r>
          </a:p>
        </p:txBody>
      </p:sp>
      <p:sp>
        <p:nvSpPr>
          <p:cNvPr id="5" name="文本框 4"/>
          <p:cNvSpPr txBox="1"/>
          <p:nvPr/>
        </p:nvSpPr>
        <p:spPr>
          <a:xfrm>
            <a:off x="5285014" y="5678421"/>
            <a:ext cx="1621972" cy="295466"/>
          </a:xfrm>
          <a:prstGeom prst="rect">
            <a:avLst/>
          </a:prstGeom>
          <a:noFill/>
        </p:spPr>
        <p:txBody>
          <a:bodyPr wrap="square" rtlCol="0">
            <a:spAutoFit/>
          </a:bodyPr>
          <a:lstStyle/>
          <a:p>
            <a:pPr algn="ctr">
              <a:lnSpc>
                <a:spcPct val="120000"/>
              </a:lnSpc>
            </a:pPr>
            <a:r>
              <a:rPr lang="zh-CN" altLang="en-US" sz="1100" kern="100" spc="600" dirty="0">
                <a:solidFill>
                  <a:schemeClr val="accent6"/>
                </a:solidFill>
                <a:latin typeface="微软雅黑" panose="020B0503020204020204" pitchFamily="34" charset="-122"/>
                <a:ea typeface="微软雅黑" panose="020B0503020204020204" pitchFamily="34" charset="-122"/>
              </a:rPr>
              <a:t>汇报人：梁力</a:t>
            </a:r>
          </a:p>
        </p:txBody>
      </p:sp>
      <p:sp>
        <p:nvSpPr>
          <p:cNvPr id="6" name="文本框 5"/>
          <p:cNvSpPr txBox="1"/>
          <p:nvPr/>
        </p:nvSpPr>
        <p:spPr>
          <a:xfrm>
            <a:off x="5380718" y="5973887"/>
            <a:ext cx="1430565" cy="278281"/>
          </a:xfrm>
          <a:prstGeom prst="rect">
            <a:avLst/>
          </a:prstGeom>
          <a:noFill/>
        </p:spPr>
        <p:txBody>
          <a:bodyPr wrap="square" rtlCol="0">
            <a:spAutoFit/>
          </a:bodyPr>
          <a:lstStyle/>
          <a:p>
            <a:pPr algn="ctr">
              <a:lnSpc>
                <a:spcPct val="120000"/>
              </a:lnSpc>
            </a:pPr>
            <a:r>
              <a:rPr lang="en-US" altLang="zh-CN" sz="1100" kern="100" spc="200" dirty="0">
                <a:solidFill>
                  <a:schemeClr val="accent6"/>
                </a:solidFill>
                <a:latin typeface="微软雅黑" panose="020B0503020204020204" pitchFamily="34" charset="-122"/>
                <a:ea typeface="微软雅黑" panose="020B0503020204020204" pitchFamily="34" charset="-122"/>
              </a:rPr>
              <a:t>2017.12.26</a:t>
            </a:r>
            <a:endParaRPr lang="zh-CN" altLang="en-US" sz="1100" kern="100" spc="2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2521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strVal val="#ppt_w+.3"/>
                                          </p:val>
                                        </p:tav>
                                        <p:tav tm="100000">
                                          <p:val>
                                            <p:strVal val="#ppt_w"/>
                                          </p:val>
                                        </p:tav>
                                      </p:tavLst>
                                    </p:anim>
                                    <p:anim calcmode="lin" valueType="num">
                                      <p:cBhvr>
                                        <p:cTn id="8" dur="1500" fill="hold"/>
                                        <p:tgtEl>
                                          <p:spTgt spid="3"/>
                                        </p:tgtEl>
                                        <p:attrNameLst>
                                          <p:attrName>ppt_h</p:attrName>
                                        </p:attrNameLst>
                                      </p:cBhvr>
                                      <p:tavLst>
                                        <p:tav tm="0">
                                          <p:val>
                                            <p:strVal val="#ppt_h"/>
                                          </p:val>
                                        </p:tav>
                                        <p:tav tm="100000">
                                          <p:val>
                                            <p:strVal val="#ppt_h"/>
                                          </p:val>
                                        </p:tav>
                                      </p:tavLst>
                                    </p:anim>
                                    <p:animEffect transition="in" filter="fade">
                                      <p:cBhvr>
                                        <p:cTn id="9" dur="1500"/>
                                        <p:tgtEl>
                                          <p:spTgt spid="3"/>
                                        </p:tgtEl>
                                      </p:cBhvr>
                                    </p:animEffect>
                                  </p:childTnLst>
                                </p:cTn>
                              </p:par>
                              <p:par>
                                <p:cTn id="10" presetID="42" presetClass="entr" presetSubtype="0" fill="hold" grpId="0" nodeType="with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9" presetClass="entr" presetSubtype="0"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360"/>
                                          </p:val>
                                        </p:tav>
                                        <p:tav tm="100000">
                                          <p:val>
                                            <p:fltVal val="0"/>
                                          </p:val>
                                        </p:tav>
                                      </p:tavLst>
                                    </p:anim>
                                    <p:animEffect transition="in" filter="fade">
                                      <p:cBhvr>
                                        <p:cTn id="20" dur="1000"/>
                                        <p:tgtEl>
                                          <p:spTgt spid="10"/>
                                        </p:tgtEl>
                                      </p:cBhvr>
                                    </p:animEffect>
                                  </p:childTnLst>
                                </p:cTn>
                              </p:par>
                              <p:par>
                                <p:cTn id="21" presetID="22" presetClass="entr" presetSubtype="8" fill="hold" grpId="0" nodeType="withEffect">
                                  <p:stCondLst>
                                    <p:cond delay="1000"/>
                                  </p:stCondLst>
                                  <p:iterate type="lt">
                                    <p:tmPct val="20000"/>
                                  </p:iterate>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42" presetClass="entr" presetSubtype="0" fill="hold" grpId="0" nodeType="withEffect">
                                  <p:stCondLst>
                                    <p:cond delay="10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973F99-D92E-43F1-B379-24FEF9E38722}" type="slidenum">
              <a:rPr lang="zh-CN" altLang="en-US" smtClean="0"/>
              <a:pPr/>
              <a:t>10</a:t>
            </a:fld>
            <a:endParaRPr lang="zh-CN" altLang="en-US"/>
          </a:p>
        </p:txBody>
      </p:sp>
      <p:pic>
        <p:nvPicPr>
          <p:cNvPr id="22" name="Picture 16" descr="A close up of a map&#10;&#10;Description generated with high confidence">
            <a:extLst>
              <a:ext uri="{FF2B5EF4-FFF2-40B4-BE49-F238E27FC236}">
                <a16:creationId xmlns:a16="http://schemas.microsoft.com/office/drawing/2014/main" id="{EE22A185-4C4E-46E5-90A7-7C98917A56A8}"/>
              </a:ext>
            </a:extLst>
          </p:cNvPr>
          <p:cNvPicPr/>
          <p:nvPr/>
        </p:nvPicPr>
        <p:blipFill>
          <a:blip r:embed="rId2">
            <a:extLst>
              <a:ext uri="{28A0092B-C50C-407E-A947-70E740481C1C}">
                <a14:useLocalDpi xmlns:a14="http://schemas.microsoft.com/office/drawing/2010/main" val="0"/>
              </a:ext>
            </a:extLst>
          </a:blip>
          <a:stretch>
            <a:fillRect/>
          </a:stretch>
        </p:blipFill>
        <p:spPr>
          <a:xfrm>
            <a:off x="3568950" y="1120429"/>
            <a:ext cx="8387074" cy="5146063"/>
          </a:xfrm>
          <a:prstGeom prst="rect">
            <a:avLst/>
          </a:prstGeom>
        </p:spPr>
      </p:pic>
      <p:sp>
        <p:nvSpPr>
          <p:cNvPr id="25" name="文本框 24">
            <a:extLst>
              <a:ext uri="{FF2B5EF4-FFF2-40B4-BE49-F238E27FC236}">
                <a16:creationId xmlns:a16="http://schemas.microsoft.com/office/drawing/2014/main" id="{655AA0D6-7DCC-4D5E-A9A2-7EB0191C7A1A}"/>
              </a:ext>
            </a:extLst>
          </p:cNvPr>
          <p:cNvSpPr txBox="1"/>
          <p:nvPr/>
        </p:nvSpPr>
        <p:spPr>
          <a:xfrm>
            <a:off x="235976" y="1456521"/>
            <a:ext cx="3332974" cy="5401479"/>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rPr>
              <a:t>分析</a:t>
            </a:r>
            <a:endParaRPr kumimoji="0" lang="en-US" altLang="zh-CN"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zh-CN" altLang="zh-CN" dirty="0">
                <a:latin typeface="微软雅黑" panose="020B0503020204020204" pitchFamily="34" charset="-122"/>
                <a:ea typeface="微软雅黑" panose="020B0503020204020204" pitchFamily="34" charset="-122"/>
              </a:rPr>
              <a:t>我们看到四个季节中，夏季的</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均值最低，秋季与夏季的差别不大，春季比夏季平均多约</a:t>
            </a:r>
            <a:r>
              <a:rPr lang="en-US" altLang="zh-CN" dirty="0">
                <a:latin typeface="微软雅黑" panose="020B0503020204020204" pitchFamily="34" charset="-122"/>
                <a:ea typeface="微软雅黑" panose="020B0503020204020204" pitchFamily="34" charset="-122"/>
              </a:rPr>
              <a:t>15μg/m³,</a:t>
            </a:r>
            <a:r>
              <a:rPr lang="zh-CN" altLang="zh-CN" dirty="0">
                <a:latin typeface="微软雅黑" panose="020B0503020204020204" pitchFamily="34" charset="-122"/>
                <a:ea typeface="微软雅黑" panose="020B0503020204020204" pitchFamily="34" charset="-122"/>
              </a:rPr>
              <a:t>而冬季则明显的比其他三个季节要高，并且平均高了</a:t>
            </a:r>
            <a:r>
              <a:rPr lang="en-US" altLang="zh-CN" dirty="0">
                <a:latin typeface="微软雅黑" panose="020B0503020204020204" pitchFamily="34" charset="-122"/>
                <a:ea typeface="微软雅黑" panose="020B0503020204020204" pitchFamily="34" charset="-122"/>
              </a:rPr>
              <a:t>30μg/m³</a:t>
            </a:r>
            <a:r>
              <a:rPr lang="zh-CN" altLang="zh-CN" dirty="0">
                <a:latin typeface="微软雅黑" panose="020B0503020204020204" pitchFamily="34" charset="-122"/>
                <a:ea typeface="微软雅黑" panose="020B0503020204020204" pitchFamily="34" charset="-122"/>
              </a:rPr>
              <a:t>，说明冬季是</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污染的重灾区。冬季北方供暖对燃烧了更多煤等化石燃料可能是这一现象的主要原因。</a:t>
            </a:r>
          </a:p>
          <a:p>
            <a:pPr lvl="0">
              <a:lnSpc>
                <a:spcPct val="150000"/>
              </a:lnSpc>
            </a:pPr>
            <a:endParaRPr kumimoji="0" lang="zh-CN"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7" name="文本框 6">
            <a:extLst>
              <a:ext uri="{FF2B5EF4-FFF2-40B4-BE49-F238E27FC236}">
                <a16:creationId xmlns:a16="http://schemas.microsoft.com/office/drawing/2014/main" id="{C629113D-FC72-423E-A662-80E2EB4DF425}"/>
              </a:ext>
            </a:extLst>
          </p:cNvPr>
          <p:cNvSpPr txBox="1"/>
          <p:nvPr/>
        </p:nvSpPr>
        <p:spPr>
          <a:xfrm>
            <a:off x="6657474" y="751097"/>
            <a:ext cx="3256547" cy="369332"/>
          </a:xfrm>
          <a:prstGeom prst="rect">
            <a:avLst/>
          </a:prstGeom>
          <a:noFill/>
        </p:spPr>
        <p:txBody>
          <a:bodyPr wrap="square" rtlCol="0">
            <a:spAutoFit/>
          </a:bodyPr>
          <a:lstStyle/>
          <a:p>
            <a:r>
              <a:rPr lang="zh-CN" altLang="zh-CN"/>
              <a:t>上海市</a:t>
            </a:r>
            <a:r>
              <a:rPr lang="en-US" altLang="zh-CN"/>
              <a:t>PM2.5</a:t>
            </a:r>
            <a:r>
              <a:rPr lang="zh-CN" altLang="zh-CN"/>
              <a:t>浓度的季度均值</a:t>
            </a:r>
            <a:endParaRPr lang="zh-CN" altLang="en-US" dirty="0"/>
          </a:p>
        </p:txBody>
      </p:sp>
    </p:spTree>
    <p:extLst>
      <p:ext uri="{BB962C8B-B14F-4D97-AF65-F5344CB8AC3E}">
        <p14:creationId xmlns:p14="http://schemas.microsoft.com/office/powerpoint/2010/main" val="367075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37826D-032B-44C1-A21E-FDB19D670319}"/>
              </a:ext>
            </a:extLst>
          </p:cNvPr>
          <p:cNvSpPr>
            <a:spLocks noGrp="1"/>
          </p:cNvSpPr>
          <p:nvPr>
            <p:ph type="sldNum" sz="quarter" idx="12"/>
          </p:nvPr>
        </p:nvSpPr>
        <p:spPr/>
        <p:txBody>
          <a:bodyPr/>
          <a:lstStyle/>
          <a:p>
            <a:fld id="{77973F99-D92E-43F1-B379-24FEF9E38722}" type="slidenum">
              <a:rPr lang="zh-CN" altLang="en-US" smtClean="0"/>
              <a:pPr/>
              <a:t>11</a:t>
            </a:fld>
            <a:endParaRPr lang="zh-CN" altLang="en-US"/>
          </a:p>
        </p:txBody>
      </p:sp>
      <p:sp>
        <p:nvSpPr>
          <p:cNvPr id="3" name="文本框 2">
            <a:extLst>
              <a:ext uri="{FF2B5EF4-FFF2-40B4-BE49-F238E27FC236}">
                <a16:creationId xmlns:a16="http://schemas.microsoft.com/office/drawing/2014/main" id="{88DED72B-0FB7-4FD2-AF48-17AFD4ED3458}"/>
              </a:ext>
            </a:extLst>
          </p:cNvPr>
          <p:cNvSpPr txBox="1"/>
          <p:nvPr/>
        </p:nvSpPr>
        <p:spPr>
          <a:xfrm>
            <a:off x="386295" y="1656961"/>
            <a:ext cx="3617256" cy="4985980"/>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rPr>
              <a:t>分析</a:t>
            </a:r>
            <a:endParaRPr kumimoji="0" lang="en-US" altLang="zh-CN"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zh-CN" altLang="zh-CN" dirty="0">
                <a:latin typeface="微软雅黑" panose="020B0503020204020204" pitchFamily="34" charset="-122"/>
                <a:ea typeface="微软雅黑" panose="020B0503020204020204" pitchFamily="34" charset="-122"/>
              </a:rPr>
              <a:t>我们计算了上海市</a:t>
            </a:r>
            <a:r>
              <a:rPr lang="en-US" altLang="zh-CN" dirty="0">
                <a:latin typeface="微软雅黑" panose="020B0503020204020204" pitchFamily="34" charset="-122"/>
                <a:ea typeface="微软雅黑" panose="020B0503020204020204" pitchFamily="34" charset="-122"/>
              </a:rPr>
              <a:t>2013</a:t>
            </a:r>
            <a:r>
              <a:rPr lang="zh-CN" altLang="zh-CN" dirty="0">
                <a:latin typeface="微软雅黑" panose="020B0503020204020204" pitchFamily="34" charset="-122"/>
                <a:ea typeface="微软雅黑" panose="020B0503020204020204" pitchFamily="34" charset="-122"/>
              </a:rPr>
              <a:t>年到</a:t>
            </a:r>
            <a:r>
              <a:rPr lang="en-US" altLang="zh-CN" dirty="0">
                <a:latin typeface="微软雅黑" panose="020B0503020204020204" pitchFamily="34" charset="-122"/>
                <a:ea typeface="微软雅黑" panose="020B0503020204020204" pitchFamily="34" charset="-122"/>
              </a:rPr>
              <a:t>2015</a:t>
            </a:r>
            <a:r>
              <a:rPr lang="zh-CN" altLang="zh-CN" dirty="0">
                <a:latin typeface="微软雅黑" panose="020B0503020204020204" pitchFamily="34" charset="-122"/>
                <a:ea typeface="微软雅黑" panose="020B0503020204020204" pitchFamily="34" charset="-122"/>
              </a:rPr>
              <a:t>年每月的平均浓度，来观察三年来上海市</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浓度的变化以及所在月份对</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的影响。</a:t>
            </a:r>
          </a:p>
          <a:p>
            <a:pPr>
              <a:lnSpc>
                <a:spcPct val="150000"/>
              </a:lnSpc>
            </a:pPr>
            <a:r>
              <a:rPr lang="zh-CN" altLang="zh-CN" dirty="0">
                <a:latin typeface="微软雅黑" panose="020B0503020204020204" pitchFamily="34" charset="-122"/>
                <a:ea typeface="微软雅黑" panose="020B0503020204020204" pitchFamily="34" charset="-122"/>
              </a:rPr>
              <a:t>三年来上海市</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浓度呈轻微的下降趋势，同时注意到</a:t>
            </a:r>
            <a:r>
              <a:rPr lang="en-US" altLang="zh-CN" dirty="0">
                <a:latin typeface="微软雅黑" panose="020B0503020204020204" pitchFamily="34" charset="-122"/>
                <a:ea typeface="微软雅黑" panose="020B0503020204020204" pitchFamily="34" charset="-122"/>
              </a:rPr>
              <a:t>2013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的值异常的高，与当时新闻报道的全国各地频发雾霾天气一致。</a:t>
            </a:r>
          </a:p>
          <a:p>
            <a:pPr lvl="0">
              <a:lnSpc>
                <a:spcPct val="150000"/>
              </a:lnSpc>
            </a:pPr>
            <a:endParaRPr kumimoji="0" lang="zh-CN"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pic>
        <p:nvPicPr>
          <p:cNvPr id="4" name="Picture 18" descr="SGPlot 过程">
            <a:extLst>
              <a:ext uri="{FF2B5EF4-FFF2-40B4-BE49-F238E27FC236}">
                <a16:creationId xmlns:a16="http://schemas.microsoft.com/office/drawing/2014/main" id="{F54C4561-9B21-4B4A-ABA7-A0923BC3999D}"/>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003551" y="1321617"/>
            <a:ext cx="7476760" cy="5370098"/>
          </a:xfrm>
          <a:prstGeom prst="rect">
            <a:avLst/>
          </a:prstGeom>
          <a:noFill/>
          <a:ln>
            <a:noFill/>
          </a:ln>
        </p:spPr>
      </p:pic>
      <p:sp>
        <p:nvSpPr>
          <p:cNvPr id="5" name="文本框 4">
            <a:extLst>
              <a:ext uri="{FF2B5EF4-FFF2-40B4-BE49-F238E27FC236}">
                <a16:creationId xmlns:a16="http://schemas.microsoft.com/office/drawing/2014/main" id="{3FB0B88D-1DA2-417B-B586-E336D494D5FA}"/>
              </a:ext>
            </a:extLst>
          </p:cNvPr>
          <p:cNvSpPr txBox="1"/>
          <p:nvPr/>
        </p:nvSpPr>
        <p:spPr>
          <a:xfrm>
            <a:off x="5664043" y="952285"/>
            <a:ext cx="4636168" cy="369332"/>
          </a:xfrm>
          <a:prstGeom prst="rect">
            <a:avLst/>
          </a:prstGeom>
          <a:noFill/>
        </p:spPr>
        <p:txBody>
          <a:bodyPr wrap="square" rtlCol="0">
            <a:spAutoFit/>
          </a:bodyPr>
          <a:lstStyle/>
          <a:p>
            <a:r>
              <a:rPr lang="zh-CN" altLang="zh-CN" dirty="0"/>
              <a:t>上海市</a:t>
            </a:r>
            <a:r>
              <a:rPr lang="en-US" altLang="zh-CN" dirty="0"/>
              <a:t>PM2.5</a:t>
            </a:r>
            <a:r>
              <a:rPr lang="zh-CN" altLang="zh-CN" dirty="0"/>
              <a:t>浓度</a:t>
            </a:r>
            <a:r>
              <a:rPr lang="en-US" altLang="zh-CN" dirty="0"/>
              <a:t>2013-2015</a:t>
            </a:r>
            <a:r>
              <a:rPr lang="zh-CN" altLang="zh-CN" dirty="0"/>
              <a:t>年月度变化趋势</a:t>
            </a:r>
            <a:endParaRPr lang="zh-CN" altLang="en-US" dirty="0"/>
          </a:p>
        </p:txBody>
      </p:sp>
    </p:spTree>
    <p:extLst>
      <p:ext uri="{BB962C8B-B14F-4D97-AF65-F5344CB8AC3E}">
        <p14:creationId xmlns:p14="http://schemas.microsoft.com/office/powerpoint/2010/main" val="281543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9241E2-8849-4F4D-85E3-87D89209BD05}"/>
              </a:ext>
            </a:extLst>
          </p:cNvPr>
          <p:cNvSpPr>
            <a:spLocks noGrp="1"/>
          </p:cNvSpPr>
          <p:nvPr>
            <p:ph type="sldNum" sz="quarter" idx="12"/>
          </p:nvPr>
        </p:nvSpPr>
        <p:spPr/>
        <p:txBody>
          <a:bodyPr/>
          <a:lstStyle/>
          <a:p>
            <a:fld id="{77973F99-D92E-43F1-B379-24FEF9E38722}" type="slidenum">
              <a:rPr lang="zh-CN" altLang="en-US" smtClean="0"/>
              <a:pPr/>
              <a:t>12</a:t>
            </a:fld>
            <a:endParaRPr lang="zh-CN" altLang="en-US"/>
          </a:p>
        </p:txBody>
      </p:sp>
      <p:sp>
        <p:nvSpPr>
          <p:cNvPr id="3" name="文本框 2">
            <a:extLst>
              <a:ext uri="{FF2B5EF4-FFF2-40B4-BE49-F238E27FC236}">
                <a16:creationId xmlns:a16="http://schemas.microsoft.com/office/drawing/2014/main" id="{9BAE1A36-CD67-44AF-85BF-C8C837A572B5}"/>
              </a:ext>
            </a:extLst>
          </p:cNvPr>
          <p:cNvSpPr txBox="1"/>
          <p:nvPr/>
        </p:nvSpPr>
        <p:spPr>
          <a:xfrm>
            <a:off x="422503" y="1465420"/>
            <a:ext cx="3357456" cy="5059222"/>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rPr>
              <a:t>分析</a:t>
            </a:r>
            <a:endParaRPr kumimoji="0" lang="en-US" altLang="zh-CN"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endParaRPr>
          </a:p>
          <a:p>
            <a:pPr>
              <a:lnSpc>
                <a:spcPct val="150000"/>
              </a:lnSpc>
            </a:pPr>
            <a:r>
              <a:rPr lang="zh-CN" altLang="zh-CN" dirty="0">
                <a:latin typeface="微软雅黑" panose="020B0503020204020204" pitchFamily="34" charset="-122"/>
                <a:ea typeface="微软雅黑" panose="020B0503020204020204" pitchFamily="34" charset="-122"/>
              </a:rPr>
              <a:t>观察到每天</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浓度的变化幅度不大，极差只有大约</a:t>
            </a:r>
            <a:r>
              <a:rPr lang="en-US" altLang="zh-CN" dirty="0">
                <a:latin typeface="微软雅黑" panose="020B0503020204020204" pitchFamily="34" charset="-122"/>
                <a:ea typeface="微软雅黑" panose="020B0503020204020204" pitchFamily="34" charset="-122"/>
              </a:rPr>
              <a:t>5μg/m³, </a:t>
            </a:r>
            <a:r>
              <a:rPr lang="zh-CN" altLang="zh-CN" dirty="0">
                <a:latin typeface="微软雅黑" panose="020B0503020204020204" pitchFamily="34" charset="-122"/>
                <a:ea typeface="微软雅黑" panose="020B0503020204020204" pitchFamily="34" charset="-122"/>
              </a:rPr>
              <a:t>但能看出较明显的变化趋势</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每天的</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浓度从</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点以及下午三点开始显著提高，在</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点以及</a:t>
            </a:r>
            <a:r>
              <a:rPr lang="en-US" altLang="zh-CN" dirty="0">
                <a:latin typeface="微软雅黑" panose="020B0503020204020204" pitchFamily="34" charset="-122"/>
                <a:ea typeface="微软雅黑" panose="020B0503020204020204" pitchFamily="34" charset="-122"/>
              </a:rPr>
              <a:t>20</a:t>
            </a:r>
            <a:r>
              <a:rPr lang="zh-CN" altLang="zh-CN" dirty="0">
                <a:latin typeface="微软雅黑" panose="020B0503020204020204" pitchFamily="34" charset="-122"/>
                <a:ea typeface="微软雅黑" panose="020B0503020204020204" pitchFamily="34" charset="-122"/>
              </a:rPr>
              <a:t>点达到</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个峰值。可能的解释是</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点以及下午三点开始行驶的机动车排放的尾气造成的</a:t>
            </a:r>
            <a:r>
              <a:rPr lang="en-US" altLang="zh-CN" dirty="0">
                <a:latin typeface="微软雅黑" panose="020B0503020204020204" pitchFamily="34" charset="-122"/>
                <a:ea typeface="微软雅黑" panose="020B0503020204020204" pitchFamily="34" charset="-122"/>
              </a:rPr>
              <a:t>PM2.5</a:t>
            </a:r>
            <a:r>
              <a:rPr lang="zh-CN" altLang="zh-CN" dirty="0">
                <a:latin typeface="微软雅黑" panose="020B0503020204020204" pitchFamily="34" charset="-122"/>
                <a:ea typeface="微软雅黑" panose="020B0503020204020204" pitchFamily="34" charset="-122"/>
              </a:rPr>
              <a:t>的累积。</a:t>
            </a:r>
          </a:p>
          <a:p>
            <a:pPr lvl="0">
              <a:lnSpc>
                <a:spcPct val="150000"/>
              </a:lnSpc>
            </a:pPr>
            <a:endParaRPr kumimoji="0" lang="zh-CN"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pic>
        <p:nvPicPr>
          <p:cNvPr id="4" name="Picture 20" descr="SGPlot 过程">
            <a:extLst>
              <a:ext uri="{FF2B5EF4-FFF2-40B4-BE49-F238E27FC236}">
                <a16:creationId xmlns:a16="http://schemas.microsoft.com/office/drawing/2014/main" id="{1CEF8203-6984-4137-8DBD-14C69BE502FE}"/>
              </a:ext>
            </a:extLst>
          </p:cNvPr>
          <p:cNvPicPr/>
          <p:nvPr/>
        </p:nvPicPr>
        <p:blipFill>
          <a:blip r:embed="rId3">
            <a:extLst>
              <a:ext uri="{28A0092B-C50C-407E-A947-70E740481C1C}">
                <a14:useLocalDpi xmlns:a14="http://schemas.microsoft.com/office/drawing/2010/main" val="0"/>
              </a:ext>
            </a:extLst>
          </a:blip>
          <a:srcRect/>
          <a:stretch>
            <a:fillRect/>
          </a:stretch>
        </p:blipFill>
        <p:spPr>
          <a:xfrm>
            <a:off x="3779959" y="1389704"/>
            <a:ext cx="8176065" cy="4839538"/>
          </a:xfrm>
          <a:prstGeom prst="rect">
            <a:avLst/>
          </a:prstGeom>
          <a:noFill/>
          <a:ln>
            <a:noFill/>
          </a:ln>
        </p:spPr>
      </p:pic>
      <p:sp>
        <p:nvSpPr>
          <p:cNvPr id="5" name="文本框 4">
            <a:extLst>
              <a:ext uri="{FF2B5EF4-FFF2-40B4-BE49-F238E27FC236}">
                <a16:creationId xmlns:a16="http://schemas.microsoft.com/office/drawing/2014/main" id="{57AA1AEC-E56C-47E8-84AD-7FB6AA4AB32D}"/>
              </a:ext>
            </a:extLst>
          </p:cNvPr>
          <p:cNvSpPr txBox="1"/>
          <p:nvPr/>
        </p:nvSpPr>
        <p:spPr>
          <a:xfrm>
            <a:off x="6096000" y="935763"/>
            <a:ext cx="3657600" cy="369332"/>
          </a:xfrm>
          <a:prstGeom prst="rect">
            <a:avLst/>
          </a:prstGeom>
          <a:noFill/>
        </p:spPr>
        <p:txBody>
          <a:bodyPr wrap="square" rtlCol="0">
            <a:spAutoFit/>
          </a:bodyPr>
          <a:lstStyle/>
          <a:p>
            <a:r>
              <a:rPr lang="zh-CN" altLang="zh-CN"/>
              <a:t>上海市</a:t>
            </a:r>
            <a:r>
              <a:rPr lang="en-US" altLang="zh-CN"/>
              <a:t>PM2.5</a:t>
            </a:r>
            <a:r>
              <a:rPr lang="zh-CN" altLang="zh-CN"/>
              <a:t>浓度每日变化趋势</a:t>
            </a:r>
            <a:endParaRPr lang="zh-CN" altLang="en-US" dirty="0"/>
          </a:p>
        </p:txBody>
      </p:sp>
    </p:spTree>
    <p:extLst>
      <p:ext uri="{BB962C8B-B14F-4D97-AF65-F5344CB8AC3E}">
        <p14:creationId xmlns:p14="http://schemas.microsoft.com/office/powerpoint/2010/main" val="368104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4A35BF3-8D40-41DD-88D4-51D40840C487}"/>
              </a:ext>
            </a:extLst>
          </p:cNvPr>
          <p:cNvSpPr>
            <a:spLocks noGrp="1"/>
          </p:cNvSpPr>
          <p:nvPr>
            <p:ph type="sldNum" sz="quarter" idx="12"/>
          </p:nvPr>
        </p:nvSpPr>
        <p:spPr/>
        <p:txBody>
          <a:bodyPr/>
          <a:lstStyle/>
          <a:p>
            <a:fld id="{77973F99-D92E-43F1-B379-24FEF9E38722}" type="slidenum">
              <a:rPr lang="zh-CN" altLang="en-US" smtClean="0"/>
              <a:pPr/>
              <a:t>13</a:t>
            </a:fld>
            <a:endParaRPr lang="zh-CN" altLang="en-US"/>
          </a:p>
        </p:txBody>
      </p:sp>
      <p:pic>
        <p:nvPicPr>
          <p:cNvPr id="3" name="Picture 21" descr="A screenshot of a video game&#10;&#10;Description generated with high confidence">
            <a:extLst>
              <a:ext uri="{FF2B5EF4-FFF2-40B4-BE49-F238E27FC236}">
                <a16:creationId xmlns:a16="http://schemas.microsoft.com/office/drawing/2014/main" id="{DCEB491E-7561-401A-A707-B5AF81606EDC}"/>
              </a:ext>
            </a:extLst>
          </p:cNvPr>
          <p:cNvPicPr/>
          <p:nvPr/>
        </p:nvPicPr>
        <p:blipFill>
          <a:blip r:embed="rId3">
            <a:extLst>
              <a:ext uri="{28A0092B-C50C-407E-A947-70E740481C1C}">
                <a14:useLocalDpi xmlns:a14="http://schemas.microsoft.com/office/drawing/2010/main" val="0"/>
              </a:ext>
            </a:extLst>
          </a:blip>
          <a:stretch>
            <a:fillRect/>
          </a:stretch>
        </p:blipFill>
        <p:spPr>
          <a:xfrm>
            <a:off x="553318" y="1749190"/>
            <a:ext cx="6697713" cy="3896793"/>
          </a:xfrm>
          <a:prstGeom prst="rect">
            <a:avLst/>
          </a:prstGeom>
        </p:spPr>
      </p:pic>
      <p:graphicFrame>
        <p:nvGraphicFramePr>
          <p:cNvPr id="4" name="表格 3">
            <a:extLst>
              <a:ext uri="{FF2B5EF4-FFF2-40B4-BE49-F238E27FC236}">
                <a16:creationId xmlns:a16="http://schemas.microsoft.com/office/drawing/2014/main" id="{55A96FAE-E322-4B7D-B818-1B25105B39F1}"/>
              </a:ext>
            </a:extLst>
          </p:cNvPr>
          <p:cNvGraphicFramePr>
            <a:graphicFrameLocks noGrp="1"/>
          </p:cNvGraphicFramePr>
          <p:nvPr>
            <p:extLst>
              <p:ext uri="{D42A27DB-BD31-4B8C-83A1-F6EECF244321}">
                <p14:modId xmlns:p14="http://schemas.microsoft.com/office/powerpoint/2010/main" val="1717744601"/>
              </p:ext>
            </p:extLst>
          </p:nvPr>
        </p:nvGraphicFramePr>
        <p:xfrm>
          <a:off x="7870658" y="1749189"/>
          <a:ext cx="3768023" cy="3896792"/>
        </p:xfrm>
        <a:graphic>
          <a:graphicData uri="http://schemas.openxmlformats.org/drawingml/2006/table">
            <a:tbl>
              <a:tblPr firstRow="1" firstCol="1" bandRow="1">
                <a:tableStyleId>{21E4AEA4-8DFA-4A89-87EB-49C32662AFE0}</a:tableStyleId>
              </a:tblPr>
              <a:tblGrid>
                <a:gridCol w="986097">
                  <a:extLst>
                    <a:ext uri="{9D8B030D-6E8A-4147-A177-3AD203B41FA5}">
                      <a16:colId xmlns:a16="http://schemas.microsoft.com/office/drawing/2014/main" val="1099774647"/>
                    </a:ext>
                  </a:extLst>
                </a:gridCol>
                <a:gridCol w="1148656">
                  <a:extLst>
                    <a:ext uri="{9D8B030D-6E8A-4147-A177-3AD203B41FA5}">
                      <a16:colId xmlns:a16="http://schemas.microsoft.com/office/drawing/2014/main" val="1999243428"/>
                    </a:ext>
                  </a:extLst>
                </a:gridCol>
                <a:gridCol w="1633270">
                  <a:extLst>
                    <a:ext uri="{9D8B030D-6E8A-4147-A177-3AD203B41FA5}">
                      <a16:colId xmlns:a16="http://schemas.microsoft.com/office/drawing/2014/main" val="1394222663"/>
                    </a:ext>
                  </a:extLst>
                </a:gridCol>
              </a:tblGrid>
              <a:tr h="1023916">
                <a:tc>
                  <a:txBody>
                    <a:bodyPr/>
                    <a:lstStyle/>
                    <a:p>
                      <a:pPr algn="l">
                        <a:lnSpc>
                          <a:spcPct val="150000"/>
                        </a:lnSpc>
                        <a:spcAft>
                          <a:spcPts val="0"/>
                        </a:spcAft>
                      </a:pPr>
                      <a:r>
                        <a:rPr lang="en-US" sz="1800" kern="100">
                          <a:effectLst/>
                        </a:rPr>
                        <a:t>cbwd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observations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Mean pm2.5 level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5353007"/>
                  </a:ext>
                </a:extLst>
              </a:tr>
              <a:tr h="476504">
                <a:tc>
                  <a:txBody>
                    <a:bodyPr/>
                    <a:lstStyle/>
                    <a:p>
                      <a:pPr algn="l">
                        <a:lnSpc>
                          <a:spcPct val="150000"/>
                        </a:lnSpc>
                        <a:spcAft>
                          <a:spcPts val="0"/>
                        </a:spcAft>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dirty="0">
                          <a:effectLst/>
                        </a:rPr>
                        <a:t>59.11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11861332"/>
                  </a:ext>
                </a:extLst>
              </a:tr>
              <a:tr h="490356">
                <a:tc>
                  <a:txBody>
                    <a:bodyPr/>
                    <a:lstStyle/>
                    <a:p>
                      <a:pPr algn="l">
                        <a:lnSpc>
                          <a:spcPct val="150000"/>
                        </a:lnSpc>
                        <a:spcAft>
                          <a:spcPts val="0"/>
                        </a:spcAft>
                      </a:pPr>
                      <a:r>
                        <a:rPr lang="en-US" sz="1800" kern="100">
                          <a:effectLst/>
                        </a:rPr>
                        <a:t>NE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9545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43.69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0536229"/>
                  </a:ext>
                </a:extLst>
              </a:tr>
              <a:tr h="476504">
                <a:tc>
                  <a:txBody>
                    <a:bodyPr/>
                    <a:lstStyle/>
                    <a:p>
                      <a:pPr algn="l">
                        <a:lnSpc>
                          <a:spcPct val="150000"/>
                        </a:lnSpc>
                        <a:spcAft>
                          <a:spcPts val="0"/>
                        </a:spcAft>
                      </a:pPr>
                      <a:r>
                        <a:rPr lang="en-US" sz="1800" kern="100">
                          <a:effectLst/>
                        </a:rPr>
                        <a:t>NW</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4948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dirty="0">
                          <a:effectLst/>
                        </a:rPr>
                        <a:t>82.17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79732201"/>
                  </a:ext>
                </a:extLst>
              </a:tr>
              <a:tr h="476504">
                <a:tc>
                  <a:txBody>
                    <a:bodyPr/>
                    <a:lstStyle/>
                    <a:p>
                      <a:pPr algn="l">
                        <a:lnSpc>
                          <a:spcPct val="150000"/>
                        </a:lnSpc>
                        <a:spcAft>
                          <a:spcPts val="0"/>
                        </a:spcAft>
                      </a:pPr>
                      <a:r>
                        <a:rPr lang="en-US" sz="1800" kern="100">
                          <a:effectLst/>
                        </a:rPr>
                        <a:t>SE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7585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46.42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9922369"/>
                  </a:ext>
                </a:extLst>
              </a:tr>
              <a:tr h="476504">
                <a:tc>
                  <a:txBody>
                    <a:bodyPr/>
                    <a:lstStyle/>
                    <a:p>
                      <a:pPr algn="l">
                        <a:lnSpc>
                          <a:spcPct val="150000"/>
                        </a:lnSpc>
                        <a:spcAft>
                          <a:spcPts val="0"/>
                        </a:spcAft>
                      </a:pPr>
                      <a:r>
                        <a:rPr lang="en-US" sz="1800" kern="100">
                          <a:effectLst/>
                        </a:rPr>
                        <a:t>SW</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3235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a:effectLst/>
                        </a:rPr>
                        <a:t>70.97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4425848"/>
                  </a:ext>
                </a:extLst>
              </a:tr>
              <a:tr h="476504">
                <a:tc>
                  <a:txBody>
                    <a:bodyPr/>
                    <a:lstStyle/>
                    <a:p>
                      <a:pPr algn="l">
                        <a:lnSpc>
                          <a:spcPct val="150000"/>
                        </a:lnSpc>
                        <a:spcAft>
                          <a:spcPts val="0"/>
                        </a:spcAft>
                      </a:pPr>
                      <a:r>
                        <a:rPr lang="en-US" sz="1800" kern="100">
                          <a:effectLst/>
                        </a:rPr>
                        <a:t>cv</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dirty="0">
                          <a:effectLst/>
                        </a:rPr>
                        <a:t>963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800" kern="100" dirty="0">
                          <a:effectLst/>
                        </a:rPr>
                        <a:t>80.20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7796397"/>
                  </a:ext>
                </a:extLst>
              </a:tr>
            </a:tbl>
          </a:graphicData>
        </a:graphic>
      </p:graphicFrame>
      <p:sp>
        <p:nvSpPr>
          <p:cNvPr id="7" name="矩形 6">
            <a:extLst>
              <a:ext uri="{FF2B5EF4-FFF2-40B4-BE49-F238E27FC236}">
                <a16:creationId xmlns:a16="http://schemas.microsoft.com/office/drawing/2014/main" id="{CDFCF6EE-5719-4B9A-A891-07521544810E}"/>
              </a:ext>
            </a:extLst>
          </p:cNvPr>
          <p:cNvSpPr/>
          <p:nvPr/>
        </p:nvSpPr>
        <p:spPr>
          <a:xfrm>
            <a:off x="737937" y="5854459"/>
            <a:ext cx="6513094" cy="923330"/>
          </a:xfrm>
          <a:prstGeom prst="rect">
            <a:avLst/>
          </a:prstGeom>
        </p:spPr>
        <p:txBody>
          <a:bodyPr wrap="square">
            <a:spAutoFit/>
          </a:bodyPr>
          <a:lstStyle/>
          <a:p>
            <a:pPr>
              <a:lnSpc>
                <a:spcPct val="150000"/>
              </a:lnSpc>
            </a:pP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可以明显地看出刮西南和西北风，或者不刮风时</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的水平非常高，而刮东北和东南风时</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的浓度水平较低。</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7424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6B4E96-8B2F-461E-9757-5C3A4821FBC1}"/>
              </a:ext>
            </a:extLst>
          </p:cNvPr>
          <p:cNvSpPr>
            <a:spLocks noGrp="1"/>
          </p:cNvSpPr>
          <p:nvPr>
            <p:ph type="sldNum" sz="quarter" idx="12"/>
          </p:nvPr>
        </p:nvSpPr>
        <p:spPr/>
        <p:txBody>
          <a:bodyPr/>
          <a:lstStyle/>
          <a:p>
            <a:fld id="{77973F99-D92E-43F1-B379-24FEF9E38722}" type="slidenum">
              <a:rPr lang="zh-CN" altLang="en-US" smtClean="0"/>
              <a:pPr/>
              <a:t>14</a:t>
            </a:fld>
            <a:endParaRPr lang="zh-CN" altLang="en-US"/>
          </a:p>
        </p:txBody>
      </p:sp>
      <p:pic>
        <p:nvPicPr>
          <p:cNvPr id="11266" name="Picture 2" descr="“pollutionlevel”的条形图">
            <a:extLst>
              <a:ext uri="{FF2B5EF4-FFF2-40B4-BE49-F238E27FC236}">
                <a16:creationId xmlns:a16="http://schemas.microsoft.com/office/drawing/2014/main" id="{EED3C70C-9DD8-40A6-B902-A00DD0D9B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034" t="3378" r="14020" b="226"/>
          <a:stretch>
            <a:fillRect/>
          </a:stretch>
        </p:blipFill>
        <p:spPr bwMode="auto">
          <a:xfrm>
            <a:off x="5532582" y="1074319"/>
            <a:ext cx="5674142" cy="5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C68F83E7-1D9E-4AE5-97F5-C8A039C87ED2}"/>
              </a:ext>
            </a:extLst>
          </p:cNvPr>
          <p:cNvSpPr txBox="1"/>
          <p:nvPr/>
        </p:nvSpPr>
        <p:spPr>
          <a:xfrm>
            <a:off x="7411453" y="666873"/>
            <a:ext cx="2406316" cy="369332"/>
          </a:xfrm>
          <a:prstGeom prst="rect">
            <a:avLst/>
          </a:prstGeom>
          <a:noFill/>
        </p:spPr>
        <p:txBody>
          <a:bodyPr wrap="square" rtlCol="0">
            <a:spAutoFit/>
          </a:bodyPr>
          <a:lstStyle/>
          <a:p>
            <a:r>
              <a:rPr lang="zh-CN" altLang="zh-CN" dirty="0"/>
              <a:t>上海市空气质量分析</a:t>
            </a:r>
            <a:endParaRPr lang="zh-CN" altLang="en-US" dirty="0"/>
          </a:p>
        </p:txBody>
      </p:sp>
      <p:graphicFrame>
        <p:nvGraphicFramePr>
          <p:cNvPr id="5" name="表格 4">
            <a:extLst>
              <a:ext uri="{FF2B5EF4-FFF2-40B4-BE49-F238E27FC236}">
                <a16:creationId xmlns:a16="http://schemas.microsoft.com/office/drawing/2014/main" id="{3BE822D2-B557-4872-A8E0-A5EBEAADD6DA}"/>
              </a:ext>
            </a:extLst>
          </p:cNvPr>
          <p:cNvGraphicFramePr>
            <a:graphicFrameLocks noGrp="1"/>
          </p:cNvGraphicFramePr>
          <p:nvPr>
            <p:extLst>
              <p:ext uri="{D42A27DB-BD31-4B8C-83A1-F6EECF244321}">
                <p14:modId xmlns:p14="http://schemas.microsoft.com/office/powerpoint/2010/main" val="1537935068"/>
              </p:ext>
            </p:extLst>
          </p:nvPr>
        </p:nvGraphicFramePr>
        <p:xfrm>
          <a:off x="402117" y="3323092"/>
          <a:ext cx="4857751" cy="3534908"/>
        </p:xfrm>
        <a:graphic>
          <a:graphicData uri="http://schemas.openxmlformats.org/drawingml/2006/table">
            <a:tbl>
              <a:tblPr firstRow="1" firstCol="1" bandRow="1">
                <a:tableStyleId>{21E4AEA4-8DFA-4A89-87EB-49C32662AFE0}</a:tableStyleId>
              </a:tblPr>
              <a:tblGrid>
                <a:gridCol w="1208885">
                  <a:extLst>
                    <a:ext uri="{9D8B030D-6E8A-4147-A177-3AD203B41FA5}">
                      <a16:colId xmlns:a16="http://schemas.microsoft.com/office/drawing/2014/main" val="3906242556"/>
                    </a:ext>
                  </a:extLst>
                </a:gridCol>
                <a:gridCol w="1057855">
                  <a:extLst>
                    <a:ext uri="{9D8B030D-6E8A-4147-A177-3AD203B41FA5}">
                      <a16:colId xmlns:a16="http://schemas.microsoft.com/office/drawing/2014/main" val="2467218199"/>
                    </a:ext>
                  </a:extLst>
                </a:gridCol>
                <a:gridCol w="831941">
                  <a:extLst>
                    <a:ext uri="{9D8B030D-6E8A-4147-A177-3AD203B41FA5}">
                      <a16:colId xmlns:a16="http://schemas.microsoft.com/office/drawing/2014/main" val="342147912"/>
                    </a:ext>
                  </a:extLst>
                </a:gridCol>
                <a:gridCol w="1759070">
                  <a:extLst>
                    <a:ext uri="{9D8B030D-6E8A-4147-A177-3AD203B41FA5}">
                      <a16:colId xmlns:a16="http://schemas.microsoft.com/office/drawing/2014/main" val="178222504"/>
                    </a:ext>
                  </a:extLst>
                </a:gridCol>
              </a:tblGrid>
              <a:tr h="521225">
                <a:tc>
                  <a:txBody>
                    <a:bodyPr/>
                    <a:lstStyle/>
                    <a:p>
                      <a:pPr algn="ctr">
                        <a:spcAft>
                          <a:spcPts val="0"/>
                        </a:spcAft>
                      </a:pPr>
                      <a:r>
                        <a:rPr lang="en-US" sz="1800" kern="0">
                          <a:effectLst/>
                        </a:rPr>
                        <a:t>Pollutionlevel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Observations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Propotion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latinLnBrk="1">
                        <a:spcAft>
                          <a:spcPts val="0"/>
                        </a:spcAft>
                      </a:pPr>
                      <a:r>
                        <a:rPr lang="en-US" sz="1800" kern="0">
                          <a:effectLst/>
                        </a:rPr>
                        <a:t>Cumulated proportaion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0093531"/>
                  </a:ext>
                </a:extLst>
              </a:tr>
              <a:tr h="450684">
                <a:tc>
                  <a:txBody>
                    <a:bodyPr/>
                    <a:lstStyle/>
                    <a:p>
                      <a:pPr algn="ctr">
                        <a:spcAft>
                          <a:spcPts val="0"/>
                        </a:spcAft>
                      </a:pPr>
                      <a:r>
                        <a:rPr lang="zh-CN" sz="1800" kern="0">
                          <a:effectLst/>
                        </a:rPr>
                        <a:t>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51275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39.02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39.02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63817498"/>
                  </a:ext>
                </a:extLst>
              </a:tr>
              <a:tr h="450684">
                <a:tc>
                  <a:txBody>
                    <a:bodyPr/>
                    <a:lstStyle/>
                    <a:p>
                      <a:pPr algn="ctr">
                        <a:spcAft>
                          <a:spcPts val="0"/>
                        </a:spcAft>
                      </a:pPr>
                      <a:r>
                        <a:rPr lang="zh-CN" sz="1800" kern="0">
                          <a:effectLst/>
                        </a:rPr>
                        <a:t>良</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50156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38.17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77.19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8714247"/>
                  </a:ext>
                </a:extLst>
              </a:tr>
              <a:tr h="521225">
                <a:tc>
                  <a:txBody>
                    <a:bodyPr/>
                    <a:lstStyle/>
                    <a:p>
                      <a:pPr algn="ctr">
                        <a:spcAft>
                          <a:spcPts val="0"/>
                        </a:spcAft>
                      </a:pPr>
                      <a:r>
                        <a:rPr lang="zh-CN" sz="1800" kern="0">
                          <a:effectLst/>
                        </a:rPr>
                        <a:t>轻度污染</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17721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13.49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90.68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37206092"/>
                  </a:ext>
                </a:extLst>
              </a:tr>
              <a:tr h="521225">
                <a:tc>
                  <a:txBody>
                    <a:bodyPr/>
                    <a:lstStyle/>
                    <a:p>
                      <a:pPr algn="ctr">
                        <a:spcAft>
                          <a:spcPts val="0"/>
                        </a:spcAft>
                      </a:pPr>
                      <a:r>
                        <a:rPr lang="zh-CN" sz="1800" kern="0">
                          <a:effectLst/>
                        </a:rPr>
                        <a:t>中度污染</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6286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4.78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95.46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82706658"/>
                  </a:ext>
                </a:extLst>
              </a:tr>
              <a:tr h="521225">
                <a:tc>
                  <a:txBody>
                    <a:bodyPr/>
                    <a:lstStyle/>
                    <a:p>
                      <a:pPr algn="ctr">
                        <a:spcAft>
                          <a:spcPts val="0"/>
                        </a:spcAft>
                      </a:pPr>
                      <a:r>
                        <a:rPr lang="zh-CN" sz="1800" kern="0">
                          <a:effectLst/>
                        </a:rPr>
                        <a:t>重度污染</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5243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99.45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2888933"/>
                  </a:ext>
                </a:extLst>
              </a:tr>
              <a:tr h="521225">
                <a:tc>
                  <a:txBody>
                    <a:bodyPr/>
                    <a:lstStyle/>
                    <a:p>
                      <a:pPr algn="ctr">
                        <a:spcAft>
                          <a:spcPts val="0"/>
                        </a:spcAft>
                      </a:pPr>
                      <a:r>
                        <a:rPr lang="zh-CN" sz="1800" kern="0">
                          <a:effectLst/>
                        </a:rPr>
                        <a:t>严重污染</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719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0.55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100.00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788621"/>
                  </a:ext>
                </a:extLst>
              </a:tr>
            </a:tbl>
          </a:graphicData>
        </a:graphic>
      </p:graphicFrame>
      <p:sp>
        <p:nvSpPr>
          <p:cNvPr id="6" name="文本框 5">
            <a:extLst>
              <a:ext uri="{FF2B5EF4-FFF2-40B4-BE49-F238E27FC236}">
                <a16:creationId xmlns:a16="http://schemas.microsoft.com/office/drawing/2014/main" id="{44713FA3-1AF2-470B-950B-7F6C3D92EC1E}"/>
              </a:ext>
            </a:extLst>
          </p:cNvPr>
          <p:cNvSpPr txBox="1"/>
          <p:nvPr/>
        </p:nvSpPr>
        <p:spPr>
          <a:xfrm>
            <a:off x="402117" y="2133600"/>
            <a:ext cx="4857751"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出乎意料</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，上海市空气质量为优和良的时间占了</a:t>
            </a:r>
            <a:r>
              <a:rPr lang="en-US" altLang="zh-CN" dirty="0">
                <a:latin typeface="微软雅黑" panose="020B0503020204020204" pitchFamily="34" charset="-122"/>
                <a:ea typeface="微软雅黑" panose="020B0503020204020204" pitchFamily="34" charset="-122"/>
              </a:rPr>
              <a:t>77.19%</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61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5F2D384-20D1-4155-8460-D693CC867DFE}"/>
              </a:ext>
            </a:extLst>
          </p:cNvPr>
          <p:cNvSpPr>
            <a:spLocks noGrp="1"/>
          </p:cNvSpPr>
          <p:nvPr>
            <p:ph type="sldNum" sz="quarter" idx="12"/>
          </p:nvPr>
        </p:nvSpPr>
        <p:spPr/>
        <p:txBody>
          <a:bodyPr/>
          <a:lstStyle/>
          <a:p>
            <a:fld id="{77973F99-D92E-43F1-B379-24FEF9E38722}" type="slidenum">
              <a:rPr lang="zh-CN" altLang="en-US" smtClean="0"/>
              <a:pPr/>
              <a:t>15</a:t>
            </a:fld>
            <a:endParaRPr lang="zh-CN" altLang="en-US"/>
          </a:p>
        </p:txBody>
      </p:sp>
      <p:pic>
        <p:nvPicPr>
          <p:cNvPr id="16386" name="Picture 2" descr="“pollutionlevel”的条形图">
            <a:extLst>
              <a:ext uri="{FF2B5EF4-FFF2-40B4-BE49-F238E27FC236}">
                <a16:creationId xmlns:a16="http://schemas.microsoft.com/office/drawing/2014/main" id="{696AF6A5-797E-4594-9A1E-EF5AEE3A3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1" t="3748"/>
          <a:stretch>
            <a:fillRect/>
          </a:stretch>
        </p:blipFill>
        <p:spPr bwMode="auto">
          <a:xfrm>
            <a:off x="5616558" y="2039078"/>
            <a:ext cx="6604139" cy="481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8A863D89-74C9-4D8C-AFB2-7DF3360776CC}"/>
              </a:ext>
            </a:extLst>
          </p:cNvPr>
          <p:cNvPicPr/>
          <p:nvPr/>
        </p:nvPicPr>
        <p:blipFill>
          <a:blip r:embed="rId4"/>
          <a:srcRect l="180" t="15296" r="1"/>
          <a:stretch>
            <a:fillRect/>
          </a:stretch>
        </p:blipFill>
        <p:spPr>
          <a:xfrm>
            <a:off x="415273" y="1659806"/>
            <a:ext cx="5201285" cy="32175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矩形 2">
            <a:extLst>
              <a:ext uri="{FF2B5EF4-FFF2-40B4-BE49-F238E27FC236}">
                <a16:creationId xmlns:a16="http://schemas.microsoft.com/office/drawing/2014/main" id="{12A1B07B-B754-4A99-A17A-FF0F68F7EC10}"/>
              </a:ext>
            </a:extLst>
          </p:cNvPr>
          <p:cNvSpPr/>
          <p:nvPr/>
        </p:nvSpPr>
        <p:spPr>
          <a:xfrm>
            <a:off x="0" y="5076774"/>
            <a:ext cx="6096000" cy="646331"/>
          </a:xfrm>
          <a:prstGeom prst="rect">
            <a:avLst/>
          </a:prstGeom>
        </p:spPr>
        <p:txBody>
          <a:bodyPr>
            <a:spAutoFit/>
          </a:bodyPr>
          <a:lstStyle/>
          <a:p>
            <a:pPr algn="ctr">
              <a:spcAft>
                <a:spcPts val="0"/>
              </a:spcAft>
            </a:pPr>
            <a:r>
              <a:rPr lang="zh-CN" altLang="zh-CN" kern="100" dirty="0">
                <a:latin typeface="+mj-ea"/>
                <a:ea typeface="+mj-ea"/>
                <a:cs typeface="Times New Roman" panose="02020603050405020304" pitchFamily="18" charset="0"/>
              </a:rPr>
              <a:t> 中美</a:t>
            </a:r>
            <a:r>
              <a:rPr lang="en-US" altLang="zh-CN" kern="100" dirty="0">
                <a:latin typeface="+mj-ea"/>
                <a:ea typeface="+mj-ea"/>
                <a:cs typeface="Times New Roman" panose="02020603050405020304" pitchFamily="18" charset="0"/>
              </a:rPr>
              <a:t>pm2.5</a:t>
            </a:r>
            <a:r>
              <a:rPr lang="zh-CN" altLang="zh-CN" kern="100" dirty="0">
                <a:latin typeface="+mj-ea"/>
                <a:ea typeface="+mj-ea"/>
                <a:cs typeface="Times New Roman" panose="02020603050405020304" pitchFamily="18" charset="0"/>
              </a:rPr>
              <a:t>日均浓度对应指数等级</a:t>
            </a:r>
          </a:p>
          <a:p>
            <a:pPr algn="ctr">
              <a:spcAft>
                <a:spcPts val="0"/>
              </a:spcAft>
            </a:pPr>
            <a:r>
              <a:rPr lang="zh-CN" altLang="zh-CN" kern="100" dirty="0">
                <a:latin typeface="+mj-ea"/>
                <a:ea typeface="+mj-ea"/>
                <a:cs typeface="Times New Roman" panose="02020603050405020304" pitchFamily="18" charset="0"/>
              </a:rPr>
              <a:t>来源 </a:t>
            </a:r>
            <a:r>
              <a:rPr lang="zh-CN" altLang="zh-CN" kern="100" dirty="0">
                <a:latin typeface="+mj-ea"/>
                <a:ea typeface="+mj-ea"/>
                <a:cs typeface="Arial" panose="020B0604020202020204" pitchFamily="34" charset="0"/>
              </a:rPr>
              <a:t>中国环保部官网、美国环保署（</a:t>
            </a:r>
            <a:r>
              <a:rPr lang="en-US" altLang="zh-CN" kern="100" dirty="0">
                <a:latin typeface="+mj-ea"/>
                <a:ea typeface="+mj-ea"/>
                <a:cs typeface="Arial" panose="020B0604020202020204" pitchFamily="34" charset="0"/>
              </a:rPr>
              <a:t>EPA</a:t>
            </a:r>
            <a:r>
              <a:rPr lang="zh-CN" altLang="zh-CN" kern="100" dirty="0">
                <a:latin typeface="+mj-ea"/>
                <a:ea typeface="+mj-ea"/>
                <a:cs typeface="Arial" panose="020B0604020202020204" pitchFamily="34" charset="0"/>
              </a:rPr>
              <a:t>）官网</a:t>
            </a:r>
            <a:endParaRPr lang="zh-CN" altLang="zh-CN" kern="100" dirty="0">
              <a:latin typeface="+mj-ea"/>
              <a:ea typeface="+mj-ea"/>
              <a:cs typeface="Times New Roman" panose="02020603050405020304" pitchFamily="18" charset="0"/>
            </a:endParaRPr>
          </a:p>
        </p:txBody>
      </p:sp>
      <p:sp>
        <p:nvSpPr>
          <p:cNvPr id="5" name="矩形 4">
            <a:extLst>
              <a:ext uri="{FF2B5EF4-FFF2-40B4-BE49-F238E27FC236}">
                <a16:creationId xmlns:a16="http://schemas.microsoft.com/office/drawing/2014/main" id="{5FBB4401-E167-4C1A-A07A-C31C0F76D946}"/>
              </a:ext>
            </a:extLst>
          </p:cNvPr>
          <p:cNvSpPr/>
          <p:nvPr/>
        </p:nvSpPr>
        <p:spPr>
          <a:xfrm>
            <a:off x="6010927" y="1365878"/>
            <a:ext cx="5570447" cy="923330"/>
          </a:xfrm>
          <a:prstGeom prst="rect">
            <a:avLst/>
          </a:prstGeom>
        </p:spPr>
        <p:txBody>
          <a:bodyPr wrap="square">
            <a:spAutoFit/>
          </a:bodyPr>
          <a:lstStyle/>
          <a:p>
            <a:pPr>
              <a:lnSpc>
                <a:spcPct val="150000"/>
              </a:lnSpc>
            </a:pP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可以发现按美国标准上海的</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浓度水平在好和中等的时间只占</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50%</a:t>
            </a: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大多数时间对人体是不健康的。</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313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49164" y="3438525"/>
            <a:ext cx="11293672" cy="0"/>
          </a:xfrm>
          <a:prstGeom prst="line">
            <a:avLst/>
          </a:prstGeom>
          <a:ln w="2540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652075">
            <a:off x="5684667"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16851"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02037"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03</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6" name="文本框 5"/>
          <p:cNvSpPr txBox="1"/>
          <p:nvPr/>
        </p:nvSpPr>
        <p:spPr>
          <a:xfrm>
            <a:off x="4322121" y="4375051"/>
            <a:ext cx="3547757" cy="535531"/>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协方差分析</a:t>
            </a:r>
            <a:r>
              <a:rPr lang="en-US" altLang="zh-CN" sz="2400" b="1" kern="100" dirty="0">
                <a:solidFill>
                  <a:schemeClr val="accent6"/>
                </a:solidFill>
                <a:latin typeface="幼圆" panose="02010509060101010101" pitchFamily="49" charset="-122"/>
                <a:ea typeface="幼圆" panose="02010509060101010101" pitchFamily="49" charset="-122"/>
              </a:rPr>
              <a:t>&amp;</a:t>
            </a:r>
            <a:r>
              <a:rPr lang="zh-CN" altLang="en-US" sz="2400" b="1" kern="100" dirty="0">
                <a:solidFill>
                  <a:schemeClr val="accent6"/>
                </a:solidFill>
                <a:latin typeface="幼圆" panose="02010509060101010101" pitchFamily="49" charset="-122"/>
                <a:ea typeface="幼圆" panose="02010509060101010101" pitchFamily="49" charset="-122"/>
              </a:rPr>
              <a:t>回归分析</a:t>
            </a:r>
          </a:p>
        </p:txBody>
      </p:sp>
      <p:sp>
        <p:nvSpPr>
          <p:cNvPr id="7" name="矩形 6"/>
          <p:cNvSpPr/>
          <p:nvPr/>
        </p:nvSpPr>
        <p:spPr>
          <a:xfrm>
            <a:off x="5015818" y="5077055"/>
            <a:ext cx="2167927" cy="720197"/>
          </a:xfrm>
          <a:prstGeom prst="rect">
            <a:avLst/>
          </a:prstGeom>
        </p:spPr>
        <p:txBody>
          <a:bodyPr wrap="square">
            <a:spAutoFit/>
          </a:bodyPr>
          <a:lstStyle/>
          <a:p>
            <a:pPr algn="ctr" latinLnBrk="1">
              <a:lnSpc>
                <a:spcPct val="120000"/>
              </a:lnSpc>
              <a:spcBef>
                <a:spcPts val="300"/>
              </a:spcBef>
              <a:spcAft>
                <a:spcPts val="300"/>
              </a:spcAft>
            </a:pPr>
            <a:r>
              <a:rPr lang="en-US" altLang="zh-CN" dirty="0"/>
              <a:t>Covariance</a:t>
            </a: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 &amp; Lasso analysis </a:t>
            </a:r>
            <a:endParaRPr lang="zh-CN" altLang="en-US" sz="1400"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660369"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819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3"/>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par>
                                <p:cTn id="23" presetID="42"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77973F99-D92E-43F1-B379-24FEF9E38722}" type="slidenum">
              <a:rPr lang="zh-CN" altLang="en-US" smtClean="0"/>
              <a:pPr/>
              <a:t>17</a:t>
            </a:fld>
            <a:endParaRPr lang="zh-CN" altLang="en-US"/>
          </a:p>
        </p:txBody>
      </p:sp>
      <p:graphicFrame>
        <p:nvGraphicFramePr>
          <p:cNvPr id="9" name="表格 8">
            <a:extLst>
              <a:ext uri="{FF2B5EF4-FFF2-40B4-BE49-F238E27FC236}">
                <a16:creationId xmlns:a16="http://schemas.microsoft.com/office/drawing/2014/main" id="{0188A7D3-91D4-4874-A364-0E8DAFC93471}"/>
              </a:ext>
            </a:extLst>
          </p:cNvPr>
          <p:cNvGraphicFramePr>
            <a:graphicFrameLocks noGrp="1"/>
          </p:cNvGraphicFramePr>
          <p:nvPr>
            <p:extLst>
              <p:ext uri="{D42A27DB-BD31-4B8C-83A1-F6EECF244321}">
                <p14:modId xmlns:p14="http://schemas.microsoft.com/office/powerpoint/2010/main" val="1169717748"/>
              </p:ext>
            </p:extLst>
          </p:nvPr>
        </p:nvGraphicFramePr>
        <p:xfrm>
          <a:off x="6096000" y="1836691"/>
          <a:ext cx="5029205" cy="2880360"/>
        </p:xfrm>
        <a:graphic>
          <a:graphicData uri="http://schemas.openxmlformats.org/drawingml/2006/table">
            <a:tbl>
              <a:tblPr firstRow="1" firstCol="1" bandRow="1">
                <a:tableStyleId>{21E4AEA4-8DFA-4A89-87EB-49C32662AFE0}</a:tableStyleId>
              </a:tblPr>
              <a:tblGrid>
                <a:gridCol w="2514294">
                  <a:extLst>
                    <a:ext uri="{9D8B030D-6E8A-4147-A177-3AD203B41FA5}">
                      <a16:colId xmlns:a16="http://schemas.microsoft.com/office/drawing/2014/main" val="2333487268"/>
                    </a:ext>
                  </a:extLst>
                </a:gridCol>
                <a:gridCol w="2514911">
                  <a:extLst>
                    <a:ext uri="{9D8B030D-6E8A-4147-A177-3AD203B41FA5}">
                      <a16:colId xmlns:a16="http://schemas.microsoft.com/office/drawing/2014/main" val="157012139"/>
                    </a:ext>
                  </a:extLst>
                </a:gridCol>
              </a:tblGrid>
              <a:tr h="352083">
                <a:tc>
                  <a:txBody>
                    <a:bodyPr/>
                    <a:lstStyle/>
                    <a:p>
                      <a:pPr algn="ctr">
                        <a:lnSpc>
                          <a:spcPct val="150000"/>
                        </a:lnSpc>
                        <a:spcAft>
                          <a:spcPts val="0"/>
                        </a:spcAft>
                      </a:pPr>
                      <a:r>
                        <a:rPr lang="zh-CN" sz="1800" kern="0">
                          <a:effectLst/>
                        </a:rPr>
                        <a:t>分类变量</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0" dirty="0">
                          <a:effectLst/>
                        </a:rPr>
                        <a:t>基水平</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9679661"/>
                  </a:ext>
                </a:extLst>
              </a:tr>
              <a:tr h="352143">
                <a:tc>
                  <a:txBody>
                    <a:bodyPr/>
                    <a:lstStyle/>
                    <a:p>
                      <a:pPr algn="ctr">
                        <a:lnSpc>
                          <a:spcPct val="150000"/>
                        </a:lnSpc>
                        <a:spcAft>
                          <a:spcPts val="0"/>
                        </a:spcAft>
                      </a:pPr>
                      <a:r>
                        <a:rPr lang="en-US" sz="1800" kern="0" dirty="0">
                          <a:effectLst/>
                        </a:rPr>
                        <a:t>year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0">
                          <a:effectLst/>
                        </a:rPr>
                        <a:t>2015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2156031"/>
                  </a:ext>
                </a:extLst>
              </a:tr>
              <a:tr h="352143">
                <a:tc>
                  <a:txBody>
                    <a:bodyPr/>
                    <a:lstStyle/>
                    <a:p>
                      <a:pPr algn="ctr">
                        <a:lnSpc>
                          <a:spcPct val="150000"/>
                        </a:lnSpc>
                        <a:spcAft>
                          <a:spcPts val="0"/>
                        </a:spcAft>
                      </a:pPr>
                      <a:r>
                        <a:rPr lang="en-US" sz="1800" kern="0">
                          <a:effectLst/>
                        </a:rPr>
                        <a:t>month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0">
                          <a:effectLst/>
                        </a:rPr>
                        <a:t>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2194636"/>
                  </a:ext>
                </a:extLst>
              </a:tr>
              <a:tr h="352143">
                <a:tc>
                  <a:txBody>
                    <a:bodyPr/>
                    <a:lstStyle/>
                    <a:p>
                      <a:pPr algn="ctr">
                        <a:lnSpc>
                          <a:spcPct val="150000"/>
                        </a:lnSpc>
                        <a:spcAft>
                          <a:spcPts val="0"/>
                        </a:spcAft>
                      </a:pPr>
                      <a:r>
                        <a:rPr lang="en-US" sz="1800" kern="0" dirty="0">
                          <a:effectLst/>
                        </a:rPr>
                        <a:t>hour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0">
                          <a:effectLst/>
                        </a:rPr>
                        <a:t>24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331318"/>
                  </a:ext>
                </a:extLst>
              </a:tr>
              <a:tr h="352143">
                <a:tc>
                  <a:txBody>
                    <a:bodyPr/>
                    <a:lstStyle/>
                    <a:p>
                      <a:pPr algn="ctr">
                        <a:lnSpc>
                          <a:spcPct val="150000"/>
                        </a:lnSpc>
                        <a:spcAft>
                          <a:spcPts val="0"/>
                        </a:spcAft>
                      </a:pPr>
                      <a:r>
                        <a:rPr lang="en-US" sz="1800" kern="0">
                          <a:effectLst/>
                        </a:rPr>
                        <a:t>day</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0">
                          <a:effectLst/>
                        </a:rPr>
                        <a:t>31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90016184"/>
                  </a:ext>
                </a:extLst>
              </a:tr>
              <a:tr h="352143">
                <a:tc>
                  <a:txBody>
                    <a:bodyPr/>
                    <a:lstStyle/>
                    <a:p>
                      <a:pPr algn="ctr">
                        <a:lnSpc>
                          <a:spcPct val="150000"/>
                        </a:lnSpc>
                        <a:spcAft>
                          <a:spcPts val="0"/>
                        </a:spcAft>
                      </a:pPr>
                      <a:r>
                        <a:rPr lang="en-US" sz="1800" kern="0">
                          <a:effectLst/>
                        </a:rPr>
                        <a:t>season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9965733"/>
                  </a:ext>
                </a:extLst>
              </a:tr>
              <a:tr h="352143">
                <a:tc>
                  <a:txBody>
                    <a:bodyPr/>
                    <a:lstStyle/>
                    <a:p>
                      <a:pPr algn="ctr">
                        <a:lnSpc>
                          <a:spcPct val="150000"/>
                        </a:lnSpc>
                        <a:spcAft>
                          <a:spcPts val="0"/>
                        </a:spcAft>
                      </a:pPr>
                      <a:r>
                        <a:rPr lang="en-US" sz="1800" kern="0">
                          <a:effectLst/>
                        </a:rPr>
                        <a:t>cbwd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0" dirty="0">
                          <a:effectLst/>
                        </a:rPr>
                        <a:t>cv</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2947641"/>
                  </a:ext>
                </a:extLst>
              </a:tr>
            </a:tbl>
          </a:graphicData>
        </a:graphic>
      </p:graphicFrame>
      <p:sp>
        <p:nvSpPr>
          <p:cNvPr id="11" name="矩形 10">
            <a:extLst>
              <a:ext uri="{FF2B5EF4-FFF2-40B4-BE49-F238E27FC236}">
                <a16:creationId xmlns:a16="http://schemas.microsoft.com/office/drawing/2014/main" id="{0913BF4E-B2BC-4645-BB18-56CAC58326F1}"/>
              </a:ext>
            </a:extLst>
          </p:cNvPr>
          <p:cNvSpPr/>
          <p:nvPr/>
        </p:nvSpPr>
        <p:spPr>
          <a:xfrm>
            <a:off x="610626" y="1836691"/>
            <a:ext cx="3849079" cy="2215991"/>
          </a:xfrm>
          <a:prstGeom prst="rect">
            <a:avLst/>
          </a:prstGeom>
        </p:spPr>
        <p:txBody>
          <a:bodyPr wrap="square">
            <a:spAutoFit/>
          </a:bodyPr>
          <a:lstStyle/>
          <a:p>
            <a:pPr>
              <a:lnSpc>
                <a:spcPct val="150000"/>
              </a:lnSpc>
            </a:pPr>
            <a:r>
              <a:rPr lang="zh-CN" altLang="zh-CN" sz="2000" kern="100" dirty="0">
                <a:solidFill>
                  <a:schemeClr val="accent5"/>
                </a:solidFill>
                <a:latin typeface="微软雅黑" panose="020B0503020204020204" pitchFamily="34" charset="-122"/>
                <a:ea typeface="微软雅黑" panose="020B0503020204020204" pitchFamily="34" charset="-122"/>
                <a:cs typeface="Times New Roman" panose="02020603050405020304" pitchFamily="18" charset="0"/>
              </a:rPr>
              <a:t>协方差分析</a:t>
            </a:r>
            <a:r>
              <a:rPr lang="zh-CN" altLang="en-US" sz="2000" kern="100" dirty="0">
                <a:solidFill>
                  <a:schemeClr val="accent5"/>
                </a:solidFill>
                <a:latin typeface="微软雅黑" panose="020B0503020204020204" pitchFamily="34" charset="-122"/>
                <a:ea typeface="微软雅黑" panose="020B0503020204020204" pitchFamily="34" charset="-122"/>
                <a:cs typeface="Times New Roman" panose="02020603050405020304" pitchFamily="18" charset="0"/>
              </a:rPr>
              <a:t>准备工作</a:t>
            </a:r>
            <a:endParaRPr lang="zh-CN" altLang="zh-CN" sz="2000" kern="100" dirty="0">
              <a:solidFill>
                <a:schemeClr val="accent5"/>
              </a:solidFill>
              <a:latin typeface="微软雅黑" panose="020B0503020204020204" pitchFamily="34" charset="-122"/>
              <a:ea typeface="微软雅黑" panose="020B0503020204020204" pitchFamily="34" charset="-122"/>
              <a:cs typeface="Times New Roman" panose="02020603050405020304" pitchFamily="18" charset="0"/>
            </a:endParaRPr>
          </a:p>
          <a:p>
            <a:pPr marL="133350" indent="-133350">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）我们首先将缺失值进行多重填补，填补的结果放入一个新的数据集来进行协方差分析以及回归分析。</a:t>
            </a:r>
          </a:p>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）协方差分析中引入虚拟变量</a:t>
            </a:r>
          </a:p>
        </p:txBody>
      </p:sp>
      <p:sp>
        <p:nvSpPr>
          <p:cNvPr id="12" name="矩形 11">
            <a:extLst>
              <a:ext uri="{FF2B5EF4-FFF2-40B4-BE49-F238E27FC236}">
                <a16:creationId xmlns:a16="http://schemas.microsoft.com/office/drawing/2014/main" id="{584FB8FA-6E22-408F-8C9A-8C96108FC9DE}"/>
              </a:ext>
            </a:extLst>
          </p:cNvPr>
          <p:cNvSpPr/>
          <p:nvPr/>
        </p:nvSpPr>
        <p:spPr>
          <a:xfrm>
            <a:off x="7133274" y="1368588"/>
            <a:ext cx="2954655" cy="369332"/>
          </a:xfrm>
          <a:prstGeom prst="rect">
            <a:avLst/>
          </a:prstGeom>
        </p:spPr>
        <p:txBody>
          <a:bodyPr wrap="none">
            <a:spAutoFit/>
          </a:bodyPr>
          <a:lstStyle/>
          <a:p>
            <a:pPr algn="ctr"/>
            <a:r>
              <a:rPr lang="en-US" altLang="zh-CN" kern="100" dirty="0">
                <a:latin typeface="+mj-ea"/>
                <a:ea typeface="+mj-ea"/>
                <a:cs typeface="Times New Roman" panose="02020603050405020304" pitchFamily="18" charset="0"/>
              </a:rPr>
              <a:t>SAS</a:t>
            </a:r>
            <a:r>
              <a:rPr lang="zh-CN" altLang="zh-CN" kern="100" dirty="0">
                <a:latin typeface="+mj-ea"/>
                <a:ea typeface="+mj-ea"/>
                <a:cs typeface="Times New Roman" panose="02020603050405020304" pitchFamily="18" charset="0"/>
              </a:rPr>
              <a:t>默认的</a:t>
            </a:r>
            <a:r>
              <a:rPr lang="zh-CN" altLang="en-US" kern="100" dirty="0">
                <a:latin typeface="+mj-ea"/>
                <a:ea typeface="+mj-ea"/>
                <a:cs typeface="Times New Roman" panose="02020603050405020304" pitchFamily="18" charset="0"/>
              </a:rPr>
              <a:t>虚拟变量</a:t>
            </a:r>
            <a:r>
              <a:rPr lang="zh-CN" altLang="zh-CN" kern="100" dirty="0">
                <a:latin typeface="+mj-ea"/>
                <a:ea typeface="+mj-ea"/>
                <a:cs typeface="Times New Roman" panose="02020603050405020304" pitchFamily="18" charset="0"/>
              </a:rPr>
              <a:t>基水平</a:t>
            </a:r>
            <a:endParaRPr lang="zh-CN" altLang="en-US" dirty="0">
              <a:latin typeface="+mj-ea"/>
              <a:ea typeface="+mj-ea"/>
            </a:endParaRPr>
          </a:p>
        </p:txBody>
      </p:sp>
      <p:sp>
        <p:nvSpPr>
          <p:cNvPr id="13" name="矩形 12">
            <a:extLst>
              <a:ext uri="{FF2B5EF4-FFF2-40B4-BE49-F238E27FC236}">
                <a16:creationId xmlns:a16="http://schemas.microsoft.com/office/drawing/2014/main" id="{7B1B582F-3EE6-43CA-947D-2B52F2593172}"/>
              </a:ext>
            </a:extLst>
          </p:cNvPr>
          <p:cNvSpPr/>
          <p:nvPr/>
        </p:nvSpPr>
        <p:spPr>
          <a:xfrm>
            <a:off x="1710824" y="4890414"/>
            <a:ext cx="9495900" cy="1338828"/>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season</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的虚拟变量与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month</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的虚拟变量之间存在完全的复共线性，故我们在全模型中不包括</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变量</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除此之外</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，我们还增加了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DEWP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HUMI</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PRES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TEMP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之间以及</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cbwd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iws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之间可能的交互效应。</a:t>
            </a:r>
          </a:p>
        </p:txBody>
      </p:sp>
    </p:spTree>
    <p:extLst>
      <p:ext uri="{BB962C8B-B14F-4D97-AF65-F5344CB8AC3E}">
        <p14:creationId xmlns:p14="http://schemas.microsoft.com/office/powerpoint/2010/main" val="263548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77973F99-D92E-43F1-B379-24FEF9E38722}" type="slidenum">
              <a:rPr lang="zh-CN" altLang="en-US" smtClean="0"/>
              <a:pPr/>
              <a:t>18</a:t>
            </a:fld>
            <a:endParaRPr lang="zh-CN" altLang="en-US"/>
          </a:p>
        </p:txBody>
      </p:sp>
      <p:graphicFrame>
        <p:nvGraphicFramePr>
          <p:cNvPr id="6" name="表格 5">
            <a:extLst>
              <a:ext uri="{FF2B5EF4-FFF2-40B4-BE49-F238E27FC236}">
                <a16:creationId xmlns:a16="http://schemas.microsoft.com/office/drawing/2014/main" id="{78ADF62D-ECE7-4CCB-ABF2-4DF46391FE7E}"/>
              </a:ext>
            </a:extLst>
          </p:cNvPr>
          <p:cNvGraphicFramePr>
            <a:graphicFrameLocks noGrp="1"/>
          </p:cNvGraphicFramePr>
          <p:nvPr>
            <p:extLst>
              <p:ext uri="{D42A27DB-BD31-4B8C-83A1-F6EECF244321}">
                <p14:modId xmlns:p14="http://schemas.microsoft.com/office/powerpoint/2010/main" val="1324822439"/>
              </p:ext>
            </p:extLst>
          </p:nvPr>
        </p:nvGraphicFramePr>
        <p:xfrm>
          <a:off x="1541576" y="1804032"/>
          <a:ext cx="9060720" cy="2163137"/>
        </p:xfrm>
        <a:graphic>
          <a:graphicData uri="http://schemas.openxmlformats.org/drawingml/2006/table">
            <a:tbl>
              <a:tblPr firstRow="1" firstCol="1" bandRow="1">
                <a:tableStyleId>{21E4AEA4-8DFA-4A89-87EB-49C32662AFE0}</a:tableStyleId>
              </a:tblPr>
              <a:tblGrid>
                <a:gridCol w="1526412">
                  <a:extLst>
                    <a:ext uri="{9D8B030D-6E8A-4147-A177-3AD203B41FA5}">
                      <a16:colId xmlns:a16="http://schemas.microsoft.com/office/drawing/2014/main" val="4045124191"/>
                    </a:ext>
                  </a:extLst>
                </a:gridCol>
                <a:gridCol w="1266997">
                  <a:extLst>
                    <a:ext uri="{9D8B030D-6E8A-4147-A177-3AD203B41FA5}">
                      <a16:colId xmlns:a16="http://schemas.microsoft.com/office/drawing/2014/main" val="2543824947"/>
                    </a:ext>
                  </a:extLst>
                </a:gridCol>
                <a:gridCol w="1886083">
                  <a:extLst>
                    <a:ext uri="{9D8B030D-6E8A-4147-A177-3AD203B41FA5}">
                      <a16:colId xmlns:a16="http://schemas.microsoft.com/office/drawing/2014/main" val="819752581"/>
                    </a:ext>
                  </a:extLst>
                </a:gridCol>
                <a:gridCol w="1589072">
                  <a:extLst>
                    <a:ext uri="{9D8B030D-6E8A-4147-A177-3AD203B41FA5}">
                      <a16:colId xmlns:a16="http://schemas.microsoft.com/office/drawing/2014/main" val="2985297524"/>
                    </a:ext>
                  </a:extLst>
                </a:gridCol>
                <a:gridCol w="1397330">
                  <a:extLst>
                    <a:ext uri="{9D8B030D-6E8A-4147-A177-3AD203B41FA5}">
                      <a16:colId xmlns:a16="http://schemas.microsoft.com/office/drawing/2014/main" val="2555688987"/>
                    </a:ext>
                  </a:extLst>
                </a:gridCol>
                <a:gridCol w="1394826">
                  <a:extLst>
                    <a:ext uri="{9D8B030D-6E8A-4147-A177-3AD203B41FA5}">
                      <a16:colId xmlns:a16="http://schemas.microsoft.com/office/drawing/2014/main" val="4250720517"/>
                    </a:ext>
                  </a:extLst>
                </a:gridCol>
              </a:tblGrid>
              <a:tr h="540752">
                <a:tc>
                  <a:txBody>
                    <a:bodyPr/>
                    <a:lstStyle/>
                    <a:p>
                      <a:pPr algn="ctr">
                        <a:lnSpc>
                          <a:spcPct val="150000"/>
                        </a:lnSpc>
                        <a:spcAft>
                          <a:spcPts val="0"/>
                        </a:spcAft>
                      </a:pPr>
                      <a:r>
                        <a:rPr lang="zh-CN" sz="1800" kern="100">
                          <a:effectLst/>
                        </a:rPr>
                        <a:t>源</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自由度</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7970" algn="ctr">
                        <a:lnSpc>
                          <a:spcPct val="150000"/>
                        </a:lnSpc>
                        <a:spcAft>
                          <a:spcPts val="0"/>
                        </a:spcAft>
                      </a:pPr>
                      <a:r>
                        <a:rPr lang="zh-CN" sz="1800" kern="100">
                          <a:effectLst/>
                        </a:rPr>
                        <a:t>平方和</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33985" algn="ctr">
                        <a:lnSpc>
                          <a:spcPct val="150000"/>
                        </a:lnSpc>
                        <a:spcAft>
                          <a:spcPts val="0"/>
                        </a:spcAft>
                      </a:pPr>
                      <a:r>
                        <a:rPr lang="zh-CN" sz="1800" kern="100" dirty="0">
                          <a:effectLst/>
                        </a:rPr>
                        <a:t>均方</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F</a:t>
                      </a:r>
                      <a:r>
                        <a:rPr lang="zh-CN" sz="1800" kern="100">
                          <a:effectLst/>
                        </a:rPr>
                        <a:t>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P</a:t>
                      </a:r>
                      <a:r>
                        <a:rPr lang="zh-CN" sz="1800" kern="100">
                          <a:effectLst/>
                        </a:rPr>
                        <a:t>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67517905"/>
                  </a:ext>
                </a:extLst>
              </a:tr>
              <a:tr h="540795">
                <a:tc>
                  <a:txBody>
                    <a:bodyPr/>
                    <a:lstStyle/>
                    <a:p>
                      <a:pPr algn="ctr">
                        <a:lnSpc>
                          <a:spcPct val="150000"/>
                        </a:lnSpc>
                        <a:spcAft>
                          <a:spcPts val="0"/>
                        </a:spcAft>
                      </a:pPr>
                      <a:r>
                        <a:rPr lang="zh-CN" sz="1800" kern="100">
                          <a:effectLst/>
                        </a:rPr>
                        <a:t>模型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94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dirty="0">
                          <a:effectLst/>
                        </a:rPr>
                        <a:t>95566142.5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1016661.1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dirty="0">
                          <a:solidFill>
                            <a:srgbClr val="FF0000"/>
                          </a:solidFill>
                          <a:effectLst/>
                        </a:rPr>
                        <a:t>734.36</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dirty="0">
                          <a:effectLst/>
                        </a:rPr>
                        <a:t>&lt;.0001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0247238"/>
                  </a:ext>
                </a:extLst>
              </a:tr>
              <a:tr h="540795">
                <a:tc>
                  <a:txBody>
                    <a:bodyPr/>
                    <a:lstStyle/>
                    <a:p>
                      <a:pPr algn="ctr">
                        <a:lnSpc>
                          <a:spcPct val="150000"/>
                        </a:lnSpc>
                        <a:spcAft>
                          <a:spcPts val="0"/>
                        </a:spcAft>
                      </a:pPr>
                      <a:r>
                        <a:rPr lang="zh-CN" sz="1800" kern="100">
                          <a:effectLst/>
                        </a:rPr>
                        <a:t>误差</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131305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181780835.6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1384.4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7887012"/>
                  </a:ext>
                </a:extLst>
              </a:tr>
              <a:tr h="540795">
                <a:tc>
                  <a:txBody>
                    <a:bodyPr/>
                    <a:lstStyle/>
                    <a:p>
                      <a:pPr algn="ctr">
                        <a:lnSpc>
                          <a:spcPct val="150000"/>
                        </a:lnSpc>
                        <a:spcAft>
                          <a:spcPts val="0"/>
                        </a:spcAft>
                      </a:pPr>
                      <a:r>
                        <a:rPr lang="zh-CN" sz="1800" kern="100">
                          <a:effectLst/>
                        </a:rPr>
                        <a:t>校正合计</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131399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277346978.1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dirty="0">
                          <a:effectLst/>
                        </a:rPr>
                        <a:t>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800" kern="100" dirty="0">
                          <a:effectLst/>
                        </a:rPr>
                        <a:t>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583428"/>
                  </a:ext>
                </a:extLst>
              </a:tr>
            </a:tbl>
          </a:graphicData>
        </a:graphic>
      </p:graphicFrame>
      <p:sp>
        <p:nvSpPr>
          <p:cNvPr id="19" name="Rectangle 1">
            <a:extLst>
              <a:ext uri="{FF2B5EF4-FFF2-40B4-BE49-F238E27FC236}">
                <a16:creationId xmlns:a16="http://schemas.microsoft.com/office/drawing/2014/main" id="{C109B60E-B683-4AF0-ABE5-14A45563F772}"/>
              </a:ext>
            </a:extLst>
          </p:cNvPr>
          <p:cNvSpPr>
            <a:spLocks noChangeArrowheads="1"/>
          </p:cNvSpPr>
          <p:nvPr/>
        </p:nvSpPr>
        <p:spPr bwMode="auto">
          <a:xfrm>
            <a:off x="5239034" y="4102324"/>
            <a:ext cx="17139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j-ea"/>
                <a:ea typeface="+mj-ea"/>
                <a:cs typeface="Times New Roman" panose="02020603050405020304" pitchFamily="18" charset="0"/>
              </a:rPr>
              <a:t>方差分析总表</a:t>
            </a:r>
            <a:endParaRPr kumimoji="0" lang="zh-CN" altLang="zh-CN" b="0" i="0" u="none" strike="noStrike" cap="none" normalizeH="0" baseline="0" dirty="0">
              <a:ln>
                <a:noFill/>
              </a:ln>
              <a:solidFill>
                <a:schemeClr val="tx1"/>
              </a:solidFill>
              <a:effectLst/>
              <a:latin typeface="+mj-ea"/>
              <a:ea typeface="+mj-ea"/>
            </a:endParaRPr>
          </a:p>
          <a:p>
            <a:pPr marL="0" marR="0" lvl="0" indent="13335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mj-ea"/>
              <a:ea typeface="+mj-ea"/>
            </a:endParaRPr>
          </a:p>
        </p:txBody>
      </p:sp>
      <p:sp>
        <p:nvSpPr>
          <p:cNvPr id="20" name="矩形 19">
            <a:extLst>
              <a:ext uri="{FF2B5EF4-FFF2-40B4-BE49-F238E27FC236}">
                <a16:creationId xmlns:a16="http://schemas.microsoft.com/office/drawing/2014/main" id="{076662A4-72E2-423A-BB06-962A76250BDE}"/>
              </a:ext>
            </a:extLst>
          </p:cNvPr>
          <p:cNvSpPr/>
          <p:nvPr/>
        </p:nvSpPr>
        <p:spPr>
          <a:xfrm>
            <a:off x="3047999" y="4883811"/>
            <a:ext cx="6047875" cy="923330"/>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在方差分析总表中，我们看到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值为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734.36</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&lt;0.0001,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证明全模型对因变量具有较为明显的解释效应。</a:t>
            </a:r>
          </a:p>
        </p:txBody>
      </p:sp>
    </p:spTree>
    <p:extLst>
      <p:ext uri="{BB962C8B-B14F-4D97-AF65-F5344CB8AC3E}">
        <p14:creationId xmlns:p14="http://schemas.microsoft.com/office/powerpoint/2010/main" val="400535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7973F99-D92E-43F1-B379-24FEF9E38722}" type="slidenum">
              <a:rPr lang="zh-CN" altLang="en-US" smtClean="0"/>
              <a:pPr/>
              <a:t>19</a:t>
            </a:fld>
            <a:endParaRPr lang="zh-CN" altLang="en-US"/>
          </a:p>
        </p:txBody>
      </p:sp>
      <p:graphicFrame>
        <p:nvGraphicFramePr>
          <p:cNvPr id="5" name="表格 4">
            <a:extLst>
              <a:ext uri="{FF2B5EF4-FFF2-40B4-BE49-F238E27FC236}">
                <a16:creationId xmlns:a16="http://schemas.microsoft.com/office/drawing/2014/main" id="{8A8F22F3-F72E-4C9F-BF43-7DAD94894BFD}"/>
              </a:ext>
            </a:extLst>
          </p:cNvPr>
          <p:cNvGraphicFramePr>
            <a:graphicFrameLocks noGrp="1"/>
          </p:cNvGraphicFramePr>
          <p:nvPr>
            <p:extLst>
              <p:ext uri="{D42A27DB-BD31-4B8C-83A1-F6EECF244321}">
                <p14:modId xmlns:p14="http://schemas.microsoft.com/office/powerpoint/2010/main" val="3135626284"/>
              </p:ext>
            </p:extLst>
          </p:nvPr>
        </p:nvGraphicFramePr>
        <p:xfrm>
          <a:off x="792953" y="1508760"/>
          <a:ext cx="10115676" cy="5349240"/>
        </p:xfrm>
        <a:graphic>
          <a:graphicData uri="http://schemas.openxmlformats.org/drawingml/2006/table">
            <a:tbl>
              <a:tblPr firstRow="1" firstCol="1" bandRow="1">
                <a:tableStyleId>{21E4AEA4-8DFA-4A89-87EB-49C32662AFE0}</a:tableStyleId>
              </a:tblPr>
              <a:tblGrid>
                <a:gridCol w="2725993">
                  <a:extLst>
                    <a:ext uri="{9D8B030D-6E8A-4147-A177-3AD203B41FA5}">
                      <a16:colId xmlns:a16="http://schemas.microsoft.com/office/drawing/2014/main" val="3208855743"/>
                    </a:ext>
                  </a:extLst>
                </a:gridCol>
                <a:gridCol w="1254668">
                  <a:extLst>
                    <a:ext uri="{9D8B030D-6E8A-4147-A177-3AD203B41FA5}">
                      <a16:colId xmlns:a16="http://schemas.microsoft.com/office/drawing/2014/main" val="479372823"/>
                    </a:ext>
                  </a:extLst>
                </a:gridCol>
                <a:gridCol w="1892405">
                  <a:extLst>
                    <a:ext uri="{9D8B030D-6E8A-4147-A177-3AD203B41FA5}">
                      <a16:colId xmlns:a16="http://schemas.microsoft.com/office/drawing/2014/main" val="2685417740"/>
                    </a:ext>
                  </a:extLst>
                </a:gridCol>
                <a:gridCol w="1940143">
                  <a:extLst>
                    <a:ext uri="{9D8B030D-6E8A-4147-A177-3AD203B41FA5}">
                      <a16:colId xmlns:a16="http://schemas.microsoft.com/office/drawing/2014/main" val="1314799506"/>
                    </a:ext>
                  </a:extLst>
                </a:gridCol>
                <a:gridCol w="1224065">
                  <a:extLst>
                    <a:ext uri="{9D8B030D-6E8A-4147-A177-3AD203B41FA5}">
                      <a16:colId xmlns:a16="http://schemas.microsoft.com/office/drawing/2014/main" val="3163598274"/>
                    </a:ext>
                  </a:extLst>
                </a:gridCol>
                <a:gridCol w="1078402">
                  <a:extLst>
                    <a:ext uri="{9D8B030D-6E8A-4147-A177-3AD203B41FA5}">
                      <a16:colId xmlns:a16="http://schemas.microsoft.com/office/drawing/2014/main" val="751363991"/>
                    </a:ext>
                  </a:extLst>
                </a:gridCol>
              </a:tblGrid>
              <a:tr h="237708">
                <a:tc>
                  <a:txBody>
                    <a:bodyPr/>
                    <a:lstStyle/>
                    <a:p>
                      <a:pPr algn="ctr">
                        <a:lnSpc>
                          <a:spcPct val="150000"/>
                        </a:lnSpc>
                        <a:spcAft>
                          <a:spcPts val="0"/>
                        </a:spcAft>
                      </a:pPr>
                      <a:r>
                        <a:rPr lang="zh-CN" sz="1800" kern="0">
                          <a:effectLst/>
                        </a:rPr>
                        <a:t>源</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zh-CN" sz="1800" kern="0">
                          <a:effectLst/>
                        </a:rPr>
                        <a:t>自由度</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I</a:t>
                      </a:r>
                      <a:r>
                        <a:rPr lang="zh-CN" sz="1800" kern="0">
                          <a:effectLst/>
                        </a:rPr>
                        <a:t>型平方和</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indent="267970" algn="ctr">
                        <a:lnSpc>
                          <a:spcPct val="150000"/>
                        </a:lnSpc>
                        <a:spcAft>
                          <a:spcPts val="0"/>
                        </a:spcAft>
                      </a:pPr>
                      <a:r>
                        <a:rPr lang="zh-CN" sz="1800" kern="0">
                          <a:effectLst/>
                        </a:rPr>
                        <a:t>均方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F </a:t>
                      </a:r>
                      <a:r>
                        <a:rPr lang="zh-CN" sz="1800" kern="0">
                          <a:effectLst/>
                        </a:rPr>
                        <a:t>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P</a:t>
                      </a:r>
                      <a:r>
                        <a:rPr lang="zh-CN" sz="1800" kern="0">
                          <a:effectLst/>
                        </a:rPr>
                        <a:t>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1223579654"/>
                  </a:ext>
                </a:extLst>
              </a:tr>
              <a:tr h="237708">
                <a:tc>
                  <a:txBody>
                    <a:bodyPr/>
                    <a:lstStyle/>
                    <a:p>
                      <a:pPr algn="ctr">
                        <a:lnSpc>
                          <a:spcPct val="150000"/>
                        </a:lnSpc>
                        <a:spcAft>
                          <a:spcPts val="0"/>
                        </a:spcAft>
                      </a:pPr>
                      <a:r>
                        <a:rPr lang="en-US" sz="1800" kern="0">
                          <a:effectLst/>
                        </a:rPr>
                        <a:t>year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2987760.87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1493880.44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1079.07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3584856110"/>
                  </a:ext>
                </a:extLst>
              </a:tr>
              <a:tr h="237708">
                <a:tc>
                  <a:txBody>
                    <a:bodyPr/>
                    <a:lstStyle/>
                    <a:p>
                      <a:pPr algn="ctr">
                        <a:lnSpc>
                          <a:spcPct val="150000"/>
                        </a:lnSpc>
                        <a:spcAft>
                          <a:spcPts val="0"/>
                        </a:spcAft>
                      </a:pPr>
                      <a:r>
                        <a:rPr lang="en-US" sz="1800" kern="0">
                          <a:effectLst/>
                        </a:rPr>
                        <a:t>month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47939565.65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dirty="0">
                          <a:effectLst/>
                        </a:rPr>
                        <a:t>4358142.33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3148.00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1460271662"/>
                  </a:ext>
                </a:extLst>
              </a:tr>
              <a:tr h="237708">
                <a:tc>
                  <a:txBody>
                    <a:bodyPr/>
                    <a:lstStyle/>
                    <a:p>
                      <a:pPr algn="ctr">
                        <a:lnSpc>
                          <a:spcPct val="150000"/>
                        </a:lnSpc>
                        <a:spcAft>
                          <a:spcPts val="0"/>
                        </a:spcAft>
                      </a:pPr>
                      <a:r>
                        <a:rPr lang="en-US" sz="1800" kern="0">
                          <a:effectLst/>
                        </a:rPr>
                        <a:t>day</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30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2213180.11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73772.67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53.29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4186428008"/>
                  </a:ext>
                </a:extLst>
              </a:tr>
              <a:tr h="237708">
                <a:tc>
                  <a:txBody>
                    <a:bodyPr/>
                    <a:lstStyle/>
                    <a:p>
                      <a:pPr algn="ctr">
                        <a:lnSpc>
                          <a:spcPct val="150000"/>
                        </a:lnSpc>
                        <a:spcAft>
                          <a:spcPts val="0"/>
                        </a:spcAft>
                      </a:pPr>
                      <a:r>
                        <a:rPr lang="en-US" sz="1800" kern="0">
                          <a:effectLst/>
                        </a:rPr>
                        <a:t>hour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273543.86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11893.21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8.59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712247089"/>
                  </a:ext>
                </a:extLst>
              </a:tr>
              <a:tr h="237708">
                <a:tc>
                  <a:txBody>
                    <a:bodyPr/>
                    <a:lstStyle/>
                    <a:p>
                      <a:pPr algn="ctr">
                        <a:lnSpc>
                          <a:spcPct val="150000"/>
                        </a:lnSpc>
                        <a:spcAft>
                          <a:spcPts val="0"/>
                        </a:spcAft>
                      </a:pPr>
                      <a:r>
                        <a:rPr lang="en-US" sz="1800" kern="0">
                          <a:effectLst/>
                        </a:rPr>
                        <a:t>DEWP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1873608.54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1873608.54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1353.36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3457444083"/>
                  </a:ext>
                </a:extLst>
              </a:tr>
              <a:tr h="237708">
                <a:tc>
                  <a:txBody>
                    <a:bodyPr/>
                    <a:lstStyle/>
                    <a:p>
                      <a:pPr algn="ctr">
                        <a:lnSpc>
                          <a:spcPct val="150000"/>
                        </a:lnSpc>
                        <a:spcAft>
                          <a:spcPts val="0"/>
                        </a:spcAft>
                      </a:pPr>
                      <a:r>
                        <a:rPr lang="en-US" sz="1800" kern="0">
                          <a:effectLst/>
                        </a:rPr>
                        <a:t>HUMI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3038644.38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dirty="0">
                          <a:effectLst/>
                        </a:rPr>
                        <a:t>3038644.38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2194.89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2236212660"/>
                  </a:ext>
                </a:extLst>
              </a:tr>
              <a:tr h="237708">
                <a:tc>
                  <a:txBody>
                    <a:bodyPr/>
                    <a:lstStyle/>
                    <a:p>
                      <a:pPr algn="ctr">
                        <a:lnSpc>
                          <a:spcPct val="150000"/>
                        </a:lnSpc>
                        <a:spcAft>
                          <a:spcPts val="0"/>
                        </a:spcAft>
                      </a:pPr>
                      <a:r>
                        <a:rPr lang="en-US" sz="1800" kern="0">
                          <a:effectLst/>
                        </a:rPr>
                        <a:t>DEWP*HUMI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412505.23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412505.23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297.96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1963859405"/>
                  </a:ext>
                </a:extLst>
              </a:tr>
              <a:tr h="249476">
                <a:tc>
                  <a:txBody>
                    <a:bodyPr/>
                    <a:lstStyle/>
                    <a:p>
                      <a:pPr algn="ctr">
                        <a:lnSpc>
                          <a:spcPct val="150000"/>
                        </a:lnSpc>
                        <a:spcAft>
                          <a:spcPts val="0"/>
                        </a:spcAft>
                      </a:pPr>
                      <a:r>
                        <a:rPr lang="en-US" sz="1800" kern="0">
                          <a:effectLst/>
                        </a:rPr>
                        <a:t>PRES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3734562.35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dirty="0">
                          <a:effectLst/>
                        </a:rPr>
                        <a:t>3734562.35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2697.57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3358482085"/>
                  </a:ext>
                </a:extLst>
              </a:tr>
              <a:tr h="237708">
                <a:tc>
                  <a:txBody>
                    <a:bodyPr/>
                    <a:lstStyle/>
                    <a:p>
                      <a:pPr algn="ctr">
                        <a:lnSpc>
                          <a:spcPct val="150000"/>
                        </a:lnSpc>
                        <a:spcAft>
                          <a:spcPts val="0"/>
                        </a:spcAft>
                      </a:pPr>
                      <a:r>
                        <a:rPr lang="en-US" sz="1800" kern="0">
                          <a:effectLst/>
                        </a:rPr>
                        <a:t>DEWP*PRES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970758.38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970758.38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701.20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4076720791"/>
                  </a:ext>
                </a:extLst>
              </a:tr>
              <a:tr h="237708">
                <a:tc>
                  <a:txBody>
                    <a:bodyPr/>
                    <a:lstStyle/>
                    <a:p>
                      <a:pPr algn="ctr">
                        <a:lnSpc>
                          <a:spcPct val="150000"/>
                        </a:lnSpc>
                        <a:spcAft>
                          <a:spcPts val="0"/>
                        </a:spcAft>
                      </a:pPr>
                      <a:r>
                        <a:rPr lang="en-US" sz="1800" kern="0" dirty="0">
                          <a:effectLst/>
                        </a:rPr>
                        <a:t>HUMI*PRES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602.90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602.90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0.44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dirty="0">
                          <a:solidFill>
                            <a:srgbClr val="FF0000"/>
                          </a:solidFill>
                          <a:effectLst/>
                        </a:rPr>
                        <a:t>0.5093</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1907263793"/>
                  </a:ext>
                </a:extLst>
              </a:tr>
              <a:tr h="237708">
                <a:tc>
                  <a:txBody>
                    <a:bodyPr/>
                    <a:lstStyle/>
                    <a:p>
                      <a:pPr algn="ctr">
                        <a:lnSpc>
                          <a:spcPct val="150000"/>
                        </a:lnSpc>
                        <a:spcAft>
                          <a:spcPts val="0"/>
                        </a:spcAft>
                      </a:pPr>
                      <a:r>
                        <a:rPr lang="en-US" sz="1800" kern="0">
                          <a:effectLst/>
                        </a:rPr>
                        <a:t>DEWP*HUMI*PRES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66979.86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66979.86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48.38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72594357"/>
                  </a:ext>
                </a:extLst>
              </a:tr>
              <a:tr h="237708">
                <a:tc>
                  <a:txBody>
                    <a:bodyPr/>
                    <a:lstStyle/>
                    <a:p>
                      <a:pPr algn="ctr">
                        <a:lnSpc>
                          <a:spcPct val="150000"/>
                        </a:lnSpc>
                        <a:spcAft>
                          <a:spcPts val="0"/>
                        </a:spcAft>
                      </a:pPr>
                      <a:r>
                        <a:rPr lang="en-US" sz="1800" kern="0">
                          <a:effectLst/>
                        </a:rPr>
                        <a:t>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316166.18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316166.18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a:effectLst/>
                        </a:rPr>
                        <a:t>228.38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tc>
                  <a:txBody>
                    <a:bodyPr/>
                    <a:lstStyle/>
                    <a:p>
                      <a:pPr algn="ctr">
                        <a:lnSpc>
                          <a:spcPct val="150000"/>
                        </a:lnSpc>
                        <a:spcAft>
                          <a:spcPts val="0"/>
                        </a:spcAft>
                      </a:pPr>
                      <a:r>
                        <a:rPr lang="en-US" sz="1800" kern="0" dirty="0">
                          <a:effectLst/>
                        </a:rPr>
                        <a:t>&lt;.0001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546" marR="63546" marT="0" marB="0" anchor="ctr"/>
                </a:tc>
                <a:extLst>
                  <a:ext uri="{0D108BD9-81ED-4DB2-BD59-A6C34878D82A}">
                    <a16:rowId xmlns:a16="http://schemas.microsoft.com/office/drawing/2014/main" val="3856738954"/>
                  </a:ext>
                </a:extLst>
              </a:tr>
            </a:tbl>
          </a:graphicData>
        </a:graphic>
      </p:graphicFrame>
    </p:spTree>
    <p:extLst>
      <p:ext uri="{BB962C8B-B14F-4D97-AF65-F5344CB8AC3E}">
        <p14:creationId xmlns:p14="http://schemas.microsoft.com/office/powerpoint/2010/main" val="366593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88"/>
          <p:cNvCxnSpPr/>
          <p:nvPr/>
        </p:nvCxnSpPr>
        <p:spPr>
          <a:xfrm>
            <a:off x="449164" y="3438525"/>
            <a:ext cx="11293672" cy="0"/>
          </a:xfrm>
          <a:prstGeom prst="line">
            <a:avLst/>
          </a:prstGeom>
          <a:ln w="2540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rot="652075">
            <a:off x="1141091"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73275"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58461"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01</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18" name="文本框 17"/>
          <p:cNvSpPr txBox="1"/>
          <p:nvPr/>
        </p:nvSpPr>
        <p:spPr>
          <a:xfrm>
            <a:off x="154310" y="4373757"/>
            <a:ext cx="2886725" cy="535531"/>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额外模型</a:t>
            </a:r>
            <a:r>
              <a:rPr lang="en-US" altLang="zh-CN" sz="2400" b="1" kern="100" dirty="0">
                <a:solidFill>
                  <a:schemeClr val="accent6"/>
                </a:solidFill>
                <a:latin typeface="幼圆" panose="02010509060101010101" pitchFamily="49" charset="-122"/>
                <a:ea typeface="幼圆" panose="02010509060101010101" pitchFamily="49" charset="-122"/>
              </a:rPr>
              <a:t>&amp;</a:t>
            </a:r>
            <a:r>
              <a:rPr lang="zh-CN" altLang="en-US" sz="2400" b="1" kern="100" dirty="0">
                <a:solidFill>
                  <a:schemeClr val="accent6"/>
                </a:solidFill>
                <a:latin typeface="幼圆" panose="02010509060101010101" pitchFamily="49" charset="-122"/>
                <a:ea typeface="幼圆" panose="02010509060101010101" pitchFamily="49" charset="-122"/>
              </a:rPr>
              <a:t>选题背景        </a:t>
            </a:r>
          </a:p>
        </p:txBody>
      </p:sp>
      <p:sp>
        <p:nvSpPr>
          <p:cNvPr id="19" name="矩形 18"/>
          <p:cNvSpPr/>
          <p:nvPr/>
        </p:nvSpPr>
        <p:spPr>
          <a:xfrm>
            <a:off x="472242" y="5077055"/>
            <a:ext cx="2167927" cy="805926"/>
          </a:xfrm>
          <a:prstGeom prst="rect">
            <a:avLst/>
          </a:prstGeom>
        </p:spPr>
        <p:txBody>
          <a:bodyPr wrap="square">
            <a:spAutoFit/>
          </a:bodyPr>
          <a:lstStyle/>
          <a:p>
            <a:pPr algn="ctr" latinLnBrk="1">
              <a:lnSpc>
                <a:spcPct val="120000"/>
              </a:lnSpc>
              <a:spcBef>
                <a:spcPts val="300"/>
              </a:spcBef>
              <a:spcAft>
                <a:spcPts val="300"/>
              </a:spcAft>
            </a:pP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Extra models&amp;</a:t>
            </a:r>
          </a:p>
          <a:p>
            <a:pPr algn="ctr" latinLnBrk="1">
              <a:lnSpc>
                <a:spcPct val="120000"/>
              </a:lnSpc>
              <a:spcBef>
                <a:spcPts val="300"/>
              </a:spcBef>
              <a:spcAft>
                <a:spcPts val="300"/>
              </a:spcAft>
            </a:pP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background</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16793"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rot="652075">
            <a:off x="3427394"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59578"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3444764"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02</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71" name="文本框 70"/>
          <p:cNvSpPr txBox="1"/>
          <p:nvPr/>
        </p:nvSpPr>
        <p:spPr>
          <a:xfrm>
            <a:off x="2713328" y="4373757"/>
            <a:ext cx="2258360" cy="476669"/>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描述性分析</a:t>
            </a:r>
          </a:p>
        </p:txBody>
      </p:sp>
      <p:sp>
        <p:nvSpPr>
          <p:cNvPr id="72" name="矩形 71"/>
          <p:cNvSpPr/>
          <p:nvPr/>
        </p:nvSpPr>
        <p:spPr>
          <a:xfrm>
            <a:off x="2411321" y="5077055"/>
            <a:ext cx="2575222" cy="424732"/>
          </a:xfrm>
          <a:prstGeom prst="rect">
            <a:avLst/>
          </a:prstGeom>
        </p:spPr>
        <p:txBody>
          <a:bodyPr wrap="square">
            <a:spAutoFit/>
          </a:bodyPr>
          <a:lstStyle/>
          <a:p>
            <a:pPr algn="ctr" latinLnBrk="1">
              <a:lnSpc>
                <a:spcPct val="120000"/>
              </a:lnSpc>
              <a:spcBef>
                <a:spcPts val="300"/>
              </a:spcBef>
              <a:spcAft>
                <a:spcPts val="300"/>
              </a:spcAft>
            </a:pPr>
            <a:r>
              <a:rPr lang="en-US" altLang="zh-CN" dirty="0">
                <a:latin typeface="微软雅黑" panose="020B0503020204020204" pitchFamily="34" charset="-122"/>
                <a:ea typeface="微软雅黑" panose="020B0503020204020204" pitchFamily="34" charset="-122"/>
              </a:rPr>
              <a:t>Descriptive  analysis</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3403096"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652075">
            <a:off x="5684667" y="2954751"/>
            <a:ext cx="965860" cy="965859"/>
          </a:xfrm>
          <a:prstGeom prst="rect">
            <a:avLst/>
          </a:prstGeom>
          <a:solidFill>
            <a:schemeClr val="accent5">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616851" y="2947942"/>
            <a:ext cx="965860" cy="9658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702037"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03</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78" name="文本框 77"/>
          <p:cNvSpPr txBox="1"/>
          <p:nvPr/>
        </p:nvSpPr>
        <p:spPr>
          <a:xfrm>
            <a:off x="4970601" y="4373757"/>
            <a:ext cx="2553146" cy="535531"/>
          </a:xfrm>
          <a:prstGeom prst="rect">
            <a:avLst/>
          </a:prstGeom>
          <a:noFill/>
        </p:spPr>
        <p:txBody>
          <a:bodyPr wrap="square" rtlCol="0">
            <a:spAutoFit/>
          </a:bodyPr>
          <a:lstStyle/>
          <a:p>
            <a:pPr algn="ctr">
              <a:lnSpc>
                <a:spcPct val="120000"/>
              </a:lnSpc>
            </a:pPr>
            <a:r>
              <a:rPr lang="zh-CN" altLang="en-US" sz="2400" b="1" kern="100" dirty="0">
                <a:solidFill>
                  <a:schemeClr val="accent5"/>
                </a:solidFill>
                <a:latin typeface="幼圆" panose="02010509060101010101" pitchFamily="49" charset="-122"/>
                <a:ea typeface="幼圆" panose="02010509060101010101" pitchFamily="49" charset="-122"/>
              </a:rPr>
              <a:t>协方差</a:t>
            </a:r>
            <a:r>
              <a:rPr lang="en-US" altLang="zh-CN" sz="2400" b="1" kern="100" dirty="0">
                <a:solidFill>
                  <a:schemeClr val="accent5"/>
                </a:solidFill>
                <a:latin typeface="幼圆" panose="02010509060101010101" pitchFamily="49" charset="-122"/>
                <a:ea typeface="幼圆" panose="02010509060101010101" pitchFamily="49" charset="-122"/>
              </a:rPr>
              <a:t>&amp;</a:t>
            </a:r>
            <a:r>
              <a:rPr lang="zh-CN" altLang="en-US" sz="2400" b="1" kern="100" dirty="0">
                <a:solidFill>
                  <a:schemeClr val="accent5"/>
                </a:solidFill>
                <a:latin typeface="幼圆" panose="02010509060101010101" pitchFamily="49" charset="-122"/>
                <a:ea typeface="幼圆" panose="02010509060101010101" pitchFamily="49" charset="-122"/>
              </a:rPr>
              <a:t>回归分析</a:t>
            </a:r>
          </a:p>
        </p:txBody>
      </p:sp>
      <p:sp>
        <p:nvSpPr>
          <p:cNvPr id="79" name="矩形 78"/>
          <p:cNvSpPr/>
          <p:nvPr/>
        </p:nvSpPr>
        <p:spPr>
          <a:xfrm>
            <a:off x="5015818" y="5077055"/>
            <a:ext cx="2167927" cy="757130"/>
          </a:xfrm>
          <a:prstGeom prst="rect">
            <a:avLst/>
          </a:prstGeom>
        </p:spPr>
        <p:txBody>
          <a:bodyPr wrap="square">
            <a:spAutoFit/>
          </a:bodyPr>
          <a:lstStyle/>
          <a:p>
            <a:pPr algn="ctr" latinLnBrk="1">
              <a:lnSpc>
                <a:spcPct val="120000"/>
              </a:lnSpc>
              <a:spcBef>
                <a:spcPts val="300"/>
              </a:spcBef>
              <a:spcAft>
                <a:spcPts val="300"/>
              </a:spcAft>
            </a:pPr>
            <a:r>
              <a:rPr lang="en-US" altLang="zh-CN" dirty="0"/>
              <a:t>Covariance</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 &amp; Lasso analysis </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a:off x="5660369" y="4999784"/>
            <a:ext cx="87882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rot="652075">
            <a:off x="7956453"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888637"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7973823"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04</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85" name="文本框 84"/>
          <p:cNvSpPr txBox="1"/>
          <p:nvPr/>
        </p:nvSpPr>
        <p:spPr>
          <a:xfrm>
            <a:off x="7242387" y="4373757"/>
            <a:ext cx="2258360" cy="476669"/>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逻辑回归</a:t>
            </a:r>
          </a:p>
        </p:txBody>
      </p:sp>
      <p:sp>
        <p:nvSpPr>
          <p:cNvPr id="86" name="矩形 85"/>
          <p:cNvSpPr/>
          <p:nvPr/>
        </p:nvSpPr>
        <p:spPr>
          <a:xfrm>
            <a:off x="7287604" y="5077055"/>
            <a:ext cx="2553146" cy="424732"/>
          </a:xfrm>
          <a:prstGeom prst="rect">
            <a:avLst/>
          </a:prstGeom>
        </p:spPr>
        <p:txBody>
          <a:bodyPr wrap="square">
            <a:spAutoFit/>
          </a:bodyPr>
          <a:lstStyle/>
          <a:p>
            <a:pPr algn="ctr" latinLnBrk="1">
              <a:lnSpc>
                <a:spcPct val="120000"/>
              </a:lnSpc>
              <a:spcBef>
                <a:spcPts val="300"/>
              </a:spcBef>
              <a:spcAft>
                <a:spcPts val="300"/>
              </a:spcAft>
            </a:pP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Logistics regression</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7" name="直接连接符 86"/>
          <p:cNvCxnSpPr/>
          <p:nvPr/>
        </p:nvCxnSpPr>
        <p:spPr>
          <a:xfrm>
            <a:off x="7932155"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5324654" y="660998"/>
            <a:ext cx="2928260" cy="769441"/>
          </a:xfrm>
          <a:prstGeom prst="rect">
            <a:avLst/>
          </a:prstGeom>
          <a:noFill/>
        </p:spPr>
        <p:txBody>
          <a:bodyPr wrap="square" rtlCol="0">
            <a:spAutoFit/>
          </a:bodyPr>
          <a:lstStyle/>
          <a:p>
            <a:pPr algn="ctr"/>
            <a:r>
              <a:rPr lang="en-US" altLang="zh-CN" sz="4400" kern="100" spc="300" dirty="0">
                <a:solidFill>
                  <a:schemeClr val="accent6"/>
                </a:solidFill>
                <a:latin typeface="Agency FB" panose="020B0503020202020204" pitchFamily="34" charset="0"/>
                <a:ea typeface="微软雅黑" panose="020B0503020204020204" pitchFamily="34" charset="-122"/>
              </a:rPr>
              <a:t>Contents</a:t>
            </a:r>
            <a:endParaRPr lang="zh-CN" altLang="en-US" sz="4400" kern="100" spc="300" dirty="0">
              <a:solidFill>
                <a:schemeClr val="accent6"/>
              </a:solidFill>
              <a:latin typeface="Agency FB" panose="020B0503020202020204" pitchFamily="34" charset="0"/>
              <a:ea typeface="微软雅黑" panose="020B0503020204020204" pitchFamily="34" charset="-122"/>
            </a:endParaRPr>
          </a:p>
        </p:txBody>
      </p:sp>
      <p:sp>
        <p:nvSpPr>
          <p:cNvPr id="93" name="文本框 92"/>
          <p:cNvSpPr txBox="1"/>
          <p:nvPr/>
        </p:nvSpPr>
        <p:spPr>
          <a:xfrm>
            <a:off x="4195474" y="583728"/>
            <a:ext cx="1736679" cy="830997"/>
          </a:xfrm>
          <a:prstGeom prst="rect">
            <a:avLst/>
          </a:prstGeom>
          <a:noFill/>
        </p:spPr>
        <p:txBody>
          <a:bodyPr wrap="square" rtlCol="0">
            <a:spAutoFit/>
          </a:bodyPr>
          <a:lstStyle/>
          <a:p>
            <a:pPr algn="ctr"/>
            <a:r>
              <a:rPr lang="zh-CN" altLang="en-US" sz="4800" kern="100" spc="600" dirty="0">
                <a:solidFill>
                  <a:schemeClr val="accent6"/>
                </a:solidFill>
                <a:latin typeface="幼圆" panose="02010509060101010101" pitchFamily="49" charset="-122"/>
                <a:ea typeface="幼圆" panose="02010509060101010101" pitchFamily="49" charset="-122"/>
              </a:rPr>
              <a:t>目录</a:t>
            </a:r>
          </a:p>
        </p:txBody>
      </p:sp>
      <p:cxnSp>
        <p:nvCxnSpPr>
          <p:cNvPr id="94" name="直接连接符 93"/>
          <p:cNvCxnSpPr/>
          <p:nvPr/>
        </p:nvCxnSpPr>
        <p:spPr>
          <a:xfrm>
            <a:off x="4425822" y="1500947"/>
            <a:ext cx="3340356"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652075">
            <a:off x="10230104"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162288"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0247474"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05</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42" name="文本框 41"/>
          <p:cNvSpPr txBox="1"/>
          <p:nvPr/>
        </p:nvSpPr>
        <p:spPr>
          <a:xfrm>
            <a:off x="9516038" y="4373757"/>
            <a:ext cx="2258360" cy="476669"/>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总结</a:t>
            </a:r>
          </a:p>
        </p:txBody>
      </p:sp>
      <p:sp>
        <p:nvSpPr>
          <p:cNvPr id="43" name="矩形 42"/>
          <p:cNvSpPr/>
          <p:nvPr/>
        </p:nvSpPr>
        <p:spPr>
          <a:xfrm>
            <a:off x="9561255" y="5077055"/>
            <a:ext cx="2167927" cy="424732"/>
          </a:xfrm>
          <a:prstGeom prst="rect">
            <a:avLst/>
          </a:prstGeom>
        </p:spPr>
        <p:txBody>
          <a:bodyPr wrap="square">
            <a:spAutoFit/>
          </a:bodyPr>
          <a:lstStyle/>
          <a:p>
            <a:pPr algn="ctr" latinLnBrk="1">
              <a:lnSpc>
                <a:spcPct val="120000"/>
              </a:lnSpc>
              <a:spcBef>
                <a:spcPts val="300"/>
              </a:spcBef>
              <a:spcAft>
                <a:spcPts val="300"/>
              </a:spcAft>
            </a:pP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Conclusion </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10205806"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2586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arn(outVertical)">
                                      <p:cBhvr>
                                        <p:cTn id="7" dur="10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50" presetClass="entr" presetSubtype="0" decel="100000" fill="hold" grpId="0" nodeType="withEffect">
                                  <p:stCondLst>
                                    <p:cond delay="50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500" fill="hold"/>
                                        <p:tgtEl>
                                          <p:spTgt spid="16"/>
                                        </p:tgtEl>
                                        <p:attrNameLst>
                                          <p:attrName>ppt_w</p:attrName>
                                        </p:attrNameLst>
                                      </p:cBhvr>
                                      <p:tavLst>
                                        <p:tav tm="0">
                                          <p:val>
                                            <p:strVal val="#ppt_w+.3"/>
                                          </p:val>
                                        </p:tav>
                                        <p:tav tm="100000">
                                          <p:val>
                                            <p:strVal val="#ppt_w"/>
                                          </p:val>
                                        </p:tav>
                                      </p:tavLst>
                                    </p:anim>
                                    <p:anim calcmode="lin" valueType="num">
                                      <p:cBhvr>
                                        <p:cTn id="23" dur="1500" fill="hold"/>
                                        <p:tgtEl>
                                          <p:spTgt spid="16"/>
                                        </p:tgtEl>
                                        <p:attrNameLst>
                                          <p:attrName>ppt_h</p:attrName>
                                        </p:attrNameLst>
                                      </p:cBhvr>
                                      <p:tavLst>
                                        <p:tav tm="0">
                                          <p:val>
                                            <p:strVal val="#ppt_h"/>
                                          </p:val>
                                        </p:tav>
                                        <p:tav tm="100000">
                                          <p:val>
                                            <p:strVal val="#ppt_h"/>
                                          </p:val>
                                        </p:tav>
                                      </p:tavLst>
                                    </p:anim>
                                    <p:animEffect transition="in" filter="fade">
                                      <p:cBhvr>
                                        <p:cTn id="24" dur="1500"/>
                                        <p:tgtEl>
                                          <p:spTgt spid="16"/>
                                        </p:tgtEl>
                                      </p:cBhvr>
                                    </p:animEffect>
                                  </p:childTnLst>
                                </p:cTn>
                              </p:par>
                              <p:par>
                                <p:cTn id="25" presetID="42" presetClass="entr" presetSubtype="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1000"/>
                                        <p:tgtEl>
                                          <p:spTgt spid="69"/>
                                        </p:tgtEl>
                                      </p:cBhvr>
                                    </p:animEffect>
                                    <p:anim calcmode="lin" valueType="num">
                                      <p:cBhvr>
                                        <p:cTn id="45" dur="1000" fill="hold"/>
                                        <p:tgtEl>
                                          <p:spTgt spid="69"/>
                                        </p:tgtEl>
                                        <p:attrNameLst>
                                          <p:attrName>ppt_x</p:attrName>
                                        </p:attrNameLst>
                                      </p:cBhvr>
                                      <p:tavLst>
                                        <p:tav tm="0">
                                          <p:val>
                                            <p:strVal val="#ppt_x"/>
                                          </p:val>
                                        </p:tav>
                                        <p:tav tm="100000">
                                          <p:val>
                                            <p:strVal val="#ppt_x"/>
                                          </p:val>
                                        </p:tav>
                                      </p:tavLst>
                                    </p:anim>
                                    <p:anim calcmode="lin" valueType="num">
                                      <p:cBhvr>
                                        <p:cTn id="46" dur="1000" fill="hold"/>
                                        <p:tgtEl>
                                          <p:spTgt spid="6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ppt_x</p:attrName>
                                        </p:attrNameLst>
                                      </p:cBhvr>
                                      <p:tavLst>
                                        <p:tav tm="0">
                                          <p:val>
                                            <p:strVal val="#ppt_x"/>
                                          </p:val>
                                        </p:tav>
                                        <p:tav tm="100000">
                                          <p:val>
                                            <p:strVal val="#ppt_x"/>
                                          </p:val>
                                        </p:tav>
                                      </p:tavLst>
                                    </p:anim>
                                    <p:anim calcmode="lin" valueType="num">
                                      <p:cBhvr>
                                        <p:cTn id="51" dur="1000" fill="hold"/>
                                        <p:tgtEl>
                                          <p:spTgt spid="68"/>
                                        </p:tgtEl>
                                        <p:attrNameLst>
                                          <p:attrName>ppt_y</p:attrName>
                                        </p:attrNameLst>
                                      </p:cBhvr>
                                      <p:tavLst>
                                        <p:tav tm="0">
                                          <p:val>
                                            <p:strVal val="#ppt_y+.1"/>
                                          </p:val>
                                        </p:tav>
                                        <p:tav tm="100000">
                                          <p:val>
                                            <p:strVal val="#ppt_y"/>
                                          </p:val>
                                        </p:tav>
                                      </p:tavLst>
                                    </p:anim>
                                  </p:childTnLst>
                                </p:cTn>
                              </p:par>
                              <p:par>
                                <p:cTn id="52" presetID="50" presetClass="entr" presetSubtype="0" decel="100000" fill="hold" grpId="0" nodeType="withEffect">
                                  <p:stCondLst>
                                    <p:cond delay="500"/>
                                  </p:stCondLst>
                                  <p:childTnLst>
                                    <p:set>
                                      <p:cBhvr>
                                        <p:cTn id="53" dur="1" fill="hold">
                                          <p:stCondLst>
                                            <p:cond delay="0"/>
                                          </p:stCondLst>
                                        </p:cTn>
                                        <p:tgtEl>
                                          <p:spTgt spid="70"/>
                                        </p:tgtEl>
                                        <p:attrNameLst>
                                          <p:attrName>style.visibility</p:attrName>
                                        </p:attrNameLst>
                                      </p:cBhvr>
                                      <p:to>
                                        <p:strVal val="visible"/>
                                      </p:to>
                                    </p:set>
                                    <p:anim calcmode="lin" valueType="num">
                                      <p:cBhvr>
                                        <p:cTn id="54" dur="1500" fill="hold"/>
                                        <p:tgtEl>
                                          <p:spTgt spid="70"/>
                                        </p:tgtEl>
                                        <p:attrNameLst>
                                          <p:attrName>ppt_w</p:attrName>
                                        </p:attrNameLst>
                                      </p:cBhvr>
                                      <p:tavLst>
                                        <p:tav tm="0">
                                          <p:val>
                                            <p:strVal val="#ppt_w+.3"/>
                                          </p:val>
                                        </p:tav>
                                        <p:tav tm="100000">
                                          <p:val>
                                            <p:strVal val="#ppt_w"/>
                                          </p:val>
                                        </p:tav>
                                      </p:tavLst>
                                    </p:anim>
                                    <p:anim calcmode="lin" valueType="num">
                                      <p:cBhvr>
                                        <p:cTn id="55" dur="1500" fill="hold"/>
                                        <p:tgtEl>
                                          <p:spTgt spid="70"/>
                                        </p:tgtEl>
                                        <p:attrNameLst>
                                          <p:attrName>ppt_h</p:attrName>
                                        </p:attrNameLst>
                                      </p:cBhvr>
                                      <p:tavLst>
                                        <p:tav tm="0">
                                          <p:val>
                                            <p:strVal val="#ppt_h"/>
                                          </p:val>
                                        </p:tav>
                                        <p:tav tm="100000">
                                          <p:val>
                                            <p:strVal val="#ppt_h"/>
                                          </p:val>
                                        </p:tav>
                                      </p:tavLst>
                                    </p:anim>
                                    <p:animEffect transition="in" filter="fade">
                                      <p:cBhvr>
                                        <p:cTn id="56" dur="1500"/>
                                        <p:tgtEl>
                                          <p:spTgt spid="70"/>
                                        </p:tgtEl>
                                      </p:cBhvr>
                                    </p:animEffect>
                                  </p:childTnLst>
                                </p:cTn>
                              </p:par>
                              <p:par>
                                <p:cTn id="57" presetID="42" presetClass="entr" presetSubtype="0" fill="hold" grpId="0" nodeType="withEffect">
                                  <p:stCondLst>
                                    <p:cond delay="50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1000"/>
                                        <p:tgtEl>
                                          <p:spTgt spid="71"/>
                                        </p:tgtEl>
                                      </p:cBhvr>
                                    </p:animEffect>
                                    <p:anim calcmode="lin" valueType="num">
                                      <p:cBhvr>
                                        <p:cTn id="60" dur="1000" fill="hold"/>
                                        <p:tgtEl>
                                          <p:spTgt spid="71"/>
                                        </p:tgtEl>
                                        <p:attrNameLst>
                                          <p:attrName>ppt_x</p:attrName>
                                        </p:attrNameLst>
                                      </p:cBhvr>
                                      <p:tavLst>
                                        <p:tav tm="0">
                                          <p:val>
                                            <p:strVal val="#ppt_x"/>
                                          </p:val>
                                        </p:tav>
                                        <p:tav tm="100000">
                                          <p:val>
                                            <p:strVal val="#ppt_x"/>
                                          </p:val>
                                        </p:tav>
                                      </p:tavLst>
                                    </p:anim>
                                    <p:anim calcmode="lin" valueType="num">
                                      <p:cBhvr>
                                        <p:cTn id="61" dur="1000" fill="hold"/>
                                        <p:tgtEl>
                                          <p:spTgt spid="7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5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1000"/>
                                        <p:tgtEl>
                                          <p:spTgt spid="73"/>
                                        </p:tgtEl>
                                      </p:cBhvr>
                                    </p:animEffect>
                                    <p:anim calcmode="lin" valueType="num">
                                      <p:cBhvr>
                                        <p:cTn id="65" dur="1000" fill="hold"/>
                                        <p:tgtEl>
                                          <p:spTgt spid="73"/>
                                        </p:tgtEl>
                                        <p:attrNameLst>
                                          <p:attrName>ppt_x</p:attrName>
                                        </p:attrNameLst>
                                      </p:cBhvr>
                                      <p:tavLst>
                                        <p:tav tm="0">
                                          <p:val>
                                            <p:strVal val="#ppt_x"/>
                                          </p:val>
                                        </p:tav>
                                        <p:tav tm="100000">
                                          <p:val>
                                            <p:strVal val="#ppt_x"/>
                                          </p:val>
                                        </p:tav>
                                      </p:tavLst>
                                    </p:anim>
                                    <p:anim calcmode="lin" valueType="num">
                                      <p:cBhvr>
                                        <p:cTn id="66" dur="1000" fill="hold"/>
                                        <p:tgtEl>
                                          <p:spTgt spid="7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50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1000"/>
                                        <p:tgtEl>
                                          <p:spTgt spid="72"/>
                                        </p:tgtEl>
                                      </p:cBhvr>
                                    </p:animEffect>
                                    <p:anim calcmode="lin" valueType="num">
                                      <p:cBhvr>
                                        <p:cTn id="70" dur="1000" fill="hold"/>
                                        <p:tgtEl>
                                          <p:spTgt spid="72"/>
                                        </p:tgtEl>
                                        <p:attrNameLst>
                                          <p:attrName>ppt_x</p:attrName>
                                        </p:attrNameLst>
                                      </p:cBhvr>
                                      <p:tavLst>
                                        <p:tav tm="0">
                                          <p:val>
                                            <p:strVal val="#ppt_x"/>
                                          </p:val>
                                        </p:tav>
                                        <p:tav tm="100000">
                                          <p:val>
                                            <p:strVal val="#ppt_x"/>
                                          </p:val>
                                        </p:tav>
                                      </p:tavLst>
                                    </p:anim>
                                    <p:anim calcmode="lin" valueType="num">
                                      <p:cBhvr>
                                        <p:cTn id="71"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1000"/>
                                        <p:tgtEl>
                                          <p:spTgt spid="76"/>
                                        </p:tgtEl>
                                      </p:cBhvr>
                                    </p:animEffect>
                                    <p:anim calcmode="lin" valueType="num">
                                      <p:cBhvr>
                                        <p:cTn id="77" dur="1000" fill="hold"/>
                                        <p:tgtEl>
                                          <p:spTgt spid="76"/>
                                        </p:tgtEl>
                                        <p:attrNameLst>
                                          <p:attrName>ppt_x</p:attrName>
                                        </p:attrNameLst>
                                      </p:cBhvr>
                                      <p:tavLst>
                                        <p:tav tm="0">
                                          <p:val>
                                            <p:strVal val="#ppt_x"/>
                                          </p:val>
                                        </p:tav>
                                        <p:tav tm="100000">
                                          <p:val>
                                            <p:strVal val="#ppt_x"/>
                                          </p:val>
                                        </p:tav>
                                      </p:tavLst>
                                    </p:anim>
                                    <p:anim calcmode="lin" valueType="num">
                                      <p:cBhvr>
                                        <p:cTn id="78" dur="1000" fill="hold"/>
                                        <p:tgtEl>
                                          <p:spTgt spid="7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fade">
                                      <p:cBhvr>
                                        <p:cTn id="81" dur="1000"/>
                                        <p:tgtEl>
                                          <p:spTgt spid="75"/>
                                        </p:tgtEl>
                                      </p:cBhvr>
                                    </p:animEffect>
                                    <p:anim calcmode="lin" valueType="num">
                                      <p:cBhvr>
                                        <p:cTn id="82" dur="1000" fill="hold"/>
                                        <p:tgtEl>
                                          <p:spTgt spid="75"/>
                                        </p:tgtEl>
                                        <p:attrNameLst>
                                          <p:attrName>ppt_x</p:attrName>
                                        </p:attrNameLst>
                                      </p:cBhvr>
                                      <p:tavLst>
                                        <p:tav tm="0">
                                          <p:val>
                                            <p:strVal val="#ppt_x"/>
                                          </p:val>
                                        </p:tav>
                                        <p:tav tm="100000">
                                          <p:val>
                                            <p:strVal val="#ppt_x"/>
                                          </p:val>
                                        </p:tav>
                                      </p:tavLst>
                                    </p:anim>
                                    <p:anim calcmode="lin" valueType="num">
                                      <p:cBhvr>
                                        <p:cTn id="83" dur="1000" fill="hold"/>
                                        <p:tgtEl>
                                          <p:spTgt spid="75"/>
                                        </p:tgtEl>
                                        <p:attrNameLst>
                                          <p:attrName>ppt_y</p:attrName>
                                        </p:attrNameLst>
                                      </p:cBhvr>
                                      <p:tavLst>
                                        <p:tav tm="0">
                                          <p:val>
                                            <p:strVal val="#ppt_y+.1"/>
                                          </p:val>
                                        </p:tav>
                                        <p:tav tm="100000">
                                          <p:val>
                                            <p:strVal val="#ppt_y"/>
                                          </p:val>
                                        </p:tav>
                                      </p:tavLst>
                                    </p:anim>
                                  </p:childTnLst>
                                </p:cTn>
                              </p:par>
                              <p:par>
                                <p:cTn id="84" presetID="50" presetClass="entr" presetSubtype="0" decel="100000" fill="hold" grpId="0" nodeType="withEffect">
                                  <p:stCondLst>
                                    <p:cond delay="500"/>
                                  </p:stCondLst>
                                  <p:childTnLst>
                                    <p:set>
                                      <p:cBhvr>
                                        <p:cTn id="85" dur="1" fill="hold">
                                          <p:stCondLst>
                                            <p:cond delay="0"/>
                                          </p:stCondLst>
                                        </p:cTn>
                                        <p:tgtEl>
                                          <p:spTgt spid="77"/>
                                        </p:tgtEl>
                                        <p:attrNameLst>
                                          <p:attrName>style.visibility</p:attrName>
                                        </p:attrNameLst>
                                      </p:cBhvr>
                                      <p:to>
                                        <p:strVal val="visible"/>
                                      </p:to>
                                    </p:set>
                                    <p:anim calcmode="lin" valueType="num">
                                      <p:cBhvr>
                                        <p:cTn id="86" dur="1500" fill="hold"/>
                                        <p:tgtEl>
                                          <p:spTgt spid="77"/>
                                        </p:tgtEl>
                                        <p:attrNameLst>
                                          <p:attrName>ppt_w</p:attrName>
                                        </p:attrNameLst>
                                      </p:cBhvr>
                                      <p:tavLst>
                                        <p:tav tm="0">
                                          <p:val>
                                            <p:strVal val="#ppt_w+.3"/>
                                          </p:val>
                                        </p:tav>
                                        <p:tav tm="100000">
                                          <p:val>
                                            <p:strVal val="#ppt_w"/>
                                          </p:val>
                                        </p:tav>
                                      </p:tavLst>
                                    </p:anim>
                                    <p:anim calcmode="lin" valueType="num">
                                      <p:cBhvr>
                                        <p:cTn id="87" dur="1500" fill="hold"/>
                                        <p:tgtEl>
                                          <p:spTgt spid="77"/>
                                        </p:tgtEl>
                                        <p:attrNameLst>
                                          <p:attrName>ppt_h</p:attrName>
                                        </p:attrNameLst>
                                      </p:cBhvr>
                                      <p:tavLst>
                                        <p:tav tm="0">
                                          <p:val>
                                            <p:strVal val="#ppt_h"/>
                                          </p:val>
                                        </p:tav>
                                        <p:tav tm="100000">
                                          <p:val>
                                            <p:strVal val="#ppt_h"/>
                                          </p:val>
                                        </p:tav>
                                      </p:tavLst>
                                    </p:anim>
                                    <p:animEffect transition="in" filter="fade">
                                      <p:cBhvr>
                                        <p:cTn id="88" dur="1500"/>
                                        <p:tgtEl>
                                          <p:spTgt spid="77"/>
                                        </p:tgtEl>
                                      </p:cBhvr>
                                    </p:animEffect>
                                  </p:childTnLst>
                                </p:cTn>
                              </p:par>
                              <p:par>
                                <p:cTn id="89" presetID="42" presetClass="entr" presetSubtype="0" fill="hold" grpId="0" nodeType="withEffect">
                                  <p:stCondLst>
                                    <p:cond delay="50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1000"/>
                                        <p:tgtEl>
                                          <p:spTgt spid="78"/>
                                        </p:tgtEl>
                                      </p:cBhvr>
                                    </p:animEffect>
                                    <p:anim calcmode="lin" valueType="num">
                                      <p:cBhvr>
                                        <p:cTn id="92" dur="1000" fill="hold"/>
                                        <p:tgtEl>
                                          <p:spTgt spid="78"/>
                                        </p:tgtEl>
                                        <p:attrNameLst>
                                          <p:attrName>ppt_x</p:attrName>
                                        </p:attrNameLst>
                                      </p:cBhvr>
                                      <p:tavLst>
                                        <p:tav tm="0">
                                          <p:val>
                                            <p:strVal val="#ppt_x"/>
                                          </p:val>
                                        </p:tav>
                                        <p:tav tm="100000">
                                          <p:val>
                                            <p:strVal val="#ppt_x"/>
                                          </p:val>
                                        </p:tav>
                                      </p:tavLst>
                                    </p:anim>
                                    <p:anim calcmode="lin" valueType="num">
                                      <p:cBhvr>
                                        <p:cTn id="93" dur="1000" fill="hold"/>
                                        <p:tgtEl>
                                          <p:spTgt spid="78"/>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50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1000"/>
                                        <p:tgtEl>
                                          <p:spTgt spid="80"/>
                                        </p:tgtEl>
                                      </p:cBhvr>
                                    </p:animEffect>
                                    <p:anim calcmode="lin" valueType="num">
                                      <p:cBhvr>
                                        <p:cTn id="97" dur="1000" fill="hold"/>
                                        <p:tgtEl>
                                          <p:spTgt spid="80"/>
                                        </p:tgtEl>
                                        <p:attrNameLst>
                                          <p:attrName>ppt_x</p:attrName>
                                        </p:attrNameLst>
                                      </p:cBhvr>
                                      <p:tavLst>
                                        <p:tav tm="0">
                                          <p:val>
                                            <p:strVal val="#ppt_x"/>
                                          </p:val>
                                        </p:tav>
                                        <p:tav tm="100000">
                                          <p:val>
                                            <p:strVal val="#ppt_x"/>
                                          </p:val>
                                        </p:tav>
                                      </p:tavLst>
                                    </p:anim>
                                    <p:anim calcmode="lin" valueType="num">
                                      <p:cBhvr>
                                        <p:cTn id="98" dur="1000" fill="hold"/>
                                        <p:tgtEl>
                                          <p:spTgt spid="80"/>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500"/>
                                  </p:stCondLst>
                                  <p:childTnLst>
                                    <p:set>
                                      <p:cBhvr>
                                        <p:cTn id="100" dur="1" fill="hold">
                                          <p:stCondLst>
                                            <p:cond delay="0"/>
                                          </p:stCondLst>
                                        </p:cTn>
                                        <p:tgtEl>
                                          <p:spTgt spid="79"/>
                                        </p:tgtEl>
                                        <p:attrNameLst>
                                          <p:attrName>style.visibility</p:attrName>
                                        </p:attrNameLst>
                                      </p:cBhvr>
                                      <p:to>
                                        <p:strVal val="visible"/>
                                      </p:to>
                                    </p:set>
                                    <p:animEffect transition="in" filter="fade">
                                      <p:cBhvr>
                                        <p:cTn id="101" dur="1000"/>
                                        <p:tgtEl>
                                          <p:spTgt spid="79"/>
                                        </p:tgtEl>
                                      </p:cBhvr>
                                    </p:animEffect>
                                    <p:anim calcmode="lin" valueType="num">
                                      <p:cBhvr>
                                        <p:cTn id="102" dur="1000" fill="hold"/>
                                        <p:tgtEl>
                                          <p:spTgt spid="79"/>
                                        </p:tgtEl>
                                        <p:attrNameLst>
                                          <p:attrName>ppt_x</p:attrName>
                                        </p:attrNameLst>
                                      </p:cBhvr>
                                      <p:tavLst>
                                        <p:tav tm="0">
                                          <p:val>
                                            <p:strVal val="#ppt_x"/>
                                          </p:val>
                                        </p:tav>
                                        <p:tav tm="100000">
                                          <p:val>
                                            <p:strVal val="#ppt_x"/>
                                          </p:val>
                                        </p:tav>
                                      </p:tavLst>
                                    </p:anim>
                                    <p:anim calcmode="lin" valueType="num">
                                      <p:cBhvr>
                                        <p:cTn id="10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fade">
                                      <p:cBhvr>
                                        <p:cTn id="108" dur="1000"/>
                                        <p:tgtEl>
                                          <p:spTgt spid="83"/>
                                        </p:tgtEl>
                                      </p:cBhvr>
                                    </p:animEffect>
                                    <p:anim calcmode="lin" valueType="num">
                                      <p:cBhvr>
                                        <p:cTn id="109" dur="1000" fill="hold"/>
                                        <p:tgtEl>
                                          <p:spTgt spid="83"/>
                                        </p:tgtEl>
                                        <p:attrNameLst>
                                          <p:attrName>ppt_x</p:attrName>
                                        </p:attrNameLst>
                                      </p:cBhvr>
                                      <p:tavLst>
                                        <p:tav tm="0">
                                          <p:val>
                                            <p:strVal val="#ppt_x"/>
                                          </p:val>
                                        </p:tav>
                                        <p:tav tm="100000">
                                          <p:val>
                                            <p:strVal val="#ppt_x"/>
                                          </p:val>
                                        </p:tav>
                                      </p:tavLst>
                                    </p:anim>
                                    <p:anim calcmode="lin" valueType="num">
                                      <p:cBhvr>
                                        <p:cTn id="110" dur="1000" fill="hold"/>
                                        <p:tgtEl>
                                          <p:spTgt spid="8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fade">
                                      <p:cBhvr>
                                        <p:cTn id="113" dur="1000"/>
                                        <p:tgtEl>
                                          <p:spTgt spid="82"/>
                                        </p:tgtEl>
                                      </p:cBhvr>
                                    </p:animEffect>
                                    <p:anim calcmode="lin" valueType="num">
                                      <p:cBhvr>
                                        <p:cTn id="114" dur="1000" fill="hold"/>
                                        <p:tgtEl>
                                          <p:spTgt spid="82"/>
                                        </p:tgtEl>
                                        <p:attrNameLst>
                                          <p:attrName>ppt_x</p:attrName>
                                        </p:attrNameLst>
                                      </p:cBhvr>
                                      <p:tavLst>
                                        <p:tav tm="0">
                                          <p:val>
                                            <p:strVal val="#ppt_x"/>
                                          </p:val>
                                        </p:tav>
                                        <p:tav tm="100000">
                                          <p:val>
                                            <p:strVal val="#ppt_x"/>
                                          </p:val>
                                        </p:tav>
                                      </p:tavLst>
                                    </p:anim>
                                    <p:anim calcmode="lin" valueType="num">
                                      <p:cBhvr>
                                        <p:cTn id="115" dur="1000" fill="hold"/>
                                        <p:tgtEl>
                                          <p:spTgt spid="82"/>
                                        </p:tgtEl>
                                        <p:attrNameLst>
                                          <p:attrName>ppt_y</p:attrName>
                                        </p:attrNameLst>
                                      </p:cBhvr>
                                      <p:tavLst>
                                        <p:tav tm="0">
                                          <p:val>
                                            <p:strVal val="#ppt_y+.1"/>
                                          </p:val>
                                        </p:tav>
                                        <p:tav tm="100000">
                                          <p:val>
                                            <p:strVal val="#ppt_y"/>
                                          </p:val>
                                        </p:tav>
                                      </p:tavLst>
                                    </p:anim>
                                  </p:childTnLst>
                                </p:cTn>
                              </p:par>
                              <p:par>
                                <p:cTn id="116" presetID="50" presetClass="entr" presetSubtype="0" decel="100000" fill="hold" grpId="0" nodeType="withEffect">
                                  <p:stCondLst>
                                    <p:cond delay="500"/>
                                  </p:stCondLst>
                                  <p:childTnLst>
                                    <p:set>
                                      <p:cBhvr>
                                        <p:cTn id="117" dur="1" fill="hold">
                                          <p:stCondLst>
                                            <p:cond delay="0"/>
                                          </p:stCondLst>
                                        </p:cTn>
                                        <p:tgtEl>
                                          <p:spTgt spid="84"/>
                                        </p:tgtEl>
                                        <p:attrNameLst>
                                          <p:attrName>style.visibility</p:attrName>
                                        </p:attrNameLst>
                                      </p:cBhvr>
                                      <p:to>
                                        <p:strVal val="visible"/>
                                      </p:to>
                                    </p:set>
                                    <p:anim calcmode="lin" valueType="num">
                                      <p:cBhvr>
                                        <p:cTn id="118" dur="1500" fill="hold"/>
                                        <p:tgtEl>
                                          <p:spTgt spid="84"/>
                                        </p:tgtEl>
                                        <p:attrNameLst>
                                          <p:attrName>ppt_w</p:attrName>
                                        </p:attrNameLst>
                                      </p:cBhvr>
                                      <p:tavLst>
                                        <p:tav tm="0">
                                          <p:val>
                                            <p:strVal val="#ppt_w+.3"/>
                                          </p:val>
                                        </p:tav>
                                        <p:tav tm="100000">
                                          <p:val>
                                            <p:strVal val="#ppt_w"/>
                                          </p:val>
                                        </p:tav>
                                      </p:tavLst>
                                    </p:anim>
                                    <p:anim calcmode="lin" valueType="num">
                                      <p:cBhvr>
                                        <p:cTn id="119" dur="1500" fill="hold"/>
                                        <p:tgtEl>
                                          <p:spTgt spid="84"/>
                                        </p:tgtEl>
                                        <p:attrNameLst>
                                          <p:attrName>ppt_h</p:attrName>
                                        </p:attrNameLst>
                                      </p:cBhvr>
                                      <p:tavLst>
                                        <p:tav tm="0">
                                          <p:val>
                                            <p:strVal val="#ppt_h"/>
                                          </p:val>
                                        </p:tav>
                                        <p:tav tm="100000">
                                          <p:val>
                                            <p:strVal val="#ppt_h"/>
                                          </p:val>
                                        </p:tav>
                                      </p:tavLst>
                                    </p:anim>
                                    <p:animEffect transition="in" filter="fade">
                                      <p:cBhvr>
                                        <p:cTn id="120" dur="1500"/>
                                        <p:tgtEl>
                                          <p:spTgt spid="84"/>
                                        </p:tgtEl>
                                      </p:cBhvr>
                                    </p:animEffect>
                                  </p:childTnLst>
                                </p:cTn>
                              </p:par>
                              <p:par>
                                <p:cTn id="121" presetID="42" presetClass="entr" presetSubtype="0" fill="hold" grpId="0" nodeType="withEffect">
                                  <p:stCondLst>
                                    <p:cond delay="50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1000"/>
                                        <p:tgtEl>
                                          <p:spTgt spid="85"/>
                                        </p:tgtEl>
                                      </p:cBhvr>
                                    </p:animEffect>
                                    <p:anim calcmode="lin" valueType="num">
                                      <p:cBhvr>
                                        <p:cTn id="124" dur="1000" fill="hold"/>
                                        <p:tgtEl>
                                          <p:spTgt spid="85"/>
                                        </p:tgtEl>
                                        <p:attrNameLst>
                                          <p:attrName>ppt_x</p:attrName>
                                        </p:attrNameLst>
                                      </p:cBhvr>
                                      <p:tavLst>
                                        <p:tav tm="0">
                                          <p:val>
                                            <p:strVal val="#ppt_x"/>
                                          </p:val>
                                        </p:tav>
                                        <p:tav tm="100000">
                                          <p:val>
                                            <p:strVal val="#ppt_x"/>
                                          </p:val>
                                        </p:tav>
                                      </p:tavLst>
                                    </p:anim>
                                    <p:anim calcmode="lin" valueType="num">
                                      <p:cBhvr>
                                        <p:cTn id="125" dur="1000" fill="hold"/>
                                        <p:tgtEl>
                                          <p:spTgt spid="85"/>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500"/>
                                  </p:stCondLst>
                                  <p:childTnLst>
                                    <p:set>
                                      <p:cBhvr>
                                        <p:cTn id="127" dur="1" fill="hold">
                                          <p:stCondLst>
                                            <p:cond delay="0"/>
                                          </p:stCondLst>
                                        </p:cTn>
                                        <p:tgtEl>
                                          <p:spTgt spid="87"/>
                                        </p:tgtEl>
                                        <p:attrNameLst>
                                          <p:attrName>style.visibility</p:attrName>
                                        </p:attrNameLst>
                                      </p:cBhvr>
                                      <p:to>
                                        <p:strVal val="visible"/>
                                      </p:to>
                                    </p:set>
                                    <p:animEffect transition="in" filter="fade">
                                      <p:cBhvr>
                                        <p:cTn id="128" dur="1000"/>
                                        <p:tgtEl>
                                          <p:spTgt spid="87"/>
                                        </p:tgtEl>
                                      </p:cBhvr>
                                    </p:animEffect>
                                    <p:anim calcmode="lin" valueType="num">
                                      <p:cBhvr>
                                        <p:cTn id="129" dur="1000" fill="hold"/>
                                        <p:tgtEl>
                                          <p:spTgt spid="87"/>
                                        </p:tgtEl>
                                        <p:attrNameLst>
                                          <p:attrName>ppt_x</p:attrName>
                                        </p:attrNameLst>
                                      </p:cBhvr>
                                      <p:tavLst>
                                        <p:tav tm="0">
                                          <p:val>
                                            <p:strVal val="#ppt_x"/>
                                          </p:val>
                                        </p:tav>
                                        <p:tav tm="100000">
                                          <p:val>
                                            <p:strVal val="#ppt_x"/>
                                          </p:val>
                                        </p:tav>
                                      </p:tavLst>
                                    </p:anim>
                                    <p:anim calcmode="lin" valueType="num">
                                      <p:cBhvr>
                                        <p:cTn id="130" dur="1000" fill="hold"/>
                                        <p:tgtEl>
                                          <p:spTgt spid="8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500"/>
                                  </p:stCondLst>
                                  <p:childTnLst>
                                    <p:set>
                                      <p:cBhvr>
                                        <p:cTn id="132" dur="1" fill="hold">
                                          <p:stCondLst>
                                            <p:cond delay="0"/>
                                          </p:stCondLst>
                                        </p:cTn>
                                        <p:tgtEl>
                                          <p:spTgt spid="86"/>
                                        </p:tgtEl>
                                        <p:attrNameLst>
                                          <p:attrName>style.visibility</p:attrName>
                                        </p:attrNameLst>
                                      </p:cBhvr>
                                      <p:to>
                                        <p:strVal val="visible"/>
                                      </p:to>
                                    </p:set>
                                    <p:animEffect transition="in" filter="fade">
                                      <p:cBhvr>
                                        <p:cTn id="133" dur="1000"/>
                                        <p:tgtEl>
                                          <p:spTgt spid="86"/>
                                        </p:tgtEl>
                                      </p:cBhvr>
                                    </p:animEffect>
                                    <p:anim calcmode="lin" valueType="num">
                                      <p:cBhvr>
                                        <p:cTn id="134" dur="1000" fill="hold"/>
                                        <p:tgtEl>
                                          <p:spTgt spid="86"/>
                                        </p:tgtEl>
                                        <p:attrNameLst>
                                          <p:attrName>ppt_x</p:attrName>
                                        </p:attrNameLst>
                                      </p:cBhvr>
                                      <p:tavLst>
                                        <p:tav tm="0">
                                          <p:val>
                                            <p:strVal val="#ppt_x"/>
                                          </p:val>
                                        </p:tav>
                                        <p:tav tm="100000">
                                          <p:val>
                                            <p:strVal val="#ppt_x"/>
                                          </p:val>
                                        </p:tav>
                                      </p:tavLst>
                                    </p:anim>
                                    <p:anim calcmode="lin" valueType="num">
                                      <p:cBhvr>
                                        <p:cTn id="135"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40"/>
                                        </p:tgtEl>
                                        <p:attrNameLst>
                                          <p:attrName>style.visibility</p:attrName>
                                        </p:attrNameLst>
                                      </p:cBhvr>
                                      <p:to>
                                        <p:strVal val="visible"/>
                                      </p:to>
                                    </p:set>
                                    <p:animEffect transition="in" filter="fade">
                                      <p:cBhvr>
                                        <p:cTn id="140" dur="1000"/>
                                        <p:tgtEl>
                                          <p:spTgt spid="40"/>
                                        </p:tgtEl>
                                      </p:cBhvr>
                                    </p:animEffect>
                                    <p:anim calcmode="lin" valueType="num">
                                      <p:cBhvr>
                                        <p:cTn id="141" dur="1000" fill="hold"/>
                                        <p:tgtEl>
                                          <p:spTgt spid="40"/>
                                        </p:tgtEl>
                                        <p:attrNameLst>
                                          <p:attrName>ppt_x</p:attrName>
                                        </p:attrNameLst>
                                      </p:cBhvr>
                                      <p:tavLst>
                                        <p:tav tm="0">
                                          <p:val>
                                            <p:strVal val="#ppt_x"/>
                                          </p:val>
                                        </p:tav>
                                        <p:tav tm="100000">
                                          <p:val>
                                            <p:strVal val="#ppt_x"/>
                                          </p:val>
                                        </p:tav>
                                      </p:tavLst>
                                    </p:anim>
                                    <p:anim calcmode="lin" valueType="num">
                                      <p:cBhvr>
                                        <p:cTn id="142" dur="1000" fill="hold"/>
                                        <p:tgtEl>
                                          <p:spTgt spid="40"/>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39"/>
                                        </p:tgtEl>
                                        <p:attrNameLst>
                                          <p:attrName>style.visibility</p:attrName>
                                        </p:attrNameLst>
                                      </p:cBhvr>
                                      <p:to>
                                        <p:strVal val="visible"/>
                                      </p:to>
                                    </p:set>
                                    <p:animEffect transition="in" filter="fade">
                                      <p:cBhvr>
                                        <p:cTn id="145" dur="1000"/>
                                        <p:tgtEl>
                                          <p:spTgt spid="39"/>
                                        </p:tgtEl>
                                      </p:cBhvr>
                                    </p:animEffect>
                                    <p:anim calcmode="lin" valueType="num">
                                      <p:cBhvr>
                                        <p:cTn id="146" dur="1000" fill="hold"/>
                                        <p:tgtEl>
                                          <p:spTgt spid="39"/>
                                        </p:tgtEl>
                                        <p:attrNameLst>
                                          <p:attrName>ppt_x</p:attrName>
                                        </p:attrNameLst>
                                      </p:cBhvr>
                                      <p:tavLst>
                                        <p:tav tm="0">
                                          <p:val>
                                            <p:strVal val="#ppt_x"/>
                                          </p:val>
                                        </p:tav>
                                        <p:tav tm="100000">
                                          <p:val>
                                            <p:strVal val="#ppt_x"/>
                                          </p:val>
                                        </p:tav>
                                      </p:tavLst>
                                    </p:anim>
                                    <p:anim calcmode="lin" valueType="num">
                                      <p:cBhvr>
                                        <p:cTn id="147" dur="1000" fill="hold"/>
                                        <p:tgtEl>
                                          <p:spTgt spid="39"/>
                                        </p:tgtEl>
                                        <p:attrNameLst>
                                          <p:attrName>ppt_y</p:attrName>
                                        </p:attrNameLst>
                                      </p:cBhvr>
                                      <p:tavLst>
                                        <p:tav tm="0">
                                          <p:val>
                                            <p:strVal val="#ppt_y+.1"/>
                                          </p:val>
                                        </p:tav>
                                        <p:tav tm="100000">
                                          <p:val>
                                            <p:strVal val="#ppt_y"/>
                                          </p:val>
                                        </p:tav>
                                      </p:tavLst>
                                    </p:anim>
                                  </p:childTnLst>
                                </p:cTn>
                              </p:par>
                              <p:par>
                                <p:cTn id="148" presetID="50" presetClass="entr" presetSubtype="0" decel="100000" fill="hold" grpId="0" nodeType="withEffect">
                                  <p:stCondLst>
                                    <p:cond delay="500"/>
                                  </p:stCondLst>
                                  <p:childTnLst>
                                    <p:set>
                                      <p:cBhvr>
                                        <p:cTn id="149" dur="1" fill="hold">
                                          <p:stCondLst>
                                            <p:cond delay="0"/>
                                          </p:stCondLst>
                                        </p:cTn>
                                        <p:tgtEl>
                                          <p:spTgt spid="41"/>
                                        </p:tgtEl>
                                        <p:attrNameLst>
                                          <p:attrName>style.visibility</p:attrName>
                                        </p:attrNameLst>
                                      </p:cBhvr>
                                      <p:to>
                                        <p:strVal val="visible"/>
                                      </p:to>
                                    </p:set>
                                    <p:anim calcmode="lin" valueType="num">
                                      <p:cBhvr>
                                        <p:cTn id="150" dur="1500" fill="hold"/>
                                        <p:tgtEl>
                                          <p:spTgt spid="41"/>
                                        </p:tgtEl>
                                        <p:attrNameLst>
                                          <p:attrName>ppt_w</p:attrName>
                                        </p:attrNameLst>
                                      </p:cBhvr>
                                      <p:tavLst>
                                        <p:tav tm="0">
                                          <p:val>
                                            <p:strVal val="#ppt_w+.3"/>
                                          </p:val>
                                        </p:tav>
                                        <p:tav tm="100000">
                                          <p:val>
                                            <p:strVal val="#ppt_w"/>
                                          </p:val>
                                        </p:tav>
                                      </p:tavLst>
                                    </p:anim>
                                    <p:anim calcmode="lin" valueType="num">
                                      <p:cBhvr>
                                        <p:cTn id="151" dur="1500" fill="hold"/>
                                        <p:tgtEl>
                                          <p:spTgt spid="41"/>
                                        </p:tgtEl>
                                        <p:attrNameLst>
                                          <p:attrName>ppt_h</p:attrName>
                                        </p:attrNameLst>
                                      </p:cBhvr>
                                      <p:tavLst>
                                        <p:tav tm="0">
                                          <p:val>
                                            <p:strVal val="#ppt_h"/>
                                          </p:val>
                                        </p:tav>
                                        <p:tav tm="100000">
                                          <p:val>
                                            <p:strVal val="#ppt_h"/>
                                          </p:val>
                                        </p:tav>
                                      </p:tavLst>
                                    </p:anim>
                                    <p:animEffect transition="in" filter="fade">
                                      <p:cBhvr>
                                        <p:cTn id="152" dur="1500"/>
                                        <p:tgtEl>
                                          <p:spTgt spid="41"/>
                                        </p:tgtEl>
                                      </p:cBhvr>
                                    </p:animEffect>
                                  </p:childTnLst>
                                </p:cTn>
                              </p:par>
                              <p:par>
                                <p:cTn id="153" presetID="42" presetClass="entr" presetSubtype="0" fill="hold" grpId="0" nodeType="withEffect">
                                  <p:stCondLst>
                                    <p:cond delay="500"/>
                                  </p:stCondLst>
                                  <p:childTnLst>
                                    <p:set>
                                      <p:cBhvr>
                                        <p:cTn id="154" dur="1" fill="hold">
                                          <p:stCondLst>
                                            <p:cond delay="0"/>
                                          </p:stCondLst>
                                        </p:cTn>
                                        <p:tgtEl>
                                          <p:spTgt spid="42"/>
                                        </p:tgtEl>
                                        <p:attrNameLst>
                                          <p:attrName>style.visibility</p:attrName>
                                        </p:attrNameLst>
                                      </p:cBhvr>
                                      <p:to>
                                        <p:strVal val="visible"/>
                                      </p:to>
                                    </p:set>
                                    <p:animEffect transition="in" filter="fade">
                                      <p:cBhvr>
                                        <p:cTn id="155" dur="1000"/>
                                        <p:tgtEl>
                                          <p:spTgt spid="42"/>
                                        </p:tgtEl>
                                      </p:cBhvr>
                                    </p:animEffect>
                                    <p:anim calcmode="lin" valueType="num">
                                      <p:cBhvr>
                                        <p:cTn id="156" dur="1000" fill="hold"/>
                                        <p:tgtEl>
                                          <p:spTgt spid="42"/>
                                        </p:tgtEl>
                                        <p:attrNameLst>
                                          <p:attrName>ppt_x</p:attrName>
                                        </p:attrNameLst>
                                      </p:cBhvr>
                                      <p:tavLst>
                                        <p:tav tm="0">
                                          <p:val>
                                            <p:strVal val="#ppt_x"/>
                                          </p:val>
                                        </p:tav>
                                        <p:tav tm="100000">
                                          <p:val>
                                            <p:strVal val="#ppt_x"/>
                                          </p:val>
                                        </p:tav>
                                      </p:tavLst>
                                    </p:anim>
                                    <p:anim calcmode="lin" valueType="num">
                                      <p:cBhvr>
                                        <p:cTn id="157" dur="1000" fill="hold"/>
                                        <p:tgtEl>
                                          <p:spTgt spid="42"/>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00"/>
                                        <p:tgtEl>
                                          <p:spTgt spid="44"/>
                                        </p:tgtEl>
                                      </p:cBhvr>
                                    </p:animEffect>
                                    <p:anim calcmode="lin" valueType="num">
                                      <p:cBhvr>
                                        <p:cTn id="161" dur="1000" fill="hold"/>
                                        <p:tgtEl>
                                          <p:spTgt spid="44"/>
                                        </p:tgtEl>
                                        <p:attrNameLst>
                                          <p:attrName>ppt_x</p:attrName>
                                        </p:attrNameLst>
                                      </p:cBhvr>
                                      <p:tavLst>
                                        <p:tav tm="0">
                                          <p:val>
                                            <p:strVal val="#ppt_x"/>
                                          </p:val>
                                        </p:tav>
                                        <p:tav tm="100000">
                                          <p:val>
                                            <p:strVal val="#ppt_x"/>
                                          </p:val>
                                        </p:tav>
                                      </p:tavLst>
                                    </p:anim>
                                    <p:anim calcmode="lin" valueType="num">
                                      <p:cBhvr>
                                        <p:cTn id="162" dur="1000" fill="hold"/>
                                        <p:tgtEl>
                                          <p:spTgt spid="44"/>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5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00"/>
                                        <p:tgtEl>
                                          <p:spTgt spid="43"/>
                                        </p:tgtEl>
                                      </p:cBhvr>
                                    </p:animEffect>
                                    <p:anim calcmode="lin" valueType="num">
                                      <p:cBhvr>
                                        <p:cTn id="166" dur="1000" fill="hold"/>
                                        <p:tgtEl>
                                          <p:spTgt spid="43"/>
                                        </p:tgtEl>
                                        <p:attrNameLst>
                                          <p:attrName>ppt_x</p:attrName>
                                        </p:attrNameLst>
                                      </p:cBhvr>
                                      <p:tavLst>
                                        <p:tav tm="0">
                                          <p:val>
                                            <p:strVal val="#ppt_x"/>
                                          </p:val>
                                        </p:tav>
                                        <p:tav tm="100000">
                                          <p:val>
                                            <p:strVal val="#ppt_x"/>
                                          </p:val>
                                        </p:tav>
                                      </p:tavLst>
                                    </p:anim>
                                    <p:anim calcmode="lin" valueType="num">
                                      <p:cBhvr>
                                        <p:cTn id="16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p:bldP spid="18" grpId="0"/>
      <p:bldP spid="19" grpId="0"/>
      <p:bldP spid="68" grpId="0" animBg="1"/>
      <p:bldP spid="69" grpId="0" animBg="1"/>
      <p:bldP spid="70" grpId="0"/>
      <p:bldP spid="71" grpId="0"/>
      <p:bldP spid="72" grpId="0"/>
      <p:bldP spid="75" grpId="0" animBg="1"/>
      <p:bldP spid="76" grpId="0" animBg="1"/>
      <p:bldP spid="77" grpId="0"/>
      <p:bldP spid="78" grpId="0"/>
      <p:bldP spid="79" grpId="0"/>
      <p:bldP spid="82" grpId="0" animBg="1"/>
      <p:bldP spid="83" grpId="0" animBg="1"/>
      <p:bldP spid="84" grpId="0"/>
      <p:bldP spid="85" grpId="0"/>
      <p:bldP spid="86" grpId="0"/>
      <p:bldP spid="39" grpId="0" animBg="1"/>
      <p:bldP spid="40" grpId="0" animBg="1"/>
      <p:bldP spid="41" grpId="0"/>
      <p:bldP spid="42" grpId="0"/>
      <p:bldP spid="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AE05BB6-3E8C-48F9-826D-DA0DAE6E81D5}"/>
              </a:ext>
            </a:extLst>
          </p:cNvPr>
          <p:cNvSpPr>
            <a:spLocks noGrp="1"/>
          </p:cNvSpPr>
          <p:nvPr>
            <p:ph type="sldNum" sz="quarter" idx="12"/>
          </p:nvPr>
        </p:nvSpPr>
        <p:spPr/>
        <p:txBody>
          <a:bodyPr/>
          <a:lstStyle/>
          <a:p>
            <a:fld id="{77973F99-D92E-43F1-B379-24FEF9E38722}" type="slidenum">
              <a:rPr lang="zh-CN" altLang="en-US" smtClean="0"/>
              <a:pPr/>
              <a:t>20</a:t>
            </a:fld>
            <a:endParaRPr lang="zh-CN" altLang="en-US"/>
          </a:p>
        </p:txBody>
      </p:sp>
      <p:graphicFrame>
        <p:nvGraphicFramePr>
          <p:cNvPr id="3" name="表格 2">
            <a:extLst>
              <a:ext uri="{FF2B5EF4-FFF2-40B4-BE49-F238E27FC236}">
                <a16:creationId xmlns:a16="http://schemas.microsoft.com/office/drawing/2014/main" id="{C43F0C2C-67C8-4A66-9A3E-C9FFCD27D3B1}"/>
              </a:ext>
            </a:extLst>
          </p:cNvPr>
          <p:cNvGraphicFramePr>
            <a:graphicFrameLocks noGrp="1"/>
          </p:cNvGraphicFramePr>
          <p:nvPr>
            <p:extLst>
              <p:ext uri="{D42A27DB-BD31-4B8C-83A1-F6EECF244321}">
                <p14:modId xmlns:p14="http://schemas.microsoft.com/office/powerpoint/2010/main" val="2645751105"/>
              </p:ext>
            </p:extLst>
          </p:nvPr>
        </p:nvGraphicFramePr>
        <p:xfrm>
          <a:off x="560448" y="1508760"/>
          <a:ext cx="11020926" cy="5349240"/>
        </p:xfrm>
        <a:graphic>
          <a:graphicData uri="http://schemas.openxmlformats.org/drawingml/2006/table">
            <a:tbl>
              <a:tblPr firstCol="1" bandRow="1">
                <a:tableStyleId>{21E4AEA4-8DFA-4A89-87EB-49C32662AFE0}</a:tableStyleId>
              </a:tblPr>
              <a:tblGrid>
                <a:gridCol w="2969942">
                  <a:extLst>
                    <a:ext uri="{9D8B030D-6E8A-4147-A177-3AD203B41FA5}">
                      <a16:colId xmlns:a16="http://schemas.microsoft.com/office/drawing/2014/main" val="921718641"/>
                    </a:ext>
                  </a:extLst>
                </a:gridCol>
                <a:gridCol w="1366947">
                  <a:extLst>
                    <a:ext uri="{9D8B030D-6E8A-4147-A177-3AD203B41FA5}">
                      <a16:colId xmlns:a16="http://schemas.microsoft.com/office/drawing/2014/main" val="3547007751"/>
                    </a:ext>
                  </a:extLst>
                </a:gridCol>
                <a:gridCol w="2061755">
                  <a:extLst>
                    <a:ext uri="{9D8B030D-6E8A-4147-A177-3AD203B41FA5}">
                      <a16:colId xmlns:a16="http://schemas.microsoft.com/office/drawing/2014/main" val="2364844827"/>
                    </a:ext>
                  </a:extLst>
                </a:gridCol>
                <a:gridCol w="2113766">
                  <a:extLst>
                    <a:ext uri="{9D8B030D-6E8A-4147-A177-3AD203B41FA5}">
                      <a16:colId xmlns:a16="http://schemas.microsoft.com/office/drawing/2014/main" val="2331583152"/>
                    </a:ext>
                  </a:extLst>
                </a:gridCol>
                <a:gridCol w="1333607">
                  <a:extLst>
                    <a:ext uri="{9D8B030D-6E8A-4147-A177-3AD203B41FA5}">
                      <a16:colId xmlns:a16="http://schemas.microsoft.com/office/drawing/2014/main" val="1876858453"/>
                    </a:ext>
                  </a:extLst>
                </a:gridCol>
                <a:gridCol w="1174909">
                  <a:extLst>
                    <a:ext uri="{9D8B030D-6E8A-4147-A177-3AD203B41FA5}">
                      <a16:colId xmlns:a16="http://schemas.microsoft.com/office/drawing/2014/main" val="3034185484"/>
                    </a:ext>
                  </a:extLst>
                </a:gridCol>
              </a:tblGrid>
              <a:tr h="323454">
                <a:tc>
                  <a:txBody>
                    <a:bodyPr/>
                    <a:lstStyle/>
                    <a:p>
                      <a:pPr algn="ctr">
                        <a:lnSpc>
                          <a:spcPct val="150000"/>
                        </a:lnSpc>
                        <a:spcAft>
                          <a:spcPts val="0"/>
                        </a:spcAft>
                      </a:pPr>
                      <a:r>
                        <a:rPr lang="en-US" sz="1800" kern="0">
                          <a:effectLst/>
                        </a:rPr>
                        <a:t>DEWP*TEMP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dirty="0">
                          <a:effectLst/>
                        </a:rPr>
                        <a:t>29644.97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29644.97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21.41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952972731"/>
                  </a:ext>
                </a:extLst>
              </a:tr>
              <a:tr h="323454">
                <a:tc>
                  <a:txBody>
                    <a:bodyPr/>
                    <a:lstStyle/>
                    <a:p>
                      <a:pPr algn="ctr">
                        <a:lnSpc>
                          <a:spcPct val="150000"/>
                        </a:lnSpc>
                        <a:spcAft>
                          <a:spcPts val="0"/>
                        </a:spcAft>
                      </a:pPr>
                      <a:r>
                        <a:rPr lang="en-US" sz="1800" kern="0">
                          <a:effectLst/>
                        </a:rPr>
                        <a:t>HUMI*TEMP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43136.50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43136.50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31.16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3580606874"/>
                  </a:ext>
                </a:extLst>
              </a:tr>
              <a:tr h="323454">
                <a:tc>
                  <a:txBody>
                    <a:bodyPr/>
                    <a:lstStyle/>
                    <a:p>
                      <a:pPr algn="ctr">
                        <a:lnSpc>
                          <a:spcPct val="150000"/>
                        </a:lnSpc>
                        <a:spcAft>
                          <a:spcPts val="0"/>
                        </a:spcAft>
                      </a:pPr>
                      <a:r>
                        <a:rPr lang="en-US" sz="1800" kern="0">
                          <a:effectLst/>
                        </a:rPr>
                        <a:t>DEWP*HUMI*TEMP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282538.06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282538.06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204.08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1663265957"/>
                  </a:ext>
                </a:extLst>
              </a:tr>
              <a:tr h="339466">
                <a:tc>
                  <a:txBody>
                    <a:bodyPr/>
                    <a:lstStyle/>
                    <a:p>
                      <a:pPr algn="ctr">
                        <a:lnSpc>
                          <a:spcPct val="150000"/>
                        </a:lnSpc>
                        <a:spcAft>
                          <a:spcPts val="0"/>
                        </a:spcAft>
                      </a:pPr>
                      <a:r>
                        <a:rPr lang="en-US" sz="1800" kern="0">
                          <a:effectLst/>
                        </a:rPr>
                        <a:t>PRES*TEMP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30913.13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30913.13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22.33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3541725259"/>
                  </a:ext>
                </a:extLst>
              </a:tr>
              <a:tr h="323454">
                <a:tc>
                  <a:txBody>
                    <a:bodyPr/>
                    <a:lstStyle/>
                    <a:p>
                      <a:pPr algn="ctr">
                        <a:lnSpc>
                          <a:spcPct val="150000"/>
                        </a:lnSpc>
                        <a:spcAft>
                          <a:spcPts val="0"/>
                        </a:spcAft>
                      </a:pPr>
                      <a:r>
                        <a:rPr lang="en-US" sz="1800" kern="0">
                          <a:effectLst/>
                        </a:rPr>
                        <a:t>DEWP*PRES*TEMP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500028.00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500028.00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361.18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4293145977"/>
                  </a:ext>
                </a:extLst>
              </a:tr>
              <a:tr h="323454">
                <a:tc>
                  <a:txBody>
                    <a:bodyPr/>
                    <a:lstStyle/>
                    <a:p>
                      <a:pPr algn="ctr">
                        <a:lnSpc>
                          <a:spcPct val="150000"/>
                        </a:lnSpc>
                        <a:spcAft>
                          <a:spcPts val="0"/>
                        </a:spcAft>
                      </a:pPr>
                      <a:r>
                        <a:rPr lang="en-US" sz="1800" kern="0">
                          <a:effectLst/>
                        </a:rPr>
                        <a:t>HUMI*PRES*TEMP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13863.25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13863.25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0.0016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4157571929"/>
                  </a:ext>
                </a:extLst>
              </a:tr>
              <a:tr h="546524">
                <a:tc>
                  <a:txBody>
                    <a:bodyPr/>
                    <a:lstStyle/>
                    <a:p>
                      <a:pPr algn="ctr">
                        <a:lnSpc>
                          <a:spcPct val="150000"/>
                        </a:lnSpc>
                        <a:spcAft>
                          <a:spcPts val="0"/>
                        </a:spcAft>
                      </a:pPr>
                      <a:r>
                        <a:rPr lang="en-US" sz="1800" kern="0">
                          <a:effectLst/>
                        </a:rPr>
                        <a:t>DEWP*HUMI*PRES*TEMP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dirty="0">
                          <a:effectLst/>
                        </a:rPr>
                        <a:t>101043.90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101043.90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72.99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3743061421"/>
                  </a:ext>
                </a:extLst>
              </a:tr>
              <a:tr h="323454">
                <a:tc>
                  <a:txBody>
                    <a:bodyPr/>
                    <a:lstStyle/>
                    <a:p>
                      <a:pPr algn="ctr">
                        <a:lnSpc>
                          <a:spcPct val="150000"/>
                        </a:lnSpc>
                        <a:spcAft>
                          <a:spcPts val="0"/>
                        </a:spcAft>
                      </a:pPr>
                      <a:r>
                        <a:rPr lang="en-US" sz="1800" kern="0">
                          <a:effectLst/>
                        </a:rPr>
                        <a:t>cbwd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dirty="0">
                          <a:effectLst/>
                        </a:rPr>
                        <a:t>22385788.31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dirty="0">
                          <a:effectLst/>
                        </a:rPr>
                        <a:t>4477157.66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3233.97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3554659068"/>
                  </a:ext>
                </a:extLst>
              </a:tr>
              <a:tr h="323454">
                <a:tc>
                  <a:txBody>
                    <a:bodyPr/>
                    <a:lstStyle/>
                    <a:p>
                      <a:pPr algn="ctr">
                        <a:lnSpc>
                          <a:spcPct val="150000"/>
                        </a:lnSpc>
                        <a:spcAft>
                          <a:spcPts val="0"/>
                        </a:spcAft>
                      </a:pPr>
                      <a:r>
                        <a:rPr lang="en-US" sz="1800" kern="0">
                          <a:effectLst/>
                        </a:rPr>
                        <a:t>Iws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6336691.54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6336691.54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4577.16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1098548716"/>
                  </a:ext>
                </a:extLst>
              </a:tr>
              <a:tr h="339466">
                <a:tc>
                  <a:txBody>
                    <a:bodyPr/>
                    <a:lstStyle/>
                    <a:p>
                      <a:pPr algn="ctr">
                        <a:lnSpc>
                          <a:spcPct val="150000"/>
                        </a:lnSpc>
                        <a:spcAft>
                          <a:spcPts val="0"/>
                        </a:spcAft>
                      </a:pPr>
                      <a:r>
                        <a:rPr lang="en-US" sz="1800" kern="0">
                          <a:effectLst/>
                        </a:rPr>
                        <a:t>Iws*cbwd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1586920.74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317384.15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229.25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996707481"/>
                  </a:ext>
                </a:extLst>
              </a:tr>
              <a:tr h="323454">
                <a:tc>
                  <a:txBody>
                    <a:bodyPr/>
                    <a:lstStyle/>
                    <a:p>
                      <a:pPr algn="ctr">
                        <a:lnSpc>
                          <a:spcPct val="150000"/>
                        </a:lnSpc>
                        <a:spcAft>
                          <a:spcPts val="0"/>
                        </a:spcAft>
                      </a:pPr>
                      <a:r>
                        <a:rPr lang="en-US" sz="1800" kern="0">
                          <a:effectLst/>
                        </a:rPr>
                        <a:t>precipitation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107220.99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107220.99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77.45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1861883547"/>
                  </a:ext>
                </a:extLst>
              </a:tr>
              <a:tr h="323454">
                <a:tc>
                  <a:txBody>
                    <a:bodyPr/>
                    <a:lstStyle/>
                    <a:p>
                      <a:pPr algn="ctr">
                        <a:lnSpc>
                          <a:spcPct val="150000"/>
                        </a:lnSpc>
                        <a:spcAft>
                          <a:spcPts val="0"/>
                        </a:spcAft>
                      </a:pPr>
                      <a:r>
                        <a:rPr lang="en-US" sz="1800" kern="0">
                          <a:effectLst/>
                        </a:rPr>
                        <a:t>Iprec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320474.98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dirty="0">
                          <a:effectLst/>
                        </a:rPr>
                        <a:t>320474.98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a:effectLst/>
                        </a:rPr>
                        <a:t>231.49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tc>
                  <a:txBody>
                    <a:bodyPr/>
                    <a:lstStyle/>
                    <a:p>
                      <a:pPr algn="ctr">
                        <a:lnSpc>
                          <a:spcPct val="150000"/>
                        </a:lnSpc>
                        <a:spcAft>
                          <a:spcPts val="0"/>
                        </a:spcAft>
                      </a:pPr>
                      <a:r>
                        <a:rPr lang="en-US" sz="1800" kern="0" dirty="0">
                          <a:effectLst/>
                        </a:rPr>
                        <a:t>&lt;.0001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38" marR="68538" marT="0" marB="0" anchor="ctr"/>
                </a:tc>
                <a:extLst>
                  <a:ext uri="{0D108BD9-81ED-4DB2-BD59-A6C34878D82A}">
                    <a16:rowId xmlns:a16="http://schemas.microsoft.com/office/drawing/2014/main" val="783440299"/>
                  </a:ext>
                </a:extLst>
              </a:tr>
            </a:tbl>
          </a:graphicData>
        </a:graphic>
      </p:graphicFrame>
    </p:spTree>
    <p:extLst>
      <p:ext uri="{BB962C8B-B14F-4D97-AF65-F5344CB8AC3E}">
        <p14:creationId xmlns:p14="http://schemas.microsoft.com/office/powerpoint/2010/main" val="422387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2B70DCF-4F87-4731-B061-27ADB4AA585A}"/>
              </a:ext>
            </a:extLst>
          </p:cNvPr>
          <p:cNvSpPr>
            <a:spLocks noGrp="1"/>
          </p:cNvSpPr>
          <p:nvPr>
            <p:ph type="sldNum" sz="quarter" idx="12"/>
          </p:nvPr>
        </p:nvSpPr>
        <p:spPr/>
        <p:txBody>
          <a:bodyPr/>
          <a:lstStyle/>
          <a:p>
            <a:fld id="{77973F99-D92E-43F1-B379-24FEF9E38722}" type="slidenum">
              <a:rPr lang="zh-CN" altLang="en-US" smtClean="0"/>
              <a:pPr/>
              <a:t>21</a:t>
            </a:fld>
            <a:endParaRPr lang="zh-CN" altLang="en-US"/>
          </a:p>
        </p:txBody>
      </p:sp>
      <p:sp>
        <p:nvSpPr>
          <p:cNvPr id="3" name="矩形 2">
            <a:extLst>
              <a:ext uri="{FF2B5EF4-FFF2-40B4-BE49-F238E27FC236}">
                <a16:creationId xmlns:a16="http://schemas.microsoft.com/office/drawing/2014/main" id="{F27C8D85-0359-4B34-9CD3-19D61A7279B2}"/>
              </a:ext>
            </a:extLst>
          </p:cNvPr>
          <p:cNvSpPr/>
          <p:nvPr/>
        </p:nvSpPr>
        <p:spPr>
          <a:xfrm>
            <a:off x="802105" y="3194319"/>
            <a:ext cx="10924673" cy="1384995"/>
          </a:xfrm>
          <a:prstGeom prst="rect">
            <a:avLst/>
          </a:prstGeom>
        </p:spPr>
        <p:txBody>
          <a:bodyPr wrap="square">
            <a:spAutoFit/>
          </a:bodyPr>
          <a:lstStyle/>
          <a:p>
            <a:pPr>
              <a:lnSpc>
                <a:spcPct val="150000"/>
              </a:lnSpc>
            </a:pPr>
            <a:r>
              <a:rPr lang="en-US" altLang="zh-CN" sz="2000" kern="100" dirty="0">
                <a:solidFill>
                  <a:schemeClr val="accent5"/>
                </a:solidFill>
                <a:latin typeface="微软雅黑" panose="020B0503020204020204" pitchFamily="34" charset="-122"/>
                <a:ea typeface="微软雅黑" panose="020B0503020204020204" pitchFamily="34" charset="-122"/>
                <a:cs typeface="Times New Roman" panose="02020603050405020304" pitchFamily="18" charset="0"/>
              </a:rPr>
              <a:t>LASSO REGRESSION</a:t>
            </a:r>
          </a:p>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我们使用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SAS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glmselect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过程对模型进行变量选择，选择的</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回归</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算法设定为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判断到达模型最优子集的原则设定为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SBC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变量选择过程的系数变化情况以及变量入选的进程如下图。</a:t>
            </a:r>
          </a:p>
        </p:txBody>
      </p:sp>
    </p:spTree>
    <p:extLst>
      <p:ext uri="{BB962C8B-B14F-4D97-AF65-F5344CB8AC3E}">
        <p14:creationId xmlns:p14="http://schemas.microsoft.com/office/powerpoint/2010/main" val="154736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F590DE-9BB0-4E99-9D56-CCC782CDB862}"/>
              </a:ext>
            </a:extLst>
          </p:cNvPr>
          <p:cNvSpPr>
            <a:spLocks noGrp="1"/>
          </p:cNvSpPr>
          <p:nvPr>
            <p:ph type="sldNum" sz="quarter" idx="12"/>
          </p:nvPr>
        </p:nvSpPr>
        <p:spPr/>
        <p:txBody>
          <a:bodyPr/>
          <a:lstStyle/>
          <a:p>
            <a:fld id="{77973F99-D92E-43F1-B379-24FEF9E38722}" type="slidenum">
              <a:rPr lang="zh-CN" altLang="en-US" smtClean="0"/>
              <a:pPr/>
              <a:t>22</a:t>
            </a:fld>
            <a:endParaRPr lang="zh-CN" altLang="en-US"/>
          </a:p>
        </p:txBody>
      </p:sp>
      <p:pic>
        <p:nvPicPr>
          <p:cNvPr id="3" name="Picture 3" descr="Panel showing how the standardized coefficients and the CHOOSE= criterion change with the effect sequence.">
            <a:extLst>
              <a:ext uri="{FF2B5EF4-FFF2-40B4-BE49-F238E27FC236}">
                <a16:creationId xmlns:a16="http://schemas.microsoft.com/office/drawing/2014/main" id="{746ACFE8-BAF8-4D98-BBEA-20FF7C2178DF}"/>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0"/>
            <a:ext cx="11206724" cy="7106653"/>
          </a:xfrm>
          <a:prstGeom prst="rect">
            <a:avLst/>
          </a:prstGeom>
          <a:noFill/>
          <a:ln>
            <a:noFill/>
          </a:ln>
        </p:spPr>
      </p:pic>
    </p:spTree>
    <p:extLst>
      <p:ext uri="{BB962C8B-B14F-4D97-AF65-F5344CB8AC3E}">
        <p14:creationId xmlns:p14="http://schemas.microsoft.com/office/powerpoint/2010/main" val="36473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1A3DFB-7317-4FB9-8976-3880719A2FCB}"/>
              </a:ext>
            </a:extLst>
          </p:cNvPr>
          <p:cNvSpPr>
            <a:spLocks noGrp="1"/>
          </p:cNvSpPr>
          <p:nvPr>
            <p:ph type="sldNum" sz="quarter" idx="12"/>
          </p:nvPr>
        </p:nvSpPr>
        <p:spPr/>
        <p:txBody>
          <a:bodyPr/>
          <a:lstStyle/>
          <a:p>
            <a:fld id="{77973F99-D92E-43F1-B379-24FEF9E38722}" type="slidenum">
              <a:rPr lang="zh-CN" altLang="en-US" smtClean="0"/>
              <a:pPr/>
              <a:t>23</a:t>
            </a:fld>
            <a:endParaRPr lang="zh-CN" altLang="en-US"/>
          </a:p>
        </p:txBody>
      </p:sp>
      <p:graphicFrame>
        <p:nvGraphicFramePr>
          <p:cNvPr id="3" name="表格 2">
            <a:extLst>
              <a:ext uri="{FF2B5EF4-FFF2-40B4-BE49-F238E27FC236}">
                <a16:creationId xmlns:a16="http://schemas.microsoft.com/office/drawing/2014/main" id="{4CD4BD13-74C3-43EA-A6AD-E63E4E5DC5B9}"/>
              </a:ext>
            </a:extLst>
          </p:cNvPr>
          <p:cNvGraphicFramePr>
            <a:graphicFrameLocks noGrp="1"/>
          </p:cNvGraphicFramePr>
          <p:nvPr>
            <p:extLst>
              <p:ext uri="{D42A27DB-BD31-4B8C-83A1-F6EECF244321}">
                <p14:modId xmlns:p14="http://schemas.microsoft.com/office/powerpoint/2010/main" val="251227956"/>
              </p:ext>
            </p:extLst>
          </p:nvPr>
        </p:nvGraphicFramePr>
        <p:xfrm>
          <a:off x="1347538" y="1720840"/>
          <a:ext cx="4363453" cy="4937760"/>
        </p:xfrm>
        <a:graphic>
          <a:graphicData uri="http://schemas.openxmlformats.org/drawingml/2006/table">
            <a:tbl>
              <a:tblPr firstRow="1" firstCol="1" bandRow="1">
                <a:tableStyleId>{21E4AEA4-8DFA-4A89-87EB-49C32662AFE0}</a:tableStyleId>
              </a:tblPr>
              <a:tblGrid>
                <a:gridCol w="1778935">
                  <a:extLst>
                    <a:ext uri="{9D8B030D-6E8A-4147-A177-3AD203B41FA5}">
                      <a16:colId xmlns:a16="http://schemas.microsoft.com/office/drawing/2014/main" val="433721499"/>
                    </a:ext>
                  </a:extLst>
                </a:gridCol>
                <a:gridCol w="2584518">
                  <a:extLst>
                    <a:ext uri="{9D8B030D-6E8A-4147-A177-3AD203B41FA5}">
                      <a16:colId xmlns:a16="http://schemas.microsoft.com/office/drawing/2014/main" val="735983641"/>
                    </a:ext>
                  </a:extLst>
                </a:gridCol>
              </a:tblGrid>
              <a:tr h="376512">
                <a:tc>
                  <a:txBody>
                    <a:bodyPr/>
                    <a:lstStyle/>
                    <a:p>
                      <a:pPr algn="ctr">
                        <a:lnSpc>
                          <a:spcPct val="150000"/>
                        </a:lnSpc>
                        <a:spcAft>
                          <a:spcPts val="0"/>
                        </a:spcAft>
                      </a:pPr>
                      <a:r>
                        <a:rPr lang="en-US" sz="1800" kern="0" dirty="0">
                          <a:effectLst/>
                        </a:rPr>
                        <a:t>Parameter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Estimate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2314359976"/>
                  </a:ext>
                </a:extLst>
              </a:tr>
              <a:tr h="376512">
                <a:tc>
                  <a:txBody>
                    <a:bodyPr/>
                    <a:lstStyle/>
                    <a:p>
                      <a:pPr algn="ctr">
                        <a:lnSpc>
                          <a:spcPct val="150000"/>
                        </a:lnSpc>
                        <a:spcAft>
                          <a:spcPts val="0"/>
                        </a:spcAft>
                      </a:pPr>
                      <a:r>
                        <a:rPr lang="en-US" sz="1800" kern="0">
                          <a:effectLst/>
                        </a:rPr>
                        <a:t>Intercept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55.719879</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3557988292"/>
                  </a:ext>
                </a:extLst>
              </a:tr>
              <a:tr h="376512">
                <a:tc>
                  <a:txBody>
                    <a:bodyPr/>
                    <a:lstStyle/>
                    <a:p>
                      <a:pPr algn="ctr">
                        <a:lnSpc>
                          <a:spcPct val="150000"/>
                        </a:lnSpc>
                        <a:spcAft>
                          <a:spcPts val="0"/>
                        </a:spcAft>
                      </a:pPr>
                      <a:r>
                        <a:rPr lang="en-US" sz="1800" kern="0">
                          <a:effectLst/>
                        </a:rPr>
                        <a:t>year_2013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8.695799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656870916"/>
                  </a:ext>
                </a:extLst>
              </a:tr>
              <a:tr h="376512">
                <a:tc>
                  <a:txBody>
                    <a:bodyPr/>
                    <a:lstStyle/>
                    <a:p>
                      <a:pPr algn="ctr">
                        <a:lnSpc>
                          <a:spcPct val="150000"/>
                        </a:lnSpc>
                        <a:spcAft>
                          <a:spcPts val="0"/>
                        </a:spcAft>
                      </a:pPr>
                      <a:r>
                        <a:rPr lang="en-US" sz="1800" kern="0">
                          <a:effectLst/>
                        </a:rPr>
                        <a:t>month_1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22.297001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2132526167"/>
                  </a:ext>
                </a:extLst>
              </a:tr>
              <a:tr h="376512">
                <a:tc>
                  <a:txBody>
                    <a:bodyPr/>
                    <a:lstStyle/>
                    <a:p>
                      <a:pPr algn="ctr">
                        <a:lnSpc>
                          <a:spcPct val="150000"/>
                        </a:lnSpc>
                        <a:spcAft>
                          <a:spcPts val="0"/>
                        </a:spcAft>
                      </a:pPr>
                      <a:r>
                        <a:rPr lang="en-US" sz="1800" kern="0">
                          <a:effectLst/>
                        </a:rPr>
                        <a:t>month_7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-6.204367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2092159498"/>
                  </a:ext>
                </a:extLst>
              </a:tr>
              <a:tr h="376512">
                <a:tc>
                  <a:txBody>
                    <a:bodyPr/>
                    <a:lstStyle/>
                    <a:p>
                      <a:pPr algn="ctr">
                        <a:lnSpc>
                          <a:spcPct val="150000"/>
                        </a:lnSpc>
                        <a:spcAft>
                          <a:spcPts val="0"/>
                        </a:spcAft>
                      </a:pPr>
                      <a:r>
                        <a:rPr lang="en-US" sz="1800" kern="0">
                          <a:effectLst/>
                        </a:rPr>
                        <a:t>month_8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-10.978182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3862505772"/>
                  </a:ext>
                </a:extLst>
              </a:tr>
              <a:tr h="376512">
                <a:tc>
                  <a:txBody>
                    <a:bodyPr/>
                    <a:lstStyle/>
                    <a:p>
                      <a:pPr algn="ctr">
                        <a:lnSpc>
                          <a:spcPct val="150000"/>
                        </a:lnSpc>
                        <a:spcAft>
                          <a:spcPts val="0"/>
                        </a:spcAft>
                      </a:pPr>
                      <a:r>
                        <a:rPr lang="en-US" sz="1800" kern="0">
                          <a:effectLst/>
                        </a:rPr>
                        <a:t>month_9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-12.008698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1617549268"/>
                  </a:ext>
                </a:extLst>
              </a:tr>
              <a:tr h="376512">
                <a:tc>
                  <a:txBody>
                    <a:bodyPr/>
                    <a:lstStyle/>
                    <a:p>
                      <a:pPr algn="ctr">
                        <a:lnSpc>
                          <a:spcPct val="150000"/>
                        </a:lnSpc>
                        <a:spcAft>
                          <a:spcPts val="0"/>
                        </a:spcAft>
                      </a:pPr>
                      <a:r>
                        <a:rPr lang="en-US" sz="1800" kern="0">
                          <a:effectLst/>
                        </a:rPr>
                        <a:t>month_10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-9.230074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1766122768"/>
                  </a:ext>
                </a:extLst>
              </a:tr>
              <a:tr h="376512">
                <a:tc>
                  <a:txBody>
                    <a:bodyPr/>
                    <a:lstStyle/>
                    <a:p>
                      <a:pPr algn="ctr">
                        <a:lnSpc>
                          <a:spcPct val="150000"/>
                        </a:lnSpc>
                        <a:spcAft>
                          <a:spcPts val="0"/>
                        </a:spcAft>
                      </a:pPr>
                      <a:r>
                        <a:rPr lang="en-US" sz="1800" kern="0">
                          <a:effectLst/>
                        </a:rPr>
                        <a:t>month_11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3.037157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948075258"/>
                  </a:ext>
                </a:extLst>
              </a:tr>
              <a:tr h="376512">
                <a:tc>
                  <a:txBody>
                    <a:bodyPr/>
                    <a:lstStyle/>
                    <a:p>
                      <a:pPr algn="ctr">
                        <a:lnSpc>
                          <a:spcPct val="150000"/>
                        </a:lnSpc>
                        <a:spcAft>
                          <a:spcPts val="0"/>
                        </a:spcAft>
                      </a:pPr>
                      <a:r>
                        <a:rPr lang="en-US" sz="1800" kern="0">
                          <a:effectLst/>
                        </a:rPr>
                        <a:t>month_12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a:effectLst/>
                        </a:rPr>
                        <a:t>28.526608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968445932"/>
                  </a:ext>
                </a:extLst>
              </a:tr>
              <a:tr h="376512">
                <a:tc>
                  <a:txBody>
                    <a:bodyPr/>
                    <a:lstStyle/>
                    <a:p>
                      <a:pPr algn="ctr">
                        <a:lnSpc>
                          <a:spcPct val="150000"/>
                        </a:lnSpc>
                        <a:spcAft>
                          <a:spcPts val="0"/>
                        </a:spcAft>
                      </a:pPr>
                      <a:r>
                        <a:rPr lang="en-US" sz="1800" kern="0">
                          <a:effectLst/>
                        </a:rPr>
                        <a:t>day_27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-1.088090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1316731428"/>
                  </a:ext>
                </a:extLst>
              </a:tr>
              <a:tr h="376512">
                <a:tc>
                  <a:txBody>
                    <a:bodyPr/>
                    <a:lstStyle/>
                    <a:p>
                      <a:pPr algn="ctr">
                        <a:lnSpc>
                          <a:spcPct val="150000"/>
                        </a:lnSpc>
                        <a:spcAft>
                          <a:spcPts val="0"/>
                        </a:spcAft>
                      </a:pPr>
                      <a:r>
                        <a:rPr lang="en-US" sz="1800" kern="0">
                          <a:effectLst/>
                        </a:rPr>
                        <a:t>day_30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0.952805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2062273548"/>
                  </a:ext>
                </a:extLst>
              </a:tr>
            </a:tbl>
          </a:graphicData>
        </a:graphic>
      </p:graphicFrame>
      <p:sp>
        <p:nvSpPr>
          <p:cNvPr id="5" name="矩形 4">
            <a:extLst>
              <a:ext uri="{FF2B5EF4-FFF2-40B4-BE49-F238E27FC236}">
                <a16:creationId xmlns:a16="http://schemas.microsoft.com/office/drawing/2014/main" id="{BC44EC66-0CDA-4CCE-A4AA-8FEE1FC59E1E}"/>
              </a:ext>
            </a:extLst>
          </p:cNvPr>
          <p:cNvSpPr/>
          <p:nvPr/>
        </p:nvSpPr>
        <p:spPr>
          <a:xfrm>
            <a:off x="6843273" y="1720840"/>
            <a:ext cx="4363451" cy="4247317"/>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在最优模型中，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2013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年的虚拟变量入选，同时具有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8.695799</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的估计值，这说明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2013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年这一年相较</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2014,2015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的污染情况相对严重</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1,7,8,9,10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11,12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月的虚拟变量入选，说明季节因素在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水平的预测中有重要影响。</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latin typeface="微软雅黑" panose="020B0503020204020204" pitchFamily="34" charset="-122"/>
                <a:ea typeface="微软雅黑" panose="020B0503020204020204" pitchFamily="34" charset="-122"/>
              </a:rPr>
              <a:t>入选的每个月的第</a:t>
            </a:r>
            <a:r>
              <a:rPr lang="en-US" altLang="zh-CN" dirty="0">
                <a:latin typeface="微软雅黑" panose="020B0503020204020204" pitchFamily="34" charset="-122"/>
                <a:ea typeface="微软雅黑" panose="020B0503020204020204" pitchFamily="34" charset="-122"/>
              </a:rPr>
              <a:t>27</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30</a:t>
            </a:r>
            <a:r>
              <a:rPr lang="zh-CN" altLang="zh-CN" dirty="0">
                <a:latin typeface="微软雅黑" panose="020B0503020204020204" pitchFamily="34" charset="-122"/>
                <a:ea typeface="微软雅黑" panose="020B0503020204020204" pitchFamily="34" charset="-122"/>
              </a:rPr>
              <a:t>天的系数入选但系数不大并没有过多的现实意义。</a:t>
            </a:r>
          </a:p>
          <a:p>
            <a:pPr>
              <a:lnSpc>
                <a:spcPct val="150000"/>
              </a:lnSpc>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148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9DDEF7-89C8-4860-8B91-071748E20A26}"/>
              </a:ext>
            </a:extLst>
          </p:cNvPr>
          <p:cNvSpPr>
            <a:spLocks noGrp="1"/>
          </p:cNvSpPr>
          <p:nvPr>
            <p:ph type="sldNum" sz="quarter" idx="12"/>
          </p:nvPr>
        </p:nvSpPr>
        <p:spPr/>
        <p:txBody>
          <a:bodyPr/>
          <a:lstStyle/>
          <a:p>
            <a:fld id="{77973F99-D92E-43F1-B379-24FEF9E38722}" type="slidenum">
              <a:rPr lang="zh-CN" altLang="en-US" smtClean="0"/>
              <a:pPr/>
              <a:t>24</a:t>
            </a:fld>
            <a:endParaRPr lang="zh-CN" altLang="en-US"/>
          </a:p>
        </p:txBody>
      </p:sp>
      <p:graphicFrame>
        <p:nvGraphicFramePr>
          <p:cNvPr id="3" name="表格 2">
            <a:extLst>
              <a:ext uri="{FF2B5EF4-FFF2-40B4-BE49-F238E27FC236}">
                <a16:creationId xmlns:a16="http://schemas.microsoft.com/office/drawing/2014/main" id="{24F7D9BE-6E22-4F20-95CB-CF4BE7BA9832}"/>
              </a:ext>
            </a:extLst>
          </p:cNvPr>
          <p:cNvGraphicFramePr>
            <a:graphicFrameLocks noGrp="1"/>
          </p:cNvGraphicFramePr>
          <p:nvPr>
            <p:extLst>
              <p:ext uri="{D42A27DB-BD31-4B8C-83A1-F6EECF244321}">
                <p14:modId xmlns:p14="http://schemas.microsoft.com/office/powerpoint/2010/main" val="2993341689"/>
              </p:ext>
            </p:extLst>
          </p:nvPr>
        </p:nvGraphicFramePr>
        <p:xfrm>
          <a:off x="433136" y="1709263"/>
          <a:ext cx="4363452" cy="4675560"/>
        </p:xfrm>
        <a:graphic>
          <a:graphicData uri="http://schemas.openxmlformats.org/drawingml/2006/table">
            <a:tbl>
              <a:tblPr firstCol="1" bandRow="1">
                <a:tableStyleId>{21E4AEA4-8DFA-4A89-87EB-49C32662AFE0}</a:tableStyleId>
              </a:tblPr>
              <a:tblGrid>
                <a:gridCol w="1778935">
                  <a:extLst>
                    <a:ext uri="{9D8B030D-6E8A-4147-A177-3AD203B41FA5}">
                      <a16:colId xmlns:a16="http://schemas.microsoft.com/office/drawing/2014/main" val="1690598528"/>
                    </a:ext>
                  </a:extLst>
                </a:gridCol>
                <a:gridCol w="2584517">
                  <a:extLst>
                    <a:ext uri="{9D8B030D-6E8A-4147-A177-3AD203B41FA5}">
                      <a16:colId xmlns:a16="http://schemas.microsoft.com/office/drawing/2014/main" val="2760274515"/>
                    </a:ext>
                  </a:extLst>
                </a:gridCol>
              </a:tblGrid>
              <a:tr h="481575">
                <a:tc>
                  <a:txBody>
                    <a:bodyPr/>
                    <a:lstStyle/>
                    <a:p>
                      <a:pPr algn="ctr">
                        <a:lnSpc>
                          <a:spcPct val="150000"/>
                        </a:lnSpc>
                        <a:spcAft>
                          <a:spcPts val="0"/>
                        </a:spcAft>
                      </a:pPr>
                      <a:r>
                        <a:rPr lang="en-US" sz="1800" kern="0" dirty="0">
                          <a:effectLst/>
                        </a:rPr>
                        <a:t>DEWP*HUMI*TEMP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-0.000193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1693305184"/>
                  </a:ext>
                </a:extLst>
              </a:tr>
              <a:tr h="481575">
                <a:tc>
                  <a:txBody>
                    <a:bodyPr/>
                    <a:lstStyle/>
                    <a:p>
                      <a:pPr algn="ctr">
                        <a:lnSpc>
                          <a:spcPct val="150000"/>
                        </a:lnSpc>
                        <a:spcAft>
                          <a:spcPts val="0"/>
                        </a:spcAft>
                      </a:pPr>
                      <a:r>
                        <a:rPr lang="en-US" sz="1800" kern="0" dirty="0" err="1">
                          <a:effectLst/>
                        </a:rPr>
                        <a:t>cbwd_NE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-3.255272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3735679937"/>
                  </a:ext>
                </a:extLst>
              </a:tr>
              <a:tr h="481575">
                <a:tc>
                  <a:txBody>
                    <a:bodyPr/>
                    <a:lstStyle/>
                    <a:p>
                      <a:pPr algn="ctr">
                        <a:lnSpc>
                          <a:spcPct val="150000"/>
                        </a:lnSpc>
                        <a:spcAft>
                          <a:spcPts val="0"/>
                        </a:spcAft>
                      </a:pPr>
                      <a:r>
                        <a:rPr lang="en-US" sz="1800" kern="0" dirty="0" err="1">
                          <a:effectLst/>
                        </a:rPr>
                        <a:t>cbwd_NW</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20.684571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2685276260"/>
                  </a:ext>
                </a:extLst>
              </a:tr>
              <a:tr h="481575">
                <a:tc>
                  <a:txBody>
                    <a:bodyPr/>
                    <a:lstStyle/>
                    <a:p>
                      <a:pPr algn="ctr">
                        <a:lnSpc>
                          <a:spcPct val="150000"/>
                        </a:lnSpc>
                        <a:spcAft>
                          <a:spcPts val="0"/>
                        </a:spcAft>
                      </a:pPr>
                      <a:r>
                        <a:rPr lang="en-US" sz="1800" kern="0" dirty="0" err="1">
                          <a:effectLst/>
                        </a:rPr>
                        <a:t>cbwd_SW</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14.422757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267149310"/>
                  </a:ext>
                </a:extLst>
              </a:tr>
              <a:tr h="481575">
                <a:tc>
                  <a:txBody>
                    <a:bodyPr/>
                    <a:lstStyle/>
                    <a:p>
                      <a:pPr algn="ctr">
                        <a:lnSpc>
                          <a:spcPct val="150000"/>
                        </a:lnSpc>
                        <a:spcAft>
                          <a:spcPts val="0"/>
                        </a:spcAft>
                      </a:pPr>
                      <a:r>
                        <a:rPr lang="en-US" sz="1800" kern="0" dirty="0" err="1">
                          <a:effectLst/>
                        </a:rPr>
                        <a:t>cbwd_cv</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16.093599</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3613724714"/>
                  </a:ext>
                </a:extLst>
              </a:tr>
              <a:tr h="481575">
                <a:tc>
                  <a:txBody>
                    <a:bodyPr/>
                    <a:lstStyle/>
                    <a:p>
                      <a:pPr algn="ctr">
                        <a:lnSpc>
                          <a:spcPct val="150000"/>
                        </a:lnSpc>
                        <a:spcAft>
                          <a:spcPts val="0"/>
                        </a:spcAft>
                      </a:pPr>
                      <a:r>
                        <a:rPr lang="en-US" sz="1800" kern="0" dirty="0" err="1">
                          <a:effectLst/>
                        </a:rPr>
                        <a:t>Iws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-0.072961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142182928"/>
                  </a:ext>
                </a:extLst>
              </a:tr>
              <a:tr h="481575">
                <a:tc>
                  <a:txBody>
                    <a:bodyPr/>
                    <a:lstStyle/>
                    <a:p>
                      <a:pPr algn="ctr">
                        <a:lnSpc>
                          <a:spcPct val="150000"/>
                        </a:lnSpc>
                        <a:spcAft>
                          <a:spcPts val="0"/>
                        </a:spcAft>
                      </a:pPr>
                      <a:r>
                        <a:rPr lang="en-US" sz="1800" kern="0" dirty="0" err="1">
                          <a:effectLst/>
                        </a:rPr>
                        <a:t>Iws</a:t>
                      </a:r>
                      <a:r>
                        <a:rPr lang="en-US" sz="1800" kern="0" dirty="0">
                          <a:effectLst/>
                        </a:rPr>
                        <a:t>*</a:t>
                      </a:r>
                      <a:r>
                        <a:rPr lang="en-US" sz="1800" kern="0" dirty="0" err="1">
                          <a:effectLst/>
                        </a:rPr>
                        <a:t>cbwd_NE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-0.053198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1988974887"/>
                  </a:ext>
                </a:extLst>
              </a:tr>
              <a:tr h="481575">
                <a:tc>
                  <a:txBody>
                    <a:bodyPr/>
                    <a:lstStyle/>
                    <a:p>
                      <a:pPr algn="ctr">
                        <a:lnSpc>
                          <a:spcPct val="150000"/>
                        </a:lnSpc>
                        <a:spcAft>
                          <a:spcPts val="0"/>
                        </a:spcAft>
                      </a:pPr>
                      <a:r>
                        <a:rPr lang="en-US" sz="1800" kern="0">
                          <a:effectLst/>
                        </a:rPr>
                        <a:t>Iws*cbwd_SE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-0.017756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3476766220"/>
                  </a:ext>
                </a:extLst>
              </a:tr>
              <a:tr h="481575">
                <a:tc>
                  <a:txBody>
                    <a:bodyPr/>
                    <a:lstStyle/>
                    <a:p>
                      <a:pPr algn="ctr">
                        <a:lnSpc>
                          <a:spcPct val="150000"/>
                        </a:lnSpc>
                        <a:spcAft>
                          <a:spcPts val="0"/>
                        </a:spcAft>
                      </a:pPr>
                      <a:r>
                        <a:rPr lang="en-US" sz="1800" kern="0">
                          <a:effectLst/>
                        </a:rPr>
                        <a:t>Iprec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tc>
                  <a:txBody>
                    <a:bodyPr/>
                    <a:lstStyle/>
                    <a:p>
                      <a:pPr algn="ctr">
                        <a:lnSpc>
                          <a:spcPct val="150000"/>
                        </a:lnSpc>
                        <a:spcAft>
                          <a:spcPts val="0"/>
                        </a:spcAft>
                      </a:pPr>
                      <a:r>
                        <a:rPr lang="en-US" sz="1800" kern="0" dirty="0">
                          <a:effectLst/>
                        </a:rPr>
                        <a:t>-0.186161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2204" marR="42204" marT="0" marB="0" anchor="ctr"/>
                </a:tc>
                <a:extLst>
                  <a:ext uri="{0D108BD9-81ED-4DB2-BD59-A6C34878D82A}">
                    <a16:rowId xmlns:a16="http://schemas.microsoft.com/office/drawing/2014/main" val="3418605183"/>
                  </a:ext>
                </a:extLst>
              </a:tr>
            </a:tbl>
          </a:graphicData>
        </a:graphic>
      </p:graphicFrame>
      <p:sp>
        <p:nvSpPr>
          <p:cNvPr id="4" name="矩形 3">
            <a:extLst>
              <a:ext uri="{FF2B5EF4-FFF2-40B4-BE49-F238E27FC236}">
                <a16:creationId xmlns:a16="http://schemas.microsoft.com/office/drawing/2014/main" id="{1E4848F5-5391-4E52-A1FA-1C8F9F419A2F}"/>
              </a:ext>
            </a:extLst>
          </p:cNvPr>
          <p:cNvSpPr/>
          <p:nvPr/>
        </p:nvSpPr>
        <p:spPr>
          <a:xfrm>
            <a:off x="5041877" y="1593606"/>
            <a:ext cx="6914147" cy="4662815"/>
          </a:xfrm>
          <a:prstGeom prst="rect">
            <a:avLst/>
          </a:prstGeom>
        </p:spPr>
        <p:txBody>
          <a:bodyPr wrap="square">
            <a:spAutoFit/>
          </a:bodyPr>
          <a:lstStyle/>
          <a:p>
            <a:pPr algn="just">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入选的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DEWP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HUMI</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TEMP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的交互效应虽然系数较小，但考虑到这一变量值非常大，对预测有非常明显的影响。</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注意到五种风向中，东北风，西北风，西南风，无风向入选。东北风从海上吹来，故对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的浓度有一定的减轻，而从内陆吹来的西北风，西南风则显著提高了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的浓度，分别到达了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20μg/m³</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14μg/m³</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cv</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无显著风向则会使</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的水平明显提高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16μg/m³</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则说明空气流动性对于减少</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也是至关重要的。</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风速，以及风速与东北风，东南风的交互效应入选则进一步说明了空气流动性的重要性。累计降雨量对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的浓度有显著的负效应则印证了我们的印象，雨水能够有效吸附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从而减少</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的浓度。</a:t>
            </a:r>
          </a:p>
        </p:txBody>
      </p:sp>
    </p:spTree>
    <p:extLst>
      <p:ext uri="{BB962C8B-B14F-4D97-AF65-F5344CB8AC3E}">
        <p14:creationId xmlns:p14="http://schemas.microsoft.com/office/powerpoint/2010/main" val="356427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973F99-D92E-43F1-B379-24FEF9E38722}" type="slidenum">
              <a:rPr lang="zh-CN" altLang="en-US" smtClean="0"/>
              <a:pPr/>
              <a:t>25</a:t>
            </a:fld>
            <a:endParaRPr lang="zh-CN" altLang="en-US"/>
          </a:p>
        </p:txBody>
      </p:sp>
      <p:graphicFrame>
        <p:nvGraphicFramePr>
          <p:cNvPr id="5" name="表格 4">
            <a:extLst>
              <a:ext uri="{FF2B5EF4-FFF2-40B4-BE49-F238E27FC236}">
                <a16:creationId xmlns:a16="http://schemas.microsoft.com/office/drawing/2014/main" id="{C721FB31-5BA8-4391-80B9-3907F2347F92}"/>
              </a:ext>
            </a:extLst>
          </p:cNvPr>
          <p:cNvGraphicFramePr>
            <a:graphicFrameLocks noGrp="1"/>
          </p:cNvGraphicFramePr>
          <p:nvPr>
            <p:extLst>
              <p:ext uri="{D42A27DB-BD31-4B8C-83A1-F6EECF244321}">
                <p14:modId xmlns:p14="http://schemas.microsoft.com/office/powerpoint/2010/main" val="398062701"/>
              </p:ext>
            </p:extLst>
          </p:nvPr>
        </p:nvGraphicFramePr>
        <p:xfrm>
          <a:off x="5973345" y="1772652"/>
          <a:ext cx="5608029" cy="4104548"/>
        </p:xfrm>
        <a:graphic>
          <a:graphicData uri="http://schemas.openxmlformats.org/drawingml/2006/table">
            <a:tbl>
              <a:tblPr firstRow="1" firstCol="1" bandRow="1">
                <a:tableStyleId>{21E4AEA4-8DFA-4A89-87EB-49C32662AFE0}</a:tableStyleId>
              </a:tblPr>
              <a:tblGrid>
                <a:gridCol w="3449256">
                  <a:extLst>
                    <a:ext uri="{9D8B030D-6E8A-4147-A177-3AD203B41FA5}">
                      <a16:colId xmlns:a16="http://schemas.microsoft.com/office/drawing/2014/main" val="384804971"/>
                    </a:ext>
                  </a:extLst>
                </a:gridCol>
                <a:gridCol w="2158773">
                  <a:extLst>
                    <a:ext uri="{9D8B030D-6E8A-4147-A177-3AD203B41FA5}">
                      <a16:colId xmlns:a16="http://schemas.microsoft.com/office/drawing/2014/main" val="3107648562"/>
                    </a:ext>
                  </a:extLst>
                </a:gridCol>
              </a:tblGrid>
              <a:tr h="549582">
                <a:tc>
                  <a:txBody>
                    <a:bodyPr/>
                    <a:lstStyle/>
                    <a:p>
                      <a:pPr algn="ctr">
                        <a:spcAft>
                          <a:spcPts val="0"/>
                        </a:spcAft>
                      </a:pPr>
                      <a:r>
                        <a:rPr lang="en-US" sz="1800" kern="0">
                          <a:effectLst/>
                        </a:rPr>
                        <a:t>Root MSE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a:effectLst/>
                        </a:rPr>
                        <a:t>38.82887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3922312916"/>
                  </a:ext>
                </a:extLst>
              </a:tr>
              <a:tr h="758874">
                <a:tc>
                  <a:txBody>
                    <a:bodyPr/>
                    <a:lstStyle/>
                    <a:p>
                      <a:pPr algn="ctr">
                        <a:spcAft>
                          <a:spcPts val="0"/>
                        </a:spcAft>
                      </a:pPr>
                      <a:r>
                        <a:rPr lang="en-US" sz="1800" kern="0">
                          <a:effectLst/>
                        </a:rPr>
                        <a:t>Dependent Mean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a:effectLst/>
                        </a:rPr>
                        <a:t>56.10326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836343054"/>
                  </a:ext>
                </a:extLst>
              </a:tr>
              <a:tr h="549582">
                <a:tc>
                  <a:txBody>
                    <a:bodyPr/>
                    <a:lstStyle/>
                    <a:p>
                      <a:pPr algn="ctr">
                        <a:spcAft>
                          <a:spcPts val="0"/>
                        </a:spcAft>
                      </a:pPr>
                      <a:r>
                        <a:rPr lang="en-US" sz="1800" kern="0">
                          <a:effectLst/>
                        </a:rPr>
                        <a:t>R-Square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dirty="0">
                          <a:effectLst/>
                        </a:rPr>
                        <a:t>0.2857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1904587795"/>
                  </a:ext>
                </a:extLst>
              </a:tr>
              <a:tr h="573673">
                <a:tc>
                  <a:txBody>
                    <a:bodyPr/>
                    <a:lstStyle/>
                    <a:p>
                      <a:pPr algn="ctr">
                        <a:spcAft>
                          <a:spcPts val="0"/>
                        </a:spcAft>
                      </a:pPr>
                      <a:r>
                        <a:rPr lang="en-US" sz="1800" kern="0">
                          <a:effectLst/>
                        </a:rPr>
                        <a:t>Adj R-Sq</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a:effectLst/>
                        </a:rPr>
                        <a:t>0.2856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936906788"/>
                  </a:ext>
                </a:extLst>
              </a:tr>
              <a:tr h="549582">
                <a:tc>
                  <a:txBody>
                    <a:bodyPr/>
                    <a:lstStyle/>
                    <a:p>
                      <a:pPr algn="ctr">
                        <a:spcAft>
                          <a:spcPts val="0"/>
                        </a:spcAft>
                      </a:pPr>
                      <a:r>
                        <a:rPr lang="en-US" sz="1800" kern="0">
                          <a:effectLst/>
                        </a:rPr>
                        <a:t>AIC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dirty="0">
                          <a:effectLst/>
                        </a:rPr>
                        <a:t>1093050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738278161"/>
                  </a:ext>
                </a:extLst>
              </a:tr>
              <a:tr h="549582">
                <a:tc>
                  <a:txBody>
                    <a:bodyPr/>
                    <a:lstStyle/>
                    <a:p>
                      <a:pPr algn="ctr">
                        <a:spcAft>
                          <a:spcPts val="0"/>
                        </a:spcAft>
                      </a:pPr>
                      <a:r>
                        <a:rPr lang="en-US" sz="1800" kern="0">
                          <a:effectLst/>
                        </a:rPr>
                        <a:t>AICC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a:effectLst/>
                        </a:rPr>
                        <a:t>1093050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272929256"/>
                  </a:ext>
                </a:extLst>
              </a:tr>
              <a:tr h="573673">
                <a:tc>
                  <a:txBody>
                    <a:bodyPr/>
                    <a:lstStyle/>
                    <a:p>
                      <a:pPr algn="ctr">
                        <a:spcAft>
                          <a:spcPts val="0"/>
                        </a:spcAft>
                      </a:pPr>
                      <a:r>
                        <a:rPr lang="en-US" sz="1800" kern="0">
                          <a:effectLst/>
                        </a:rPr>
                        <a:t>SBC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tc>
                  <a:txBody>
                    <a:bodyPr/>
                    <a:lstStyle/>
                    <a:p>
                      <a:pPr algn="ctr">
                        <a:spcAft>
                          <a:spcPts val="0"/>
                        </a:spcAft>
                      </a:pPr>
                      <a:r>
                        <a:rPr lang="en-US" sz="1800" kern="0" dirty="0">
                          <a:effectLst/>
                        </a:rPr>
                        <a:t>961844</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3519" marR="223519" marT="0" marB="0" anchor="ctr"/>
                </a:tc>
                <a:extLst>
                  <a:ext uri="{0D108BD9-81ED-4DB2-BD59-A6C34878D82A}">
                    <a16:rowId xmlns:a16="http://schemas.microsoft.com/office/drawing/2014/main" val="3576245751"/>
                  </a:ext>
                </a:extLst>
              </a:tr>
            </a:tbl>
          </a:graphicData>
        </a:graphic>
      </p:graphicFrame>
      <p:sp>
        <p:nvSpPr>
          <p:cNvPr id="9" name="Rectangle 1">
            <a:extLst>
              <a:ext uri="{FF2B5EF4-FFF2-40B4-BE49-F238E27FC236}">
                <a16:creationId xmlns:a16="http://schemas.microsoft.com/office/drawing/2014/main" id="{7271FAA7-CB00-4CA5-87EF-D914A9042C56}"/>
              </a:ext>
            </a:extLst>
          </p:cNvPr>
          <p:cNvSpPr>
            <a:spLocks noChangeArrowheads="1"/>
          </p:cNvSpPr>
          <p:nvPr/>
        </p:nvSpPr>
        <p:spPr bwMode="auto">
          <a:xfrm>
            <a:off x="738964" y="2006128"/>
            <a:ext cx="416992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lang="zh-CN" altLang="en-US" sz="2000" dirty="0">
                <a:solidFill>
                  <a:schemeClr val="accent5"/>
                </a:solidFill>
                <a:latin typeface="微软雅黑" panose="020B0503020204020204" pitchFamily="34" charset="-122"/>
                <a:ea typeface="微软雅黑" panose="020B0503020204020204" pitchFamily="34" charset="-122"/>
              </a:rPr>
              <a:t>模型评估</a:t>
            </a:r>
            <a:endParaRPr lang="en-US" altLang="zh-CN" sz="2000" dirty="0">
              <a:solidFill>
                <a:schemeClr val="accent5"/>
              </a:solidFill>
              <a:latin typeface="微软雅黑" panose="020B0503020204020204" pitchFamily="34" charset="-122"/>
              <a:ea typeface="微软雅黑" panose="020B0503020204020204" pitchFamily="34" charset="-122"/>
            </a:endParaRPr>
          </a:p>
          <a:p>
            <a:pPr lvl="0" defTabSz="914400" eaLnBrk="0" fontAlgn="base" hangingPunct="0">
              <a:lnSpc>
                <a:spcPct val="150000"/>
              </a:lnSpc>
              <a:spcBef>
                <a:spcPct val="0"/>
              </a:spcBef>
              <a:spcAft>
                <a:spcPct val="0"/>
              </a:spcAft>
            </a:pPr>
            <a:r>
              <a:rPr lang="zh-CN" altLang="zh-CN" dirty="0">
                <a:latin typeface="微软雅黑" panose="020B0503020204020204" pitchFamily="34" charset="-122"/>
                <a:ea typeface="微软雅黑" panose="020B0503020204020204" pitchFamily="34" charset="-122"/>
              </a:rPr>
              <a:t>最终的</a:t>
            </a:r>
            <a:r>
              <a:rPr lang="en-US" altLang="zh-CN" dirty="0">
                <a:latin typeface="微软雅黑" panose="020B0503020204020204" pitchFamily="34" charset="-122"/>
                <a:ea typeface="微软雅黑" panose="020B0503020204020204" pitchFamily="34" charset="-122"/>
              </a:rPr>
              <a:t>R2</a:t>
            </a:r>
            <a:r>
              <a:rPr lang="zh-CN" altLang="zh-CN" dirty="0">
                <a:latin typeface="微软雅黑" panose="020B0503020204020204" pitchFamily="34" charset="-122"/>
                <a:ea typeface="微软雅黑" panose="020B0503020204020204" pitchFamily="34" charset="-122"/>
              </a:rPr>
              <a:t>只有</a:t>
            </a:r>
            <a:r>
              <a:rPr lang="en-US" altLang="zh-CN" dirty="0">
                <a:latin typeface="微软雅黑" panose="020B0503020204020204" pitchFamily="34" charset="-122"/>
                <a:ea typeface="微软雅黑" panose="020B0503020204020204" pitchFamily="34" charset="-122"/>
              </a:rPr>
              <a:t>0.2857</a:t>
            </a:r>
            <a:r>
              <a:rPr lang="zh-CN" altLang="zh-CN" dirty="0">
                <a:latin typeface="微软雅黑" panose="020B0503020204020204" pitchFamily="34" charset="-122"/>
                <a:ea typeface="微软雅黑" panose="020B0503020204020204" pitchFamily="34" charset="-122"/>
              </a:rPr>
              <a:t>，对于回归模型而言不太理想，可能的原因是因变量存在许多大于</a:t>
            </a:r>
            <a:r>
              <a:rPr lang="en-US" altLang="zh-CN" dirty="0">
                <a:latin typeface="微软雅黑" panose="020B0503020204020204" pitchFamily="34" charset="-122"/>
                <a:ea typeface="微软雅黑" panose="020B0503020204020204" pitchFamily="34" charset="-122"/>
              </a:rPr>
              <a:t>300</a:t>
            </a:r>
            <a:r>
              <a:rPr lang="zh-CN" altLang="zh-CN" dirty="0">
                <a:latin typeface="微软雅黑" panose="020B0503020204020204" pitchFamily="34" charset="-122"/>
                <a:ea typeface="微软雅黑" panose="020B0503020204020204" pitchFamily="34" charset="-122"/>
              </a:rPr>
              <a:t>的异常值，与平均值差距非常大。为了克服这一困难，下面我们考虑使用响应变量为多个有序水平的</a:t>
            </a:r>
            <a:r>
              <a:rPr lang="en-US" altLang="zh-CN" dirty="0">
                <a:latin typeface="微软雅黑" panose="020B0503020204020204" pitchFamily="34" charset="-122"/>
                <a:ea typeface="微软雅黑" panose="020B0503020204020204" pitchFamily="34" charset="-122"/>
              </a:rPr>
              <a:t>logistic regression</a:t>
            </a:r>
            <a:r>
              <a:rPr lang="zh-CN" altLang="zh-CN" dirty="0">
                <a:latin typeface="微软雅黑" panose="020B0503020204020204" pitchFamily="34" charset="-122"/>
                <a:ea typeface="微软雅黑" panose="020B0503020204020204" pitchFamily="34" charset="-122"/>
              </a:rPr>
              <a:t>来拟合模型获得更好的拟合结果。</a:t>
            </a:r>
            <a:endPar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3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49164" y="3438525"/>
            <a:ext cx="11293672" cy="0"/>
          </a:xfrm>
          <a:prstGeom prst="line">
            <a:avLst/>
          </a:prstGeom>
          <a:ln w="2540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652075">
            <a:off x="5684667"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16851"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02037"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04</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6" name="文本框 5"/>
          <p:cNvSpPr txBox="1"/>
          <p:nvPr/>
        </p:nvSpPr>
        <p:spPr>
          <a:xfrm>
            <a:off x="4970601" y="4373757"/>
            <a:ext cx="2258360" cy="476669"/>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逻辑回归</a:t>
            </a:r>
          </a:p>
        </p:txBody>
      </p:sp>
      <p:sp>
        <p:nvSpPr>
          <p:cNvPr id="7" name="矩形 6"/>
          <p:cNvSpPr/>
          <p:nvPr/>
        </p:nvSpPr>
        <p:spPr>
          <a:xfrm>
            <a:off x="4945716" y="5149143"/>
            <a:ext cx="2443761" cy="424732"/>
          </a:xfrm>
          <a:prstGeom prst="rect">
            <a:avLst/>
          </a:prstGeom>
        </p:spPr>
        <p:txBody>
          <a:bodyPr wrap="square">
            <a:spAutoFit/>
          </a:bodyPr>
          <a:lstStyle/>
          <a:p>
            <a:pPr algn="ctr" latinLnBrk="1">
              <a:lnSpc>
                <a:spcPct val="120000"/>
              </a:lnSpc>
              <a:spcBef>
                <a:spcPts val="300"/>
              </a:spcBef>
              <a:spcAft>
                <a:spcPts val="300"/>
              </a:spcAft>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Logistics </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regression</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660369"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424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3"/>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par>
                                <p:cTn id="23" presetID="42"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33840" y="3796347"/>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03</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2233840" y="4618353"/>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04</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3081565" y="2974341"/>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01</a:t>
            </a:r>
            <a:endParaRPr lang="zh-CN" altLang="en-US" sz="2000" dirty="0">
              <a:latin typeface="微软雅黑" panose="020B0503020204020204" pitchFamily="34" charset="-122"/>
              <a:ea typeface="微软雅黑" panose="020B0503020204020204" pitchFamily="34" charset="-122"/>
            </a:endParaRPr>
          </a:p>
        </p:txBody>
      </p:sp>
      <p:sp>
        <p:nvSpPr>
          <p:cNvPr id="13" name="矩形 12"/>
          <p:cNvSpPr/>
          <p:nvPr/>
        </p:nvSpPr>
        <p:spPr>
          <a:xfrm>
            <a:off x="3081565" y="3796347"/>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02</a:t>
            </a:r>
            <a:endParaRPr lang="zh-CN" altLang="en-US" sz="20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018825" y="3124509"/>
            <a:ext cx="1483617" cy="830997"/>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dirty="0">
                <a:solidFill>
                  <a:schemeClr val="accent6"/>
                </a:solidFill>
              </a:rPr>
              <a:t>入选变量及系数</a:t>
            </a:r>
          </a:p>
        </p:txBody>
      </p:sp>
      <p:sp>
        <p:nvSpPr>
          <p:cNvPr id="16" name="文本框 15"/>
          <p:cNvSpPr txBox="1"/>
          <p:nvPr/>
        </p:nvSpPr>
        <p:spPr>
          <a:xfrm>
            <a:off x="4018825" y="3946515"/>
            <a:ext cx="1756333" cy="830997"/>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dirty="0">
                <a:solidFill>
                  <a:schemeClr val="accent6"/>
                </a:solidFill>
              </a:rPr>
              <a:t>最大似然估计分析</a:t>
            </a:r>
          </a:p>
        </p:txBody>
      </p:sp>
      <p:sp>
        <p:nvSpPr>
          <p:cNvPr id="17" name="文本框 16"/>
          <p:cNvSpPr txBox="1"/>
          <p:nvPr/>
        </p:nvSpPr>
        <p:spPr>
          <a:xfrm>
            <a:off x="620858" y="3962160"/>
            <a:ext cx="1451139"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dirty="0">
                <a:solidFill>
                  <a:schemeClr val="accent6"/>
                </a:solidFill>
              </a:rPr>
              <a:t>优比分析</a:t>
            </a:r>
          </a:p>
        </p:txBody>
      </p:sp>
      <p:sp>
        <p:nvSpPr>
          <p:cNvPr id="18" name="文本框 17"/>
          <p:cNvSpPr txBox="1"/>
          <p:nvPr/>
        </p:nvSpPr>
        <p:spPr>
          <a:xfrm>
            <a:off x="620858" y="4784166"/>
            <a:ext cx="1451139"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dirty="0">
                <a:solidFill>
                  <a:schemeClr val="accent6"/>
                </a:solidFill>
              </a:rPr>
              <a:t>模型评价</a:t>
            </a:r>
          </a:p>
        </p:txBody>
      </p:sp>
      <p:cxnSp>
        <p:nvCxnSpPr>
          <p:cNvPr id="9" name="直接连接符 8"/>
          <p:cNvCxnSpPr>
            <a:cxnSpLocks/>
          </p:cNvCxnSpPr>
          <p:nvPr/>
        </p:nvCxnSpPr>
        <p:spPr>
          <a:xfrm flipH="1">
            <a:off x="3902983" y="2222616"/>
            <a:ext cx="711200" cy="7112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4018825" y="2458337"/>
            <a:ext cx="239758" cy="23975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p:cNvCxnSpPr>
          <p:nvPr/>
        </p:nvCxnSpPr>
        <p:spPr>
          <a:xfrm flipH="1">
            <a:off x="1476639" y="5443309"/>
            <a:ext cx="711200" cy="7112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p:cNvCxnSpPr>
          <p:nvPr/>
        </p:nvCxnSpPr>
        <p:spPr>
          <a:xfrm flipH="1">
            <a:off x="1832239" y="5679030"/>
            <a:ext cx="239758" cy="23975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灯片编号占位符 26"/>
          <p:cNvSpPr>
            <a:spLocks noGrp="1"/>
          </p:cNvSpPr>
          <p:nvPr>
            <p:ph type="sldNum" sz="quarter" idx="12"/>
          </p:nvPr>
        </p:nvSpPr>
        <p:spPr/>
        <p:txBody>
          <a:bodyPr/>
          <a:lstStyle/>
          <a:p>
            <a:fld id="{77973F99-D92E-43F1-B379-24FEF9E38722}" type="slidenum">
              <a:rPr lang="zh-CN" altLang="en-US" smtClean="0"/>
              <a:pPr/>
              <a:t>27</a:t>
            </a:fld>
            <a:endParaRPr lang="zh-CN" altLang="en-US"/>
          </a:p>
        </p:txBody>
      </p:sp>
      <p:graphicFrame>
        <p:nvGraphicFramePr>
          <p:cNvPr id="7" name="表格 6">
            <a:extLst>
              <a:ext uri="{FF2B5EF4-FFF2-40B4-BE49-F238E27FC236}">
                <a16:creationId xmlns:a16="http://schemas.microsoft.com/office/drawing/2014/main" id="{A0B57945-3088-4251-9AEA-4A683A9144BA}"/>
              </a:ext>
            </a:extLst>
          </p:cNvPr>
          <p:cNvGraphicFramePr>
            <a:graphicFrameLocks noGrp="1"/>
          </p:cNvGraphicFramePr>
          <p:nvPr>
            <p:extLst>
              <p:ext uri="{D42A27DB-BD31-4B8C-83A1-F6EECF244321}">
                <p14:modId xmlns:p14="http://schemas.microsoft.com/office/powerpoint/2010/main" val="1015334034"/>
              </p:ext>
            </p:extLst>
          </p:nvPr>
        </p:nvGraphicFramePr>
        <p:xfrm>
          <a:off x="7379368" y="4094700"/>
          <a:ext cx="3304289" cy="2059809"/>
        </p:xfrm>
        <a:graphic>
          <a:graphicData uri="http://schemas.openxmlformats.org/drawingml/2006/table">
            <a:tbl>
              <a:tblPr firstRow="1" firstCol="1" bandRow="1">
                <a:tableStyleId>{21E4AEA4-8DFA-4A89-87EB-49C32662AFE0}</a:tableStyleId>
              </a:tblPr>
              <a:tblGrid>
                <a:gridCol w="1351681">
                  <a:extLst>
                    <a:ext uri="{9D8B030D-6E8A-4147-A177-3AD203B41FA5}">
                      <a16:colId xmlns:a16="http://schemas.microsoft.com/office/drawing/2014/main" val="3580802229"/>
                    </a:ext>
                  </a:extLst>
                </a:gridCol>
                <a:gridCol w="1952608">
                  <a:extLst>
                    <a:ext uri="{9D8B030D-6E8A-4147-A177-3AD203B41FA5}">
                      <a16:colId xmlns:a16="http://schemas.microsoft.com/office/drawing/2014/main" val="858369521"/>
                    </a:ext>
                  </a:extLst>
                </a:gridCol>
              </a:tblGrid>
              <a:tr h="823923">
                <a:tc gridSpan="2">
                  <a:txBody>
                    <a:bodyPr/>
                    <a:lstStyle/>
                    <a:p>
                      <a:pPr algn="ctr">
                        <a:spcAft>
                          <a:spcPts val="0"/>
                        </a:spcAft>
                      </a:pPr>
                      <a:r>
                        <a:rPr lang="en-US" sz="1800" kern="0" dirty="0">
                          <a:effectLst/>
                        </a:rPr>
                        <a:t>Predicted Response and Actual Response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1113" marR="101113" marT="50556" marB="50556" anchor="ctr"/>
                </a:tc>
                <a:tc hMerge="1">
                  <a:txBody>
                    <a:bodyPr/>
                    <a:lstStyle/>
                    <a:p>
                      <a:endParaRPr lang="zh-CN" altLang="en-US"/>
                    </a:p>
                  </a:txBody>
                  <a:tcPr/>
                </a:tc>
                <a:extLst>
                  <a:ext uri="{0D108BD9-81ED-4DB2-BD59-A6C34878D82A}">
                    <a16:rowId xmlns:a16="http://schemas.microsoft.com/office/drawing/2014/main" val="707384310"/>
                  </a:ext>
                </a:extLst>
              </a:tr>
              <a:tr h="411962">
                <a:tc>
                  <a:txBody>
                    <a:bodyPr/>
                    <a:lstStyle/>
                    <a:p>
                      <a:pPr algn="ctr">
                        <a:spcAft>
                          <a:spcPts val="0"/>
                        </a:spcAft>
                      </a:pPr>
                      <a:r>
                        <a:rPr lang="en-US" sz="1800" kern="0" dirty="0">
                          <a:effectLst/>
                        </a:rPr>
                        <a:t>Same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548" marR="70548" marT="0" marB="0" anchor="ctr"/>
                </a:tc>
                <a:tc>
                  <a:txBody>
                    <a:bodyPr/>
                    <a:lstStyle/>
                    <a:p>
                      <a:pPr algn="ctr">
                        <a:spcAft>
                          <a:spcPts val="0"/>
                        </a:spcAft>
                      </a:pPr>
                      <a:r>
                        <a:rPr lang="en-US" sz="1800" kern="0" dirty="0">
                          <a:effectLst/>
                        </a:rPr>
                        <a:t>77.8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548" marR="70548" marT="0" marB="0" anchor="ctr"/>
                </a:tc>
                <a:extLst>
                  <a:ext uri="{0D108BD9-81ED-4DB2-BD59-A6C34878D82A}">
                    <a16:rowId xmlns:a16="http://schemas.microsoft.com/office/drawing/2014/main" val="1753209976"/>
                  </a:ext>
                </a:extLst>
              </a:tr>
              <a:tr h="411962">
                <a:tc>
                  <a:txBody>
                    <a:bodyPr/>
                    <a:lstStyle/>
                    <a:p>
                      <a:pPr algn="ctr">
                        <a:spcAft>
                          <a:spcPts val="0"/>
                        </a:spcAft>
                      </a:pPr>
                      <a:r>
                        <a:rPr lang="en-US" sz="1800" kern="0" dirty="0">
                          <a:effectLst/>
                        </a:rPr>
                        <a:t>Different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548" marR="70548" marT="0" marB="0" anchor="ctr"/>
                </a:tc>
                <a:tc>
                  <a:txBody>
                    <a:bodyPr/>
                    <a:lstStyle/>
                    <a:p>
                      <a:pPr algn="ctr">
                        <a:spcAft>
                          <a:spcPts val="0"/>
                        </a:spcAft>
                      </a:pPr>
                      <a:r>
                        <a:rPr lang="en-US" sz="1800" kern="0" dirty="0">
                          <a:effectLst/>
                        </a:rPr>
                        <a:t>21.8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548" marR="70548" marT="0" marB="0" anchor="ctr"/>
                </a:tc>
                <a:extLst>
                  <a:ext uri="{0D108BD9-81ED-4DB2-BD59-A6C34878D82A}">
                    <a16:rowId xmlns:a16="http://schemas.microsoft.com/office/drawing/2014/main" val="694892094"/>
                  </a:ext>
                </a:extLst>
              </a:tr>
              <a:tr h="411962">
                <a:tc>
                  <a:txBody>
                    <a:bodyPr/>
                    <a:lstStyle/>
                    <a:p>
                      <a:pPr algn="ctr">
                        <a:spcAft>
                          <a:spcPts val="0"/>
                        </a:spcAft>
                      </a:pPr>
                      <a:r>
                        <a:rPr lang="en-US" sz="1800" kern="0" dirty="0">
                          <a:effectLst/>
                        </a:rPr>
                        <a:t>Tie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548" marR="70548" marT="0" marB="0" anchor="ctr"/>
                </a:tc>
                <a:tc>
                  <a:txBody>
                    <a:bodyPr/>
                    <a:lstStyle/>
                    <a:p>
                      <a:pPr algn="ctr">
                        <a:spcAft>
                          <a:spcPts val="0"/>
                        </a:spcAft>
                      </a:pPr>
                      <a:r>
                        <a:rPr lang="en-US" sz="1800" kern="0" dirty="0">
                          <a:effectLst/>
                        </a:rPr>
                        <a:t>0.4</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0548" marR="70548" marT="0" marB="0" anchor="ctr"/>
                </a:tc>
                <a:extLst>
                  <a:ext uri="{0D108BD9-81ED-4DB2-BD59-A6C34878D82A}">
                    <a16:rowId xmlns:a16="http://schemas.microsoft.com/office/drawing/2014/main" val="2077793374"/>
                  </a:ext>
                </a:extLst>
              </a:tr>
            </a:tbl>
          </a:graphicData>
        </a:graphic>
      </p:graphicFrame>
      <p:graphicFrame>
        <p:nvGraphicFramePr>
          <p:cNvPr id="25" name="表格 24">
            <a:extLst>
              <a:ext uri="{FF2B5EF4-FFF2-40B4-BE49-F238E27FC236}">
                <a16:creationId xmlns:a16="http://schemas.microsoft.com/office/drawing/2014/main" id="{06B9DEFF-C5F1-4167-8799-B35C501F6E11}"/>
              </a:ext>
            </a:extLst>
          </p:cNvPr>
          <p:cNvGraphicFramePr>
            <a:graphicFrameLocks noGrp="1"/>
          </p:cNvGraphicFramePr>
          <p:nvPr>
            <p:extLst>
              <p:ext uri="{D42A27DB-BD31-4B8C-83A1-F6EECF244321}">
                <p14:modId xmlns:p14="http://schemas.microsoft.com/office/powerpoint/2010/main" val="283571031"/>
              </p:ext>
            </p:extLst>
          </p:nvPr>
        </p:nvGraphicFramePr>
        <p:xfrm>
          <a:off x="7379368" y="1120429"/>
          <a:ext cx="3304289" cy="2206122"/>
        </p:xfrm>
        <a:graphic>
          <a:graphicData uri="http://schemas.openxmlformats.org/drawingml/2006/table">
            <a:tbl>
              <a:tblPr firstRow="1" firstCol="1" bandRow="1">
                <a:tableStyleId>{21E4AEA4-8DFA-4A89-87EB-49C32662AFE0}</a:tableStyleId>
              </a:tblPr>
              <a:tblGrid>
                <a:gridCol w="2032325">
                  <a:extLst>
                    <a:ext uri="{9D8B030D-6E8A-4147-A177-3AD203B41FA5}">
                      <a16:colId xmlns:a16="http://schemas.microsoft.com/office/drawing/2014/main" val="4211526744"/>
                    </a:ext>
                  </a:extLst>
                </a:gridCol>
                <a:gridCol w="1271964">
                  <a:extLst>
                    <a:ext uri="{9D8B030D-6E8A-4147-A177-3AD203B41FA5}">
                      <a16:colId xmlns:a16="http://schemas.microsoft.com/office/drawing/2014/main" val="1499481009"/>
                    </a:ext>
                  </a:extLst>
                </a:gridCol>
              </a:tblGrid>
              <a:tr h="268338">
                <a:tc>
                  <a:txBody>
                    <a:bodyPr/>
                    <a:lstStyle/>
                    <a:p>
                      <a:pPr algn="ctr">
                        <a:spcAft>
                          <a:spcPts val="0"/>
                        </a:spcAft>
                      </a:pPr>
                      <a:r>
                        <a:rPr lang="en-US" sz="1800" kern="0" dirty="0">
                          <a:effectLst/>
                        </a:rPr>
                        <a:t>Root MSE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a:effectLst/>
                        </a:rPr>
                        <a:t>38.82887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4231083828"/>
                  </a:ext>
                </a:extLst>
              </a:tr>
              <a:tr h="370527">
                <a:tc>
                  <a:txBody>
                    <a:bodyPr/>
                    <a:lstStyle/>
                    <a:p>
                      <a:pPr algn="ctr">
                        <a:spcAft>
                          <a:spcPts val="0"/>
                        </a:spcAft>
                      </a:pPr>
                      <a:r>
                        <a:rPr lang="en-US" sz="1800" kern="0" dirty="0">
                          <a:effectLst/>
                        </a:rPr>
                        <a:t>Dependent Mean</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dirty="0">
                          <a:effectLst/>
                        </a:rPr>
                        <a:t>56.10326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833723471"/>
                  </a:ext>
                </a:extLst>
              </a:tr>
              <a:tr h="268338">
                <a:tc>
                  <a:txBody>
                    <a:bodyPr/>
                    <a:lstStyle/>
                    <a:p>
                      <a:pPr algn="ctr">
                        <a:spcAft>
                          <a:spcPts val="0"/>
                        </a:spcAft>
                      </a:pPr>
                      <a:r>
                        <a:rPr lang="en-US" sz="1800" kern="0" dirty="0">
                          <a:effectLst/>
                        </a:rPr>
                        <a:t>R-Square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dirty="0">
                          <a:effectLst/>
                        </a:rPr>
                        <a:t>0.2857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3540828441"/>
                  </a:ext>
                </a:extLst>
              </a:tr>
              <a:tr h="280101">
                <a:tc>
                  <a:txBody>
                    <a:bodyPr/>
                    <a:lstStyle/>
                    <a:p>
                      <a:pPr algn="ctr">
                        <a:spcAft>
                          <a:spcPts val="0"/>
                        </a:spcAft>
                      </a:pPr>
                      <a:r>
                        <a:rPr lang="en-US" sz="1800" kern="0">
                          <a:effectLst/>
                        </a:rPr>
                        <a:t>Adj R-Sq</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dirty="0">
                          <a:effectLst/>
                        </a:rPr>
                        <a:t>0.2856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2087813846"/>
                  </a:ext>
                </a:extLst>
              </a:tr>
              <a:tr h="268338">
                <a:tc>
                  <a:txBody>
                    <a:bodyPr/>
                    <a:lstStyle/>
                    <a:p>
                      <a:pPr algn="ctr">
                        <a:spcAft>
                          <a:spcPts val="0"/>
                        </a:spcAft>
                      </a:pPr>
                      <a:r>
                        <a:rPr lang="en-US" sz="1800" kern="0" dirty="0">
                          <a:effectLst/>
                        </a:rPr>
                        <a:t>AIC</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dirty="0">
                          <a:effectLst/>
                        </a:rPr>
                        <a:t>1093050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1433834905"/>
                  </a:ext>
                </a:extLst>
              </a:tr>
              <a:tr h="268338">
                <a:tc>
                  <a:txBody>
                    <a:bodyPr/>
                    <a:lstStyle/>
                    <a:p>
                      <a:pPr algn="ctr">
                        <a:spcAft>
                          <a:spcPts val="0"/>
                        </a:spcAft>
                      </a:pPr>
                      <a:r>
                        <a:rPr lang="en-US" sz="1800" kern="0">
                          <a:effectLst/>
                        </a:rPr>
                        <a:t>AICC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dirty="0">
                          <a:effectLst/>
                        </a:rPr>
                        <a:t>1093050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3813990577"/>
                  </a:ext>
                </a:extLst>
              </a:tr>
              <a:tr h="280101">
                <a:tc>
                  <a:txBody>
                    <a:bodyPr/>
                    <a:lstStyle/>
                    <a:p>
                      <a:pPr algn="ctr">
                        <a:spcAft>
                          <a:spcPts val="0"/>
                        </a:spcAft>
                      </a:pPr>
                      <a:r>
                        <a:rPr lang="en-US" sz="1800" kern="0" dirty="0">
                          <a:effectLst/>
                        </a:rPr>
                        <a:t>SBC</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tc>
                  <a:txBody>
                    <a:bodyPr/>
                    <a:lstStyle/>
                    <a:p>
                      <a:pPr algn="ctr">
                        <a:spcAft>
                          <a:spcPts val="0"/>
                        </a:spcAft>
                      </a:pPr>
                      <a:r>
                        <a:rPr lang="en-US" sz="1800" kern="0" dirty="0">
                          <a:effectLst/>
                        </a:rPr>
                        <a:t>961844</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7031" marR="127031" marT="0" marB="0" anchor="ctr"/>
                </a:tc>
                <a:extLst>
                  <a:ext uri="{0D108BD9-81ED-4DB2-BD59-A6C34878D82A}">
                    <a16:rowId xmlns:a16="http://schemas.microsoft.com/office/drawing/2014/main" val="686247822"/>
                  </a:ext>
                </a:extLst>
              </a:tr>
            </a:tbl>
          </a:graphicData>
        </a:graphic>
      </p:graphicFrame>
      <p:sp>
        <p:nvSpPr>
          <p:cNvPr id="26" name="文本框 25">
            <a:extLst>
              <a:ext uri="{FF2B5EF4-FFF2-40B4-BE49-F238E27FC236}">
                <a16:creationId xmlns:a16="http://schemas.microsoft.com/office/drawing/2014/main" id="{E9060594-B4EE-4D6E-BE1F-B5A4176E12C3}"/>
              </a:ext>
            </a:extLst>
          </p:cNvPr>
          <p:cNvSpPr txBox="1"/>
          <p:nvPr/>
        </p:nvSpPr>
        <p:spPr>
          <a:xfrm>
            <a:off x="8090568" y="3429000"/>
            <a:ext cx="2192421" cy="367347"/>
          </a:xfrm>
          <a:prstGeom prst="rect">
            <a:avLst/>
          </a:prstGeom>
          <a:noFill/>
        </p:spPr>
        <p:txBody>
          <a:bodyPr wrap="square" rtlCol="0">
            <a:spAutoFit/>
          </a:bodyPr>
          <a:lstStyle/>
          <a:p>
            <a:r>
              <a:rPr lang="zh-CN" altLang="en-US" dirty="0">
                <a:latin typeface="+mn-ea"/>
              </a:rPr>
              <a:t>回归分析模型评估</a:t>
            </a:r>
          </a:p>
        </p:txBody>
      </p:sp>
      <p:sp>
        <p:nvSpPr>
          <p:cNvPr id="28" name="文本框 27">
            <a:extLst>
              <a:ext uri="{FF2B5EF4-FFF2-40B4-BE49-F238E27FC236}">
                <a16:creationId xmlns:a16="http://schemas.microsoft.com/office/drawing/2014/main" id="{9F1A88B6-D794-4004-92E6-A701EB885406}"/>
              </a:ext>
            </a:extLst>
          </p:cNvPr>
          <p:cNvSpPr txBox="1"/>
          <p:nvPr/>
        </p:nvSpPr>
        <p:spPr>
          <a:xfrm>
            <a:off x="8090567" y="6269188"/>
            <a:ext cx="2192421" cy="367347"/>
          </a:xfrm>
          <a:prstGeom prst="rect">
            <a:avLst/>
          </a:prstGeom>
          <a:noFill/>
        </p:spPr>
        <p:txBody>
          <a:bodyPr wrap="square" rtlCol="0">
            <a:spAutoFit/>
          </a:bodyPr>
          <a:lstStyle/>
          <a:p>
            <a:r>
              <a:rPr lang="zh-CN" altLang="en-US" dirty="0"/>
              <a:t>逻辑回归模型评估</a:t>
            </a:r>
          </a:p>
        </p:txBody>
      </p:sp>
    </p:spTree>
    <p:extLst>
      <p:ext uri="{BB962C8B-B14F-4D97-AF65-F5344CB8AC3E}">
        <p14:creationId xmlns:p14="http://schemas.microsoft.com/office/powerpoint/2010/main" val="7869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16" presetClass="entr" presetSubtype="37" fill="hold" nodeType="withEffect">
                                  <p:stCondLst>
                                    <p:cond delay="750"/>
                                  </p:stCondLst>
                                  <p:childTnLst>
                                    <p:set>
                                      <p:cBhvr>
                                        <p:cTn id="52" dur="1" fill="hold">
                                          <p:stCondLst>
                                            <p:cond delay="0"/>
                                          </p:stCondLst>
                                        </p:cTn>
                                        <p:tgtEl>
                                          <p:spTgt spid="9"/>
                                        </p:tgtEl>
                                        <p:attrNameLst>
                                          <p:attrName>style.visibility</p:attrName>
                                        </p:attrNameLst>
                                      </p:cBhvr>
                                      <p:to>
                                        <p:strVal val="visible"/>
                                      </p:to>
                                    </p:set>
                                    <p:animEffect transition="in" filter="barn(outVertical)">
                                      <p:cBhvr>
                                        <p:cTn id="53" dur="750"/>
                                        <p:tgtEl>
                                          <p:spTgt spid="9"/>
                                        </p:tgtEl>
                                      </p:cBhvr>
                                    </p:animEffect>
                                  </p:childTnLst>
                                </p:cTn>
                              </p:par>
                              <p:par>
                                <p:cTn id="54" presetID="16" presetClass="entr" presetSubtype="37" fill="hold" nodeType="withEffect">
                                  <p:stCondLst>
                                    <p:cond delay="750"/>
                                  </p:stCondLst>
                                  <p:childTnLst>
                                    <p:set>
                                      <p:cBhvr>
                                        <p:cTn id="55" dur="1" fill="hold">
                                          <p:stCondLst>
                                            <p:cond delay="0"/>
                                          </p:stCondLst>
                                        </p:cTn>
                                        <p:tgtEl>
                                          <p:spTgt spid="20"/>
                                        </p:tgtEl>
                                        <p:attrNameLst>
                                          <p:attrName>style.visibility</p:attrName>
                                        </p:attrNameLst>
                                      </p:cBhvr>
                                      <p:to>
                                        <p:strVal val="visible"/>
                                      </p:to>
                                    </p:set>
                                    <p:animEffect transition="in" filter="barn(outVertical)">
                                      <p:cBhvr>
                                        <p:cTn id="56" dur="500"/>
                                        <p:tgtEl>
                                          <p:spTgt spid="20"/>
                                        </p:tgtEl>
                                      </p:cBhvr>
                                    </p:animEffect>
                                  </p:childTnLst>
                                </p:cTn>
                              </p:par>
                              <p:par>
                                <p:cTn id="57" presetID="16" presetClass="entr" presetSubtype="37" fill="hold" nodeType="withEffect">
                                  <p:stCondLst>
                                    <p:cond delay="750"/>
                                  </p:stCondLst>
                                  <p:childTnLst>
                                    <p:set>
                                      <p:cBhvr>
                                        <p:cTn id="58" dur="1" fill="hold">
                                          <p:stCondLst>
                                            <p:cond delay="0"/>
                                          </p:stCondLst>
                                        </p:cTn>
                                        <p:tgtEl>
                                          <p:spTgt spid="23"/>
                                        </p:tgtEl>
                                        <p:attrNameLst>
                                          <p:attrName>style.visibility</p:attrName>
                                        </p:attrNameLst>
                                      </p:cBhvr>
                                      <p:to>
                                        <p:strVal val="visible"/>
                                      </p:to>
                                    </p:set>
                                    <p:animEffect transition="in" filter="barn(outVertical)">
                                      <p:cBhvr>
                                        <p:cTn id="59" dur="750"/>
                                        <p:tgtEl>
                                          <p:spTgt spid="23"/>
                                        </p:tgtEl>
                                      </p:cBhvr>
                                    </p:animEffect>
                                  </p:childTnLst>
                                </p:cTn>
                              </p:par>
                              <p:par>
                                <p:cTn id="60" presetID="16" presetClass="entr" presetSubtype="37" fill="hold" nodeType="withEffect">
                                  <p:stCondLst>
                                    <p:cond delay="750"/>
                                  </p:stCondLst>
                                  <p:childTnLst>
                                    <p:set>
                                      <p:cBhvr>
                                        <p:cTn id="61" dur="1" fill="hold">
                                          <p:stCondLst>
                                            <p:cond delay="0"/>
                                          </p:stCondLst>
                                        </p:cTn>
                                        <p:tgtEl>
                                          <p:spTgt spid="24"/>
                                        </p:tgtEl>
                                        <p:attrNameLst>
                                          <p:attrName>style.visibility</p:attrName>
                                        </p:attrNameLst>
                                      </p:cBhvr>
                                      <p:to>
                                        <p:strVal val="visible"/>
                                      </p:to>
                                    </p:set>
                                    <p:animEffect transition="in" filter="barn(outVertical)">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8" grpId="0" animBg="1"/>
      <p:bldP spid="13" grpId="0" animBg="1"/>
      <p:bldP spid="15" grpId="0"/>
      <p:bldP spid="1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0"/>
          <p:cNvSpPr>
            <a:spLocks noGrp="1"/>
          </p:cNvSpPr>
          <p:nvPr>
            <p:ph type="sldNum" sz="quarter" idx="12"/>
          </p:nvPr>
        </p:nvSpPr>
        <p:spPr/>
        <p:txBody>
          <a:bodyPr/>
          <a:lstStyle/>
          <a:p>
            <a:fld id="{77973F99-D92E-43F1-B379-24FEF9E38722}" type="slidenum">
              <a:rPr lang="zh-CN" altLang="en-US" smtClean="0"/>
              <a:pPr/>
              <a:t>28</a:t>
            </a:fld>
            <a:endParaRPr lang="zh-CN" altLang="en-US"/>
          </a:p>
        </p:txBody>
      </p:sp>
      <p:pic>
        <p:nvPicPr>
          <p:cNvPr id="2" name="图片 1">
            <a:extLst>
              <a:ext uri="{FF2B5EF4-FFF2-40B4-BE49-F238E27FC236}">
                <a16:creationId xmlns:a16="http://schemas.microsoft.com/office/drawing/2014/main" id="{B9FC2EEA-78D3-428F-A26A-12D274221215}"/>
              </a:ext>
            </a:extLst>
          </p:cNvPr>
          <p:cNvPicPr>
            <a:picLocks noChangeAspect="1"/>
          </p:cNvPicPr>
          <p:nvPr/>
        </p:nvPicPr>
        <p:blipFill>
          <a:blip r:embed="rId2"/>
          <a:stretch>
            <a:fillRect/>
          </a:stretch>
        </p:blipFill>
        <p:spPr>
          <a:xfrm>
            <a:off x="11429934" y="6095934"/>
            <a:ext cx="762066" cy="762066"/>
          </a:xfrm>
          <a:prstGeom prst="rect">
            <a:avLst/>
          </a:prstGeom>
        </p:spPr>
      </p:pic>
      <p:sp>
        <p:nvSpPr>
          <p:cNvPr id="33" name="文本框 32">
            <a:extLst>
              <a:ext uri="{FF2B5EF4-FFF2-40B4-BE49-F238E27FC236}">
                <a16:creationId xmlns:a16="http://schemas.microsoft.com/office/drawing/2014/main" id="{7EF84EAB-7692-41D4-9F44-C8C86A2CAC8B}"/>
              </a:ext>
            </a:extLst>
          </p:cNvPr>
          <p:cNvSpPr txBox="1"/>
          <p:nvPr/>
        </p:nvSpPr>
        <p:spPr>
          <a:xfrm>
            <a:off x="9365030" y="6390283"/>
            <a:ext cx="2064904" cy="461665"/>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dirty="0">
                <a:solidFill>
                  <a:schemeClr val="accent6"/>
                </a:solidFill>
              </a:rPr>
              <a:t>入选变量及系数</a:t>
            </a:r>
          </a:p>
        </p:txBody>
      </p:sp>
      <p:graphicFrame>
        <p:nvGraphicFramePr>
          <p:cNvPr id="3" name="表格 2">
            <a:extLst>
              <a:ext uri="{FF2B5EF4-FFF2-40B4-BE49-F238E27FC236}">
                <a16:creationId xmlns:a16="http://schemas.microsoft.com/office/drawing/2014/main" id="{06D75853-83C4-4D31-9CF2-3B9F65D7CDE6}"/>
              </a:ext>
            </a:extLst>
          </p:cNvPr>
          <p:cNvGraphicFramePr>
            <a:graphicFrameLocks noGrp="1"/>
          </p:cNvGraphicFramePr>
          <p:nvPr>
            <p:extLst>
              <p:ext uri="{D42A27DB-BD31-4B8C-83A1-F6EECF244321}">
                <p14:modId xmlns:p14="http://schemas.microsoft.com/office/powerpoint/2010/main" val="1244775335"/>
              </p:ext>
            </p:extLst>
          </p:nvPr>
        </p:nvGraphicFramePr>
        <p:xfrm>
          <a:off x="498004" y="2291568"/>
          <a:ext cx="6448227" cy="4185399"/>
        </p:xfrm>
        <a:graphic>
          <a:graphicData uri="http://schemas.openxmlformats.org/drawingml/2006/table">
            <a:tbl>
              <a:tblPr firstRow="1" firstCol="1" bandRow="1">
                <a:tableStyleId>{21E4AEA4-8DFA-4A89-87EB-49C32662AFE0}</a:tableStyleId>
              </a:tblPr>
              <a:tblGrid>
                <a:gridCol w="880889">
                  <a:extLst>
                    <a:ext uri="{9D8B030D-6E8A-4147-A177-3AD203B41FA5}">
                      <a16:colId xmlns:a16="http://schemas.microsoft.com/office/drawing/2014/main" val="2420218739"/>
                    </a:ext>
                  </a:extLst>
                </a:gridCol>
                <a:gridCol w="2322629">
                  <a:extLst>
                    <a:ext uri="{9D8B030D-6E8A-4147-A177-3AD203B41FA5}">
                      <a16:colId xmlns:a16="http://schemas.microsoft.com/office/drawing/2014/main" val="3808184884"/>
                    </a:ext>
                  </a:extLst>
                </a:gridCol>
                <a:gridCol w="731962">
                  <a:extLst>
                    <a:ext uri="{9D8B030D-6E8A-4147-A177-3AD203B41FA5}">
                      <a16:colId xmlns:a16="http://schemas.microsoft.com/office/drawing/2014/main" val="2431969263"/>
                    </a:ext>
                  </a:extLst>
                </a:gridCol>
                <a:gridCol w="1337174">
                  <a:extLst>
                    <a:ext uri="{9D8B030D-6E8A-4147-A177-3AD203B41FA5}">
                      <a16:colId xmlns:a16="http://schemas.microsoft.com/office/drawing/2014/main" val="238607847"/>
                    </a:ext>
                  </a:extLst>
                </a:gridCol>
                <a:gridCol w="1175573">
                  <a:extLst>
                    <a:ext uri="{9D8B030D-6E8A-4147-A177-3AD203B41FA5}">
                      <a16:colId xmlns:a16="http://schemas.microsoft.com/office/drawing/2014/main" val="3404525913"/>
                    </a:ext>
                  </a:extLst>
                </a:gridCol>
              </a:tblGrid>
              <a:tr h="289483">
                <a:tc>
                  <a:txBody>
                    <a:bodyPr/>
                    <a:lstStyle/>
                    <a:p>
                      <a:pPr algn="ctr">
                        <a:spcAft>
                          <a:spcPts val="0"/>
                        </a:spcAft>
                      </a:pPr>
                      <a:r>
                        <a:rPr lang="en-US" sz="1800" kern="0" dirty="0">
                          <a:effectLst/>
                        </a:rPr>
                        <a:t>Step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dirty="0">
                          <a:effectLst/>
                        </a:rPr>
                        <a:t>Variable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DF</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latinLnBrk="1">
                        <a:spcAft>
                          <a:spcPts val="0"/>
                        </a:spcAft>
                      </a:pPr>
                      <a:r>
                        <a:rPr lang="en-US" sz="1800" kern="0">
                          <a:effectLst/>
                        </a:rPr>
                        <a:t>Chi2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dirty="0" err="1">
                          <a:effectLst/>
                        </a:rPr>
                        <a:t>Pr</a:t>
                      </a:r>
                      <a:r>
                        <a:rPr lang="en-US" sz="1800" kern="0" dirty="0">
                          <a:effectLst/>
                        </a:rPr>
                        <a:t>&gt;Chi2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2889230535"/>
                  </a:ext>
                </a:extLst>
              </a:tr>
              <a:tr h="393709">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month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19674.8514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3119888891"/>
                  </a:ext>
                </a:extLst>
              </a:tr>
              <a:tr h="393709">
                <a:tc>
                  <a:txBody>
                    <a:bodyPr/>
                    <a:lstStyle/>
                    <a:p>
                      <a:pPr algn="ctr">
                        <a:spcAft>
                          <a:spcPts val="0"/>
                        </a:spcAft>
                      </a:pPr>
                      <a:r>
                        <a:rPr lang="en-US" sz="1800" kern="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cbwd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16003.1849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1040792258"/>
                  </a:ext>
                </a:extLst>
              </a:tr>
              <a:tr h="289483">
                <a:tc>
                  <a:txBody>
                    <a:bodyPr/>
                    <a:lstStyle/>
                    <a:p>
                      <a:pPr algn="ctr">
                        <a:spcAft>
                          <a:spcPts val="0"/>
                        </a:spcAft>
                      </a:pPr>
                      <a:r>
                        <a:rPr lang="en-US" sz="1800" kern="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Iws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6306.9249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1946295843"/>
                  </a:ext>
                </a:extLst>
              </a:tr>
              <a:tr h="289483">
                <a:tc>
                  <a:txBody>
                    <a:bodyPr/>
                    <a:lstStyle/>
                    <a:p>
                      <a:pPr algn="ctr">
                        <a:spcAft>
                          <a:spcPts val="0"/>
                        </a:spcAft>
                      </a:pPr>
                      <a:r>
                        <a:rPr lang="en-US" sz="1800" kern="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dirty="0">
                          <a:effectLst/>
                        </a:rPr>
                        <a:t>2334.9496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1945232318"/>
                  </a:ext>
                </a:extLst>
              </a:tr>
              <a:tr h="289483">
                <a:tc>
                  <a:txBody>
                    <a:bodyPr/>
                    <a:lstStyle/>
                    <a:p>
                      <a:pPr algn="ctr">
                        <a:spcAft>
                          <a:spcPts val="0"/>
                        </a:spcAft>
                      </a:pPr>
                      <a:r>
                        <a:rPr lang="en-US" sz="1800" kern="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year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dirty="0">
                          <a:effectLst/>
                        </a:rPr>
                        <a:t>1585.3825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1672670156"/>
                  </a:ext>
                </a:extLst>
              </a:tr>
              <a:tr h="289483">
                <a:tc>
                  <a:txBody>
                    <a:bodyPr/>
                    <a:lstStyle/>
                    <a:p>
                      <a:pPr algn="ctr">
                        <a:spcAft>
                          <a:spcPts val="0"/>
                        </a:spcAft>
                      </a:pPr>
                      <a:r>
                        <a:rPr lang="en-US" sz="1800" kern="0">
                          <a:effectLst/>
                        </a:rPr>
                        <a:t>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hour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1491.1501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3699976421"/>
                  </a:ext>
                </a:extLst>
              </a:tr>
              <a:tr h="289483">
                <a:tc>
                  <a:txBody>
                    <a:bodyPr/>
                    <a:lstStyle/>
                    <a:p>
                      <a:pPr algn="ctr">
                        <a:spcAft>
                          <a:spcPts val="0"/>
                        </a:spcAft>
                      </a:pPr>
                      <a:r>
                        <a:rPr lang="en-US" sz="1800" kern="0">
                          <a:effectLst/>
                        </a:rPr>
                        <a:t>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day</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30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1335.4508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4049247808"/>
                  </a:ext>
                </a:extLst>
              </a:tr>
              <a:tr h="289483">
                <a:tc>
                  <a:txBody>
                    <a:bodyPr/>
                    <a:lstStyle/>
                    <a:p>
                      <a:pPr algn="ctr">
                        <a:spcAft>
                          <a:spcPts val="0"/>
                        </a:spcAft>
                      </a:pPr>
                      <a:r>
                        <a:rPr lang="en-US" sz="1800" kern="0">
                          <a:effectLst/>
                        </a:rPr>
                        <a:t>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Iprec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1020.6479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331757478"/>
                  </a:ext>
                </a:extLst>
              </a:tr>
              <a:tr h="266331">
                <a:tc>
                  <a:txBody>
                    <a:bodyPr/>
                    <a:lstStyle/>
                    <a:p>
                      <a:pPr algn="ctr">
                        <a:spcAft>
                          <a:spcPts val="0"/>
                        </a:spcAft>
                      </a:pPr>
                      <a:r>
                        <a:rPr lang="en-US" sz="1800" kern="0">
                          <a:effectLst/>
                        </a:rPr>
                        <a:t>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PRES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919.7053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1422441359"/>
                  </a:ext>
                </a:extLst>
              </a:tr>
              <a:tr h="266331">
                <a:tc>
                  <a:txBody>
                    <a:bodyPr/>
                    <a:lstStyle/>
                    <a:p>
                      <a:pPr algn="ctr">
                        <a:spcAft>
                          <a:spcPts val="0"/>
                        </a:spcAft>
                      </a:pPr>
                      <a:r>
                        <a:rPr lang="en-US" sz="1800" kern="0">
                          <a:effectLst/>
                        </a:rPr>
                        <a:t>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precipitation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89.6816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26661910"/>
                  </a:ext>
                </a:extLst>
              </a:tr>
              <a:tr h="266331">
                <a:tc>
                  <a:txBody>
                    <a:bodyPr/>
                    <a:lstStyle/>
                    <a:p>
                      <a:pPr algn="ctr">
                        <a:spcAft>
                          <a:spcPts val="0"/>
                        </a:spcAft>
                      </a:pPr>
                      <a:r>
                        <a:rPr lang="en-US" sz="1800" kern="0">
                          <a:effectLst/>
                        </a:rPr>
                        <a:t>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DEWP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27.8228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&lt;.0001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1704214422"/>
                  </a:ext>
                </a:extLst>
              </a:tr>
              <a:tr h="532662">
                <a:tc>
                  <a:txBody>
                    <a:bodyPr/>
                    <a:lstStyle/>
                    <a:p>
                      <a:pPr algn="ctr">
                        <a:spcAft>
                          <a:spcPts val="0"/>
                        </a:spcAft>
                      </a:pPr>
                      <a:r>
                        <a:rPr lang="en-US" sz="1800" kern="0">
                          <a:effectLst/>
                        </a:rPr>
                        <a:t>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HUMI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a:effectLst/>
                        </a:rPr>
                        <a:t>635.0961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tc>
                  <a:txBody>
                    <a:bodyPr/>
                    <a:lstStyle/>
                    <a:p>
                      <a:pPr algn="ctr">
                        <a:spcAft>
                          <a:spcPts val="0"/>
                        </a:spcAft>
                      </a:pPr>
                      <a:r>
                        <a:rPr lang="en-US" sz="1800" kern="0" dirty="0">
                          <a:effectLst/>
                        </a:rPr>
                        <a:t>&lt;.               0001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6243" marR="86243" marT="0" marB="0" anchor="ctr"/>
                </a:tc>
                <a:extLst>
                  <a:ext uri="{0D108BD9-81ED-4DB2-BD59-A6C34878D82A}">
                    <a16:rowId xmlns:a16="http://schemas.microsoft.com/office/drawing/2014/main" val="3973283632"/>
                  </a:ext>
                </a:extLst>
              </a:tr>
            </a:tbl>
          </a:graphicData>
        </a:graphic>
      </p:graphicFrame>
      <p:sp>
        <p:nvSpPr>
          <p:cNvPr id="4" name="文本框 3">
            <a:extLst>
              <a:ext uri="{FF2B5EF4-FFF2-40B4-BE49-F238E27FC236}">
                <a16:creationId xmlns:a16="http://schemas.microsoft.com/office/drawing/2014/main" id="{13D463F5-9EC5-420A-96C0-B731892DB7A0}"/>
              </a:ext>
            </a:extLst>
          </p:cNvPr>
          <p:cNvSpPr txBox="1"/>
          <p:nvPr/>
        </p:nvSpPr>
        <p:spPr>
          <a:xfrm>
            <a:off x="7336052" y="2291568"/>
            <a:ext cx="4093882" cy="2908489"/>
          </a:xfrm>
          <a:prstGeom prst="rect">
            <a:avLst/>
          </a:prstGeom>
          <a:noFill/>
        </p:spPr>
        <p:txBody>
          <a:bodyPr wrap="square" rtlCol="0">
            <a:spAutoFit/>
          </a:bodyPr>
          <a:lstStyle/>
          <a:p>
            <a:pPr>
              <a:lnSpc>
                <a:spcPct val="150000"/>
              </a:lnSpc>
            </a:pPr>
            <a:r>
              <a:rPr lang="zh-CN" altLang="en-US" sz="2000" dirty="0">
                <a:solidFill>
                  <a:schemeClr val="accent5"/>
                </a:solidFill>
                <a:latin typeface="微软雅黑" panose="020B0503020204020204" pitchFamily="34" charset="-122"/>
                <a:ea typeface="微软雅黑" panose="020B0503020204020204" pitchFamily="34" charset="-122"/>
              </a:rPr>
              <a:t>分析</a:t>
            </a:r>
            <a:endParaRPr lang="en-US" altLang="zh-CN" sz="2000" dirty="0">
              <a:solidFill>
                <a:schemeClr val="accent5"/>
              </a:solidFill>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我们使用</a:t>
            </a:r>
            <a:r>
              <a:rPr lang="zh-CN" altLang="zh-CN" dirty="0">
                <a:solidFill>
                  <a:srgbClr val="FF0000"/>
                </a:solidFill>
                <a:latin typeface="微软雅黑" panose="020B0503020204020204" pitchFamily="34" charset="-122"/>
                <a:ea typeface="微软雅黑" panose="020B0503020204020204" pitchFamily="34" charset="-122"/>
              </a:rPr>
              <a:t>逐步回归法</a:t>
            </a:r>
            <a:r>
              <a:rPr lang="zh-CN" altLang="zh-CN" dirty="0">
                <a:latin typeface="微软雅黑" panose="020B0503020204020204" pitchFamily="34" charset="-122"/>
                <a:ea typeface="微软雅黑" panose="020B0503020204020204" pitchFamily="34" charset="-122"/>
              </a:rPr>
              <a:t>在全模型中进行变量选择。最终入选的变量及其效应如</a:t>
            </a:r>
            <a:r>
              <a:rPr lang="zh-CN" altLang="en-US" dirty="0">
                <a:latin typeface="微软雅黑" panose="020B0503020204020204" pitchFamily="34" charset="-122"/>
                <a:ea typeface="微软雅黑" panose="020B0503020204020204" pitchFamily="34" charset="-122"/>
              </a:rPr>
              <a:t>左图。</a:t>
            </a:r>
            <a:r>
              <a:rPr lang="zh-CN" altLang="zh-CN" dirty="0">
                <a:latin typeface="微软雅黑" panose="020B0503020204020204" pitchFamily="34" charset="-122"/>
                <a:ea typeface="微软雅黑" panose="020B0503020204020204" pitchFamily="34" charset="-122"/>
              </a:rPr>
              <a:t>从卡方统计量可以看出，月份，</a:t>
            </a:r>
            <a:r>
              <a:rPr lang="zh-CN" altLang="en-US" dirty="0">
                <a:latin typeface="微软雅黑" panose="020B0503020204020204" pitchFamily="34" charset="-122"/>
                <a:ea typeface="微软雅黑" panose="020B0503020204020204" pitchFamily="34" charset="-122"/>
              </a:rPr>
              <a:t>组合</a:t>
            </a:r>
            <a:r>
              <a:rPr lang="zh-CN" altLang="zh-CN" dirty="0">
                <a:latin typeface="微软雅黑" panose="020B0503020204020204" pitchFamily="34" charset="-122"/>
                <a:ea typeface="微软雅黑" panose="020B0503020204020204" pitchFamily="34" charset="-122"/>
              </a:rPr>
              <a:t>风向，以及</a:t>
            </a:r>
            <a:r>
              <a:rPr lang="zh-CN" altLang="en-US" dirty="0">
                <a:latin typeface="微软雅黑" panose="020B0503020204020204" pitchFamily="34" charset="-122"/>
                <a:ea typeface="微软雅黑" panose="020B0503020204020204" pitchFamily="34" charset="-122"/>
              </a:rPr>
              <a:t>累积</a:t>
            </a:r>
            <a:r>
              <a:rPr lang="zh-CN" altLang="zh-CN" dirty="0">
                <a:latin typeface="微软雅黑" panose="020B0503020204020204" pitchFamily="34" charset="-122"/>
                <a:ea typeface="微软雅黑" panose="020B0503020204020204" pitchFamily="34" charset="-122"/>
              </a:rPr>
              <a:t>风速对模型的影响是最大的。</a:t>
            </a:r>
          </a:p>
          <a:p>
            <a:endParaRPr lang="zh-CN" altLang="en-US" dirty="0"/>
          </a:p>
        </p:txBody>
      </p:sp>
    </p:spTree>
    <p:extLst>
      <p:ext uri="{BB962C8B-B14F-4D97-AF65-F5344CB8AC3E}">
        <p14:creationId xmlns:p14="http://schemas.microsoft.com/office/powerpoint/2010/main" val="360235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0"/>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7973F99-D92E-43F1-B379-24FEF9E38722}" type="slidenum">
              <a:rPr kumimoji="0" lang="zh-CN" altLang="en-US" sz="2400" b="0" i="0" u="none" strike="noStrike" kern="1200" cap="none" spc="0" normalizeH="0" baseline="0" noProof="0" smtClean="0">
                <a:ln>
                  <a:noFill/>
                </a:ln>
                <a:solidFill>
                  <a:srgbClr val="FFFFFF">
                    <a:lumMod val="95000"/>
                  </a:srgbClr>
                </a:solidFill>
                <a:effectLst/>
                <a:uLnTx/>
                <a:uFillTx/>
                <a:latin typeface="Gill Sans MT" panose="020B0502020104020203"/>
                <a:ea typeface="华文中宋" panose="02010600040101010101" pitchFamily="2" charset="-122"/>
                <a:cs typeface="+mn-cs"/>
              </a:rPr>
              <a:pPr marL="0" marR="0" lvl="0" indent="0" algn="ctr" defTabSz="457200" rtl="0" eaLnBrk="1" fontAlgn="auto" latinLnBrk="0" hangingPunct="1">
                <a:lnSpc>
                  <a:spcPct val="100000"/>
                </a:lnSpc>
                <a:spcBef>
                  <a:spcPts val="0"/>
                </a:spcBef>
                <a:spcAft>
                  <a:spcPts val="0"/>
                </a:spcAft>
                <a:buClrTx/>
                <a:buSzTx/>
                <a:buFontTx/>
                <a:buNone/>
                <a:tabLst/>
                <a:defRPr/>
              </a:pPr>
              <a:t>29</a:t>
            </a:fld>
            <a:endParaRPr kumimoji="0" lang="zh-CN" altLang="en-US" sz="2400" b="0" i="0" u="none" strike="noStrike" kern="1200" cap="none" spc="0" normalizeH="0" baseline="0" noProof="0">
              <a:ln>
                <a:noFill/>
              </a:ln>
              <a:solidFill>
                <a:srgbClr val="FFFFFF">
                  <a:lumMod val="95000"/>
                </a:srgbClr>
              </a:solidFill>
              <a:effectLst/>
              <a:uLnTx/>
              <a:uFillTx/>
              <a:latin typeface="Gill Sans MT" panose="020B0502020104020203"/>
              <a:ea typeface="华文中宋" panose="02010600040101010101" pitchFamily="2" charset="-122"/>
              <a:cs typeface="+mn-cs"/>
            </a:endParaRPr>
          </a:p>
        </p:txBody>
      </p:sp>
      <p:sp>
        <p:nvSpPr>
          <p:cNvPr id="33" name="文本框 32">
            <a:extLst>
              <a:ext uri="{FF2B5EF4-FFF2-40B4-BE49-F238E27FC236}">
                <a16:creationId xmlns:a16="http://schemas.microsoft.com/office/drawing/2014/main" id="{7EF84EAB-7692-41D4-9F44-C8C86A2CAC8B}"/>
              </a:ext>
            </a:extLst>
          </p:cNvPr>
          <p:cNvSpPr txBox="1"/>
          <p:nvPr/>
        </p:nvSpPr>
        <p:spPr>
          <a:xfrm>
            <a:off x="8988932" y="6396335"/>
            <a:ext cx="2654902" cy="461665"/>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457200" rtl="0" eaLnBrk="1" fontAlgn="auto" latinLnBrk="0" hangingPunct="1">
              <a:lnSpc>
                <a:spcPct val="120000"/>
              </a:lnSpc>
              <a:spcBef>
                <a:spcPts val="300"/>
              </a:spcBef>
              <a:spcAft>
                <a:spcPts val="300"/>
              </a:spcAft>
              <a:buClrTx/>
              <a:buSzTx/>
              <a:buFontTx/>
              <a:buNone/>
              <a:tabLst/>
              <a:defRPr/>
            </a:pPr>
            <a:r>
              <a:rPr kumimoji="0" lang="zh-CN" altLang="en-US" sz="2000" b="0" i="0" u="none" strike="noStrike" kern="100" cap="none" spc="0" normalizeH="0" baseline="0" noProof="0" dirty="0">
                <a:ln>
                  <a:noFill/>
                </a:ln>
                <a:solidFill>
                  <a:srgbClr val="A0988C"/>
                </a:solidFill>
                <a:effectLst/>
                <a:uLnTx/>
                <a:uFillTx/>
                <a:latin typeface="微软雅黑" panose="020B0503020204020204" pitchFamily="34" charset="-122"/>
                <a:ea typeface="微软雅黑" panose="020B0503020204020204" pitchFamily="34" charset="-122"/>
                <a:cs typeface="+mn-cs"/>
              </a:rPr>
              <a:t>最大似然估计分析</a:t>
            </a:r>
          </a:p>
        </p:txBody>
      </p:sp>
      <p:sp>
        <p:nvSpPr>
          <p:cNvPr id="4" name="文本框 3">
            <a:extLst>
              <a:ext uri="{FF2B5EF4-FFF2-40B4-BE49-F238E27FC236}">
                <a16:creationId xmlns:a16="http://schemas.microsoft.com/office/drawing/2014/main" id="{13D463F5-9EC5-420A-96C0-B731892DB7A0}"/>
              </a:ext>
            </a:extLst>
          </p:cNvPr>
          <p:cNvSpPr txBox="1"/>
          <p:nvPr/>
        </p:nvSpPr>
        <p:spPr>
          <a:xfrm>
            <a:off x="7422141" y="1926749"/>
            <a:ext cx="4007793" cy="335687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rPr>
              <a:t>分析</a:t>
            </a:r>
            <a:endParaRPr kumimoji="0" lang="en-US" altLang="zh-CN"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在</a:t>
            </a:r>
            <a:r>
              <a:rPr lang="zh-CN" altLang="en-US" dirty="0">
                <a:solidFill>
                  <a:srgbClr val="FF0000"/>
                </a:solidFill>
                <a:latin typeface="微软雅黑" panose="020B0503020204020204" pitchFamily="34" charset="-122"/>
                <a:ea typeface="微软雅黑" panose="020B0503020204020204" pitchFamily="34" charset="-122"/>
              </a:rPr>
              <a:t>最大似然估计</a:t>
            </a:r>
            <a:r>
              <a:rPr lang="zh-CN" altLang="en-US" dirty="0">
                <a:solidFill>
                  <a:srgbClr val="000000"/>
                </a:solidFill>
                <a:latin typeface="微软雅黑" panose="020B0503020204020204" pitchFamily="34" charset="-122"/>
                <a:ea typeface="微软雅黑" panose="020B0503020204020204" pitchFamily="34" charset="-122"/>
              </a:rPr>
              <a:t>分析中，除了日期，时间中的部分变量，以及</a:t>
            </a:r>
            <a:r>
              <a:rPr lang="en-US" altLang="zh-CN" dirty="0" err="1">
                <a:solidFill>
                  <a:srgbClr val="000000"/>
                </a:solidFill>
                <a:latin typeface="微软雅黑" panose="020B0503020204020204" pitchFamily="34" charset="-122"/>
                <a:ea typeface="微软雅黑" panose="020B0503020204020204" pitchFamily="34" charset="-122"/>
              </a:rPr>
              <a:t>cbwd</a:t>
            </a:r>
            <a:r>
              <a:rPr lang="zh-CN" altLang="en-US" dirty="0">
                <a:solidFill>
                  <a:srgbClr val="000000"/>
                </a:solidFill>
                <a:latin typeface="微软雅黑" panose="020B0503020204020204" pitchFamily="34" charset="-122"/>
                <a:ea typeface="微软雅黑" panose="020B0503020204020204" pitchFamily="34" charset="-122"/>
              </a:rPr>
              <a:t>的缺失水平，其余变量均在</a:t>
            </a:r>
            <a:r>
              <a:rPr lang="en-US" altLang="zh-CN" dirty="0">
                <a:solidFill>
                  <a:srgbClr val="000000"/>
                </a:solidFill>
                <a:latin typeface="微软雅黑" panose="020B0503020204020204" pitchFamily="34" charset="-122"/>
                <a:ea typeface="微软雅黑" panose="020B0503020204020204" pitchFamily="34" charset="-122"/>
              </a:rPr>
              <a:t>Wald </a:t>
            </a:r>
            <a:r>
              <a:rPr lang="zh-CN" altLang="en-US" dirty="0">
                <a:solidFill>
                  <a:srgbClr val="000000"/>
                </a:solidFill>
                <a:latin typeface="微软雅黑" panose="020B0503020204020204" pitchFamily="34" charset="-122"/>
                <a:ea typeface="微软雅黑" panose="020B0503020204020204" pitchFamily="34" charset="-122"/>
              </a:rPr>
              <a:t>卡方的意义下显著。</a:t>
            </a:r>
            <a:r>
              <a:rPr lang="en-US" altLang="zh-CN" dirty="0">
                <a:solidFill>
                  <a:srgbClr val="000000"/>
                </a:solidFill>
                <a:latin typeface="微软雅黑" panose="020B0503020204020204" pitchFamily="34" charset="-122"/>
                <a:ea typeface="微软雅黑" panose="020B0503020204020204" pitchFamily="34" charset="-122"/>
              </a:rPr>
              <a:t>logistic</a:t>
            </a:r>
            <a:r>
              <a:rPr lang="zh-CN" altLang="en-US" dirty="0">
                <a:solidFill>
                  <a:srgbClr val="000000"/>
                </a:solidFill>
                <a:latin typeface="微软雅黑" panose="020B0503020204020204" pitchFamily="34" charset="-122"/>
                <a:ea typeface="微软雅黑" panose="020B0503020204020204" pitchFamily="34" charset="-122"/>
              </a:rPr>
              <a:t>回归的系数所表现出的，对污染水平的正负效应与回归分析中的结论基本一致。</a:t>
            </a:r>
            <a:endParaRPr kumimoji="0" lang="zh-CN"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graphicFrame>
        <p:nvGraphicFramePr>
          <p:cNvPr id="5" name="表格 4">
            <a:extLst>
              <a:ext uri="{FF2B5EF4-FFF2-40B4-BE49-F238E27FC236}">
                <a16:creationId xmlns:a16="http://schemas.microsoft.com/office/drawing/2014/main" id="{D2E7B3F7-2D6C-40F7-9052-B3B2E7A35F40}"/>
              </a:ext>
            </a:extLst>
          </p:cNvPr>
          <p:cNvGraphicFramePr>
            <a:graphicFrameLocks noGrp="1"/>
          </p:cNvGraphicFramePr>
          <p:nvPr>
            <p:extLst>
              <p:ext uri="{D42A27DB-BD31-4B8C-83A1-F6EECF244321}">
                <p14:modId xmlns:p14="http://schemas.microsoft.com/office/powerpoint/2010/main" val="898779413"/>
              </p:ext>
            </p:extLst>
          </p:nvPr>
        </p:nvGraphicFramePr>
        <p:xfrm>
          <a:off x="155133" y="249290"/>
          <a:ext cx="6718908" cy="6571659"/>
        </p:xfrm>
        <a:graphic>
          <a:graphicData uri="http://schemas.openxmlformats.org/drawingml/2006/table">
            <a:tbl>
              <a:tblPr firstRow="1" firstCol="1" bandRow="1">
                <a:tableStyleId>{21E4AEA4-8DFA-4A89-87EB-49C32662AFE0}</a:tableStyleId>
              </a:tblPr>
              <a:tblGrid>
                <a:gridCol w="1725915">
                  <a:extLst>
                    <a:ext uri="{9D8B030D-6E8A-4147-A177-3AD203B41FA5}">
                      <a16:colId xmlns:a16="http://schemas.microsoft.com/office/drawing/2014/main" val="3340542825"/>
                    </a:ext>
                  </a:extLst>
                </a:gridCol>
                <a:gridCol w="719696">
                  <a:extLst>
                    <a:ext uri="{9D8B030D-6E8A-4147-A177-3AD203B41FA5}">
                      <a16:colId xmlns:a16="http://schemas.microsoft.com/office/drawing/2014/main" val="1224296819"/>
                    </a:ext>
                  </a:extLst>
                </a:gridCol>
                <a:gridCol w="1363820">
                  <a:extLst>
                    <a:ext uri="{9D8B030D-6E8A-4147-A177-3AD203B41FA5}">
                      <a16:colId xmlns:a16="http://schemas.microsoft.com/office/drawing/2014/main" val="4101473580"/>
                    </a:ext>
                  </a:extLst>
                </a:gridCol>
                <a:gridCol w="1865076">
                  <a:extLst>
                    <a:ext uri="{9D8B030D-6E8A-4147-A177-3AD203B41FA5}">
                      <a16:colId xmlns:a16="http://schemas.microsoft.com/office/drawing/2014/main" val="1118821824"/>
                    </a:ext>
                  </a:extLst>
                </a:gridCol>
                <a:gridCol w="1044401">
                  <a:extLst>
                    <a:ext uri="{9D8B030D-6E8A-4147-A177-3AD203B41FA5}">
                      <a16:colId xmlns:a16="http://schemas.microsoft.com/office/drawing/2014/main" val="1806492415"/>
                    </a:ext>
                  </a:extLst>
                </a:gridCol>
              </a:tblGrid>
              <a:tr h="640608">
                <a:tc gridSpan="2">
                  <a:txBody>
                    <a:bodyPr/>
                    <a:lstStyle/>
                    <a:p>
                      <a:pPr algn="ctr">
                        <a:spcAft>
                          <a:spcPts val="0"/>
                        </a:spcAft>
                      </a:pPr>
                      <a:r>
                        <a:rPr lang="en-US" sz="1300" kern="0" dirty="0">
                          <a:effectLst/>
                        </a:rPr>
                        <a:t>Variable</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4386" marR="74386" marT="37193" marB="37193" anchor="ctr"/>
                </a:tc>
                <a:tc hMerge="1">
                  <a:txBody>
                    <a:bodyPr/>
                    <a:lstStyle/>
                    <a:p>
                      <a:endParaRPr lang="zh-CN" altLang="en-US"/>
                    </a:p>
                  </a:txBody>
                  <a:tcPr/>
                </a:tc>
                <a:tc>
                  <a:txBody>
                    <a:bodyPr/>
                    <a:lstStyle/>
                    <a:p>
                      <a:pPr algn="ctr">
                        <a:spcAft>
                          <a:spcPts val="0"/>
                        </a:spcAft>
                      </a:pPr>
                      <a:r>
                        <a:rPr lang="en-US" sz="1300" kern="0" dirty="0">
                          <a:effectLst/>
                        </a:rPr>
                        <a:t>Estimate</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Wald Chi2</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err="1">
                          <a:effectLst/>
                        </a:rPr>
                        <a:t>Pvalue</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1362025357"/>
                  </a:ext>
                </a:extLst>
              </a:tr>
              <a:tr h="192989">
                <a:tc>
                  <a:txBody>
                    <a:bodyPr/>
                    <a:lstStyle/>
                    <a:p>
                      <a:pPr algn="ctr">
                        <a:spcAft>
                          <a:spcPts val="0"/>
                        </a:spcAft>
                      </a:pPr>
                      <a:r>
                        <a:rPr lang="en-US" sz="1300" kern="0">
                          <a:effectLst/>
                        </a:rPr>
                        <a:t>Intercept</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-52.59</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919.3548</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&lt;.0001</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745524646"/>
                  </a:ext>
                </a:extLst>
              </a:tr>
              <a:tr h="192989">
                <a:tc>
                  <a:txBody>
                    <a:bodyPr/>
                    <a:lstStyle/>
                    <a:p>
                      <a:pPr algn="ctr">
                        <a:spcAft>
                          <a:spcPts val="0"/>
                        </a:spcAft>
                      </a:pPr>
                      <a:r>
                        <a:rPr lang="en-US" sz="1300" kern="0">
                          <a:effectLst/>
                        </a:rPr>
                        <a:t>Intercept</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2</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-50.3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841.8632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627452109"/>
                  </a:ext>
                </a:extLst>
              </a:tr>
              <a:tr h="192989">
                <a:tc>
                  <a:txBody>
                    <a:bodyPr/>
                    <a:lstStyle/>
                    <a:p>
                      <a:pPr algn="ctr">
                        <a:spcAft>
                          <a:spcPts val="0"/>
                        </a:spcAft>
                      </a:pPr>
                      <a:r>
                        <a:rPr lang="en-US" sz="1300" kern="0">
                          <a:effectLst/>
                        </a:rPr>
                        <a:t>Intercept</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-48.97</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798.2346</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822778869"/>
                  </a:ext>
                </a:extLst>
              </a:tr>
              <a:tr h="192989">
                <a:tc>
                  <a:txBody>
                    <a:bodyPr/>
                    <a:lstStyle/>
                    <a:p>
                      <a:pPr algn="ctr">
                        <a:spcAft>
                          <a:spcPts val="0"/>
                        </a:spcAft>
                      </a:pPr>
                      <a:r>
                        <a:rPr lang="en-US" sz="1300" kern="0">
                          <a:effectLst/>
                        </a:rPr>
                        <a:t>Intercept</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4</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-48.08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769.4987</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653330379"/>
                  </a:ext>
                </a:extLst>
              </a:tr>
              <a:tr h="192989">
                <a:tc>
                  <a:txBody>
                    <a:bodyPr/>
                    <a:lstStyle/>
                    <a:p>
                      <a:pPr algn="ctr">
                        <a:spcAft>
                          <a:spcPts val="0"/>
                        </a:spcAft>
                      </a:pPr>
                      <a:r>
                        <a:rPr lang="en-US" sz="1300" kern="0">
                          <a:effectLst/>
                        </a:rPr>
                        <a:t>Intercept</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-45.79</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698.0788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795863938"/>
                  </a:ext>
                </a:extLst>
              </a:tr>
              <a:tr h="192989">
                <a:tc>
                  <a:txBody>
                    <a:bodyPr/>
                    <a:lstStyle/>
                    <a:p>
                      <a:pPr algn="ctr">
                        <a:spcAft>
                          <a:spcPts val="0"/>
                        </a:spcAft>
                      </a:pPr>
                      <a:r>
                        <a:rPr lang="en-US" sz="1300" kern="0">
                          <a:effectLst/>
                        </a:rPr>
                        <a:t>year</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2013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-0.306</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1556.0427</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1218129554"/>
                  </a:ext>
                </a:extLst>
              </a:tr>
              <a:tr h="192989">
                <a:tc>
                  <a:txBody>
                    <a:bodyPr/>
                    <a:lstStyle/>
                    <a:p>
                      <a:pPr algn="ctr">
                        <a:spcAft>
                          <a:spcPts val="0"/>
                        </a:spcAft>
                      </a:pPr>
                      <a:r>
                        <a:rPr lang="en-US" sz="1300" kern="0">
                          <a:effectLst/>
                        </a:rPr>
                        <a:t>year</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2014</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0.145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348.2292</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078965483"/>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-2.364</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8164.2616</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411527010"/>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-1.318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2682.4965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3563803"/>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-0.841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1685.0263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29445715"/>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4</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-0.452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593.4883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373411057"/>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0.146</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56.323</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045047289"/>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6</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1.038</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2020.9705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579283848"/>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7</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2.068</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5732.2928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428720465"/>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2.275</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6863.5581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782773507"/>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9</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1.985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6190.4987</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161775639"/>
                  </a:ext>
                </a:extLst>
              </a:tr>
              <a:tr h="192989">
                <a:tc>
                  <a:txBody>
                    <a:bodyPr/>
                    <a:lstStyle/>
                    <a:p>
                      <a:pPr algn="ctr">
                        <a:spcAft>
                          <a:spcPts val="0"/>
                        </a:spcAft>
                      </a:pPr>
                      <a:r>
                        <a:rPr lang="en-US" sz="1300" kern="0">
                          <a:effectLst/>
                        </a:rPr>
                        <a:t>month</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10</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0.816</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1564.9649</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1142525303"/>
                  </a:ext>
                </a:extLst>
              </a:tr>
              <a:tr h="192989">
                <a:tc>
                  <a:txBody>
                    <a:bodyPr/>
                    <a:lstStyle/>
                    <a:p>
                      <a:pPr algn="ctr">
                        <a:spcAft>
                          <a:spcPts val="0"/>
                        </a:spcAft>
                      </a:pPr>
                      <a:r>
                        <a:rPr lang="en-US" sz="1300" kern="0" dirty="0">
                          <a:effectLst/>
                        </a:rPr>
                        <a:t>month</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-0.917</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2198.938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&lt;.0001</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1776106079"/>
                  </a:ext>
                </a:extLst>
              </a:tr>
              <a:tr h="192989">
                <a:tc>
                  <a:txBody>
                    <a:bodyPr/>
                    <a:lstStyle/>
                    <a:p>
                      <a:pPr algn="ctr">
                        <a:spcAft>
                          <a:spcPts val="0"/>
                        </a:spcAft>
                      </a:pPr>
                      <a:r>
                        <a:rPr lang="en-US" sz="1300" kern="0">
                          <a:effectLst/>
                        </a:rPr>
                        <a:t>day</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-0.088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9.0732</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0.0026</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126485517"/>
                  </a:ext>
                </a:extLst>
              </a:tr>
              <a:tr h="192989">
                <a:tc>
                  <a:txBody>
                    <a:bodyPr/>
                    <a:lstStyle/>
                    <a:p>
                      <a:pPr algn="ctr">
                        <a:spcAft>
                          <a:spcPts val="0"/>
                        </a:spcAft>
                      </a:pPr>
                      <a:r>
                        <a:rPr lang="en-US" sz="1300" kern="0" dirty="0">
                          <a:effectLst/>
                        </a:rPr>
                        <a:t>day</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-0.213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55.4243</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70970811"/>
                  </a:ext>
                </a:extLst>
              </a:tr>
              <a:tr h="192989">
                <a:tc>
                  <a:txBody>
                    <a:bodyPr/>
                    <a:lstStyle/>
                    <a:p>
                      <a:pPr algn="ctr">
                        <a:spcAft>
                          <a:spcPts val="0"/>
                        </a:spcAft>
                      </a:pPr>
                      <a:r>
                        <a:rPr lang="en-US" sz="1300" kern="0">
                          <a:effectLst/>
                        </a:rPr>
                        <a:t>TEMP</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 </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0.098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235.2108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&lt;.0001</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741225556"/>
                  </a:ext>
                </a:extLst>
              </a:tr>
              <a:tr h="192989">
                <a:tc>
                  <a:txBody>
                    <a:bodyPr/>
                    <a:lstStyle/>
                    <a:p>
                      <a:pPr algn="ctr">
                        <a:spcAft>
                          <a:spcPts val="0"/>
                        </a:spcAft>
                      </a:pPr>
                      <a:r>
                        <a:rPr lang="en-US" sz="1300" kern="0">
                          <a:effectLst/>
                        </a:rPr>
                        <a:t>cbwd</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0.78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3.3901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0.0656</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4066354179"/>
                  </a:ext>
                </a:extLst>
              </a:tr>
              <a:tr h="192989">
                <a:tc>
                  <a:txBody>
                    <a:bodyPr/>
                    <a:lstStyle/>
                    <a:p>
                      <a:pPr algn="ctr">
                        <a:spcAft>
                          <a:spcPts val="0"/>
                        </a:spcAft>
                      </a:pPr>
                      <a:r>
                        <a:rPr lang="en-US" sz="1300" kern="0">
                          <a:effectLst/>
                        </a:rPr>
                        <a:t>cbwd</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NE</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0.701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67.492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772841101"/>
                  </a:ext>
                </a:extLst>
              </a:tr>
              <a:tr h="192989">
                <a:tc>
                  <a:txBody>
                    <a:bodyPr/>
                    <a:lstStyle/>
                    <a:p>
                      <a:pPr algn="ctr">
                        <a:spcAft>
                          <a:spcPts val="0"/>
                        </a:spcAft>
                      </a:pPr>
                      <a:r>
                        <a:rPr lang="en-US" sz="1300" kern="0">
                          <a:effectLst/>
                        </a:rPr>
                        <a:t>cbwd</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NW</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-0.927</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117.2635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&lt;.0001</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483448561"/>
                  </a:ext>
                </a:extLst>
              </a:tr>
              <a:tr h="192989">
                <a:tc>
                  <a:txBody>
                    <a:bodyPr/>
                    <a:lstStyle/>
                    <a:p>
                      <a:pPr algn="ctr">
                        <a:spcAft>
                          <a:spcPts val="0"/>
                        </a:spcAft>
                      </a:pPr>
                      <a:r>
                        <a:rPr lang="en-US" sz="1300" kern="0">
                          <a:effectLst/>
                        </a:rPr>
                        <a:t>cbwd</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SE</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0.587</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47.2689</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923240011"/>
                  </a:ext>
                </a:extLst>
              </a:tr>
              <a:tr h="192989">
                <a:tc>
                  <a:txBody>
                    <a:bodyPr/>
                    <a:lstStyle/>
                    <a:p>
                      <a:pPr algn="ctr">
                        <a:spcAft>
                          <a:spcPts val="0"/>
                        </a:spcAft>
                      </a:pPr>
                      <a:r>
                        <a:rPr lang="en-US" sz="1300" kern="0">
                          <a:effectLst/>
                        </a:rPr>
                        <a:t>cbwd</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SW</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-0.432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25.3384</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1970450847"/>
                  </a:ext>
                </a:extLst>
              </a:tr>
              <a:tr h="192989">
                <a:tc>
                  <a:txBody>
                    <a:bodyPr/>
                    <a:lstStyle/>
                    <a:p>
                      <a:pPr algn="ctr">
                        <a:spcAft>
                          <a:spcPts val="0"/>
                        </a:spcAft>
                      </a:pPr>
                      <a:r>
                        <a:rPr lang="en-US" sz="1300" kern="0">
                          <a:effectLst/>
                        </a:rPr>
                        <a:t>Iws</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 </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0.008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5862.2915</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&lt;.0001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3816961059"/>
                  </a:ext>
                </a:extLst>
              </a:tr>
              <a:tr h="383691">
                <a:tc>
                  <a:txBody>
                    <a:bodyPr/>
                    <a:lstStyle/>
                    <a:p>
                      <a:pPr algn="ctr">
                        <a:spcAft>
                          <a:spcPts val="0"/>
                        </a:spcAft>
                      </a:pPr>
                      <a:r>
                        <a:rPr lang="en-US" sz="1300" kern="0">
                          <a:effectLst/>
                        </a:rPr>
                        <a:t>precipitation</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 </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-0.092</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a:effectLst/>
                        </a:rPr>
                        <a:t>88.9048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tc>
                  <a:txBody>
                    <a:bodyPr/>
                    <a:lstStyle/>
                    <a:p>
                      <a:pPr algn="ctr">
                        <a:spcAft>
                          <a:spcPts val="0"/>
                        </a:spcAft>
                      </a:pPr>
                      <a:r>
                        <a:rPr lang="en-US" sz="1300" kern="0" dirty="0">
                          <a:effectLst/>
                        </a:rPr>
                        <a:t>&lt;.0001</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nchor="ctr"/>
                </a:tc>
                <a:extLst>
                  <a:ext uri="{0D108BD9-81ED-4DB2-BD59-A6C34878D82A}">
                    <a16:rowId xmlns:a16="http://schemas.microsoft.com/office/drawing/2014/main" val="2172100911"/>
                  </a:ext>
                </a:extLst>
              </a:tr>
              <a:tr h="192989">
                <a:tc>
                  <a:txBody>
                    <a:bodyPr/>
                    <a:lstStyle/>
                    <a:p>
                      <a:pPr algn="ctr">
                        <a:spcAft>
                          <a:spcPts val="0"/>
                        </a:spcAft>
                      </a:pPr>
                      <a:r>
                        <a:rPr lang="en-US" sz="1300" kern="0">
                          <a:effectLst/>
                        </a:rPr>
                        <a:t>Iprec</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tc>
                <a:tc>
                  <a:txBody>
                    <a:bodyPr/>
                    <a:lstStyle/>
                    <a:p>
                      <a:pPr algn="ctr">
                        <a:spcAft>
                          <a:spcPts val="0"/>
                        </a:spcAft>
                      </a:pPr>
                      <a:r>
                        <a:rPr lang="zh-CN" sz="1300" kern="0">
                          <a:effectLst/>
                        </a:rPr>
                        <a:t>　</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tc>
                <a:tc>
                  <a:txBody>
                    <a:bodyPr/>
                    <a:lstStyle/>
                    <a:p>
                      <a:pPr algn="r">
                        <a:spcAft>
                          <a:spcPts val="0"/>
                        </a:spcAft>
                      </a:pPr>
                      <a:r>
                        <a:rPr lang="en-US" sz="1300" kern="0">
                          <a:effectLst/>
                        </a:rPr>
                        <a:t>0.121</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tc>
                <a:tc>
                  <a:txBody>
                    <a:bodyPr/>
                    <a:lstStyle/>
                    <a:p>
                      <a:pPr algn="r">
                        <a:spcAft>
                          <a:spcPts val="0"/>
                        </a:spcAft>
                      </a:pPr>
                      <a:r>
                        <a:rPr lang="en-US" sz="1300" kern="0">
                          <a:effectLst/>
                        </a:rPr>
                        <a:t>1068.8658</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tc>
                <a:tc>
                  <a:txBody>
                    <a:bodyPr/>
                    <a:lstStyle/>
                    <a:p>
                      <a:pPr algn="l">
                        <a:spcAft>
                          <a:spcPts val="0"/>
                        </a:spcAft>
                      </a:pPr>
                      <a:r>
                        <a:rPr lang="en-US" sz="1300" kern="0" dirty="0">
                          <a:effectLst/>
                        </a:rPr>
                        <a:t>&lt;.0001</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8739" marR="78739" marT="0" marB="0"/>
                </a:tc>
                <a:extLst>
                  <a:ext uri="{0D108BD9-81ED-4DB2-BD59-A6C34878D82A}">
                    <a16:rowId xmlns:a16="http://schemas.microsoft.com/office/drawing/2014/main" val="2900913497"/>
                  </a:ext>
                </a:extLst>
              </a:tr>
            </a:tbl>
          </a:graphicData>
        </a:graphic>
      </p:graphicFrame>
      <p:sp>
        <p:nvSpPr>
          <p:cNvPr id="8" name="矩形 7">
            <a:extLst>
              <a:ext uri="{FF2B5EF4-FFF2-40B4-BE49-F238E27FC236}">
                <a16:creationId xmlns:a16="http://schemas.microsoft.com/office/drawing/2014/main" id="{70C8D5A3-8382-4030-A596-69DBBE4301B6}"/>
              </a:ext>
            </a:extLst>
          </p:cNvPr>
          <p:cNvSpPr/>
          <p:nvPr/>
        </p:nvSpPr>
        <p:spPr>
          <a:xfrm>
            <a:off x="11429934" y="6089948"/>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02</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03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49164" y="3438525"/>
            <a:ext cx="11293672" cy="0"/>
          </a:xfrm>
          <a:prstGeom prst="line">
            <a:avLst/>
          </a:prstGeom>
          <a:ln w="2540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652075">
            <a:off x="5684667"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16851"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02037"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01</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6" name="文本框 5"/>
          <p:cNvSpPr txBox="1"/>
          <p:nvPr/>
        </p:nvSpPr>
        <p:spPr>
          <a:xfrm>
            <a:off x="4537466" y="4373757"/>
            <a:ext cx="2954199" cy="535531"/>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额外模型</a:t>
            </a:r>
            <a:r>
              <a:rPr lang="en-US" altLang="zh-CN" sz="2400" b="1" kern="100" dirty="0">
                <a:solidFill>
                  <a:schemeClr val="accent6"/>
                </a:solidFill>
                <a:latin typeface="幼圆" panose="02010509060101010101" pitchFamily="49" charset="-122"/>
                <a:ea typeface="幼圆" panose="02010509060101010101" pitchFamily="49" charset="-122"/>
              </a:rPr>
              <a:t>&amp;</a:t>
            </a:r>
            <a:r>
              <a:rPr lang="zh-CN" altLang="en-US" sz="2400" b="1" kern="100" dirty="0">
                <a:solidFill>
                  <a:schemeClr val="accent6"/>
                </a:solidFill>
                <a:latin typeface="幼圆" panose="02010509060101010101" pitchFamily="49" charset="-122"/>
                <a:ea typeface="幼圆" panose="02010509060101010101" pitchFamily="49" charset="-122"/>
              </a:rPr>
              <a:t>选题背景</a:t>
            </a:r>
          </a:p>
        </p:txBody>
      </p:sp>
      <p:sp>
        <p:nvSpPr>
          <p:cNvPr id="7" name="矩形 6"/>
          <p:cNvSpPr/>
          <p:nvPr/>
        </p:nvSpPr>
        <p:spPr>
          <a:xfrm>
            <a:off x="5015818" y="5077055"/>
            <a:ext cx="2167927" cy="735201"/>
          </a:xfrm>
          <a:prstGeom prst="rect">
            <a:avLst/>
          </a:prstGeom>
        </p:spPr>
        <p:txBody>
          <a:bodyPr wrap="square">
            <a:spAutoFit/>
          </a:bodyPr>
          <a:lstStyle/>
          <a:p>
            <a:pPr algn="ctr" latinLnBrk="1">
              <a:lnSpc>
                <a:spcPct val="120000"/>
              </a:lnSpc>
              <a:spcBef>
                <a:spcPts val="300"/>
              </a:spcBef>
              <a:spcAft>
                <a:spcPts val="300"/>
              </a:spcAft>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Extra models &amp; </a:t>
            </a:r>
          </a:p>
          <a:p>
            <a:pPr algn="ctr" latinLnBrk="1">
              <a:lnSpc>
                <a:spcPct val="120000"/>
              </a:lnSpc>
              <a:spcBef>
                <a:spcPts val="300"/>
              </a:spcBef>
              <a:spcAft>
                <a:spcPts val="300"/>
              </a:spcAft>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background</a:t>
            </a:r>
            <a:endParaRPr lang="zh-CN" altLang="en-US" sz="1600"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660369"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34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3"/>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par>
                                <p:cTn id="23" presetID="42"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0"/>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7973F99-D92E-43F1-B379-24FEF9E38722}" type="slidenum">
              <a:rPr kumimoji="0" lang="zh-CN" altLang="en-US" sz="2400" b="0" i="0" u="none" strike="noStrike" kern="1200" cap="none" spc="0" normalizeH="0" baseline="0" noProof="0" smtClean="0">
                <a:ln>
                  <a:noFill/>
                </a:ln>
                <a:solidFill>
                  <a:srgbClr val="FFFFFF">
                    <a:lumMod val="95000"/>
                  </a:srgbClr>
                </a:solidFill>
                <a:effectLst/>
                <a:uLnTx/>
                <a:uFillTx/>
                <a:latin typeface="Gill Sans MT" panose="020B0502020104020203"/>
                <a:ea typeface="华文中宋" panose="02010600040101010101" pitchFamily="2" charset="-122"/>
                <a:cs typeface="+mn-cs"/>
              </a:rPr>
              <a:pPr marL="0" marR="0" lvl="0" indent="0" algn="ctr" defTabSz="457200" rtl="0" eaLnBrk="1" fontAlgn="auto" latinLnBrk="0" hangingPunct="1">
                <a:lnSpc>
                  <a:spcPct val="100000"/>
                </a:lnSpc>
                <a:spcBef>
                  <a:spcPts val="0"/>
                </a:spcBef>
                <a:spcAft>
                  <a:spcPts val="0"/>
                </a:spcAft>
                <a:buClrTx/>
                <a:buSzTx/>
                <a:buFontTx/>
                <a:buNone/>
                <a:tabLst/>
                <a:defRPr/>
              </a:pPr>
              <a:t>30</a:t>
            </a:fld>
            <a:endParaRPr kumimoji="0" lang="zh-CN" altLang="en-US" sz="2400" b="0" i="0" u="none" strike="noStrike" kern="1200" cap="none" spc="0" normalizeH="0" baseline="0" noProof="0">
              <a:ln>
                <a:noFill/>
              </a:ln>
              <a:solidFill>
                <a:srgbClr val="FFFFFF">
                  <a:lumMod val="95000"/>
                </a:srgbClr>
              </a:solidFill>
              <a:effectLst/>
              <a:uLnTx/>
              <a:uFillTx/>
              <a:latin typeface="Gill Sans MT" panose="020B0502020104020203"/>
              <a:ea typeface="华文中宋" panose="02010600040101010101" pitchFamily="2" charset="-122"/>
              <a:cs typeface="+mn-cs"/>
            </a:endParaRPr>
          </a:p>
        </p:txBody>
      </p:sp>
      <p:sp>
        <p:nvSpPr>
          <p:cNvPr id="33" name="文本框 32">
            <a:extLst>
              <a:ext uri="{FF2B5EF4-FFF2-40B4-BE49-F238E27FC236}">
                <a16:creationId xmlns:a16="http://schemas.microsoft.com/office/drawing/2014/main" id="{7EF84EAB-7692-41D4-9F44-C8C86A2CAC8B}"/>
              </a:ext>
            </a:extLst>
          </p:cNvPr>
          <p:cNvSpPr txBox="1"/>
          <p:nvPr/>
        </p:nvSpPr>
        <p:spPr>
          <a:xfrm>
            <a:off x="9879273" y="6427626"/>
            <a:ext cx="2654902"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457200" rtl="0" eaLnBrk="1" fontAlgn="auto" latinLnBrk="0" hangingPunct="1">
              <a:lnSpc>
                <a:spcPct val="120000"/>
              </a:lnSpc>
              <a:spcBef>
                <a:spcPts val="300"/>
              </a:spcBef>
              <a:spcAft>
                <a:spcPts val="300"/>
              </a:spcAft>
              <a:buClrTx/>
              <a:buSzTx/>
              <a:buFontTx/>
              <a:buNone/>
              <a:tabLst/>
              <a:defRPr/>
            </a:pPr>
            <a:r>
              <a:rPr kumimoji="0" lang="zh-CN" altLang="en-US" sz="2000" b="0" i="0" u="none" strike="noStrike" kern="100" cap="none" spc="0" normalizeH="0" baseline="0" noProof="0" dirty="0">
                <a:ln>
                  <a:noFill/>
                </a:ln>
                <a:solidFill>
                  <a:srgbClr val="A0988C"/>
                </a:solidFill>
                <a:effectLst/>
                <a:uLnTx/>
                <a:uFillTx/>
                <a:latin typeface="微软雅黑" panose="020B0503020204020204" pitchFamily="34" charset="-122"/>
                <a:ea typeface="微软雅黑" panose="020B0503020204020204" pitchFamily="34" charset="-122"/>
                <a:cs typeface="+mn-cs"/>
              </a:rPr>
              <a:t>优比分析</a:t>
            </a:r>
          </a:p>
        </p:txBody>
      </p:sp>
      <p:sp>
        <p:nvSpPr>
          <p:cNvPr id="4" name="文本框 3">
            <a:extLst>
              <a:ext uri="{FF2B5EF4-FFF2-40B4-BE49-F238E27FC236}">
                <a16:creationId xmlns:a16="http://schemas.microsoft.com/office/drawing/2014/main" id="{13D463F5-9EC5-420A-96C0-B731892DB7A0}"/>
              </a:ext>
            </a:extLst>
          </p:cNvPr>
          <p:cNvSpPr txBox="1"/>
          <p:nvPr/>
        </p:nvSpPr>
        <p:spPr>
          <a:xfrm>
            <a:off x="6644166" y="1872020"/>
            <a:ext cx="4785834" cy="3877985"/>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rPr>
              <a:t>分析</a:t>
            </a:r>
            <a:endParaRPr kumimoji="0" lang="en-US" altLang="zh-CN"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endParaRPr>
          </a:p>
          <a:p>
            <a:pPr lvl="0" algn="just">
              <a:lnSpc>
                <a:spcPct val="150000"/>
              </a:lnSpc>
            </a:pPr>
            <a:r>
              <a:rPr lang="zh-CN" altLang="en-US" dirty="0">
                <a:solidFill>
                  <a:srgbClr val="000000"/>
                </a:solidFill>
                <a:latin typeface="微软雅黑" panose="020B0503020204020204" pitchFamily="34" charset="-122"/>
                <a:ea typeface="微软雅黑" panose="020B0503020204020204" pitchFamily="34" charset="-122"/>
              </a:rPr>
              <a:t>从年份来看，</a:t>
            </a:r>
            <a:r>
              <a:rPr lang="en-US" altLang="zh-CN" dirty="0">
                <a:solidFill>
                  <a:srgbClr val="000000"/>
                </a:solidFill>
                <a:latin typeface="微软雅黑" panose="020B0503020204020204" pitchFamily="34" charset="-122"/>
                <a:ea typeface="微软雅黑" panose="020B0503020204020204" pitchFamily="34" charset="-122"/>
              </a:rPr>
              <a:t>2015</a:t>
            </a:r>
            <a:r>
              <a:rPr lang="zh-CN" altLang="en-US" dirty="0">
                <a:solidFill>
                  <a:srgbClr val="000000"/>
                </a:solidFill>
                <a:latin typeface="微软雅黑" panose="020B0503020204020204" pitchFamily="34" charset="-122"/>
                <a:ea typeface="微软雅黑" panose="020B0503020204020204" pitchFamily="34" charset="-122"/>
              </a:rPr>
              <a:t>年与</a:t>
            </a:r>
            <a:r>
              <a:rPr lang="en-US" altLang="zh-CN" dirty="0">
                <a:solidFill>
                  <a:srgbClr val="000000"/>
                </a:solidFill>
                <a:latin typeface="微软雅黑" panose="020B0503020204020204" pitchFamily="34" charset="-122"/>
                <a:ea typeface="微软雅黑" panose="020B0503020204020204" pitchFamily="34" charset="-122"/>
              </a:rPr>
              <a:t>2013</a:t>
            </a:r>
            <a:r>
              <a:rPr lang="zh-CN" altLang="en-US" dirty="0">
                <a:solidFill>
                  <a:srgbClr val="000000"/>
                </a:solidFill>
                <a:latin typeface="微软雅黑" panose="020B0503020204020204" pitchFamily="34" charset="-122"/>
                <a:ea typeface="微软雅黑" panose="020B0503020204020204" pitchFamily="34" charset="-122"/>
              </a:rPr>
              <a:t>年相比，</a:t>
            </a:r>
            <a:r>
              <a:rPr lang="en-US" altLang="zh-CN" dirty="0">
                <a:solidFill>
                  <a:srgbClr val="000000"/>
                </a:solidFill>
                <a:latin typeface="微软雅黑" panose="020B0503020204020204" pitchFamily="34" charset="-122"/>
                <a:ea typeface="微软雅黑" panose="020B0503020204020204" pitchFamily="34" charset="-122"/>
              </a:rPr>
              <a:t>pm2.5</a:t>
            </a:r>
            <a:r>
              <a:rPr lang="zh-CN" altLang="en-US" dirty="0">
                <a:solidFill>
                  <a:srgbClr val="000000"/>
                </a:solidFill>
                <a:latin typeface="微软雅黑" panose="020B0503020204020204" pitchFamily="34" charset="-122"/>
                <a:ea typeface="微软雅黑" panose="020B0503020204020204" pitchFamily="34" charset="-122"/>
              </a:rPr>
              <a:t>浓度显著降低；而</a:t>
            </a:r>
            <a:r>
              <a:rPr lang="en-US" altLang="zh-CN" dirty="0">
                <a:solidFill>
                  <a:srgbClr val="000000"/>
                </a:solidFill>
                <a:latin typeface="微软雅黑" panose="020B0503020204020204" pitchFamily="34" charset="-122"/>
                <a:ea typeface="微软雅黑" panose="020B0503020204020204" pitchFamily="34" charset="-122"/>
              </a:rPr>
              <a:t>2014</a:t>
            </a:r>
            <a:r>
              <a:rPr lang="zh-CN" altLang="en-US" dirty="0">
                <a:solidFill>
                  <a:srgbClr val="000000"/>
                </a:solidFill>
                <a:latin typeface="微软雅黑" panose="020B0503020204020204" pitchFamily="34" charset="-122"/>
                <a:ea typeface="微软雅黑" panose="020B0503020204020204" pitchFamily="34" charset="-122"/>
              </a:rPr>
              <a:t>年与</a:t>
            </a:r>
            <a:r>
              <a:rPr lang="en-US" altLang="zh-CN" dirty="0">
                <a:solidFill>
                  <a:srgbClr val="000000"/>
                </a:solidFill>
                <a:latin typeface="微软雅黑" panose="020B0503020204020204" pitchFamily="34" charset="-122"/>
                <a:ea typeface="微软雅黑" panose="020B0503020204020204" pitchFamily="34" charset="-122"/>
              </a:rPr>
              <a:t>2015</a:t>
            </a:r>
            <a:r>
              <a:rPr lang="zh-CN" altLang="en-US" dirty="0">
                <a:solidFill>
                  <a:srgbClr val="000000"/>
                </a:solidFill>
                <a:latin typeface="微软雅黑" panose="020B0503020204020204" pitchFamily="34" charset="-122"/>
                <a:ea typeface="微软雅黑" panose="020B0503020204020204" pitchFamily="34" charset="-122"/>
              </a:rPr>
              <a:t>年差异不明显。可知说明</a:t>
            </a:r>
            <a:r>
              <a:rPr lang="en-US" altLang="zh-CN" dirty="0">
                <a:solidFill>
                  <a:srgbClr val="000000"/>
                </a:solidFill>
                <a:latin typeface="微软雅黑" panose="020B0503020204020204" pitchFamily="34" charset="-122"/>
                <a:ea typeface="微软雅黑" panose="020B0503020204020204" pitchFamily="34" charset="-122"/>
              </a:rPr>
              <a:t>2014</a:t>
            </a:r>
            <a:r>
              <a:rPr lang="zh-CN" altLang="en-US" dirty="0">
                <a:solidFill>
                  <a:srgbClr val="000000"/>
                </a:solidFill>
                <a:latin typeface="微软雅黑" panose="020B0503020204020204" pitchFamily="34" charset="-122"/>
                <a:ea typeface="微软雅黑" panose="020B0503020204020204" pitchFamily="34" charset="-122"/>
              </a:rPr>
              <a:t>年与</a:t>
            </a:r>
            <a:r>
              <a:rPr lang="en-US" altLang="zh-CN" dirty="0">
                <a:solidFill>
                  <a:srgbClr val="000000"/>
                </a:solidFill>
                <a:latin typeface="微软雅黑" panose="020B0503020204020204" pitchFamily="34" charset="-122"/>
                <a:ea typeface="微软雅黑" panose="020B0503020204020204" pitchFamily="34" charset="-122"/>
              </a:rPr>
              <a:t>2015</a:t>
            </a:r>
            <a:r>
              <a:rPr lang="zh-CN" altLang="en-US" dirty="0">
                <a:solidFill>
                  <a:srgbClr val="000000"/>
                </a:solidFill>
                <a:latin typeface="微软雅黑" panose="020B0503020204020204" pitchFamily="34" charset="-122"/>
                <a:ea typeface="微软雅黑" panose="020B0503020204020204" pitchFamily="34" charset="-122"/>
              </a:rPr>
              <a:t>年治理雾霾有一定效果。</a:t>
            </a:r>
          </a:p>
          <a:p>
            <a:pPr lvl="0" algn="just">
              <a:lnSpc>
                <a:spcPct val="150000"/>
              </a:lnSpc>
            </a:pPr>
            <a:r>
              <a:rPr lang="zh-CN" altLang="en-US" dirty="0">
                <a:solidFill>
                  <a:srgbClr val="000000"/>
                </a:solidFill>
                <a:latin typeface="微软雅黑" panose="020B0503020204020204" pitchFamily="34" charset="-122"/>
                <a:ea typeface="微软雅黑" panose="020B0503020204020204" pitchFamily="34" charset="-122"/>
              </a:rPr>
              <a:t>从月份来看，</a:t>
            </a:r>
            <a:r>
              <a:rPr lang="en-US" altLang="zh-CN" dirty="0">
                <a:solidFill>
                  <a:srgbClr val="000000"/>
                </a:solidFill>
                <a:latin typeface="微软雅黑" panose="020B0503020204020204" pitchFamily="34" charset="-122"/>
                <a:ea typeface="微软雅黑" panose="020B0503020204020204" pitchFamily="34" charset="-122"/>
              </a:rPr>
              <a:t>12</a:t>
            </a:r>
            <a:r>
              <a:rPr lang="zh-CN" altLang="en-US" dirty="0">
                <a:solidFill>
                  <a:srgbClr val="000000"/>
                </a:solidFill>
                <a:latin typeface="微软雅黑" panose="020B0503020204020204" pitchFamily="34" charset="-122"/>
                <a:ea typeface="微软雅黑" panose="020B0503020204020204" pitchFamily="34" charset="-122"/>
              </a:rPr>
              <a:t>月份与其他月份优比值均大于</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，说明</a:t>
            </a:r>
            <a:r>
              <a:rPr lang="en-US" altLang="zh-CN" dirty="0">
                <a:solidFill>
                  <a:srgbClr val="000000"/>
                </a:solidFill>
                <a:latin typeface="微软雅黑" panose="020B0503020204020204" pitchFamily="34" charset="-122"/>
                <a:ea typeface="微软雅黑" panose="020B0503020204020204" pitchFamily="34" charset="-122"/>
              </a:rPr>
              <a:t>12</a:t>
            </a:r>
            <a:r>
              <a:rPr lang="zh-CN" altLang="en-US" dirty="0">
                <a:solidFill>
                  <a:srgbClr val="000000"/>
                </a:solidFill>
                <a:latin typeface="微软雅黑" panose="020B0503020204020204" pitchFamily="34" charset="-122"/>
                <a:ea typeface="微软雅黑" panose="020B0503020204020204" pitchFamily="34" charset="-122"/>
              </a:rPr>
              <a:t>月份</a:t>
            </a:r>
            <a:r>
              <a:rPr lang="en-US" altLang="zh-CN" dirty="0">
                <a:solidFill>
                  <a:srgbClr val="000000"/>
                </a:solidFill>
                <a:latin typeface="微软雅黑" panose="020B0503020204020204" pitchFamily="34" charset="-122"/>
                <a:ea typeface="微软雅黑" panose="020B0503020204020204" pitchFamily="34" charset="-122"/>
              </a:rPr>
              <a:t>pm2.5</a:t>
            </a:r>
            <a:r>
              <a:rPr lang="zh-CN" altLang="en-US" dirty="0">
                <a:solidFill>
                  <a:srgbClr val="000000"/>
                </a:solidFill>
                <a:latin typeface="微软雅黑" panose="020B0503020204020204" pitchFamily="34" charset="-122"/>
                <a:ea typeface="微软雅黑" panose="020B0503020204020204" pitchFamily="34" charset="-122"/>
              </a:rPr>
              <a:t>浓度较高，其中</a:t>
            </a:r>
            <a:r>
              <a:rPr lang="en-US" altLang="zh-CN" dirty="0">
                <a:solidFill>
                  <a:srgbClr val="000000"/>
                </a:solidFill>
                <a:latin typeface="微软雅黑" panose="020B0503020204020204" pitchFamily="34" charset="-122"/>
                <a:ea typeface="微软雅黑" panose="020B0503020204020204" pitchFamily="34" charset="-122"/>
              </a:rPr>
              <a:t>12</a:t>
            </a:r>
            <a:r>
              <a:rPr lang="zh-CN" altLang="en-US" dirty="0">
                <a:solidFill>
                  <a:srgbClr val="000000"/>
                </a:solidFill>
                <a:latin typeface="微软雅黑" panose="020B0503020204020204" pitchFamily="34" charset="-122"/>
                <a:ea typeface="微软雅黑" panose="020B0503020204020204" pitchFamily="34" charset="-122"/>
              </a:rPr>
              <a:t>月份与</a:t>
            </a:r>
            <a:r>
              <a:rPr lang="en-US" altLang="zh-CN" dirty="0">
                <a:solidFill>
                  <a:srgbClr val="000000"/>
                </a:solidFill>
                <a:latin typeface="微软雅黑" panose="020B0503020204020204" pitchFamily="34" charset="-122"/>
                <a:ea typeface="微软雅黑" panose="020B0503020204020204" pitchFamily="34" charset="-122"/>
              </a:rPr>
              <a:t>8</a:t>
            </a:r>
            <a:r>
              <a:rPr lang="zh-CN" altLang="en-US" dirty="0">
                <a:solidFill>
                  <a:srgbClr val="000000"/>
                </a:solidFill>
                <a:latin typeface="微软雅黑" panose="020B0503020204020204" pitchFamily="34" charset="-122"/>
                <a:ea typeface="微软雅黑" panose="020B0503020204020204" pitchFamily="34" charset="-122"/>
              </a:rPr>
              <a:t>月份优比估计值高达</a:t>
            </a:r>
            <a:r>
              <a:rPr lang="en-US" altLang="zh-CN" dirty="0">
                <a:solidFill>
                  <a:srgbClr val="000000"/>
                </a:solidFill>
                <a:latin typeface="微软雅黑" panose="020B0503020204020204" pitchFamily="34" charset="-122"/>
                <a:ea typeface="微软雅黑" panose="020B0503020204020204" pitchFamily="34" charset="-122"/>
              </a:rPr>
              <a:t>110.921</a:t>
            </a:r>
            <a:r>
              <a:rPr lang="zh-CN" altLang="en-US" dirty="0">
                <a:solidFill>
                  <a:srgbClr val="000000"/>
                </a:solidFill>
                <a:latin typeface="微软雅黑" panose="020B0503020204020204" pitchFamily="34" charset="-122"/>
                <a:ea typeface="微软雅黑" panose="020B0503020204020204" pitchFamily="34" charset="-122"/>
              </a:rPr>
              <a:t>，说明</a:t>
            </a:r>
            <a:r>
              <a:rPr lang="en-US" altLang="zh-CN" dirty="0">
                <a:solidFill>
                  <a:srgbClr val="000000"/>
                </a:solidFill>
                <a:latin typeface="微软雅黑" panose="020B0503020204020204" pitchFamily="34" charset="-122"/>
                <a:ea typeface="微软雅黑" panose="020B0503020204020204" pitchFamily="34" charset="-122"/>
              </a:rPr>
              <a:t>8</a:t>
            </a:r>
            <a:r>
              <a:rPr lang="zh-CN" altLang="en-US" dirty="0">
                <a:solidFill>
                  <a:srgbClr val="000000"/>
                </a:solidFill>
                <a:latin typeface="微软雅黑" panose="020B0503020204020204" pitchFamily="34" charset="-122"/>
                <a:ea typeface="微软雅黑" panose="020B0503020204020204" pitchFamily="34" charset="-122"/>
              </a:rPr>
              <a:t>月份的</a:t>
            </a:r>
            <a:r>
              <a:rPr lang="en-US" altLang="zh-CN" dirty="0">
                <a:solidFill>
                  <a:srgbClr val="000000"/>
                </a:solidFill>
                <a:latin typeface="微软雅黑" panose="020B0503020204020204" pitchFamily="34" charset="-122"/>
                <a:ea typeface="微软雅黑" panose="020B0503020204020204" pitchFamily="34" charset="-122"/>
              </a:rPr>
              <a:t>pm2.5</a:t>
            </a:r>
            <a:r>
              <a:rPr lang="zh-CN" altLang="en-US" dirty="0">
                <a:solidFill>
                  <a:srgbClr val="000000"/>
                </a:solidFill>
                <a:latin typeface="微软雅黑" panose="020B0503020204020204" pitchFamily="34" charset="-122"/>
                <a:ea typeface="微软雅黑" panose="020B0503020204020204" pitchFamily="34" charset="-122"/>
              </a:rPr>
              <a:t>浓度最低。</a:t>
            </a: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7" name="矩形 6">
            <a:extLst>
              <a:ext uri="{FF2B5EF4-FFF2-40B4-BE49-F238E27FC236}">
                <a16:creationId xmlns:a16="http://schemas.microsoft.com/office/drawing/2014/main" id="{C912B811-9343-417F-AA9D-130ADC6681F6}"/>
              </a:ext>
            </a:extLst>
          </p:cNvPr>
          <p:cNvSpPr/>
          <p:nvPr/>
        </p:nvSpPr>
        <p:spPr>
          <a:xfrm>
            <a:off x="11430000" y="6096000"/>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03</a:t>
            </a:r>
            <a:endParaRPr lang="zh-CN" altLang="en-US" sz="2000" dirty="0">
              <a:latin typeface="微软雅黑" panose="020B0503020204020204" pitchFamily="34" charset="-122"/>
              <a:ea typeface="微软雅黑" panose="020B0503020204020204" pitchFamily="34" charset="-122"/>
            </a:endParaRPr>
          </a:p>
        </p:txBody>
      </p:sp>
      <p:sp>
        <p:nvSpPr>
          <p:cNvPr id="3" name="Rectangle 1">
            <a:extLst>
              <a:ext uri="{FF2B5EF4-FFF2-40B4-BE49-F238E27FC236}">
                <a16:creationId xmlns:a16="http://schemas.microsoft.com/office/drawing/2014/main" id="{00C47542-951E-4660-9FB5-1CD2C2AC3EB9}"/>
              </a:ext>
            </a:extLst>
          </p:cNvPr>
          <p:cNvSpPr>
            <a:spLocks noChangeArrowheads="1"/>
          </p:cNvSpPr>
          <p:nvPr/>
        </p:nvSpPr>
        <p:spPr bwMode="auto">
          <a:xfrm>
            <a:off x="4519613" y="314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表格 10">
            <a:extLst>
              <a:ext uri="{FF2B5EF4-FFF2-40B4-BE49-F238E27FC236}">
                <a16:creationId xmlns:a16="http://schemas.microsoft.com/office/drawing/2014/main" id="{094DF80F-5E5D-416E-A2E7-38C30B98534E}"/>
              </a:ext>
            </a:extLst>
          </p:cNvPr>
          <p:cNvGraphicFramePr>
            <a:graphicFrameLocks noGrp="1"/>
          </p:cNvGraphicFramePr>
          <p:nvPr>
            <p:extLst>
              <p:ext uri="{D42A27DB-BD31-4B8C-83A1-F6EECF244321}">
                <p14:modId xmlns:p14="http://schemas.microsoft.com/office/powerpoint/2010/main" val="1597690912"/>
              </p:ext>
            </p:extLst>
          </p:nvPr>
        </p:nvGraphicFramePr>
        <p:xfrm>
          <a:off x="797933" y="1915734"/>
          <a:ext cx="5473095" cy="4477356"/>
        </p:xfrm>
        <a:graphic>
          <a:graphicData uri="http://schemas.openxmlformats.org/drawingml/2006/table">
            <a:tbl>
              <a:tblPr firstRow="1" firstCol="1" bandRow="1">
                <a:tableStyleId>{21E4AEA4-8DFA-4A89-87EB-49C32662AFE0}</a:tableStyleId>
              </a:tblPr>
              <a:tblGrid>
                <a:gridCol w="2079574">
                  <a:extLst>
                    <a:ext uri="{9D8B030D-6E8A-4147-A177-3AD203B41FA5}">
                      <a16:colId xmlns:a16="http://schemas.microsoft.com/office/drawing/2014/main" val="2126160496"/>
                    </a:ext>
                  </a:extLst>
                </a:gridCol>
                <a:gridCol w="1497473">
                  <a:extLst>
                    <a:ext uri="{9D8B030D-6E8A-4147-A177-3AD203B41FA5}">
                      <a16:colId xmlns:a16="http://schemas.microsoft.com/office/drawing/2014/main" val="404449667"/>
                    </a:ext>
                  </a:extLst>
                </a:gridCol>
                <a:gridCol w="701448">
                  <a:extLst>
                    <a:ext uri="{9D8B030D-6E8A-4147-A177-3AD203B41FA5}">
                      <a16:colId xmlns:a16="http://schemas.microsoft.com/office/drawing/2014/main" val="504164565"/>
                    </a:ext>
                  </a:extLst>
                </a:gridCol>
                <a:gridCol w="1194600">
                  <a:extLst>
                    <a:ext uri="{9D8B030D-6E8A-4147-A177-3AD203B41FA5}">
                      <a16:colId xmlns:a16="http://schemas.microsoft.com/office/drawing/2014/main" val="4065875572"/>
                    </a:ext>
                  </a:extLst>
                </a:gridCol>
              </a:tblGrid>
              <a:tr h="277788">
                <a:tc rowSpan="2">
                  <a:txBody>
                    <a:bodyPr/>
                    <a:lstStyle/>
                    <a:p>
                      <a:pPr algn="ctr">
                        <a:spcAft>
                          <a:spcPts val="0"/>
                        </a:spcAft>
                      </a:pPr>
                      <a:r>
                        <a:rPr lang="en-US" sz="1800" kern="0" dirty="0">
                          <a:effectLst/>
                        </a:rPr>
                        <a:t>Variable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736" marR="158736" marT="79368" marB="79368" anchor="ctr"/>
                </a:tc>
                <a:tc rowSpan="2">
                  <a:txBody>
                    <a:bodyPr/>
                    <a:lstStyle/>
                    <a:p>
                      <a:pPr algn="ctr">
                        <a:spcAft>
                          <a:spcPts val="0"/>
                        </a:spcAft>
                      </a:pPr>
                      <a:r>
                        <a:rPr lang="en-US" sz="1800" kern="0" dirty="0">
                          <a:effectLst/>
                        </a:rPr>
                        <a:t>Estimate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736" marR="158736" marT="79368" marB="79368" anchor="ctr"/>
                </a:tc>
                <a:tc gridSpan="2">
                  <a:txBody>
                    <a:bodyPr/>
                    <a:lstStyle/>
                    <a:p>
                      <a:pPr algn="ctr">
                        <a:spcAft>
                          <a:spcPts val="0"/>
                        </a:spcAft>
                      </a:pPr>
                      <a:r>
                        <a:rPr lang="en-US" sz="1800" kern="0">
                          <a:effectLst/>
                        </a:rPr>
                        <a:t>95% Wald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736" marR="158736" marT="79368" marB="79368" anchor="ctr"/>
                </a:tc>
                <a:tc hMerge="1">
                  <a:txBody>
                    <a:bodyPr/>
                    <a:lstStyle/>
                    <a:p>
                      <a:endParaRPr lang="zh-CN" altLang="en-US"/>
                    </a:p>
                  </a:txBody>
                  <a:tcPr/>
                </a:tc>
                <a:extLst>
                  <a:ext uri="{0D108BD9-81ED-4DB2-BD59-A6C34878D82A}">
                    <a16:rowId xmlns:a16="http://schemas.microsoft.com/office/drawing/2014/main" val="4247924237"/>
                  </a:ext>
                </a:extLst>
              </a:tr>
              <a:tr h="277788">
                <a:tc vMerge="1">
                  <a:txBody>
                    <a:bodyPr/>
                    <a:lstStyle/>
                    <a:p>
                      <a:endParaRPr lang="zh-CN" altLang="en-US"/>
                    </a:p>
                  </a:txBody>
                  <a:tcPr/>
                </a:tc>
                <a:tc vMerge="1">
                  <a:txBody>
                    <a:bodyPr/>
                    <a:lstStyle/>
                    <a:p>
                      <a:endParaRPr lang="zh-CN" altLang="en-US"/>
                    </a:p>
                  </a:txBody>
                  <a:tcPr/>
                </a:tc>
                <a:tc gridSpan="2">
                  <a:txBody>
                    <a:bodyPr/>
                    <a:lstStyle/>
                    <a:p>
                      <a:pPr algn="ctr">
                        <a:spcAft>
                          <a:spcPts val="0"/>
                        </a:spcAft>
                      </a:pPr>
                      <a:r>
                        <a:rPr lang="en-US" sz="1800" kern="0">
                          <a:effectLst/>
                        </a:rPr>
                        <a:t>CF Interval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736" marR="158736" marT="79368" marB="79368" anchor="ctr"/>
                </a:tc>
                <a:tc hMerge="1">
                  <a:txBody>
                    <a:bodyPr/>
                    <a:lstStyle/>
                    <a:p>
                      <a:endParaRPr lang="zh-CN" altLang="en-US"/>
                    </a:p>
                  </a:txBody>
                  <a:tcPr/>
                </a:tc>
                <a:extLst>
                  <a:ext uri="{0D108BD9-81ED-4DB2-BD59-A6C34878D82A}">
                    <a16:rowId xmlns:a16="http://schemas.microsoft.com/office/drawing/2014/main" val="3077081372"/>
                  </a:ext>
                </a:extLst>
              </a:tr>
              <a:tr h="277788">
                <a:tc>
                  <a:txBody>
                    <a:bodyPr/>
                    <a:lstStyle/>
                    <a:p>
                      <a:pPr algn="ctr">
                        <a:spcAft>
                          <a:spcPts val="0"/>
                        </a:spcAft>
                      </a:pPr>
                      <a:r>
                        <a:rPr lang="en-US" sz="1800" kern="0" dirty="0">
                          <a:effectLst/>
                        </a:rPr>
                        <a:t>year 2015-2013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dirty="0">
                          <a:effectLst/>
                        </a:rPr>
                        <a:t>0.627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0.61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0.643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1936428211"/>
                  </a:ext>
                </a:extLst>
              </a:tr>
              <a:tr h="277788">
                <a:tc>
                  <a:txBody>
                    <a:bodyPr/>
                    <a:lstStyle/>
                    <a:p>
                      <a:pPr algn="ctr">
                        <a:spcAft>
                          <a:spcPts val="0"/>
                        </a:spcAft>
                      </a:pPr>
                      <a:r>
                        <a:rPr lang="en-US" sz="1800" kern="0">
                          <a:effectLst/>
                        </a:rPr>
                        <a:t>year 2015-2014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0.984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0.96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2693346794"/>
                  </a:ext>
                </a:extLst>
              </a:tr>
              <a:tr h="277788">
                <a:tc>
                  <a:txBody>
                    <a:bodyPr/>
                    <a:lstStyle/>
                    <a:p>
                      <a:pPr algn="ctr">
                        <a:spcAft>
                          <a:spcPts val="0"/>
                        </a:spcAft>
                      </a:pPr>
                      <a:r>
                        <a:rPr lang="en-US" sz="1800" kern="0">
                          <a:effectLst/>
                        </a:rPr>
                        <a:t>month 12-1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1.072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1.126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4202364508"/>
                  </a:ext>
                </a:extLst>
              </a:tr>
              <a:tr h="277788">
                <a:tc>
                  <a:txBody>
                    <a:bodyPr/>
                    <a:lstStyle/>
                    <a:p>
                      <a:pPr algn="ctr">
                        <a:spcAft>
                          <a:spcPts val="0"/>
                        </a:spcAft>
                      </a:pPr>
                      <a:r>
                        <a:rPr lang="en-US" sz="1800" kern="0">
                          <a:effectLst/>
                        </a:rPr>
                        <a:t>month 12-2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3.053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2.9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3.22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1917829174"/>
                  </a:ext>
                </a:extLst>
              </a:tr>
              <a:tr h="277788">
                <a:tc>
                  <a:txBody>
                    <a:bodyPr/>
                    <a:lstStyle/>
                    <a:p>
                      <a:pPr algn="ctr">
                        <a:spcAft>
                          <a:spcPts val="0"/>
                        </a:spcAft>
                      </a:pPr>
                      <a:r>
                        <a:rPr lang="en-US" sz="1800" kern="0">
                          <a:effectLst/>
                        </a:rPr>
                        <a:t>month 12-3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4.921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4.66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5.193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3427986155"/>
                  </a:ext>
                </a:extLst>
              </a:tr>
              <a:tr h="277788">
                <a:tc>
                  <a:txBody>
                    <a:bodyPr/>
                    <a:lstStyle/>
                    <a:p>
                      <a:pPr algn="ctr">
                        <a:spcAft>
                          <a:spcPts val="0"/>
                        </a:spcAft>
                      </a:pPr>
                      <a:r>
                        <a:rPr lang="en-US" sz="1800" kern="0">
                          <a:effectLst/>
                        </a:rPr>
                        <a:t>month 12-4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7.258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6.83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7.711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818249409"/>
                  </a:ext>
                </a:extLst>
              </a:tr>
              <a:tr h="277788">
                <a:tc>
                  <a:txBody>
                    <a:bodyPr/>
                    <a:lstStyle/>
                    <a:p>
                      <a:pPr algn="ctr">
                        <a:spcAft>
                          <a:spcPts val="0"/>
                        </a:spcAft>
                      </a:pPr>
                      <a:r>
                        <a:rPr lang="en-US" sz="1800" kern="0">
                          <a:effectLst/>
                        </a:rPr>
                        <a:t>month 12-5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13.198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14.18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3889655369"/>
                  </a:ext>
                </a:extLst>
              </a:tr>
              <a:tr h="277788">
                <a:tc>
                  <a:txBody>
                    <a:bodyPr/>
                    <a:lstStyle/>
                    <a:p>
                      <a:pPr algn="ctr">
                        <a:spcAft>
                          <a:spcPts val="0"/>
                        </a:spcAft>
                      </a:pPr>
                      <a:r>
                        <a:rPr lang="en-US" sz="1800" kern="0">
                          <a:effectLst/>
                        </a:rPr>
                        <a:t>month 12-6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32.212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29.7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34.95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251709606"/>
                  </a:ext>
                </a:extLst>
              </a:tr>
              <a:tr h="277788">
                <a:tc>
                  <a:txBody>
                    <a:bodyPr/>
                    <a:lstStyle/>
                    <a:p>
                      <a:pPr algn="ctr">
                        <a:spcAft>
                          <a:spcPts val="0"/>
                        </a:spcAft>
                      </a:pPr>
                      <a:r>
                        <a:rPr lang="en-US" sz="1800" kern="0">
                          <a:effectLst/>
                        </a:rPr>
                        <a:t>month 12-7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90.194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82.3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98.86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1458547403"/>
                  </a:ext>
                </a:extLst>
              </a:tr>
              <a:tr h="277788">
                <a:tc>
                  <a:txBody>
                    <a:bodyPr/>
                    <a:lstStyle/>
                    <a:p>
                      <a:pPr algn="ctr">
                        <a:spcAft>
                          <a:spcPts val="0"/>
                        </a:spcAft>
                      </a:pPr>
                      <a:r>
                        <a:rPr lang="en-US" sz="1800" kern="0">
                          <a:effectLst/>
                        </a:rPr>
                        <a:t>month 12-8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dirty="0">
                          <a:solidFill>
                            <a:srgbClr val="FF0000"/>
                          </a:solidFill>
                          <a:effectLst/>
                        </a:rPr>
                        <a:t>110.921</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121.6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2725220457"/>
                  </a:ext>
                </a:extLst>
              </a:tr>
              <a:tr h="277788">
                <a:tc>
                  <a:txBody>
                    <a:bodyPr/>
                    <a:lstStyle/>
                    <a:p>
                      <a:pPr algn="ctr">
                        <a:spcAft>
                          <a:spcPts val="0"/>
                        </a:spcAft>
                      </a:pPr>
                      <a:r>
                        <a:rPr lang="en-US" sz="1800" kern="0">
                          <a:effectLst/>
                        </a:rPr>
                        <a:t>month 12-9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83.013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76.3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90.28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3214197417"/>
                  </a:ext>
                </a:extLst>
              </a:tr>
              <a:tr h="277788">
                <a:tc>
                  <a:txBody>
                    <a:bodyPr/>
                    <a:lstStyle/>
                    <a:p>
                      <a:pPr algn="ctr">
                        <a:spcAft>
                          <a:spcPts val="0"/>
                        </a:spcAft>
                      </a:pPr>
                      <a:r>
                        <a:rPr lang="en-US" sz="1800" kern="0">
                          <a:effectLst/>
                        </a:rPr>
                        <a:t>month 12-10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25.797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24.1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27.64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770197607"/>
                  </a:ext>
                </a:extLst>
              </a:tr>
              <a:tr h="277788">
                <a:tc>
                  <a:txBody>
                    <a:bodyPr/>
                    <a:lstStyle/>
                    <a:p>
                      <a:pPr algn="ctr">
                        <a:spcAft>
                          <a:spcPts val="0"/>
                        </a:spcAft>
                      </a:pPr>
                      <a:r>
                        <a:rPr lang="en-US" sz="1800" kern="0">
                          <a:effectLst/>
                        </a:rPr>
                        <a:t>month 12-11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4.558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a:effectLst/>
                        </a:rPr>
                        <a:t>4.31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tc>
                  <a:txBody>
                    <a:bodyPr/>
                    <a:lstStyle/>
                    <a:p>
                      <a:pPr algn="ctr">
                        <a:spcAft>
                          <a:spcPts val="0"/>
                        </a:spcAft>
                      </a:pPr>
                      <a:r>
                        <a:rPr lang="en-US" sz="1800" kern="0" dirty="0">
                          <a:effectLst/>
                        </a:rPr>
                        <a:t>4.821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745" marR="115745" marT="0" marB="0" anchor="ctr"/>
                </a:tc>
                <a:extLst>
                  <a:ext uri="{0D108BD9-81ED-4DB2-BD59-A6C34878D82A}">
                    <a16:rowId xmlns:a16="http://schemas.microsoft.com/office/drawing/2014/main" val="3520972396"/>
                  </a:ext>
                </a:extLst>
              </a:tr>
            </a:tbl>
          </a:graphicData>
        </a:graphic>
      </p:graphicFrame>
    </p:spTree>
    <p:extLst>
      <p:ext uri="{BB962C8B-B14F-4D97-AF65-F5344CB8AC3E}">
        <p14:creationId xmlns:p14="http://schemas.microsoft.com/office/powerpoint/2010/main" val="372448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1BF0AE1-414C-4AD8-B88E-0DD1108FC2DB}"/>
              </a:ext>
            </a:extLst>
          </p:cNvPr>
          <p:cNvSpPr>
            <a:spLocks noGrp="1"/>
          </p:cNvSpPr>
          <p:nvPr>
            <p:ph type="sldNum" sz="quarter" idx="12"/>
          </p:nvPr>
        </p:nvSpPr>
        <p:spPr/>
        <p:txBody>
          <a:bodyPr/>
          <a:lstStyle/>
          <a:p>
            <a:fld id="{77973F99-D92E-43F1-B379-24FEF9E38722}" type="slidenum">
              <a:rPr lang="zh-CN" altLang="en-US" smtClean="0"/>
              <a:pPr/>
              <a:t>31</a:t>
            </a:fld>
            <a:endParaRPr lang="zh-CN" altLang="en-US"/>
          </a:p>
        </p:txBody>
      </p:sp>
      <p:graphicFrame>
        <p:nvGraphicFramePr>
          <p:cNvPr id="3" name="表格 2">
            <a:extLst>
              <a:ext uri="{FF2B5EF4-FFF2-40B4-BE49-F238E27FC236}">
                <a16:creationId xmlns:a16="http://schemas.microsoft.com/office/drawing/2014/main" id="{3C87C6D5-FCEF-49FF-85EE-03C163756723}"/>
              </a:ext>
            </a:extLst>
          </p:cNvPr>
          <p:cNvGraphicFramePr>
            <a:graphicFrameLocks noGrp="1"/>
          </p:cNvGraphicFramePr>
          <p:nvPr>
            <p:extLst>
              <p:ext uri="{D42A27DB-BD31-4B8C-83A1-F6EECF244321}">
                <p14:modId xmlns:p14="http://schemas.microsoft.com/office/powerpoint/2010/main" val="667192199"/>
              </p:ext>
            </p:extLst>
          </p:nvPr>
        </p:nvGraphicFramePr>
        <p:xfrm>
          <a:off x="235976" y="274320"/>
          <a:ext cx="8675900" cy="6309360"/>
        </p:xfrm>
        <a:graphic>
          <a:graphicData uri="http://schemas.openxmlformats.org/drawingml/2006/table">
            <a:tbl>
              <a:tblPr firstCol="1" bandRow="1">
                <a:tableStyleId>{21E4AEA4-8DFA-4A89-87EB-49C32662AFE0}</a:tableStyleId>
              </a:tblPr>
              <a:tblGrid>
                <a:gridCol w="3295864">
                  <a:extLst>
                    <a:ext uri="{9D8B030D-6E8A-4147-A177-3AD203B41FA5}">
                      <a16:colId xmlns:a16="http://schemas.microsoft.com/office/drawing/2014/main" val="3945638395"/>
                    </a:ext>
                  </a:extLst>
                </a:gridCol>
                <a:gridCol w="2374417">
                  <a:extLst>
                    <a:ext uri="{9D8B030D-6E8A-4147-A177-3AD203B41FA5}">
                      <a16:colId xmlns:a16="http://schemas.microsoft.com/office/drawing/2014/main" val="985039671"/>
                    </a:ext>
                  </a:extLst>
                </a:gridCol>
                <a:gridCol w="1112027">
                  <a:extLst>
                    <a:ext uri="{9D8B030D-6E8A-4147-A177-3AD203B41FA5}">
                      <a16:colId xmlns:a16="http://schemas.microsoft.com/office/drawing/2014/main" val="3796671425"/>
                    </a:ext>
                  </a:extLst>
                </a:gridCol>
                <a:gridCol w="1893592">
                  <a:extLst>
                    <a:ext uri="{9D8B030D-6E8A-4147-A177-3AD203B41FA5}">
                      <a16:colId xmlns:a16="http://schemas.microsoft.com/office/drawing/2014/main" val="4037201719"/>
                    </a:ext>
                  </a:extLst>
                </a:gridCol>
              </a:tblGrid>
              <a:tr h="182169">
                <a:tc>
                  <a:txBody>
                    <a:bodyPr/>
                    <a:lstStyle/>
                    <a:p>
                      <a:pPr algn="ctr">
                        <a:spcAft>
                          <a:spcPts val="0"/>
                        </a:spcAft>
                      </a:pPr>
                      <a:r>
                        <a:rPr lang="en-US" sz="1800" kern="0" dirty="0">
                          <a:effectLst/>
                        </a:rPr>
                        <a:t>hour 23-0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1.116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1.202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527705755"/>
                  </a:ext>
                </a:extLst>
              </a:tr>
              <a:tr h="182169">
                <a:tc>
                  <a:txBody>
                    <a:bodyPr/>
                    <a:lstStyle/>
                    <a:p>
                      <a:pPr algn="ctr">
                        <a:spcAft>
                          <a:spcPts val="0"/>
                        </a:spcAft>
                      </a:pPr>
                      <a:r>
                        <a:rPr lang="en-US" sz="1800" kern="0">
                          <a:effectLst/>
                        </a:rPr>
                        <a:t>hour 23-1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489266735"/>
                  </a:ext>
                </a:extLst>
              </a:tr>
              <a:tr h="182169">
                <a:tc>
                  <a:txBody>
                    <a:bodyPr/>
                    <a:lstStyle/>
                    <a:p>
                      <a:pPr algn="ctr">
                        <a:spcAft>
                          <a:spcPts val="0"/>
                        </a:spcAft>
                      </a:pPr>
                      <a:r>
                        <a:rPr lang="en-US" sz="1800" kern="0">
                          <a:effectLst/>
                        </a:rPr>
                        <a:t>hour 23-2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1.193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1.285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611175274"/>
                  </a:ext>
                </a:extLst>
              </a:tr>
              <a:tr h="182169">
                <a:tc>
                  <a:txBody>
                    <a:bodyPr/>
                    <a:lstStyle/>
                    <a:p>
                      <a:pPr algn="ctr">
                        <a:spcAft>
                          <a:spcPts val="0"/>
                        </a:spcAft>
                      </a:pPr>
                      <a:r>
                        <a:rPr lang="en-US" sz="1800" kern="0">
                          <a:effectLst/>
                        </a:rPr>
                        <a:t>hour 23-3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1.187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1.278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084672098"/>
                  </a:ext>
                </a:extLst>
              </a:tr>
              <a:tr h="182169">
                <a:tc>
                  <a:txBody>
                    <a:bodyPr/>
                    <a:lstStyle/>
                    <a:p>
                      <a:pPr algn="ctr">
                        <a:spcAft>
                          <a:spcPts val="0"/>
                        </a:spcAft>
                      </a:pPr>
                      <a:r>
                        <a:rPr lang="en-US" sz="1800" kern="0">
                          <a:effectLst/>
                        </a:rPr>
                        <a:t>hour 23-4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1.166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1.08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1.256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173197528"/>
                  </a:ext>
                </a:extLst>
              </a:tr>
              <a:tr h="182169">
                <a:tc>
                  <a:txBody>
                    <a:bodyPr/>
                    <a:lstStyle/>
                    <a:p>
                      <a:pPr algn="ctr">
                        <a:spcAft>
                          <a:spcPts val="0"/>
                        </a:spcAft>
                      </a:pPr>
                      <a:r>
                        <a:rPr lang="en-US" sz="1800" kern="0">
                          <a:effectLst/>
                        </a:rPr>
                        <a:t>hour 23-5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1.119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1.205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2928549044"/>
                  </a:ext>
                </a:extLst>
              </a:tr>
              <a:tr h="182169">
                <a:tc>
                  <a:txBody>
                    <a:bodyPr/>
                    <a:lstStyle/>
                    <a:p>
                      <a:pPr algn="ctr">
                        <a:spcAft>
                          <a:spcPts val="0"/>
                        </a:spcAft>
                      </a:pPr>
                      <a:r>
                        <a:rPr lang="en-US" sz="1800" kern="0">
                          <a:effectLst/>
                        </a:rPr>
                        <a:t>hour 23-6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1.035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1.115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3592176693"/>
                  </a:ext>
                </a:extLst>
              </a:tr>
              <a:tr h="182169">
                <a:tc>
                  <a:txBody>
                    <a:bodyPr/>
                    <a:lstStyle/>
                    <a:p>
                      <a:pPr algn="ctr">
                        <a:spcAft>
                          <a:spcPts val="0"/>
                        </a:spcAft>
                      </a:pPr>
                      <a:r>
                        <a:rPr lang="en-US" sz="1800" kern="0">
                          <a:effectLst/>
                        </a:rPr>
                        <a:t>hour 23-7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solidFill>
                            <a:srgbClr val="FF0000"/>
                          </a:solidFill>
                          <a:effectLst/>
                        </a:rPr>
                        <a:t>0.961</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0.89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1.034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3985703644"/>
                  </a:ext>
                </a:extLst>
              </a:tr>
              <a:tr h="182169">
                <a:tc>
                  <a:txBody>
                    <a:bodyPr/>
                    <a:lstStyle/>
                    <a:p>
                      <a:pPr algn="ctr">
                        <a:spcAft>
                          <a:spcPts val="0"/>
                        </a:spcAft>
                      </a:pPr>
                      <a:r>
                        <a:rPr lang="en-US" sz="1800" kern="0">
                          <a:effectLst/>
                        </a:rPr>
                        <a:t>hour 23-8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0.999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1.075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816175522"/>
                  </a:ext>
                </a:extLst>
              </a:tr>
              <a:tr h="182169">
                <a:tc>
                  <a:txBody>
                    <a:bodyPr/>
                    <a:lstStyle/>
                    <a:p>
                      <a:pPr algn="ctr">
                        <a:spcAft>
                          <a:spcPts val="0"/>
                        </a:spcAft>
                      </a:pPr>
                      <a:r>
                        <a:rPr lang="en-US" sz="1800" kern="0">
                          <a:effectLst/>
                        </a:rPr>
                        <a:t>hour 23-9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1.085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1.169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2176160327"/>
                  </a:ext>
                </a:extLst>
              </a:tr>
              <a:tr h="182169">
                <a:tc>
                  <a:txBody>
                    <a:bodyPr/>
                    <a:lstStyle/>
                    <a:p>
                      <a:pPr algn="ctr">
                        <a:spcAft>
                          <a:spcPts val="0"/>
                        </a:spcAft>
                      </a:pPr>
                      <a:r>
                        <a:rPr lang="en-US" sz="1800" kern="0">
                          <a:effectLst/>
                        </a:rPr>
                        <a:t>hour 23-10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1.311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3829765044"/>
                  </a:ext>
                </a:extLst>
              </a:tr>
              <a:tr h="182169">
                <a:tc>
                  <a:txBody>
                    <a:bodyPr/>
                    <a:lstStyle/>
                    <a:p>
                      <a:pPr algn="ctr">
                        <a:spcAft>
                          <a:spcPts val="0"/>
                        </a:spcAft>
                      </a:pPr>
                      <a:r>
                        <a:rPr lang="en-US" sz="1800" kern="0">
                          <a:effectLst/>
                        </a:rPr>
                        <a:t>hour 23-11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1.401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1.511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2994355610"/>
                  </a:ext>
                </a:extLst>
              </a:tr>
              <a:tr h="182169">
                <a:tc>
                  <a:txBody>
                    <a:bodyPr/>
                    <a:lstStyle/>
                    <a:p>
                      <a:pPr algn="ctr">
                        <a:spcAft>
                          <a:spcPts val="0"/>
                        </a:spcAft>
                      </a:pPr>
                      <a:r>
                        <a:rPr lang="en-US" sz="1800" kern="0">
                          <a:effectLst/>
                        </a:rPr>
                        <a:t>hour 23-12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1.497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1.39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1.616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3088947151"/>
                  </a:ext>
                </a:extLst>
              </a:tr>
              <a:tr h="182169">
                <a:tc>
                  <a:txBody>
                    <a:bodyPr/>
                    <a:lstStyle/>
                    <a:p>
                      <a:pPr algn="ctr">
                        <a:spcAft>
                          <a:spcPts val="0"/>
                        </a:spcAft>
                      </a:pPr>
                      <a:r>
                        <a:rPr lang="en-US" sz="1800" kern="0">
                          <a:effectLst/>
                        </a:rPr>
                        <a:t>hour 23-13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1.584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1.47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1.71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331056453"/>
                  </a:ext>
                </a:extLst>
              </a:tr>
              <a:tr h="182169">
                <a:tc>
                  <a:txBody>
                    <a:bodyPr/>
                    <a:lstStyle/>
                    <a:p>
                      <a:pPr algn="ctr">
                        <a:spcAft>
                          <a:spcPts val="0"/>
                        </a:spcAft>
                      </a:pPr>
                      <a:r>
                        <a:rPr lang="en-US" sz="1800" kern="0">
                          <a:effectLst/>
                        </a:rPr>
                        <a:t>hour 23-14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solidFill>
                            <a:srgbClr val="FF0000"/>
                          </a:solidFill>
                          <a:effectLst/>
                        </a:rPr>
                        <a:t>1.625</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1.754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4094546696"/>
                  </a:ext>
                </a:extLst>
              </a:tr>
              <a:tr h="182169">
                <a:tc>
                  <a:txBody>
                    <a:bodyPr/>
                    <a:lstStyle/>
                    <a:p>
                      <a:pPr algn="ctr">
                        <a:spcAft>
                          <a:spcPts val="0"/>
                        </a:spcAft>
                      </a:pPr>
                      <a:r>
                        <a:rPr lang="en-US" sz="1800" kern="0">
                          <a:effectLst/>
                        </a:rPr>
                        <a:t>hour 23-15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solidFill>
                            <a:schemeClr val="tx1"/>
                          </a:solidFill>
                          <a:effectLst/>
                        </a:rPr>
                        <a:t>1.506</a:t>
                      </a:r>
                      <a:endParaRPr 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1.626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3966865935"/>
                  </a:ext>
                </a:extLst>
              </a:tr>
              <a:tr h="182169">
                <a:tc>
                  <a:txBody>
                    <a:bodyPr/>
                    <a:lstStyle/>
                    <a:p>
                      <a:pPr algn="ctr">
                        <a:spcAft>
                          <a:spcPts val="0"/>
                        </a:spcAft>
                      </a:pPr>
                      <a:r>
                        <a:rPr lang="en-US" sz="1800" kern="0">
                          <a:effectLst/>
                        </a:rPr>
                        <a:t>hour 23-16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1.426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1.32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1.539</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266163181"/>
                  </a:ext>
                </a:extLst>
              </a:tr>
              <a:tr h="182169">
                <a:tc>
                  <a:txBody>
                    <a:bodyPr/>
                    <a:lstStyle/>
                    <a:p>
                      <a:pPr algn="ctr">
                        <a:spcAft>
                          <a:spcPts val="0"/>
                        </a:spcAft>
                      </a:pPr>
                      <a:r>
                        <a:rPr lang="en-US" sz="1800" kern="0">
                          <a:effectLst/>
                        </a:rPr>
                        <a:t>hour 23-17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1.392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376990529"/>
                  </a:ext>
                </a:extLst>
              </a:tr>
              <a:tr h="182169">
                <a:tc>
                  <a:txBody>
                    <a:bodyPr/>
                    <a:lstStyle/>
                    <a:p>
                      <a:pPr algn="ctr">
                        <a:spcAft>
                          <a:spcPts val="0"/>
                        </a:spcAft>
                      </a:pPr>
                      <a:r>
                        <a:rPr lang="en-US" sz="1800" kern="0">
                          <a:effectLst/>
                        </a:rPr>
                        <a:t>hour 23-18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1.049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1.13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1853664881"/>
                  </a:ext>
                </a:extLst>
              </a:tr>
              <a:tr h="182169">
                <a:tc>
                  <a:txBody>
                    <a:bodyPr/>
                    <a:lstStyle/>
                    <a:p>
                      <a:pPr algn="ctr">
                        <a:spcAft>
                          <a:spcPts val="0"/>
                        </a:spcAft>
                      </a:pPr>
                      <a:r>
                        <a:rPr lang="en-US" sz="1800" kern="0">
                          <a:effectLst/>
                        </a:rPr>
                        <a:t>hour 23-19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0.899</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0.84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0.968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892894525"/>
                  </a:ext>
                </a:extLst>
              </a:tr>
              <a:tr h="182169">
                <a:tc>
                  <a:txBody>
                    <a:bodyPr/>
                    <a:lstStyle/>
                    <a:p>
                      <a:pPr algn="ctr">
                        <a:spcAft>
                          <a:spcPts val="0"/>
                        </a:spcAft>
                      </a:pPr>
                      <a:r>
                        <a:rPr lang="en-US" sz="1800" kern="0">
                          <a:effectLst/>
                        </a:rPr>
                        <a:t>hour 23-20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solidFill>
                            <a:srgbClr val="FF0000"/>
                          </a:solidFill>
                          <a:effectLst/>
                        </a:rPr>
                        <a:t>0.839</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0.78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0.903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71749421"/>
                  </a:ext>
                </a:extLst>
              </a:tr>
              <a:tr h="182169">
                <a:tc>
                  <a:txBody>
                    <a:bodyPr/>
                    <a:lstStyle/>
                    <a:p>
                      <a:pPr algn="ctr">
                        <a:spcAft>
                          <a:spcPts val="0"/>
                        </a:spcAft>
                      </a:pPr>
                      <a:r>
                        <a:rPr lang="en-US" sz="1800" kern="0">
                          <a:effectLst/>
                        </a:rPr>
                        <a:t>hour 23-21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0.89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0.83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0.958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528141707"/>
                  </a:ext>
                </a:extLst>
              </a:tr>
              <a:tr h="182169">
                <a:tc>
                  <a:txBody>
                    <a:bodyPr/>
                    <a:lstStyle/>
                    <a:p>
                      <a:pPr algn="ctr">
                        <a:spcAft>
                          <a:spcPts val="0"/>
                        </a:spcAft>
                      </a:pPr>
                      <a:r>
                        <a:rPr lang="en-US" sz="1800" kern="0">
                          <a:effectLst/>
                        </a:rPr>
                        <a:t>hour 23-22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a:effectLst/>
                        </a:rPr>
                        <a:t>0.953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0.89</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tc>
                  <a:txBody>
                    <a:bodyPr/>
                    <a:lstStyle/>
                    <a:p>
                      <a:pPr algn="ctr">
                        <a:spcAft>
                          <a:spcPts val="0"/>
                        </a:spcAft>
                      </a:pPr>
                      <a:r>
                        <a:rPr lang="en-US" sz="1800" kern="0" dirty="0">
                          <a:effectLst/>
                        </a:rPr>
                        <a:t>1.026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801" marR="57801" marT="0" marB="0" anchor="ctr"/>
                </a:tc>
                <a:extLst>
                  <a:ext uri="{0D108BD9-81ED-4DB2-BD59-A6C34878D82A}">
                    <a16:rowId xmlns:a16="http://schemas.microsoft.com/office/drawing/2014/main" val="3174583977"/>
                  </a:ext>
                </a:extLst>
              </a:tr>
            </a:tbl>
          </a:graphicData>
        </a:graphic>
      </p:graphicFrame>
      <p:sp>
        <p:nvSpPr>
          <p:cNvPr id="4" name="文本框 3">
            <a:extLst>
              <a:ext uri="{FF2B5EF4-FFF2-40B4-BE49-F238E27FC236}">
                <a16:creationId xmlns:a16="http://schemas.microsoft.com/office/drawing/2014/main" id="{7783B546-C1D6-4A7D-9099-D70FC603FB09}"/>
              </a:ext>
            </a:extLst>
          </p:cNvPr>
          <p:cNvSpPr txBox="1"/>
          <p:nvPr/>
        </p:nvSpPr>
        <p:spPr>
          <a:xfrm>
            <a:off x="9879273" y="6427626"/>
            <a:ext cx="2654902"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457200" rtl="0" eaLnBrk="1" fontAlgn="auto" latinLnBrk="0" hangingPunct="1">
              <a:lnSpc>
                <a:spcPct val="120000"/>
              </a:lnSpc>
              <a:spcBef>
                <a:spcPts val="300"/>
              </a:spcBef>
              <a:spcAft>
                <a:spcPts val="300"/>
              </a:spcAft>
              <a:buClrTx/>
              <a:buSzTx/>
              <a:buFontTx/>
              <a:buNone/>
              <a:tabLst/>
              <a:defRPr/>
            </a:pPr>
            <a:r>
              <a:rPr kumimoji="0" lang="zh-CN" altLang="en-US" sz="2000" b="0" i="0" u="none" strike="noStrike" kern="100" cap="none" spc="0" normalizeH="0" baseline="0" noProof="0" dirty="0">
                <a:ln>
                  <a:noFill/>
                </a:ln>
                <a:solidFill>
                  <a:srgbClr val="A0988C"/>
                </a:solidFill>
                <a:effectLst/>
                <a:uLnTx/>
                <a:uFillTx/>
                <a:latin typeface="微软雅黑" panose="020B0503020204020204" pitchFamily="34" charset="-122"/>
                <a:ea typeface="微软雅黑" panose="020B0503020204020204" pitchFamily="34" charset="-122"/>
                <a:cs typeface="+mn-cs"/>
              </a:rPr>
              <a:t>优比分析</a:t>
            </a:r>
          </a:p>
        </p:txBody>
      </p:sp>
      <p:sp>
        <p:nvSpPr>
          <p:cNvPr id="5" name="矩形 4">
            <a:extLst>
              <a:ext uri="{FF2B5EF4-FFF2-40B4-BE49-F238E27FC236}">
                <a16:creationId xmlns:a16="http://schemas.microsoft.com/office/drawing/2014/main" id="{2EFAB5D4-F2F7-46FD-B34A-28A11604339D}"/>
              </a:ext>
            </a:extLst>
          </p:cNvPr>
          <p:cNvSpPr/>
          <p:nvPr/>
        </p:nvSpPr>
        <p:spPr>
          <a:xfrm>
            <a:off x="11430000" y="6096000"/>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03</a:t>
            </a:r>
            <a:endParaRPr lang="zh-CN" altLang="en-US" sz="2000" dirty="0">
              <a:latin typeface="微软雅黑" panose="020B0503020204020204" pitchFamily="34" charset="-122"/>
              <a:ea typeface="微软雅黑" panose="020B0503020204020204" pitchFamily="34" charset="-122"/>
            </a:endParaRPr>
          </a:p>
        </p:txBody>
      </p:sp>
      <p:sp>
        <p:nvSpPr>
          <p:cNvPr id="8" name="右大括号 7">
            <a:extLst>
              <a:ext uri="{FF2B5EF4-FFF2-40B4-BE49-F238E27FC236}">
                <a16:creationId xmlns:a16="http://schemas.microsoft.com/office/drawing/2014/main" id="{F7C35A25-37EB-404F-8C27-E450BEAEF9E9}"/>
              </a:ext>
            </a:extLst>
          </p:cNvPr>
          <p:cNvSpPr/>
          <p:nvPr/>
        </p:nvSpPr>
        <p:spPr>
          <a:xfrm>
            <a:off x="8868261" y="274320"/>
            <a:ext cx="767357" cy="846108"/>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BF57C28-1820-466E-A53E-5E203D890AF1}"/>
              </a:ext>
            </a:extLst>
          </p:cNvPr>
          <p:cNvSpPr txBox="1"/>
          <p:nvPr/>
        </p:nvSpPr>
        <p:spPr>
          <a:xfrm>
            <a:off x="9841861" y="512708"/>
            <a:ext cx="767357" cy="369332"/>
          </a:xfrm>
          <a:prstGeom prst="rect">
            <a:avLst/>
          </a:prstGeom>
          <a:noFill/>
        </p:spPr>
        <p:txBody>
          <a:bodyPr wrap="square" rtlCol="0">
            <a:spAutoFit/>
          </a:bodyPr>
          <a:lstStyle/>
          <a:p>
            <a:r>
              <a:rPr lang="zh-CN" altLang="en-US" dirty="0"/>
              <a:t>升高</a:t>
            </a:r>
          </a:p>
        </p:txBody>
      </p:sp>
      <p:sp>
        <p:nvSpPr>
          <p:cNvPr id="11" name="右大括号 10">
            <a:extLst>
              <a:ext uri="{FF2B5EF4-FFF2-40B4-BE49-F238E27FC236}">
                <a16:creationId xmlns:a16="http://schemas.microsoft.com/office/drawing/2014/main" id="{6E62D38B-04C7-4F91-8C83-E8686F562AA1}"/>
              </a:ext>
            </a:extLst>
          </p:cNvPr>
          <p:cNvSpPr/>
          <p:nvPr/>
        </p:nvSpPr>
        <p:spPr>
          <a:xfrm>
            <a:off x="8911876" y="1120429"/>
            <a:ext cx="767357" cy="1350055"/>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67E1463-109B-428E-9D4F-DF906B8D307D}"/>
              </a:ext>
            </a:extLst>
          </p:cNvPr>
          <p:cNvSpPr txBox="1"/>
          <p:nvPr/>
        </p:nvSpPr>
        <p:spPr>
          <a:xfrm>
            <a:off x="9879273" y="1610790"/>
            <a:ext cx="767357" cy="369332"/>
          </a:xfrm>
          <a:prstGeom prst="rect">
            <a:avLst/>
          </a:prstGeom>
          <a:noFill/>
        </p:spPr>
        <p:txBody>
          <a:bodyPr wrap="square" rtlCol="0">
            <a:spAutoFit/>
          </a:bodyPr>
          <a:lstStyle/>
          <a:p>
            <a:r>
              <a:rPr lang="zh-CN" altLang="en-US" dirty="0"/>
              <a:t>降低</a:t>
            </a:r>
          </a:p>
        </p:txBody>
      </p:sp>
      <p:sp>
        <p:nvSpPr>
          <p:cNvPr id="13" name="右大括号 12">
            <a:extLst>
              <a:ext uri="{FF2B5EF4-FFF2-40B4-BE49-F238E27FC236}">
                <a16:creationId xmlns:a16="http://schemas.microsoft.com/office/drawing/2014/main" id="{722DA4E9-E543-4C51-A379-7D4F0FDF2FDC}"/>
              </a:ext>
            </a:extLst>
          </p:cNvPr>
          <p:cNvSpPr/>
          <p:nvPr/>
        </p:nvSpPr>
        <p:spPr>
          <a:xfrm>
            <a:off x="8941296" y="2464781"/>
            <a:ext cx="767357" cy="1922736"/>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50ED963-04F6-40A4-878B-B52F5D931A95}"/>
              </a:ext>
            </a:extLst>
          </p:cNvPr>
          <p:cNvSpPr txBox="1"/>
          <p:nvPr/>
        </p:nvSpPr>
        <p:spPr>
          <a:xfrm>
            <a:off x="9879273" y="3262445"/>
            <a:ext cx="767357" cy="369332"/>
          </a:xfrm>
          <a:prstGeom prst="rect">
            <a:avLst/>
          </a:prstGeom>
          <a:noFill/>
        </p:spPr>
        <p:txBody>
          <a:bodyPr wrap="square" rtlCol="0">
            <a:spAutoFit/>
          </a:bodyPr>
          <a:lstStyle/>
          <a:p>
            <a:r>
              <a:rPr lang="zh-CN" altLang="en-US" dirty="0"/>
              <a:t>升高</a:t>
            </a:r>
          </a:p>
        </p:txBody>
      </p:sp>
      <p:sp>
        <p:nvSpPr>
          <p:cNvPr id="15" name="右大括号 14">
            <a:extLst>
              <a:ext uri="{FF2B5EF4-FFF2-40B4-BE49-F238E27FC236}">
                <a16:creationId xmlns:a16="http://schemas.microsoft.com/office/drawing/2014/main" id="{49C19927-13BF-43D9-812D-A46E5CDEFF74}"/>
              </a:ext>
            </a:extLst>
          </p:cNvPr>
          <p:cNvSpPr/>
          <p:nvPr/>
        </p:nvSpPr>
        <p:spPr>
          <a:xfrm>
            <a:off x="8941296" y="4387517"/>
            <a:ext cx="767357" cy="1680410"/>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63D7A39-1791-4584-AC89-6B8F6371FC66}"/>
              </a:ext>
            </a:extLst>
          </p:cNvPr>
          <p:cNvSpPr txBox="1"/>
          <p:nvPr/>
        </p:nvSpPr>
        <p:spPr>
          <a:xfrm>
            <a:off x="9841859" y="6107668"/>
            <a:ext cx="767357" cy="369332"/>
          </a:xfrm>
          <a:prstGeom prst="rect">
            <a:avLst/>
          </a:prstGeom>
          <a:noFill/>
        </p:spPr>
        <p:txBody>
          <a:bodyPr wrap="square" rtlCol="0">
            <a:spAutoFit/>
          </a:bodyPr>
          <a:lstStyle/>
          <a:p>
            <a:r>
              <a:rPr lang="zh-CN" altLang="en-US" dirty="0"/>
              <a:t>升高</a:t>
            </a:r>
          </a:p>
        </p:txBody>
      </p:sp>
      <p:sp>
        <p:nvSpPr>
          <p:cNvPr id="17" name="右大括号 16">
            <a:extLst>
              <a:ext uri="{FF2B5EF4-FFF2-40B4-BE49-F238E27FC236}">
                <a16:creationId xmlns:a16="http://schemas.microsoft.com/office/drawing/2014/main" id="{C46753FC-1374-4BE6-A7D0-683272C6C578}"/>
              </a:ext>
            </a:extLst>
          </p:cNvPr>
          <p:cNvSpPr/>
          <p:nvPr/>
        </p:nvSpPr>
        <p:spPr>
          <a:xfrm>
            <a:off x="8919882" y="6067927"/>
            <a:ext cx="767357" cy="515753"/>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7573E76-10B3-42E6-B39E-DA25FD78CA31}"/>
              </a:ext>
            </a:extLst>
          </p:cNvPr>
          <p:cNvSpPr txBox="1"/>
          <p:nvPr/>
        </p:nvSpPr>
        <p:spPr>
          <a:xfrm>
            <a:off x="9841860" y="4960212"/>
            <a:ext cx="767357" cy="369332"/>
          </a:xfrm>
          <a:prstGeom prst="rect">
            <a:avLst/>
          </a:prstGeom>
          <a:noFill/>
        </p:spPr>
        <p:txBody>
          <a:bodyPr wrap="square" rtlCol="0">
            <a:spAutoFit/>
          </a:bodyPr>
          <a:lstStyle/>
          <a:p>
            <a:r>
              <a:rPr lang="zh-CN" altLang="en-US" dirty="0"/>
              <a:t>降低</a:t>
            </a:r>
          </a:p>
        </p:txBody>
      </p:sp>
    </p:spTree>
    <p:extLst>
      <p:ext uri="{BB962C8B-B14F-4D97-AF65-F5344CB8AC3E}">
        <p14:creationId xmlns:p14="http://schemas.microsoft.com/office/powerpoint/2010/main" val="2738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72E7F39-5922-4BC6-8BF8-C0D7EF9153DF}"/>
              </a:ext>
            </a:extLst>
          </p:cNvPr>
          <p:cNvSpPr>
            <a:spLocks noGrp="1"/>
          </p:cNvSpPr>
          <p:nvPr>
            <p:ph type="sldNum" sz="quarter" idx="12"/>
          </p:nvPr>
        </p:nvSpPr>
        <p:spPr/>
        <p:txBody>
          <a:bodyPr/>
          <a:lstStyle/>
          <a:p>
            <a:fld id="{77973F99-D92E-43F1-B379-24FEF9E38722}" type="slidenum">
              <a:rPr lang="zh-CN" altLang="en-US" smtClean="0"/>
              <a:pPr/>
              <a:t>32</a:t>
            </a:fld>
            <a:endParaRPr lang="zh-CN" altLang="en-US"/>
          </a:p>
        </p:txBody>
      </p:sp>
      <p:graphicFrame>
        <p:nvGraphicFramePr>
          <p:cNvPr id="3" name="表格 2">
            <a:extLst>
              <a:ext uri="{FF2B5EF4-FFF2-40B4-BE49-F238E27FC236}">
                <a16:creationId xmlns:a16="http://schemas.microsoft.com/office/drawing/2014/main" id="{33298992-E471-4142-AB32-E607264E1082}"/>
              </a:ext>
            </a:extLst>
          </p:cNvPr>
          <p:cNvGraphicFramePr>
            <a:graphicFrameLocks noGrp="1"/>
          </p:cNvGraphicFramePr>
          <p:nvPr>
            <p:extLst>
              <p:ext uri="{D42A27DB-BD31-4B8C-83A1-F6EECF244321}">
                <p14:modId xmlns:p14="http://schemas.microsoft.com/office/powerpoint/2010/main" val="1547008582"/>
              </p:ext>
            </p:extLst>
          </p:nvPr>
        </p:nvGraphicFramePr>
        <p:xfrm>
          <a:off x="460959" y="2180121"/>
          <a:ext cx="5635041" cy="3322320"/>
        </p:xfrm>
        <a:graphic>
          <a:graphicData uri="http://schemas.openxmlformats.org/drawingml/2006/table">
            <a:tbl>
              <a:tblPr firstCol="1" bandRow="1">
                <a:tableStyleId>{21E4AEA4-8DFA-4A89-87EB-49C32662AFE0}</a:tableStyleId>
              </a:tblPr>
              <a:tblGrid>
                <a:gridCol w="2140680">
                  <a:extLst>
                    <a:ext uri="{9D8B030D-6E8A-4147-A177-3AD203B41FA5}">
                      <a16:colId xmlns:a16="http://schemas.microsoft.com/office/drawing/2014/main" val="342699932"/>
                    </a:ext>
                  </a:extLst>
                </a:gridCol>
                <a:gridCol w="1542197">
                  <a:extLst>
                    <a:ext uri="{9D8B030D-6E8A-4147-A177-3AD203B41FA5}">
                      <a16:colId xmlns:a16="http://schemas.microsoft.com/office/drawing/2014/main" val="106294459"/>
                    </a:ext>
                  </a:extLst>
                </a:gridCol>
                <a:gridCol w="722267">
                  <a:extLst>
                    <a:ext uri="{9D8B030D-6E8A-4147-A177-3AD203B41FA5}">
                      <a16:colId xmlns:a16="http://schemas.microsoft.com/office/drawing/2014/main" val="1399253140"/>
                    </a:ext>
                  </a:extLst>
                </a:gridCol>
                <a:gridCol w="1229897">
                  <a:extLst>
                    <a:ext uri="{9D8B030D-6E8A-4147-A177-3AD203B41FA5}">
                      <a16:colId xmlns:a16="http://schemas.microsoft.com/office/drawing/2014/main" val="2091373665"/>
                    </a:ext>
                  </a:extLst>
                </a:gridCol>
              </a:tblGrid>
              <a:tr h="276860">
                <a:tc>
                  <a:txBody>
                    <a:bodyPr/>
                    <a:lstStyle/>
                    <a:p>
                      <a:pPr algn="ctr">
                        <a:spcAft>
                          <a:spcPts val="0"/>
                        </a:spcAft>
                      </a:pPr>
                      <a:r>
                        <a:rPr lang="en-US" sz="1800" kern="0" dirty="0">
                          <a:effectLst/>
                        </a:rPr>
                        <a:t>DEWP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0.849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0.84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0.86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9605737"/>
                  </a:ext>
                </a:extLst>
              </a:tr>
              <a:tr h="276860">
                <a:tc>
                  <a:txBody>
                    <a:bodyPr/>
                    <a:lstStyle/>
                    <a:p>
                      <a:pPr algn="ctr">
                        <a:spcAft>
                          <a:spcPts val="0"/>
                        </a:spcAft>
                      </a:pPr>
                      <a:r>
                        <a:rPr lang="en-US" sz="1800" kern="0">
                          <a:effectLst/>
                        </a:rPr>
                        <a:t>HUMI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1.043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1.047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26834340"/>
                  </a:ext>
                </a:extLst>
              </a:tr>
              <a:tr h="276860">
                <a:tc>
                  <a:txBody>
                    <a:bodyPr/>
                    <a:lstStyle/>
                    <a:p>
                      <a:pPr algn="ctr">
                        <a:spcAft>
                          <a:spcPts val="0"/>
                        </a:spcAft>
                      </a:pPr>
                      <a:r>
                        <a:rPr lang="en-US" sz="1800" kern="0">
                          <a:effectLst/>
                        </a:rPr>
                        <a:t>PRES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1.049</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1.052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27220099"/>
                  </a:ext>
                </a:extLst>
              </a:tr>
              <a:tr h="276860">
                <a:tc>
                  <a:txBody>
                    <a:bodyPr/>
                    <a:lstStyle/>
                    <a:p>
                      <a:pPr algn="ctr">
                        <a:spcAft>
                          <a:spcPts val="0"/>
                        </a:spcAft>
                      </a:pPr>
                      <a:r>
                        <a:rPr lang="en-US" sz="1800" kern="0" dirty="0">
                          <a:effectLst/>
                        </a:rPr>
                        <a:t>TEMP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1.103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1.117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17457208"/>
                  </a:ext>
                </a:extLst>
              </a:tr>
              <a:tr h="276860">
                <a:tc>
                  <a:txBody>
                    <a:bodyPr/>
                    <a:lstStyle/>
                    <a:p>
                      <a:pPr algn="ctr">
                        <a:spcAft>
                          <a:spcPts val="0"/>
                        </a:spcAft>
                      </a:pPr>
                      <a:r>
                        <a:rPr lang="en-US" sz="1800" kern="0">
                          <a:effectLst/>
                        </a:rPr>
                        <a:t>cbwd cv-.</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4.43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1.63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12.01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7650076"/>
                  </a:ext>
                </a:extLst>
              </a:tr>
              <a:tr h="276860">
                <a:tc>
                  <a:txBody>
                    <a:bodyPr/>
                    <a:lstStyle/>
                    <a:p>
                      <a:pPr algn="ctr">
                        <a:spcAft>
                          <a:spcPts val="0"/>
                        </a:spcAft>
                      </a:pPr>
                      <a:r>
                        <a:rPr lang="en-US" sz="1800" kern="0" dirty="0" err="1">
                          <a:effectLst/>
                        </a:rPr>
                        <a:t>cbwd</a:t>
                      </a:r>
                      <a:r>
                        <a:rPr lang="en-US" sz="1800" kern="0" dirty="0">
                          <a:effectLst/>
                        </a:rPr>
                        <a:t> cv-NE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solidFill>
                            <a:srgbClr val="FF0000"/>
                          </a:solidFill>
                          <a:effectLst/>
                        </a:rPr>
                        <a:t>4.096</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3.87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4.34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58083247"/>
                  </a:ext>
                </a:extLst>
              </a:tr>
              <a:tr h="276860">
                <a:tc>
                  <a:txBody>
                    <a:bodyPr/>
                    <a:lstStyle/>
                    <a:p>
                      <a:pPr algn="ctr">
                        <a:spcAft>
                          <a:spcPts val="0"/>
                        </a:spcAft>
                      </a:pPr>
                      <a:r>
                        <a:rPr lang="en-US" sz="1800" kern="0">
                          <a:effectLst/>
                        </a:rPr>
                        <a:t>cbwd cv-NW</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0.804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0.76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0.852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45814409"/>
                  </a:ext>
                </a:extLst>
              </a:tr>
              <a:tr h="276860">
                <a:tc>
                  <a:txBody>
                    <a:bodyPr/>
                    <a:lstStyle/>
                    <a:p>
                      <a:pPr algn="ctr">
                        <a:spcAft>
                          <a:spcPts val="0"/>
                        </a:spcAft>
                      </a:pPr>
                      <a:r>
                        <a:rPr lang="en-US" sz="1800" kern="0">
                          <a:effectLst/>
                        </a:rPr>
                        <a:t>cbwd cv-SE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solidFill>
                            <a:srgbClr val="FF0000"/>
                          </a:solidFill>
                          <a:effectLst/>
                        </a:rPr>
                        <a:t>3.653</a:t>
                      </a:r>
                      <a:endParaRPr 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3.45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3.874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92789670"/>
                  </a:ext>
                </a:extLst>
              </a:tr>
              <a:tr h="276860">
                <a:tc>
                  <a:txBody>
                    <a:bodyPr/>
                    <a:lstStyle/>
                    <a:p>
                      <a:pPr algn="ctr">
                        <a:spcAft>
                          <a:spcPts val="0"/>
                        </a:spcAft>
                      </a:pPr>
                      <a:r>
                        <a:rPr lang="en-US" sz="1800" kern="0">
                          <a:effectLst/>
                        </a:rPr>
                        <a:t>cbwd cv-SW</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1.319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1.24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1.403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956557"/>
                  </a:ext>
                </a:extLst>
              </a:tr>
              <a:tr h="276860">
                <a:tc>
                  <a:txBody>
                    <a:bodyPr/>
                    <a:lstStyle/>
                    <a:p>
                      <a:pPr algn="ctr">
                        <a:spcAft>
                          <a:spcPts val="0"/>
                        </a:spcAft>
                      </a:pPr>
                      <a:r>
                        <a:rPr lang="en-US" sz="1800" kern="0">
                          <a:effectLst/>
                        </a:rPr>
                        <a:t>Iws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1.008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1.008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6816840"/>
                  </a:ext>
                </a:extLst>
              </a:tr>
              <a:tr h="276860">
                <a:tc>
                  <a:txBody>
                    <a:bodyPr/>
                    <a:lstStyle/>
                    <a:p>
                      <a:pPr algn="ctr">
                        <a:spcAft>
                          <a:spcPts val="0"/>
                        </a:spcAft>
                      </a:pPr>
                      <a:r>
                        <a:rPr lang="en-US" sz="1800" kern="0">
                          <a:effectLst/>
                        </a:rPr>
                        <a:t>precipitation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0.912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0.93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0955176"/>
                  </a:ext>
                </a:extLst>
              </a:tr>
              <a:tr h="276860">
                <a:tc>
                  <a:txBody>
                    <a:bodyPr/>
                    <a:lstStyle/>
                    <a:p>
                      <a:pPr algn="ctr">
                        <a:spcAft>
                          <a:spcPts val="0"/>
                        </a:spcAft>
                      </a:pPr>
                      <a:r>
                        <a:rPr lang="en-US" sz="1800" kern="0">
                          <a:effectLst/>
                        </a:rPr>
                        <a:t>Iprec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1.128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1.136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9129339"/>
                  </a:ext>
                </a:extLst>
              </a:tr>
            </a:tbl>
          </a:graphicData>
        </a:graphic>
      </p:graphicFrame>
      <p:sp>
        <p:nvSpPr>
          <p:cNvPr id="4" name="矩形 3">
            <a:extLst>
              <a:ext uri="{FF2B5EF4-FFF2-40B4-BE49-F238E27FC236}">
                <a16:creationId xmlns:a16="http://schemas.microsoft.com/office/drawing/2014/main" id="{47702195-DCE4-4754-A2A9-AA12D9C8DE9E}"/>
              </a:ext>
            </a:extLst>
          </p:cNvPr>
          <p:cNvSpPr/>
          <p:nvPr/>
        </p:nvSpPr>
        <p:spPr>
          <a:xfrm>
            <a:off x="11430000" y="6096000"/>
            <a:ext cx="7620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03</a:t>
            </a:r>
            <a:endParaRPr lang="zh-CN" altLang="en-US"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6AAFC86-21A8-4374-BF6E-B44BC3069064}"/>
              </a:ext>
            </a:extLst>
          </p:cNvPr>
          <p:cNvSpPr txBox="1"/>
          <p:nvPr/>
        </p:nvSpPr>
        <p:spPr>
          <a:xfrm>
            <a:off x="9879273" y="6427626"/>
            <a:ext cx="2654902"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0" marR="0" lvl="0" indent="0" algn="l" defTabSz="457200" rtl="0" eaLnBrk="1" fontAlgn="auto" latinLnBrk="0" hangingPunct="1">
              <a:lnSpc>
                <a:spcPct val="120000"/>
              </a:lnSpc>
              <a:spcBef>
                <a:spcPts val="300"/>
              </a:spcBef>
              <a:spcAft>
                <a:spcPts val="300"/>
              </a:spcAft>
              <a:buClrTx/>
              <a:buSzTx/>
              <a:buFontTx/>
              <a:buNone/>
              <a:tabLst/>
              <a:defRPr/>
            </a:pPr>
            <a:r>
              <a:rPr kumimoji="0" lang="zh-CN" altLang="en-US" sz="2000" b="0" i="0" u="none" strike="noStrike" kern="100" cap="none" spc="0" normalizeH="0" baseline="0" noProof="0" dirty="0">
                <a:ln>
                  <a:noFill/>
                </a:ln>
                <a:solidFill>
                  <a:srgbClr val="A0988C"/>
                </a:solidFill>
                <a:effectLst/>
                <a:uLnTx/>
                <a:uFillTx/>
                <a:latin typeface="微软雅黑" panose="020B0503020204020204" pitchFamily="34" charset="-122"/>
                <a:ea typeface="微软雅黑" panose="020B0503020204020204" pitchFamily="34" charset="-122"/>
                <a:cs typeface="+mn-cs"/>
              </a:rPr>
              <a:t>优比分析</a:t>
            </a:r>
          </a:p>
        </p:txBody>
      </p:sp>
      <p:sp>
        <p:nvSpPr>
          <p:cNvPr id="6" name="文本框 5">
            <a:extLst>
              <a:ext uri="{FF2B5EF4-FFF2-40B4-BE49-F238E27FC236}">
                <a16:creationId xmlns:a16="http://schemas.microsoft.com/office/drawing/2014/main" id="{EA56C965-4EB2-4F95-A717-2507BC1CA310}"/>
              </a:ext>
            </a:extLst>
          </p:cNvPr>
          <p:cNvSpPr txBox="1"/>
          <p:nvPr/>
        </p:nvSpPr>
        <p:spPr>
          <a:xfrm>
            <a:off x="6509337" y="2671792"/>
            <a:ext cx="4920663" cy="2908489"/>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rPr>
              <a:t>分析</a:t>
            </a:r>
            <a:endParaRPr kumimoji="0" lang="en-US" altLang="zh-CN" sz="2000" b="0" i="0" u="none" strike="noStrike" kern="1200" cap="none" spc="0" normalizeH="0" baseline="0" noProof="0" dirty="0">
              <a:ln>
                <a:noFill/>
              </a:ln>
              <a:solidFill>
                <a:srgbClr val="87795D"/>
              </a:solidFill>
              <a:effectLst/>
              <a:uLnTx/>
              <a:uFillTx/>
              <a:latin typeface="微软雅黑" panose="020B0503020204020204" pitchFamily="34" charset="-122"/>
              <a:ea typeface="微软雅黑" panose="020B0503020204020204" pitchFamily="34" charset="-122"/>
              <a:cs typeface="+mn-cs"/>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我们看到组合风向这里，以无风向水平下的</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浓度作为基准，与东北，东南风向水平下的比值较高。如果我们回过头看到</a:t>
            </a:r>
            <a:r>
              <a:rPr lang="en-US" altLang="zh-CN" dirty="0">
                <a:latin typeface="微软雅黑" panose="020B0503020204020204" pitchFamily="34" charset="-122"/>
                <a:ea typeface="微软雅黑" panose="020B0503020204020204" pitchFamily="34" charset="-122"/>
              </a:rPr>
              <a:t>lasso</a:t>
            </a:r>
            <a:r>
              <a:rPr lang="zh-CN" altLang="en-US" dirty="0">
                <a:latin typeface="微软雅黑" panose="020B0503020204020204" pitchFamily="34" charset="-122"/>
                <a:ea typeface="微软雅黑" panose="020B0503020204020204" pitchFamily="34" charset="-122"/>
              </a:rPr>
              <a:t>回归中的均值，可以发现数值一样。</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说明</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东北和东南</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风向对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pm2.5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浓度</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较小。</a:t>
            </a:r>
            <a:endParaRPr kumimoji="0" lang="zh-CN"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Gill Sans MT" panose="020B0502020104020203"/>
              <a:ea typeface="华文中宋" panose="02010600040101010101" pitchFamily="2" charset="-122"/>
              <a:cs typeface="+mn-cs"/>
            </a:endParaRPr>
          </a:p>
        </p:txBody>
      </p:sp>
      <p:graphicFrame>
        <p:nvGraphicFramePr>
          <p:cNvPr id="7" name="表格 6">
            <a:extLst>
              <a:ext uri="{FF2B5EF4-FFF2-40B4-BE49-F238E27FC236}">
                <a16:creationId xmlns:a16="http://schemas.microsoft.com/office/drawing/2014/main" id="{662D8BD4-F56F-4E05-AC4A-D1E0A997458A}"/>
              </a:ext>
            </a:extLst>
          </p:cNvPr>
          <p:cNvGraphicFramePr>
            <a:graphicFrameLocks noGrp="1"/>
          </p:cNvGraphicFramePr>
          <p:nvPr>
            <p:extLst>
              <p:ext uri="{D42A27DB-BD31-4B8C-83A1-F6EECF244321}">
                <p14:modId xmlns:p14="http://schemas.microsoft.com/office/powerpoint/2010/main" val="1058291943"/>
              </p:ext>
            </p:extLst>
          </p:nvPr>
        </p:nvGraphicFramePr>
        <p:xfrm>
          <a:off x="6667235" y="1446287"/>
          <a:ext cx="4319570" cy="1059692"/>
        </p:xfrm>
        <a:graphic>
          <a:graphicData uri="http://schemas.openxmlformats.org/drawingml/2006/table">
            <a:tbl>
              <a:tblPr firstCol="1" bandRow="1">
                <a:tableStyleId>{21E4AEA4-8DFA-4A89-87EB-49C32662AFE0}</a:tableStyleId>
              </a:tblPr>
              <a:tblGrid>
                <a:gridCol w="1761045">
                  <a:extLst>
                    <a:ext uri="{9D8B030D-6E8A-4147-A177-3AD203B41FA5}">
                      <a16:colId xmlns:a16="http://schemas.microsoft.com/office/drawing/2014/main" val="4055007551"/>
                    </a:ext>
                  </a:extLst>
                </a:gridCol>
                <a:gridCol w="2558525">
                  <a:extLst>
                    <a:ext uri="{9D8B030D-6E8A-4147-A177-3AD203B41FA5}">
                      <a16:colId xmlns:a16="http://schemas.microsoft.com/office/drawing/2014/main" val="3245730835"/>
                    </a:ext>
                  </a:extLst>
                </a:gridCol>
              </a:tblGrid>
              <a:tr h="261938">
                <a:tc>
                  <a:txBody>
                    <a:bodyPr/>
                    <a:lstStyle/>
                    <a:p>
                      <a:pPr algn="ctr">
                        <a:lnSpc>
                          <a:spcPct val="150000"/>
                        </a:lnSpc>
                        <a:spcAft>
                          <a:spcPts val="0"/>
                        </a:spcAft>
                      </a:pPr>
                      <a:r>
                        <a:rPr lang="en-US" sz="1050" kern="0">
                          <a:effectLst/>
                        </a:rPr>
                        <a:t>cbwd_NE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50" kern="0">
                          <a:effectLst/>
                        </a:rPr>
                        <a:t>-3.255272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16849236"/>
                  </a:ext>
                </a:extLst>
              </a:tr>
              <a:tr h="261938">
                <a:tc>
                  <a:txBody>
                    <a:bodyPr/>
                    <a:lstStyle/>
                    <a:p>
                      <a:pPr algn="ctr">
                        <a:lnSpc>
                          <a:spcPct val="150000"/>
                        </a:lnSpc>
                        <a:spcAft>
                          <a:spcPts val="0"/>
                        </a:spcAft>
                      </a:pPr>
                      <a:r>
                        <a:rPr lang="en-US" sz="1050" kern="0">
                          <a:effectLst/>
                        </a:rPr>
                        <a:t>cbwd_NW</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50" kern="0" dirty="0">
                          <a:effectLst/>
                        </a:rPr>
                        <a:t>20.684571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19483915"/>
                  </a:ext>
                </a:extLst>
              </a:tr>
              <a:tr h="261938">
                <a:tc>
                  <a:txBody>
                    <a:bodyPr/>
                    <a:lstStyle/>
                    <a:p>
                      <a:pPr algn="ctr">
                        <a:lnSpc>
                          <a:spcPct val="150000"/>
                        </a:lnSpc>
                        <a:spcAft>
                          <a:spcPts val="0"/>
                        </a:spcAft>
                      </a:pPr>
                      <a:r>
                        <a:rPr lang="en-US" sz="1050" kern="0">
                          <a:effectLst/>
                        </a:rPr>
                        <a:t>cbwd_SW</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50" kern="0">
                          <a:effectLst/>
                        </a:rPr>
                        <a:t>14.422757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0509336"/>
                  </a:ext>
                </a:extLst>
              </a:tr>
              <a:tr h="273878">
                <a:tc>
                  <a:txBody>
                    <a:bodyPr/>
                    <a:lstStyle/>
                    <a:p>
                      <a:pPr algn="ctr">
                        <a:lnSpc>
                          <a:spcPct val="150000"/>
                        </a:lnSpc>
                        <a:spcAft>
                          <a:spcPts val="0"/>
                        </a:spcAft>
                      </a:pPr>
                      <a:r>
                        <a:rPr lang="en-US" sz="1050" kern="0">
                          <a:effectLst/>
                        </a:rPr>
                        <a:t>cbwd_cv</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50" kern="0" dirty="0">
                          <a:effectLst/>
                        </a:rPr>
                        <a:t>16.093599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7694482"/>
                  </a:ext>
                </a:extLst>
              </a:tr>
            </a:tbl>
          </a:graphicData>
        </a:graphic>
      </p:graphicFrame>
    </p:spTree>
    <p:extLst>
      <p:ext uri="{BB962C8B-B14F-4D97-AF65-F5344CB8AC3E}">
        <p14:creationId xmlns:p14="http://schemas.microsoft.com/office/powerpoint/2010/main" val="7172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49164" y="3438525"/>
            <a:ext cx="11293672" cy="0"/>
          </a:xfrm>
          <a:prstGeom prst="line">
            <a:avLst/>
          </a:prstGeom>
          <a:ln w="2540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652075">
            <a:off x="5684667"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16851"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02037"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05</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6" name="文本框 5"/>
          <p:cNvSpPr txBox="1"/>
          <p:nvPr/>
        </p:nvSpPr>
        <p:spPr>
          <a:xfrm>
            <a:off x="4970601" y="4373757"/>
            <a:ext cx="2258360" cy="476669"/>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总结</a:t>
            </a:r>
          </a:p>
        </p:txBody>
      </p:sp>
      <p:sp>
        <p:nvSpPr>
          <p:cNvPr id="7" name="矩形 6"/>
          <p:cNvSpPr/>
          <p:nvPr/>
        </p:nvSpPr>
        <p:spPr>
          <a:xfrm>
            <a:off x="5015818" y="5077055"/>
            <a:ext cx="2167927" cy="328936"/>
          </a:xfrm>
          <a:prstGeom prst="rect">
            <a:avLst/>
          </a:prstGeom>
        </p:spPr>
        <p:txBody>
          <a:bodyPr wrap="square">
            <a:spAutoFit/>
          </a:bodyPr>
          <a:lstStyle/>
          <a:p>
            <a:pPr algn="ctr" latinLnBrk="1">
              <a:lnSpc>
                <a:spcPct val="120000"/>
              </a:lnSpc>
              <a:spcBef>
                <a:spcPts val="300"/>
              </a:spcBef>
              <a:spcAft>
                <a:spcPts val="300"/>
              </a:spcAft>
            </a:pPr>
            <a:r>
              <a:rPr lang="en-US" altLang="zh-CN" sz="1400" kern="100"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1400"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660369"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0138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3"/>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par>
                                <p:cTn id="23" presetID="42"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8B17F1-F9D4-43CE-8D23-624B3F2A5945}"/>
              </a:ext>
            </a:extLst>
          </p:cNvPr>
          <p:cNvSpPr>
            <a:spLocks noGrp="1"/>
          </p:cNvSpPr>
          <p:nvPr>
            <p:ph type="sldNum" sz="quarter" idx="12"/>
          </p:nvPr>
        </p:nvSpPr>
        <p:spPr/>
        <p:txBody>
          <a:bodyPr/>
          <a:lstStyle/>
          <a:p>
            <a:fld id="{77973F99-D92E-43F1-B379-24FEF9E38722}" type="slidenum">
              <a:rPr lang="zh-CN" altLang="en-US" smtClean="0"/>
              <a:pPr/>
              <a:t>34</a:t>
            </a:fld>
            <a:endParaRPr lang="zh-CN" altLang="en-US"/>
          </a:p>
        </p:txBody>
      </p:sp>
      <p:sp>
        <p:nvSpPr>
          <p:cNvPr id="3" name="文本框 2">
            <a:extLst>
              <a:ext uri="{FF2B5EF4-FFF2-40B4-BE49-F238E27FC236}">
                <a16:creationId xmlns:a16="http://schemas.microsoft.com/office/drawing/2014/main" id="{FEE95375-27BD-48DE-86F7-979B77F397D8}"/>
              </a:ext>
            </a:extLst>
          </p:cNvPr>
          <p:cNvSpPr txBox="1"/>
          <p:nvPr/>
        </p:nvSpPr>
        <p:spPr>
          <a:xfrm>
            <a:off x="1058778" y="1475873"/>
            <a:ext cx="9657348" cy="2031325"/>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本次研究选择了</a:t>
            </a:r>
            <a:r>
              <a:rPr lang="en-US" altLang="zh-CN" dirty="0">
                <a:latin typeface="微软雅黑" panose="020B0503020204020204" pitchFamily="34" charset="-122"/>
                <a:ea typeface="微软雅黑" panose="020B0503020204020204" pitchFamily="34" charset="-122"/>
              </a:rPr>
              <a:t>13</a:t>
            </a:r>
            <a:r>
              <a:rPr lang="zh-CN" altLang="zh-CN" dirty="0">
                <a:latin typeface="微软雅黑" panose="020B0503020204020204" pitchFamily="34" charset="-122"/>
                <a:ea typeface="微软雅黑" panose="020B0503020204020204" pitchFamily="34" charset="-122"/>
              </a:rPr>
              <a:t>个可能影响上海</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a:t>
            </a:r>
            <a:r>
              <a:rPr lang="zh-CN" altLang="zh-CN" dirty="0">
                <a:latin typeface="微软雅黑" panose="020B0503020204020204" pitchFamily="34" charset="-122"/>
                <a:ea typeface="微软雅黑" panose="020B0503020204020204" pitchFamily="34" charset="-122"/>
              </a:rPr>
              <a:t>的变量，我们小组通过对这些变量进行描述性统计分析，协方差分析以及回归分析（包括逻辑回归分析），总结出如下结论：</a:t>
            </a:r>
          </a:p>
          <a:p>
            <a:pPr algn="just"/>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风速与风向对于上海</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a:t>
            </a:r>
            <a:r>
              <a:rPr lang="zh-CN" altLang="zh-CN" dirty="0">
                <a:latin typeface="微软雅黑" panose="020B0503020204020204" pitchFamily="34" charset="-122"/>
                <a:ea typeface="微软雅黑" panose="020B0503020204020204" pitchFamily="34" charset="-122"/>
              </a:rPr>
              <a:t>影响显著，具体表现在西南风容易引起</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a:t>
            </a:r>
            <a:r>
              <a:rPr lang="zh-CN" altLang="zh-CN" dirty="0">
                <a:latin typeface="微软雅黑" panose="020B0503020204020204" pitchFamily="34" charset="-122"/>
                <a:ea typeface="微软雅黑" panose="020B0503020204020204" pitchFamily="34" charset="-122"/>
              </a:rPr>
              <a:t>的上升，不仅如此，风速与各风向的交互效应也会引起</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a:t>
            </a:r>
            <a:r>
              <a:rPr lang="zh-CN" altLang="zh-CN" dirty="0">
                <a:latin typeface="微软雅黑" panose="020B0503020204020204" pitchFamily="34" charset="-122"/>
                <a:ea typeface="微软雅黑" panose="020B0503020204020204" pitchFamily="34" charset="-122"/>
              </a:rPr>
              <a:t>的显著变化；</a:t>
            </a:r>
          </a:p>
          <a:p>
            <a:pPr algn="just"/>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露点的不同也会引起上海</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a:t>
            </a:r>
            <a:r>
              <a:rPr lang="zh-CN" altLang="zh-CN" dirty="0">
                <a:latin typeface="微软雅黑" panose="020B0503020204020204" pitchFamily="34" charset="-122"/>
                <a:ea typeface="微软雅黑" panose="020B0503020204020204" pitchFamily="34" charset="-122"/>
              </a:rPr>
              <a:t>的显著变化，我们小组认为，露点越低，</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a:t>
            </a:r>
            <a:r>
              <a:rPr lang="zh-CN" altLang="zh-CN" dirty="0">
                <a:latin typeface="微软雅黑" panose="020B0503020204020204" pitchFamily="34" charset="-122"/>
                <a:ea typeface="微软雅黑" panose="020B0503020204020204" pitchFamily="34" charset="-122"/>
              </a:rPr>
              <a:t>会明显增高；</a:t>
            </a:r>
          </a:p>
          <a:p>
            <a:pPr algn="just"/>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累计降雨量会造成上海的</a:t>
            </a:r>
            <a:r>
              <a:rPr lang="en-US" altLang="zh-CN" dirty="0">
                <a:latin typeface="微软雅黑" panose="020B0503020204020204" pitchFamily="34" charset="-122"/>
                <a:ea typeface="微软雅黑" panose="020B0503020204020204" pitchFamily="34" charset="-122"/>
              </a:rPr>
              <a:t>pm2.5</a:t>
            </a:r>
            <a:r>
              <a:rPr lang="zh-CN" altLang="en-US" dirty="0">
                <a:latin typeface="微软雅黑" panose="020B0503020204020204" pitchFamily="34" charset="-122"/>
                <a:ea typeface="微软雅黑" panose="020B0503020204020204" pitchFamily="34" charset="-122"/>
              </a:rPr>
              <a:t>浓度浓度</a:t>
            </a:r>
            <a:r>
              <a:rPr lang="zh-CN" altLang="zh-CN" dirty="0">
                <a:latin typeface="微软雅黑" panose="020B0503020204020204" pitchFamily="34" charset="-122"/>
                <a:ea typeface="微软雅黑" panose="020B0503020204020204" pitchFamily="34" charset="-122"/>
              </a:rPr>
              <a:t>。</a:t>
            </a:r>
          </a:p>
        </p:txBody>
      </p:sp>
      <p:graphicFrame>
        <p:nvGraphicFramePr>
          <p:cNvPr id="4" name="表格 3">
            <a:extLst>
              <a:ext uri="{FF2B5EF4-FFF2-40B4-BE49-F238E27FC236}">
                <a16:creationId xmlns:a16="http://schemas.microsoft.com/office/drawing/2014/main" id="{8BB4964B-7C67-4CE1-BE8D-0D6217FF3DEE}"/>
              </a:ext>
            </a:extLst>
          </p:cNvPr>
          <p:cNvGraphicFramePr>
            <a:graphicFrameLocks noGrp="1"/>
          </p:cNvGraphicFramePr>
          <p:nvPr>
            <p:extLst>
              <p:ext uri="{D42A27DB-BD31-4B8C-83A1-F6EECF244321}">
                <p14:modId xmlns:p14="http://schemas.microsoft.com/office/powerpoint/2010/main" val="4265234221"/>
              </p:ext>
            </p:extLst>
          </p:nvPr>
        </p:nvGraphicFramePr>
        <p:xfrm>
          <a:off x="117987" y="172892"/>
          <a:ext cx="11977557" cy="6506346"/>
        </p:xfrm>
        <a:graphic>
          <a:graphicData uri="http://schemas.openxmlformats.org/drawingml/2006/table">
            <a:tbl>
              <a:tblPr firstRow="1" bandRow="1">
                <a:tableStyleId>{21E4AEA4-8DFA-4A89-87EB-49C32662AFE0}</a:tableStyleId>
              </a:tblPr>
              <a:tblGrid>
                <a:gridCol w="2994390">
                  <a:extLst>
                    <a:ext uri="{9D8B030D-6E8A-4147-A177-3AD203B41FA5}">
                      <a16:colId xmlns:a16="http://schemas.microsoft.com/office/drawing/2014/main" val="1354835864"/>
                    </a:ext>
                  </a:extLst>
                </a:gridCol>
                <a:gridCol w="2315912">
                  <a:extLst>
                    <a:ext uri="{9D8B030D-6E8A-4147-A177-3AD203B41FA5}">
                      <a16:colId xmlns:a16="http://schemas.microsoft.com/office/drawing/2014/main" val="2285660991"/>
                    </a:ext>
                  </a:extLst>
                </a:gridCol>
                <a:gridCol w="3183908">
                  <a:extLst>
                    <a:ext uri="{9D8B030D-6E8A-4147-A177-3AD203B41FA5}">
                      <a16:colId xmlns:a16="http://schemas.microsoft.com/office/drawing/2014/main" val="535941650"/>
                    </a:ext>
                  </a:extLst>
                </a:gridCol>
                <a:gridCol w="3483347">
                  <a:extLst>
                    <a:ext uri="{9D8B030D-6E8A-4147-A177-3AD203B41FA5}">
                      <a16:colId xmlns:a16="http://schemas.microsoft.com/office/drawing/2014/main" val="2470123850"/>
                    </a:ext>
                  </a:extLst>
                </a:gridCol>
              </a:tblGrid>
              <a:tr h="364290">
                <a:tc>
                  <a:txBody>
                    <a:bodyPr/>
                    <a:lstStyle/>
                    <a:p>
                      <a:r>
                        <a:rPr lang="zh-CN" altLang="en-US" sz="1700" dirty="0"/>
                        <a:t>变量</a:t>
                      </a:r>
                    </a:p>
                  </a:txBody>
                  <a:tcPr marL="86657" marR="86657" marT="43328" marB="43328"/>
                </a:tc>
                <a:tc>
                  <a:txBody>
                    <a:bodyPr/>
                    <a:lstStyle/>
                    <a:p>
                      <a:r>
                        <a:rPr lang="en-US" altLang="zh-CN" sz="1700" dirty="0"/>
                        <a:t>Pm2.5</a:t>
                      </a:r>
                      <a:r>
                        <a:rPr lang="zh-CN" altLang="en-US" sz="1700" dirty="0"/>
                        <a:t>浓度</a:t>
                      </a:r>
                    </a:p>
                  </a:txBody>
                  <a:tcPr marL="86657" marR="86657" marT="43328" marB="43328"/>
                </a:tc>
                <a:tc>
                  <a:txBody>
                    <a:bodyPr/>
                    <a:lstStyle/>
                    <a:p>
                      <a:r>
                        <a:rPr lang="zh-CN" altLang="en-US" sz="1700" dirty="0"/>
                        <a:t>原因</a:t>
                      </a:r>
                    </a:p>
                  </a:txBody>
                  <a:tcPr marL="86657" marR="86657" marT="43328" marB="43328"/>
                </a:tc>
                <a:tc>
                  <a:txBody>
                    <a:bodyPr/>
                    <a:lstStyle/>
                    <a:p>
                      <a:r>
                        <a:rPr lang="zh-CN" altLang="en-US" sz="1700" dirty="0"/>
                        <a:t>解决方案</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0916737"/>
                  </a:ext>
                </a:extLst>
              </a:tr>
              <a:tr h="637274">
                <a:tc>
                  <a:txBody>
                    <a:bodyPr/>
                    <a:lstStyle/>
                    <a:p>
                      <a:r>
                        <a:rPr lang="zh-CN" altLang="en-US" sz="1700" dirty="0"/>
                        <a:t>年份</a:t>
                      </a:r>
                    </a:p>
                  </a:txBody>
                  <a:tcPr marL="86657" marR="86657" marT="43328" marB="43328"/>
                </a:tc>
                <a:tc>
                  <a:txBody>
                    <a:bodyPr/>
                    <a:lstStyle/>
                    <a:p>
                      <a:r>
                        <a:rPr lang="en-US" altLang="zh-CN" sz="1700" dirty="0"/>
                        <a:t>13</a:t>
                      </a:r>
                      <a:r>
                        <a:rPr lang="zh-CN" altLang="en-US" sz="1700" dirty="0"/>
                        <a:t>年整体偏高；</a:t>
                      </a:r>
                      <a:r>
                        <a:rPr lang="en-US" altLang="zh-CN" sz="1700" dirty="0"/>
                        <a:t>14</a:t>
                      </a:r>
                      <a:r>
                        <a:rPr lang="zh-CN" altLang="en-US" sz="1700" dirty="0"/>
                        <a:t>、</a:t>
                      </a:r>
                      <a:r>
                        <a:rPr lang="en-US" altLang="zh-CN" sz="1700" dirty="0"/>
                        <a:t>15</a:t>
                      </a:r>
                      <a:r>
                        <a:rPr lang="zh-CN" altLang="en-US" sz="1700" dirty="0"/>
                        <a:t>有所降低</a:t>
                      </a:r>
                    </a:p>
                  </a:txBody>
                  <a:tcPr marL="86657" marR="86657" marT="43328" marB="43328"/>
                </a:tc>
                <a:tc>
                  <a:txBody>
                    <a:bodyPr/>
                    <a:lstStyle/>
                    <a:p>
                      <a:r>
                        <a:rPr lang="zh-CN" altLang="en-US" sz="1700" dirty="0"/>
                        <a:t>政策</a:t>
                      </a:r>
                    </a:p>
                  </a:txBody>
                  <a:tcPr marL="86657" marR="86657" marT="43328" marB="43328"/>
                </a:tc>
                <a:tc>
                  <a:txBody>
                    <a:bodyPr/>
                    <a:lstStyle/>
                    <a:p>
                      <a:r>
                        <a:rPr lang="zh-CN" altLang="en-US" sz="1700" dirty="0"/>
                        <a:t>加强监管</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8249863"/>
                  </a:ext>
                </a:extLst>
              </a:tr>
              <a:tr h="1183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dirty="0"/>
                        <a:t>月份、季度</a:t>
                      </a:r>
                    </a:p>
                    <a:p>
                      <a:endParaRPr lang="zh-CN" altLang="en-US" sz="1700" dirty="0"/>
                    </a:p>
                  </a:txBody>
                  <a:tcPr marL="86657" marR="86657" marT="43328" marB="4332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dirty="0"/>
                        <a:t>12</a:t>
                      </a:r>
                      <a:r>
                        <a:rPr lang="zh-CN" altLang="en-US" sz="1700" dirty="0"/>
                        <a:t>月浓度最高；</a:t>
                      </a:r>
                      <a:r>
                        <a:rPr lang="en-US" altLang="zh-CN" sz="1700" dirty="0"/>
                        <a:t>8</a:t>
                      </a:r>
                      <a:r>
                        <a:rPr lang="zh-CN" altLang="en-US" sz="1700" dirty="0"/>
                        <a:t>月浓度最低；夏季较低；冬季较高</a:t>
                      </a:r>
                    </a:p>
                    <a:p>
                      <a:endParaRPr lang="zh-CN" altLang="en-US" sz="1700" dirty="0"/>
                    </a:p>
                  </a:txBody>
                  <a:tcPr marL="86657" marR="86657" marT="43328" marB="43328"/>
                </a:tc>
                <a:tc>
                  <a:txBody>
                    <a:bodyPr/>
                    <a:lstStyle/>
                    <a:p>
                      <a:r>
                        <a:rPr lang="zh-CN" altLang="en-US" sz="1700" dirty="0"/>
                        <a:t>冬季北方供暖采用化石燃料</a:t>
                      </a:r>
                    </a:p>
                  </a:txBody>
                  <a:tcPr marL="86657" marR="86657" marT="43328" marB="43328"/>
                </a:tc>
                <a:tc>
                  <a:txBody>
                    <a:bodyPr/>
                    <a:lstStyle/>
                    <a:p>
                      <a:r>
                        <a:rPr lang="zh-CN" altLang="en-US" sz="1700" dirty="0"/>
                        <a:t>优化燃料结构，多使用清洁能源；冬季禁止燃放烟花爆竹</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50001932"/>
                  </a:ext>
                </a:extLst>
              </a:tr>
              <a:tr h="894788">
                <a:tc>
                  <a:txBody>
                    <a:bodyPr/>
                    <a:lstStyle/>
                    <a:p>
                      <a:r>
                        <a:rPr lang="zh-CN" altLang="en-US" sz="1700" dirty="0"/>
                        <a:t>小时</a:t>
                      </a:r>
                    </a:p>
                  </a:txBody>
                  <a:tcPr marL="86657" marR="86657" marT="43328" marB="43328"/>
                </a:tc>
                <a:tc>
                  <a:txBody>
                    <a:bodyPr/>
                    <a:lstStyle/>
                    <a:p>
                      <a:r>
                        <a:rPr lang="zh-CN" altLang="en-US" sz="1700" dirty="0"/>
                        <a:t>早上</a:t>
                      </a:r>
                      <a:r>
                        <a:rPr lang="en-US" altLang="zh-CN" sz="1700" dirty="0"/>
                        <a:t>7</a:t>
                      </a:r>
                      <a:r>
                        <a:rPr lang="zh-CN" altLang="en-US" sz="1700" dirty="0"/>
                        <a:t>点，晚上</a:t>
                      </a:r>
                      <a:r>
                        <a:rPr lang="en-US" altLang="zh-CN" sz="1700" dirty="0"/>
                        <a:t>8</a:t>
                      </a:r>
                      <a:r>
                        <a:rPr lang="zh-CN" altLang="en-US" sz="1700" dirty="0"/>
                        <a:t>点较高；下午</a:t>
                      </a:r>
                      <a:r>
                        <a:rPr lang="en-US" altLang="zh-CN" sz="1700" dirty="0"/>
                        <a:t>3</a:t>
                      </a:r>
                      <a:r>
                        <a:rPr lang="zh-CN" altLang="en-US" sz="1700" dirty="0"/>
                        <a:t>点浓度较低</a:t>
                      </a:r>
                    </a:p>
                  </a:txBody>
                  <a:tcPr marL="86657" marR="86657" marT="43328" marB="43328"/>
                </a:tc>
                <a:tc>
                  <a:txBody>
                    <a:bodyPr/>
                    <a:lstStyle/>
                    <a:p>
                      <a:r>
                        <a:rPr lang="zh-CN" altLang="en-US" sz="1700" dirty="0"/>
                        <a:t>早晚高峰机动车增多，累积</a:t>
                      </a:r>
                      <a:r>
                        <a:rPr lang="en-US" altLang="zh-CN" sz="1700" dirty="0"/>
                        <a:t>pm2.5</a:t>
                      </a:r>
                      <a:r>
                        <a:rPr lang="zh-CN" altLang="en-US" sz="1700" dirty="0"/>
                        <a:t>增多</a:t>
                      </a:r>
                    </a:p>
                  </a:txBody>
                  <a:tcPr marL="86657" marR="86657" marT="43328" marB="43328"/>
                </a:tc>
                <a:tc>
                  <a:txBody>
                    <a:bodyPr/>
                    <a:lstStyle/>
                    <a:p>
                      <a:r>
                        <a:rPr lang="zh-CN" altLang="en-US" sz="1700" dirty="0"/>
                        <a:t>呼吁市民低碳出行，对于购买新能源车加大补贴力度</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66500219"/>
                  </a:ext>
                </a:extLst>
              </a:tr>
              <a:tr h="490918">
                <a:tc>
                  <a:txBody>
                    <a:bodyPr/>
                    <a:lstStyle/>
                    <a:p>
                      <a:r>
                        <a:rPr lang="zh-CN" altLang="en-US" sz="1700" dirty="0"/>
                        <a:t>露点</a:t>
                      </a:r>
                    </a:p>
                  </a:txBody>
                  <a:tcPr marL="86657" marR="86657" marT="43328" marB="43328"/>
                </a:tc>
                <a:tc>
                  <a:txBody>
                    <a:bodyPr/>
                    <a:lstStyle/>
                    <a:p>
                      <a:r>
                        <a:rPr lang="zh-CN" altLang="en-US" sz="1700" dirty="0"/>
                        <a:t>越低，浓度越高</a:t>
                      </a:r>
                    </a:p>
                  </a:txBody>
                  <a:tcPr marL="86657" marR="86657" marT="43328" marB="43328"/>
                </a:tc>
                <a:tc>
                  <a:txBody>
                    <a:bodyPr/>
                    <a:lstStyle/>
                    <a:p>
                      <a:endParaRPr lang="zh-CN" altLang="en-US" sz="1700" dirty="0"/>
                    </a:p>
                  </a:txBody>
                  <a:tcPr marL="86657" marR="86657" marT="43328" marB="43328"/>
                </a:tc>
                <a:tc>
                  <a:txBody>
                    <a:bodyPr/>
                    <a:lstStyle/>
                    <a:p>
                      <a:r>
                        <a:rPr lang="en-US" altLang="zh-CN" sz="1700" dirty="0"/>
                        <a:t>/</a:t>
                      </a:r>
                      <a:endParaRPr lang="zh-CN" altLang="en-US" sz="1700" dirty="0"/>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94387239"/>
                  </a:ext>
                </a:extLst>
              </a:tr>
              <a:tr h="490918">
                <a:tc>
                  <a:txBody>
                    <a:bodyPr/>
                    <a:lstStyle/>
                    <a:p>
                      <a:r>
                        <a:rPr lang="zh-CN" altLang="en-US" sz="1700" dirty="0"/>
                        <a:t>累积降雨量</a:t>
                      </a:r>
                    </a:p>
                  </a:txBody>
                  <a:tcPr marL="86657" marR="86657" marT="43328" marB="43328"/>
                </a:tc>
                <a:tc>
                  <a:txBody>
                    <a:bodyPr/>
                    <a:lstStyle/>
                    <a:p>
                      <a:r>
                        <a:rPr lang="zh-CN" altLang="en-US" sz="1700" dirty="0"/>
                        <a:t>越高，浓度越低</a:t>
                      </a:r>
                    </a:p>
                  </a:txBody>
                  <a:tcPr marL="86657" marR="86657" marT="43328" marB="43328"/>
                </a:tc>
                <a:tc>
                  <a:txBody>
                    <a:bodyPr/>
                    <a:lstStyle/>
                    <a:p>
                      <a:r>
                        <a:rPr lang="zh-CN" altLang="en-US" sz="1700" dirty="0"/>
                        <a:t>雨水对</a:t>
                      </a:r>
                      <a:r>
                        <a:rPr lang="en-US" altLang="zh-CN" sz="1700" dirty="0"/>
                        <a:t>pm2.5</a:t>
                      </a:r>
                      <a:r>
                        <a:rPr lang="zh-CN" altLang="en-US" sz="1700" dirty="0"/>
                        <a:t>的吸附作用</a:t>
                      </a:r>
                    </a:p>
                  </a:txBody>
                  <a:tcPr marL="86657" marR="86657" marT="43328" marB="43328"/>
                </a:tc>
                <a:tc>
                  <a:txBody>
                    <a:bodyPr/>
                    <a:lstStyle/>
                    <a:p>
                      <a:r>
                        <a:rPr lang="en-US" altLang="zh-CN" sz="1700" dirty="0"/>
                        <a:t>/</a:t>
                      </a:r>
                      <a:endParaRPr lang="zh-CN" altLang="en-US" sz="1700" dirty="0"/>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4243563"/>
                  </a:ext>
                </a:extLst>
              </a:tr>
              <a:tr h="490918">
                <a:tc>
                  <a:txBody>
                    <a:bodyPr/>
                    <a:lstStyle/>
                    <a:p>
                      <a:r>
                        <a:rPr lang="zh-CN" altLang="en-US" sz="1700" dirty="0"/>
                        <a:t>东北风</a:t>
                      </a:r>
                    </a:p>
                  </a:txBody>
                  <a:tcPr marL="86657" marR="86657" marT="43328" marB="43328"/>
                </a:tc>
                <a:tc>
                  <a:txBody>
                    <a:bodyPr/>
                    <a:lstStyle/>
                    <a:p>
                      <a:r>
                        <a:rPr lang="zh-CN" altLang="en-US" sz="1700" dirty="0"/>
                        <a:t>负效应</a:t>
                      </a:r>
                    </a:p>
                  </a:txBody>
                  <a:tcPr marL="86657" marR="86657" marT="43328" marB="43328"/>
                </a:tc>
                <a:tc>
                  <a:txBody>
                    <a:bodyPr/>
                    <a:lstStyle/>
                    <a:p>
                      <a:r>
                        <a:rPr lang="zh-CN" altLang="en-US" sz="1700" dirty="0"/>
                        <a:t>风从海上吹来</a:t>
                      </a:r>
                    </a:p>
                  </a:txBody>
                  <a:tcPr marL="86657" marR="86657" marT="43328" marB="43328"/>
                </a:tc>
                <a:tc>
                  <a:txBody>
                    <a:bodyPr/>
                    <a:lstStyle/>
                    <a:p>
                      <a:r>
                        <a:rPr lang="en-US" altLang="zh-CN" sz="1700" dirty="0"/>
                        <a:t>/</a:t>
                      </a:r>
                      <a:endParaRPr lang="zh-CN" altLang="en-US" sz="1700" dirty="0"/>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9653002"/>
                  </a:ext>
                </a:extLst>
              </a:tr>
              <a:tr h="637274">
                <a:tc>
                  <a:txBody>
                    <a:bodyPr/>
                    <a:lstStyle/>
                    <a:p>
                      <a:r>
                        <a:rPr lang="zh-CN" altLang="en-US" sz="1700" dirty="0"/>
                        <a:t>西北风</a:t>
                      </a:r>
                    </a:p>
                  </a:txBody>
                  <a:tcPr marL="86657" marR="86657" marT="43328" marB="43328"/>
                </a:tc>
                <a:tc>
                  <a:txBody>
                    <a:bodyPr/>
                    <a:lstStyle/>
                    <a:p>
                      <a:r>
                        <a:rPr lang="zh-CN" altLang="en-US" sz="1700" dirty="0"/>
                        <a:t>正效应</a:t>
                      </a:r>
                    </a:p>
                  </a:txBody>
                  <a:tcPr marL="86657" marR="86657" marT="43328" marB="43328"/>
                </a:tc>
                <a:tc>
                  <a:txBody>
                    <a:bodyPr/>
                    <a:lstStyle/>
                    <a:p>
                      <a:r>
                        <a:rPr lang="zh-CN" altLang="en-US" sz="1700" dirty="0"/>
                        <a:t>北京、河北等雾霾严重地区</a:t>
                      </a:r>
                    </a:p>
                  </a:txBody>
                  <a:tcPr marL="86657" marR="86657" marT="43328" marB="43328"/>
                </a:tc>
                <a:tc>
                  <a:txBody>
                    <a:bodyPr/>
                    <a:lstStyle/>
                    <a:p>
                      <a:r>
                        <a:rPr lang="zh-CN" altLang="en-US" sz="1700" dirty="0"/>
                        <a:t>产业结构调整，从要素驱动转变为创新驱动，提高资源利用率</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2281185"/>
                  </a:ext>
                </a:extLst>
              </a:tr>
              <a:tr h="490918">
                <a:tc>
                  <a:txBody>
                    <a:bodyPr/>
                    <a:lstStyle/>
                    <a:p>
                      <a:r>
                        <a:rPr lang="zh-CN" altLang="en-US" sz="1700"/>
                        <a:t>西南风</a:t>
                      </a:r>
                      <a:endParaRPr lang="zh-CN" altLang="en-US" sz="1700" dirty="0"/>
                    </a:p>
                  </a:txBody>
                  <a:tcPr marL="86657" marR="86657" marT="43328" marB="43328"/>
                </a:tc>
                <a:tc>
                  <a:txBody>
                    <a:bodyPr/>
                    <a:lstStyle/>
                    <a:p>
                      <a:r>
                        <a:rPr lang="zh-CN" altLang="en-US" sz="1700" dirty="0"/>
                        <a:t>正效应</a:t>
                      </a:r>
                    </a:p>
                  </a:txBody>
                  <a:tcPr marL="86657" marR="86657" marT="43328" marB="43328"/>
                </a:tc>
                <a:tc>
                  <a:txBody>
                    <a:bodyPr/>
                    <a:lstStyle/>
                    <a:p>
                      <a:r>
                        <a:rPr lang="zh-CN" altLang="en-US" sz="1700" dirty="0"/>
                        <a:t>内陆地区</a:t>
                      </a:r>
                    </a:p>
                  </a:txBody>
                  <a:tcPr marL="86657" marR="86657" marT="43328" marB="43328"/>
                </a:tc>
                <a:tc>
                  <a:txBody>
                    <a:bodyPr/>
                    <a:lstStyle/>
                    <a:p>
                      <a:r>
                        <a:rPr lang="zh-CN" altLang="en-US" sz="1700" dirty="0"/>
                        <a:t>同上</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3713526"/>
                  </a:ext>
                </a:extLst>
              </a:tr>
              <a:tr h="825806">
                <a:tc>
                  <a:txBody>
                    <a:bodyPr/>
                    <a:lstStyle/>
                    <a:p>
                      <a:r>
                        <a:rPr lang="zh-CN" altLang="en-US" sz="1700" dirty="0"/>
                        <a:t>无风向</a:t>
                      </a:r>
                    </a:p>
                  </a:txBody>
                  <a:tcPr marL="86657" marR="86657" marT="43328" marB="43328"/>
                </a:tc>
                <a:tc>
                  <a:txBody>
                    <a:bodyPr/>
                    <a:lstStyle/>
                    <a:p>
                      <a:r>
                        <a:rPr lang="zh-CN" altLang="en-US" sz="1700" dirty="0"/>
                        <a:t>正效应</a:t>
                      </a:r>
                    </a:p>
                  </a:txBody>
                  <a:tcPr marL="86657" marR="86657" marT="43328" marB="43328"/>
                </a:tc>
                <a:tc>
                  <a:txBody>
                    <a:bodyPr/>
                    <a:lstStyle/>
                    <a:p>
                      <a:r>
                        <a:rPr lang="zh-CN" altLang="en-US" sz="1700" dirty="0"/>
                        <a:t>空气不流通造成颗粒物累积</a:t>
                      </a:r>
                    </a:p>
                  </a:txBody>
                  <a:tcPr marL="86657" marR="86657" marT="43328" marB="43328"/>
                </a:tc>
                <a:tc>
                  <a:txBody>
                    <a:bodyPr/>
                    <a:lstStyle/>
                    <a:p>
                      <a:r>
                        <a:rPr lang="zh-CN" altLang="en-US" sz="1700" dirty="0"/>
                        <a:t>空气净化器、绿色植物（治标不治本）</a:t>
                      </a:r>
                    </a:p>
                  </a:txBody>
                  <a:tcPr marL="86657" marR="86657" marT="43328" marB="4332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6975367"/>
                  </a:ext>
                </a:extLst>
              </a:tr>
            </a:tbl>
          </a:graphicData>
        </a:graphic>
      </p:graphicFrame>
    </p:spTree>
    <p:extLst>
      <p:ext uri="{BB962C8B-B14F-4D97-AF65-F5344CB8AC3E}">
        <p14:creationId xmlns:p14="http://schemas.microsoft.com/office/powerpoint/2010/main" val="3042192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40403" y="1795984"/>
            <a:ext cx="3082359" cy="1200329"/>
          </a:xfrm>
          <a:prstGeom prst="rect">
            <a:avLst/>
          </a:prstGeom>
          <a:noFill/>
        </p:spPr>
        <p:txBody>
          <a:bodyPr wrap="square" rtlCol="0">
            <a:spAutoFit/>
          </a:bodyPr>
          <a:lstStyle/>
          <a:p>
            <a:pPr algn="ctr"/>
            <a:endParaRPr lang="zh-CN" altLang="en-US" sz="7200" kern="100" spc="2500" dirty="0">
              <a:solidFill>
                <a:schemeClr val="accent6"/>
              </a:solidFill>
              <a:latin typeface="Agency FB" panose="020B0503020202020204" pitchFamily="34" charset="0"/>
              <a:ea typeface="微软雅黑" panose="020B0503020204020204" pitchFamily="34" charset="-122"/>
            </a:endParaRPr>
          </a:p>
        </p:txBody>
      </p:sp>
      <p:grpSp>
        <p:nvGrpSpPr>
          <p:cNvPr id="4" name="组合 3"/>
          <p:cNvGrpSpPr/>
          <p:nvPr/>
        </p:nvGrpSpPr>
        <p:grpSpPr>
          <a:xfrm>
            <a:off x="7715181" y="2793517"/>
            <a:ext cx="220382" cy="202796"/>
            <a:chOff x="7458508" y="2037620"/>
            <a:chExt cx="220382" cy="202796"/>
          </a:xfrm>
        </p:grpSpPr>
        <p:sp>
          <p:nvSpPr>
            <p:cNvPr id="8" name="矩形 7"/>
            <p:cNvSpPr/>
            <p:nvPr/>
          </p:nvSpPr>
          <p:spPr>
            <a:xfrm rot="1482488">
              <a:off x="7531968" y="2037620"/>
              <a:ext cx="146922" cy="1469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58508" y="2093495"/>
              <a:ext cx="146922" cy="1469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280176" y="2996313"/>
            <a:ext cx="7631648" cy="830997"/>
          </a:xfrm>
          <a:prstGeom prst="rect">
            <a:avLst/>
          </a:prstGeom>
          <a:noFill/>
        </p:spPr>
        <p:txBody>
          <a:bodyPr wrap="square" rtlCol="0">
            <a:spAutoFit/>
          </a:bodyPr>
          <a:lstStyle/>
          <a:p>
            <a:pPr algn="ctr"/>
            <a:r>
              <a:rPr lang="zh-CN" altLang="en-US" sz="4800" kern="100" spc="800" dirty="0">
                <a:solidFill>
                  <a:schemeClr val="accent6"/>
                </a:solidFill>
                <a:latin typeface="幼圆" panose="02010509060101010101" pitchFamily="49" charset="-122"/>
                <a:ea typeface="幼圆" panose="02010509060101010101" pitchFamily="49" charset="-122"/>
              </a:rPr>
              <a:t>谢谢您的聆听！</a:t>
            </a:r>
          </a:p>
        </p:txBody>
      </p:sp>
      <p:sp>
        <p:nvSpPr>
          <p:cNvPr id="5" name="文本框 4"/>
          <p:cNvSpPr txBox="1"/>
          <p:nvPr/>
        </p:nvSpPr>
        <p:spPr>
          <a:xfrm>
            <a:off x="5285014" y="5678421"/>
            <a:ext cx="1621972" cy="295466"/>
          </a:xfrm>
          <a:prstGeom prst="rect">
            <a:avLst/>
          </a:prstGeom>
          <a:noFill/>
        </p:spPr>
        <p:txBody>
          <a:bodyPr wrap="square" rtlCol="0">
            <a:spAutoFit/>
          </a:bodyPr>
          <a:lstStyle/>
          <a:p>
            <a:pPr algn="ctr">
              <a:lnSpc>
                <a:spcPct val="120000"/>
              </a:lnSpc>
            </a:pPr>
            <a:r>
              <a:rPr lang="zh-CN" altLang="en-US" sz="1100" kern="100" spc="600" dirty="0">
                <a:solidFill>
                  <a:schemeClr val="accent6"/>
                </a:solidFill>
                <a:latin typeface="微软雅黑" panose="020B0503020204020204" pitchFamily="34" charset="-122"/>
                <a:ea typeface="微软雅黑" panose="020B0503020204020204" pitchFamily="34" charset="-122"/>
              </a:rPr>
              <a:t>汇报人：梁力</a:t>
            </a:r>
          </a:p>
        </p:txBody>
      </p:sp>
      <p:sp>
        <p:nvSpPr>
          <p:cNvPr id="6" name="文本框 5"/>
          <p:cNvSpPr txBox="1"/>
          <p:nvPr/>
        </p:nvSpPr>
        <p:spPr>
          <a:xfrm>
            <a:off x="5380718" y="5973887"/>
            <a:ext cx="1430565" cy="278281"/>
          </a:xfrm>
          <a:prstGeom prst="rect">
            <a:avLst/>
          </a:prstGeom>
          <a:noFill/>
        </p:spPr>
        <p:txBody>
          <a:bodyPr wrap="square" rtlCol="0">
            <a:spAutoFit/>
          </a:bodyPr>
          <a:lstStyle/>
          <a:p>
            <a:pPr algn="ctr">
              <a:lnSpc>
                <a:spcPct val="120000"/>
              </a:lnSpc>
            </a:pPr>
            <a:r>
              <a:rPr lang="en-US" altLang="zh-CN" sz="1100" kern="100" spc="200" dirty="0">
                <a:solidFill>
                  <a:schemeClr val="accent6"/>
                </a:solidFill>
                <a:latin typeface="微软雅黑" panose="020B0503020204020204" pitchFamily="34" charset="-122"/>
                <a:ea typeface="微软雅黑" panose="020B0503020204020204" pitchFamily="34" charset="-122"/>
              </a:rPr>
              <a:t>2017.12.26</a:t>
            </a:r>
            <a:endParaRPr lang="zh-CN" altLang="en-US" sz="1100" kern="100" spc="2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496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strVal val="#ppt_w+.3"/>
                                          </p:val>
                                        </p:tav>
                                        <p:tav tm="100000">
                                          <p:val>
                                            <p:strVal val="#ppt_w"/>
                                          </p:val>
                                        </p:tav>
                                      </p:tavLst>
                                    </p:anim>
                                    <p:anim calcmode="lin" valueType="num">
                                      <p:cBhvr>
                                        <p:cTn id="8" dur="1500" fill="hold"/>
                                        <p:tgtEl>
                                          <p:spTgt spid="3"/>
                                        </p:tgtEl>
                                        <p:attrNameLst>
                                          <p:attrName>ppt_h</p:attrName>
                                        </p:attrNameLst>
                                      </p:cBhvr>
                                      <p:tavLst>
                                        <p:tav tm="0">
                                          <p:val>
                                            <p:strVal val="#ppt_h"/>
                                          </p:val>
                                        </p:tav>
                                        <p:tav tm="100000">
                                          <p:val>
                                            <p:strVal val="#ppt_h"/>
                                          </p:val>
                                        </p:tav>
                                      </p:tavLst>
                                    </p:anim>
                                    <p:animEffect transition="in" filter="fade">
                                      <p:cBhvr>
                                        <p:cTn id="9" dur="1500"/>
                                        <p:tgtEl>
                                          <p:spTgt spid="3"/>
                                        </p:tgtEl>
                                      </p:cBhvr>
                                    </p:animEffect>
                                  </p:childTnLst>
                                </p:cTn>
                              </p:par>
                              <p:par>
                                <p:cTn id="10" presetID="42" presetClass="entr" presetSubtype="0" fill="hold" grpId="0" nodeType="with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9" presetClass="entr" presetSubtype="0" decel="100000"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360"/>
                                          </p:val>
                                        </p:tav>
                                        <p:tav tm="100000">
                                          <p:val>
                                            <p:fltVal val="0"/>
                                          </p:val>
                                        </p:tav>
                                      </p:tavLst>
                                    </p:anim>
                                    <p:animEffect transition="in" filter="fade">
                                      <p:cBhvr>
                                        <p:cTn id="20" dur="1000"/>
                                        <p:tgtEl>
                                          <p:spTgt spid="4"/>
                                        </p:tgtEl>
                                      </p:cBhvr>
                                    </p:animEffect>
                                  </p:childTnLst>
                                </p:cTn>
                              </p:par>
                              <p:par>
                                <p:cTn id="21" presetID="42" presetClass="entr" presetSubtype="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10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56"/>
          <p:cNvSpPr>
            <a:spLocks noEditPoints="1"/>
          </p:cNvSpPr>
          <p:nvPr/>
        </p:nvSpPr>
        <p:spPr bwMode="auto">
          <a:xfrm>
            <a:off x="5956969" y="5253905"/>
            <a:ext cx="299311" cy="503439"/>
          </a:xfrm>
          <a:custGeom>
            <a:avLst/>
            <a:gdLst>
              <a:gd name="T0" fmla="*/ 72 w 77"/>
              <a:gd name="T1" fmla="*/ 108 h 129"/>
              <a:gd name="T2" fmla="*/ 73 w 77"/>
              <a:gd name="T3" fmla="*/ 99 h 129"/>
              <a:gd name="T4" fmla="*/ 60 w 77"/>
              <a:gd name="T5" fmla="*/ 65 h 129"/>
              <a:gd name="T6" fmla="*/ 67 w 77"/>
              <a:gd name="T7" fmla="*/ 65 h 129"/>
              <a:gd name="T8" fmla="*/ 67 w 77"/>
              <a:gd name="T9" fmla="*/ 71 h 129"/>
              <a:gd name="T10" fmla="*/ 71 w 77"/>
              <a:gd name="T11" fmla="*/ 71 h 129"/>
              <a:gd name="T12" fmla="*/ 71 w 77"/>
              <a:gd name="T13" fmla="*/ 57 h 129"/>
              <a:gd name="T14" fmla="*/ 67 w 77"/>
              <a:gd name="T15" fmla="*/ 57 h 129"/>
              <a:gd name="T16" fmla="*/ 67 w 77"/>
              <a:gd name="T17" fmla="*/ 62 h 129"/>
              <a:gd name="T18" fmla="*/ 59 w 77"/>
              <a:gd name="T19" fmla="*/ 62 h 129"/>
              <a:gd name="T20" fmla="*/ 51 w 77"/>
              <a:gd name="T21" fmla="*/ 40 h 129"/>
              <a:gd name="T22" fmla="*/ 53 w 77"/>
              <a:gd name="T23" fmla="*/ 34 h 129"/>
              <a:gd name="T24" fmla="*/ 39 w 77"/>
              <a:gd name="T25" fmla="*/ 19 h 129"/>
              <a:gd name="T26" fmla="*/ 39 w 77"/>
              <a:gd name="T27" fmla="*/ 0 h 129"/>
              <a:gd name="T28" fmla="*/ 35 w 77"/>
              <a:gd name="T29" fmla="*/ 0 h 129"/>
              <a:gd name="T30" fmla="*/ 35 w 77"/>
              <a:gd name="T31" fmla="*/ 19 h 129"/>
              <a:gd name="T32" fmla="*/ 21 w 77"/>
              <a:gd name="T33" fmla="*/ 34 h 129"/>
              <a:gd name="T34" fmla="*/ 24 w 77"/>
              <a:gd name="T35" fmla="*/ 43 h 129"/>
              <a:gd name="T36" fmla="*/ 17 w 77"/>
              <a:gd name="T37" fmla="*/ 62 h 129"/>
              <a:gd name="T38" fmla="*/ 9 w 77"/>
              <a:gd name="T39" fmla="*/ 62 h 129"/>
              <a:gd name="T40" fmla="*/ 9 w 77"/>
              <a:gd name="T41" fmla="*/ 57 h 129"/>
              <a:gd name="T42" fmla="*/ 5 w 77"/>
              <a:gd name="T43" fmla="*/ 57 h 129"/>
              <a:gd name="T44" fmla="*/ 5 w 77"/>
              <a:gd name="T45" fmla="*/ 71 h 129"/>
              <a:gd name="T46" fmla="*/ 9 w 77"/>
              <a:gd name="T47" fmla="*/ 71 h 129"/>
              <a:gd name="T48" fmla="*/ 9 w 77"/>
              <a:gd name="T49" fmla="*/ 65 h 129"/>
              <a:gd name="T50" fmla="*/ 16 w 77"/>
              <a:gd name="T51" fmla="*/ 65 h 129"/>
              <a:gd name="T52" fmla="*/ 3 w 77"/>
              <a:gd name="T53" fmla="*/ 99 h 129"/>
              <a:gd name="T54" fmla="*/ 4 w 77"/>
              <a:gd name="T55" fmla="*/ 108 h 129"/>
              <a:gd name="T56" fmla="*/ 0 w 77"/>
              <a:gd name="T57" fmla="*/ 129 h 129"/>
              <a:gd name="T58" fmla="*/ 10 w 77"/>
              <a:gd name="T59" fmla="*/ 111 h 129"/>
              <a:gd name="T60" fmla="*/ 17 w 77"/>
              <a:gd name="T61" fmla="*/ 104 h 129"/>
              <a:gd name="T62" fmla="*/ 38 w 77"/>
              <a:gd name="T63" fmla="*/ 50 h 129"/>
              <a:gd name="T64" fmla="*/ 59 w 77"/>
              <a:gd name="T65" fmla="*/ 104 h 129"/>
              <a:gd name="T66" fmla="*/ 66 w 77"/>
              <a:gd name="T67" fmla="*/ 111 h 129"/>
              <a:gd name="T68" fmla="*/ 77 w 77"/>
              <a:gd name="T69" fmla="*/ 129 h 129"/>
              <a:gd name="T70" fmla="*/ 72 w 77"/>
              <a:gd name="T71" fmla="*/ 108 h 129"/>
              <a:gd name="T72" fmla="*/ 37 w 77"/>
              <a:gd name="T73" fmla="*/ 45 h 129"/>
              <a:gd name="T74" fmla="*/ 27 w 77"/>
              <a:gd name="T75" fmla="*/ 34 h 129"/>
              <a:gd name="T76" fmla="*/ 37 w 77"/>
              <a:gd name="T77" fmla="*/ 23 h 129"/>
              <a:gd name="T78" fmla="*/ 48 w 77"/>
              <a:gd name="T79" fmla="*/ 34 h 129"/>
              <a:gd name="T80" fmla="*/ 37 w 77"/>
              <a:gd name="T81" fmla="*/ 4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29">
                <a:moveTo>
                  <a:pt x="72" y="108"/>
                </a:moveTo>
                <a:cubicBezTo>
                  <a:pt x="73" y="99"/>
                  <a:pt x="73" y="99"/>
                  <a:pt x="73" y="99"/>
                </a:cubicBezTo>
                <a:cubicBezTo>
                  <a:pt x="60" y="65"/>
                  <a:pt x="60" y="65"/>
                  <a:pt x="60" y="65"/>
                </a:cubicBezTo>
                <a:cubicBezTo>
                  <a:pt x="67" y="65"/>
                  <a:pt x="67" y="65"/>
                  <a:pt x="67" y="65"/>
                </a:cubicBezTo>
                <a:cubicBezTo>
                  <a:pt x="67" y="71"/>
                  <a:pt x="67" y="71"/>
                  <a:pt x="67" y="71"/>
                </a:cubicBezTo>
                <a:cubicBezTo>
                  <a:pt x="71" y="71"/>
                  <a:pt x="71" y="71"/>
                  <a:pt x="71" y="71"/>
                </a:cubicBezTo>
                <a:cubicBezTo>
                  <a:pt x="71" y="57"/>
                  <a:pt x="71" y="57"/>
                  <a:pt x="71" y="57"/>
                </a:cubicBezTo>
                <a:cubicBezTo>
                  <a:pt x="67" y="57"/>
                  <a:pt x="67" y="57"/>
                  <a:pt x="67" y="57"/>
                </a:cubicBezTo>
                <a:cubicBezTo>
                  <a:pt x="67" y="62"/>
                  <a:pt x="67" y="62"/>
                  <a:pt x="67" y="62"/>
                </a:cubicBezTo>
                <a:cubicBezTo>
                  <a:pt x="59" y="62"/>
                  <a:pt x="59" y="62"/>
                  <a:pt x="59" y="62"/>
                </a:cubicBezTo>
                <a:cubicBezTo>
                  <a:pt x="51" y="40"/>
                  <a:pt x="51" y="40"/>
                  <a:pt x="51" y="40"/>
                </a:cubicBezTo>
                <a:cubicBezTo>
                  <a:pt x="52" y="38"/>
                  <a:pt x="53" y="36"/>
                  <a:pt x="53" y="34"/>
                </a:cubicBezTo>
                <a:cubicBezTo>
                  <a:pt x="53" y="26"/>
                  <a:pt x="47" y="20"/>
                  <a:pt x="39" y="19"/>
                </a:cubicBezTo>
                <a:cubicBezTo>
                  <a:pt x="39" y="0"/>
                  <a:pt x="39" y="0"/>
                  <a:pt x="39" y="0"/>
                </a:cubicBezTo>
                <a:cubicBezTo>
                  <a:pt x="35" y="0"/>
                  <a:pt x="35" y="0"/>
                  <a:pt x="35" y="0"/>
                </a:cubicBezTo>
                <a:cubicBezTo>
                  <a:pt x="35" y="19"/>
                  <a:pt x="35" y="19"/>
                  <a:pt x="35" y="19"/>
                </a:cubicBezTo>
                <a:cubicBezTo>
                  <a:pt x="27" y="20"/>
                  <a:pt x="21" y="26"/>
                  <a:pt x="21" y="34"/>
                </a:cubicBezTo>
                <a:cubicBezTo>
                  <a:pt x="21" y="37"/>
                  <a:pt x="22" y="40"/>
                  <a:pt x="24" y="43"/>
                </a:cubicBezTo>
                <a:cubicBezTo>
                  <a:pt x="17" y="62"/>
                  <a:pt x="17" y="62"/>
                  <a:pt x="17" y="62"/>
                </a:cubicBezTo>
                <a:cubicBezTo>
                  <a:pt x="9" y="62"/>
                  <a:pt x="9" y="62"/>
                  <a:pt x="9" y="62"/>
                </a:cubicBezTo>
                <a:cubicBezTo>
                  <a:pt x="9" y="57"/>
                  <a:pt x="9" y="57"/>
                  <a:pt x="9" y="57"/>
                </a:cubicBezTo>
                <a:cubicBezTo>
                  <a:pt x="5" y="57"/>
                  <a:pt x="5" y="57"/>
                  <a:pt x="5" y="57"/>
                </a:cubicBezTo>
                <a:cubicBezTo>
                  <a:pt x="5" y="71"/>
                  <a:pt x="5" y="71"/>
                  <a:pt x="5" y="71"/>
                </a:cubicBezTo>
                <a:cubicBezTo>
                  <a:pt x="9" y="71"/>
                  <a:pt x="9" y="71"/>
                  <a:pt x="9" y="71"/>
                </a:cubicBezTo>
                <a:cubicBezTo>
                  <a:pt x="9" y="65"/>
                  <a:pt x="9" y="65"/>
                  <a:pt x="9" y="65"/>
                </a:cubicBezTo>
                <a:cubicBezTo>
                  <a:pt x="16" y="65"/>
                  <a:pt x="16" y="65"/>
                  <a:pt x="16" y="65"/>
                </a:cubicBezTo>
                <a:cubicBezTo>
                  <a:pt x="3" y="99"/>
                  <a:pt x="3" y="99"/>
                  <a:pt x="3" y="99"/>
                </a:cubicBezTo>
                <a:cubicBezTo>
                  <a:pt x="4" y="108"/>
                  <a:pt x="4" y="108"/>
                  <a:pt x="4" y="108"/>
                </a:cubicBezTo>
                <a:cubicBezTo>
                  <a:pt x="0" y="129"/>
                  <a:pt x="0" y="129"/>
                  <a:pt x="0" y="129"/>
                </a:cubicBezTo>
                <a:cubicBezTo>
                  <a:pt x="10" y="111"/>
                  <a:pt x="10" y="111"/>
                  <a:pt x="10" y="111"/>
                </a:cubicBezTo>
                <a:cubicBezTo>
                  <a:pt x="17" y="104"/>
                  <a:pt x="17" y="104"/>
                  <a:pt x="17" y="104"/>
                </a:cubicBezTo>
                <a:cubicBezTo>
                  <a:pt x="38" y="50"/>
                  <a:pt x="38" y="50"/>
                  <a:pt x="38" y="50"/>
                </a:cubicBezTo>
                <a:cubicBezTo>
                  <a:pt x="59" y="104"/>
                  <a:pt x="59" y="104"/>
                  <a:pt x="59" y="104"/>
                </a:cubicBezTo>
                <a:cubicBezTo>
                  <a:pt x="66" y="111"/>
                  <a:pt x="66" y="111"/>
                  <a:pt x="66" y="111"/>
                </a:cubicBezTo>
                <a:cubicBezTo>
                  <a:pt x="77" y="129"/>
                  <a:pt x="77" y="129"/>
                  <a:pt x="77" y="129"/>
                </a:cubicBezTo>
                <a:lnTo>
                  <a:pt x="72" y="108"/>
                </a:lnTo>
                <a:close/>
                <a:moveTo>
                  <a:pt x="37" y="45"/>
                </a:moveTo>
                <a:cubicBezTo>
                  <a:pt x="31" y="45"/>
                  <a:pt x="27" y="40"/>
                  <a:pt x="27" y="34"/>
                </a:cubicBezTo>
                <a:cubicBezTo>
                  <a:pt x="27" y="28"/>
                  <a:pt x="31" y="23"/>
                  <a:pt x="37" y="23"/>
                </a:cubicBezTo>
                <a:cubicBezTo>
                  <a:pt x="43" y="23"/>
                  <a:pt x="48" y="28"/>
                  <a:pt x="48" y="34"/>
                </a:cubicBezTo>
                <a:cubicBezTo>
                  <a:pt x="48" y="40"/>
                  <a:pt x="43" y="45"/>
                  <a:pt x="37" y="45"/>
                </a:cubicBezTo>
                <a:close/>
              </a:path>
            </a:pathLst>
          </a:custGeom>
          <a:solidFill>
            <a:schemeClr val="bg1">
              <a:lumMod val="95000"/>
            </a:schemeClr>
          </a:solid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流程图: 决策 4"/>
          <p:cNvSpPr/>
          <p:nvPr/>
        </p:nvSpPr>
        <p:spPr>
          <a:xfrm>
            <a:off x="4930762" y="4088918"/>
            <a:ext cx="2351725" cy="1129716"/>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5" name="组合 14"/>
          <p:cNvGrpSpPr/>
          <p:nvPr/>
        </p:nvGrpSpPr>
        <p:grpSpPr>
          <a:xfrm>
            <a:off x="5891426" y="4520731"/>
            <a:ext cx="441053" cy="477469"/>
            <a:chOff x="10301288" y="2559051"/>
            <a:chExt cx="692150" cy="749300"/>
          </a:xfrm>
          <a:solidFill>
            <a:schemeClr val="bg1">
              <a:lumMod val="95000"/>
            </a:schemeClr>
          </a:solidFill>
        </p:grpSpPr>
        <p:sp>
          <p:nvSpPr>
            <p:cNvPr id="16" name="Freeform 24"/>
            <p:cNvSpPr>
              <a:spLocks noEditPoints="1"/>
            </p:cNvSpPr>
            <p:nvPr/>
          </p:nvSpPr>
          <p:spPr bwMode="auto">
            <a:xfrm>
              <a:off x="10301288" y="2559051"/>
              <a:ext cx="531813" cy="534988"/>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5"/>
            <p:cNvSpPr>
              <a:spLocks noEditPoints="1"/>
            </p:cNvSpPr>
            <p:nvPr/>
          </p:nvSpPr>
          <p:spPr bwMode="auto">
            <a:xfrm>
              <a:off x="10726738" y="3040063"/>
              <a:ext cx="266700" cy="26828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流程图: 决策 5"/>
          <p:cNvSpPr/>
          <p:nvPr/>
        </p:nvSpPr>
        <p:spPr>
          <a:xfrm>
            <a:off x="4930762" y="3292761"/>
            <a:ext cx="2351725" cy="1129716"/>
          </a:xfrm>
          <a:prstGeom prst="flowChartDecisi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流程图: 决策 6"/>
          <p:cNvSpPr/>
          <p:nvPr/>
        </p:nvSpPr>
        <p:spPr>
          <a:xfrm>
            <a:off x="4920137" y="2496604"/>
            <a:ext cx="2351725" cy="1129716"/>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31" name="直接箭头连接符 30"/>
          <p:cNvCxnSpPr/>
          <p:nvPr/>
        </p:nvCxnSpPr>
        <p:spPr>
          <a:xfrm flipH="1">
            <a:off x="3797145" y="3070729"/>
            <a:ext cx="952954" cy="0"/>
          </a:xfrm>
          <a:prstGeom prst="straightConnector1">
            <a:avLst/>
          </a:prstGeom>
          <a:ln w="254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02578" y="2833302"/>
            <a:ext cx="2727653"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dirty="0"/>
              <a:t>多重填补</a:t>
            </a:r>
          </a:p>
        </p:txBody>
      </p:sp>
      <p:cxnSp>
        <p:nvCxnSpPr>
          <p:cNvPr id="28" name="直接箭头连接符 27"/>
          <p:cNvCxnSpPr/>
          <p:nvPr/>
        </p:nvCxnSpPr>
        <p:spPr>
          <a:xfrm>
            <a:off x="7429495" y="3859419"/>
            <a:ext cx="952954"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506273" y="3467770"/>
            <a:ext cx="2727653" cy="430374"/>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dirty="0"/>
              <a:t>LASSO </a:t>
            </a:r>
            <a:r>
              <a:rPr lang="zh-CN" altLang="en-US" dirty="0"/>
              <a:t>回归</a:t>
            </a:r>
            <a:endParaRPr lang="zh-CN" altLang="en-US" dirty="0">
              <a:solidFill>
                <a:schemeClr val="accent6"/>
              </a:solidFill>
            </a:endParaRPr>
          </a:p>
        </p:txBody>
      </p:sp>
      <p:cxnSp>
        <p:nvCxnSpPr>
          <p:cNvPr id="50" name="直接箭头连接符 49"/>
          <p:cNvCxnSpPr/>
          <p:nvPr/>
        </p:nvCxnSpPr>
        <p:spPr>
          <a:xfrm flipH="1">
            <a:off x="3797145" y="4678065"/>
            <a:ext cx="952954" cy="0"/>
          </a:xfrm>
          <a:prstGeom prst="straightConnector1">
            <a:avLst/>
          </a:prstGeom>
          <a:ln w="254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902578" y="4440638"/>
            <a:ext cx="2727653" cy="830997"/>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zh-CN" dirty="0"/>
              <a:t>响应变量具有多个有序值的</a:t>
            </a:r>
            <a:r>
              <a:rPr lang="zh-CN" altLang="en-US" dirty="0"/>
              <a:t>逻辑回归</a:t>
            </a:r>
          </a:p>
        </p:txBody>
      </p:sp>
      <p:sp>
        <p:nvSpPr>
          <p:cNvPr id="3" name="灯片编号占位符 2"/>
          <p:cNvSpPr>
            <a:spLocks noGrp="1"/>
          </p:cNvSpPr>
          <p:nvPr>
            <p:ph type="sldNum" sz="quarter" idx="12"/>
          </p:nvPr>
        </p:nvSpPr>
        <p:spPr/>
        <p:txBody>
          <a:bodyPr/>
          <a:lstStyle/>
          <a:p>
            <a:fld id="{77973F99-D92E-43F1-B379-24FEF9E38722}" type="slidenum">
              <a:rPr lang="zh-CN" altLang="en-US" smtClean="0"/>
              <a:pPr/>
              <a:t>4</a:t>
            </a:fld>
            <a:endParaRPr lang="zh-CN" altLang="en-US"/>
          </a:p>
        </p:txBody>
      </p:sp>
      <p:grpSp>
        <p:nvGrpSpPr>
          <p:cNvPr id="36" name="组合 35">
            <a:extLst>
              <a:ext uri="{FF2B5EF4-FFF2-40B4-BE49-F238E27FC236}">
                <a16:creationId xmlns:a16="http://schemas.microsoft.com/office/drawing/2014/main" id="{CD00002A-EFB8-4450-87EB-6213F262488F}"/>
              </a:ext>
            </a:extLst>
          </p:cNvPr>
          <p:cNvGrpSpPr/>
          <p:nvPr/>
        </p:nvGrpSpPr>
        <p:grpSpPr>
          <a:xfrm>
            <a:off x="5895460" y="3626320"/>
            <a:ext cx="441053" cy="477469"/>
            <a:chOff x="10301288" y="2559051"/>
            <a:chExt cx="692150" cy="749300"/>
          </a:xfrm>
          <a:solidFill>
            <a:schemeClr val="bg1">
              <a:lumMod val="95000"/>
            </a:schemeClr>
          </a:solidFill>
        </p:grpSpPr>
        <p:sp>
          <p:nvSpPr>
            <p:cNvPr id="37" name="Freeform 24">
              <a:extLst>
                <a:ext uri="{FF2B5EF4-FFF2-40B4-BE49-F238E27FC236}">
                  <a16:creationId xmlns:a16="http://schemas.microsoft.com/office/drawing/2014/main" id="{72CF7AEB-1A40-459D-9C5F-C1266D36ABB6}"/>
                </a:ext>
              </a:extLst>
            </p:cNvPr>
            <p:cNvSpPr>
              <a:spLocks noEditPoints="1"/>
            </p:cNvSpPr>
            <p:nvPr/>
          </p:nvSpPr>
          <p:spPr bwMode="auto">
            <a:xfrm>
              <a:off x="10301288" y="2559051"/>
              <a:ext cx="531813" cy="534988"/>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5">
              <a:extLst>
                <a:ext uri="{FF2B5EF4-FFF2-40B4-BE49-F238E27FC236}">
                  <a16:creationId xmlns:a16="http://schemas.microsoft.com/office/drawing/2014/main" id="{78E9D031-DF2B-4BE0-9B1D-6195B033B918}"/>
                </a:ext>
              </a:extLst>
            </p:cNvPr>
            <p:cNvSpPr>
              <a:spLocks noEditPoints="1"/>
            </p:cNvSpPr>
            <p:nvPr/>
          </p:nvSpPr>
          <p:spPr bwMode="auto">
            <a:xfrm>
              <a:off x="10726738" y="3040063"/>
              <a:ext cx="266700" cy="26828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a:extLst>
              <a:ext uri="{FF2B5EF4-FFF2-40B4-BE49-F238E27FC236}">
                <a16:creationId xmlns:a16="http://schemas.microsoft.com/office/drawing/2014/main" id="{6793A963-9817-4907-AF10-71C9D080E442}"/>
              </a:ext>
            </a:extLst>
          </p:cNvPr>
          <p:cNvGrpSpPr/>
          <p:nvPr/>
        </p:nvGrpSpPr>
        <p:grpSpPr>
          <a:xfrm>
            <a:off x="5875472" y="2780198"/>
            <a:ext cx="441053" cy="477469"/>
            <a:chOff x="10301288" y="2559051"/>
            <a:chExt cx="692150" cy="749300"/>
          </a:xfrm>
          <a:solidFill>
            <a:schemeClr val="bg1">
              <a:lumMod val="95000"/>
            </a:schemeClr>
          </a:solidFill>
        </p:grpSpPr>
        <p:sp>
          <p:nvSpPr>
            <p:cNvPr id="42" name="Freeform 24">
              <a:extLst>
                <a:ext uri="{FF2B5EF4-FFF2-40B4-BE49-F238E27FC236}">
                  <a16:creationId xmlns:a16="http://schemas.microsoft.com/office/drawing/2014/main" id="{A902A61E-DDAC-4C63-9C20-CACA9BEC20AC}"/>
                </a:ext>
              </a:extLst>
            </p:cNvPr>
            <p:cNvSpPr>
              <a:spLocks noEditPoints="1"/>
            </p:cNvSpPr>
            <p:nvPr/>
          </p:nvSpPr>
          <p:spPr bwMode="auto">
            <a:xfrm>
              <a:off x="10301288" y="2559051"/>
              <a:ext cx="531813" cy="534988"/>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
              <a:extLst>
                <a:ext uri="{FF2B5EF4-FFF2-40B4-BE49-F238E27FC236}">
                  <a16:creationId xmlns:a16="http://schemas.microsoft.com/office/drawing/2014/main" id="{B710D2E4-9703-4431-85E0-C5E2C05442F4}"/>
                </a:ext>
              </a:extLst>
            </p:cNvPr>
            <p:cNvSpPr>
              <a:spLocks noEditPoints="1"/>
            </p:cNvSpPr>
            <p:nvPr/>
          </p:nvSpPr>
          <p:spPr bwMode="auto">
            <a:xfrm>
              <a:off x="10726738" y="3040063"/>
              <a:ext cx="266700" cy="26828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917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22" presetClass="entr" presetSubtype="2" fill="hold" nodeType="withEffect">
                                  <p:stCondLst>
                                    <p:cond delay="100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75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75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par>
                                <p:cTn id="30" presetID="22" presetClass="entr" presetSubtype="8" fill="hold" nodeType="withEffect">
                                  <p:stCondLst>
                                    <p:cond delay="100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75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fltVal val="0"/>
                                          </p:val>
                                        </p:tav>
                                        <p:tav tm="100000">
                                          <p:val>
                                            <p:strVal val="#ppt_w"/>
                                          </p:val>
                                        </p:tav>
                                      </p:tavLst>
                                    </p:anim>
                                    <p:anim calcmode="lin" valueType="num">
                                      <p:cBhvr>
                                        <p:cTn id="43" dur="1000" fill="hold"/>
                                        <p:tgtEl>
                                          <p:spTgt spid="15"/>
                                        </p:tgtEl>
                                        <p:attrNameLst>
                                          <p:attrName>ppt_h</p:attrName>
                                        </p:attrNameLst>
                                      </p:cBhvr>
                                      <p:tavLst>
                                        <p:tav tm="0">
                                          <p:val>
                                            <p:fltVal val="0"/>
                                          </p:val>
                                        </p:tav>
                                        <p:tav tm="100000">
                                          <p:val>
                                            <p:strVal val="#ppt_h"/>
                                          </p:val>
                                        </p:tav>
                                      </p:tavLst>
                                    </p:anim>
                                    <p:animEffect transition="in" filter="fade">
                                      <p:cBhvr>
                                        <p:cTn id="44" dur="1000"/>
                                        <p:tgtEl>
                                          <p:spTgt spid="15"/>
                                        </p:tgtEl>
                                      </p:cBhvr>
                                    </p:animEffect>
                                  </p:childTnLst>
                                </p:cTn>
                              </p:par>
                              <p:par>
                                <p:cTn id="45" presetID="42" presetClass="entr" presetSubtype="0" fill="hold" grpId="0" nodeType="withEffect">
                                  <p:stCondLst>
                                    <p:cond delay="75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1000"/>
                                        <p:tgtEl>
                                          <p:spTgt spid="51"/>
                                        </p:tgtEl>
                                      </p:cBhvr>
                                    </p:animEffect>
                                    <p:anim calcmode="lin" valueType="num">
                                      <p:cBhvr>
                                        <p:cTn id="48" dur="1000" fill="hold"/>
                                        <p:tgtEl>
                                          <p:spTgt spid="51"/>
                                        </p:tgtEl>
                                        <p:attrNameLst>
                                          <p:attrName>ppt_x</p:attrName>
                                        </p:attrNameLst>
                                      </p:cBhvr>
                                      <p:tavLst>
                                        <p:tav tm="0">
                                          <p:val>
                                            <p:strVal val="#ppt_x"/>
                                          </p:val>
                                        </p:tav>
                                        <p:tav tm="100000">
                                          <p:val>
                                            <p:strVal val="#ppt_x"/>
                                          </p:val>
                                        </p:tav>
                                      </p:tavLst>
                                    </p:anim>
                                    <p:anim calcmode="lin" valueType="num">
                                      <p:cBhvr>
                                        <p:cTn id="49" dur="1000" fill="hold"/>
                                        <p:tgtEl>
                                          <p:spTgt spid="51"/>
                                        </p:tgtEl>
                                        <p:attrNameLst>
                                          <p:attrName>ppt_y</p:attrName>
                                        </p:attrNameLst>
                                      </p:cBhvr>
                                      <p:tavLst>
                                        <p:tav tm="0">
                                          <p:val>
                                            <p:strVal val="#ppt_y+.1"/>
                                          </p:val>
                                        </p:tav>
                                        <p:tav tm="100000">
                                          <p:val>
                                            <p:strVal val="#ppt_y"/>
                                          </p:val>
                                        </p:tav>
                                      </p:tavLst>
                                    </p:anim>
                                  </p:childTnLst>
                                </p:cTn>
                              </p:par>
                              <p:par>
                                <p:cTn id="50" presetID="22" presetClass="entr" presetSubtype="2" fill="hold" nodeType="withEffect">
                                  <p:stCondLst>
                                    <p:cond delay="1000"/>
                                  </p:stCondLst>
                                  <p:childTnLst>
                                    <p:set>
                                      <p:cBhvr>
                                        <p:cTn id="51" dur="1" fill="hold">
                                          <p:stCondLst>
                                            <p:cond delay="0"/>
                                          </p:stCondLst>
                                        </p:cTn>
                                        <p:tgtEl>
                                          <p:spTgt spid="50"/>
                                        </p:tgtEl>
                                        <p:attrNameLst>
                                          <p:attrName>style.visibility</p:attrName>
                                        </p:attrNameLst>
                                      </p:cBhvr>
                                      <p:to>
                                        <p:strVal val="visible"/>
                                      </p:to>
                                    </p:set>
                                    <p:animEffect transition="in" filter="wipe(right)">
                                      <p:cBhvr>
                                        <p:cTn id="52" dur="750"/>
                                        <p:tgtEl>
                                          <p:spTgt spid="5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Effect transition="in" filter="fade">
                                      <p:cBhvr>
                                        <p:cTn id="57" dur="1000"/>
                                        <p:tgtEl>
                                          <p:spTgt spid="14"/>
                                        </p:tgtEl>
                                      </p:cBhvr>
                                    </p:animEffect>
                                  </p:childTnLst>
                                </p:cTn>
                              </p:par>
                              <p:par>
                                <p:cTn id="58" presetID="53" presetClass="entr" presetSubtype="16"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1000" fill="hold"/>
                                        <p:tgtEl>
                                          <p:spTgt spid="36"/>
                                        </p:tgtEl>
                                        <p:attrNameLst>
                                          <p:attrName>ppt_w</p:attrName>
                                        </p:attrNameLst>
                                      </p:cBhvr>
                                      <p:tavLst>
                                        <p:tav tm="0">
                                          <p:val>
                                            <p:fltVal val="0"/>
                                          </p:val>
                                        </p:tav>
                                        <p:tav tm="100000">
                                          <p:val>
                                            <p:strVal val="#ppt_w"/>
                                          </p:val>
                                        </p:tav>
                                      </p:tavLst>
                                    </p:anim>
                                    <p:anim calcmode="lin" valueType="num">
                                      <p:cBhvr>
                                        <p:cTn id="61" dur="1000" fill="hold"/>
                                        <p:tgtEl>
                                          <p:spTgt spid="36"/>
                                        </p:tgtEl>
                                        <p:attrNameLst>
                                          <p:attrName>ppt_h</p:attrName>
                                        </p:attrNameLst>
                                      </p:cBhvr>
                                      <p:tavLst>
                                        <p:tav tm="0">
                                          <p:val>
                                            <p:fltVal val="0"/>
                                          </p:val>
                                        </p:tav>
                                        <p:tav tm="100000">
                                          <p:val>
                                            <p:strVal val="#ppt_h"/>
                                          </p:val>
                                        </p:tav>
                                      </p:tavLst>
                                    </p:anim>
                                    <p:animEffect transition="in" filter="fade">
                                      <p:cBhvr>
                                        <p:cTn id="62" dur="1000"/>
                                        <p:tgtEl>
                                          <p:spTgt spid="36"/>
                                        </p:tgtEl>
                                      </p:cBhvr>
                                    </p:animEffect>
                                  </p:childTnLst>
                                </p:cTn>
                              </p:par>
                              <p:par>
                                <p:cTn id="63" presetID="53" presetClass="entr" presetSubtype="16"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p:cTn id="65" dur="1000" fill="hold"/>
                                        <p:tgtEl>
                                          <p:spTgt spid="41"/>
                                        </p:tgtEl>
                                        <p:attrNameLst>
                                          <p:attrName>ppt_w</p:attrName>
                                        </p:attrNameLst>
                                      </p:cBhvr>
                                      <p:tavLst>
                                        <p:tav tm="0">
                                          <p:val>
                                            <p:fltVal val="0"/>
                                          </p:val>
                                        </p:tav>
                                        <p:tav tm="100000">
                                          <p:val>
                                            <p:strVal val="#ppt_w"/>
                                          </p:val>
                                        </p:tav>
                                      </p:tavLst>
                                    </p:anim>
                                    <p:anim calcmode="lin" valueType="num">
                                      <p:cBhvr>
                                        <p:cTn id="66" dur="1000" fill="hold"/>
                                        <p:tgtEl>
                                          <p:spTgt spid="41"/>
                                        </p:tgtEl>
                                        <p:attrNameLst>
                                          <p:attrName>ppt_h</p:attrName>
                                        </p:attrNameLst>
                                      </p:cBhvr>
                                      <p:tavLst>
                                        <p:tav tm="0">
                                          <p:val>
                                            <p:fltVal val="0"/>
                                          </p:val>
                                        </p:tav>
                                        <p:tav tm="100000">
                                          <p:val>
                                            <p:strVal val="#ppt_h"/>
                                          </p:val>
                                        </p:tav>
                                      </p:tavLst>
                                    </p:anim>
                                    <p:animEffect transition="in" filter="fade">
                                      <p:cBhvr>
                                        <p:cTn id="6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32" grpId="0"/>
      <p:bldP spid="38"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07084" y="2213812"/>
            <a:ext cx="6235122" cy="3963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cxnSp>
        <p:nvCxnSpPr>
          <p:cNvPr id="30" name="直接连接符 29"/>
          <p:cNvCxnSpPr/>
          <p:nvPr/>
        </p:nvCxnSpPr>
        <p:spPr>
          <a:xfrm flipH="1">
            <a:off x="5464440" y="6308238"/>
            <a:ext cx="242644" cy="24264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426618" y="5568386"/>
            <a:ext cx="1205384" cy="120538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926050" y="1549554"/>
            <a:ext cx="1205384" cy="120538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7973F99-D92E-43F1-B379-24FEF9E38722}" type="slidenum">
              <a:rPr kumimoji="0" lang="zh-CN" altLang="en-US" sz="2400" b="0" i="0" u="none" strike="noStrike" kern="1200" cap="none" spc="0" normalizeH="0" baseline="0" noProof="0" smtClean="0">
                <a:ln>
                  <a:noFill/>
                </a:ln>
                <a:solidFill>
                  <a:srgbClr val="FFFFFF">
                    <a:lumMod val="95000"/>
                  </a:srgbClr>
                </a:solidFill>
                <a:effectLst/>
                <a:uLnTx/>
                <a:uFillTx/>
                <a:latin typeface="Gill Sans MT" panose="020B0502020104020203"/>
                <a:ea typeface="华文中宋" panose="02010600040101010101" pitchFamily="2" charset="-122"/>
                <a:cs typeface="+mn-cs"/>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zh-CN" altLang="en-US" sz="2400" b="0" i="0" u="none" strike="noStrike" kern="1200" cap="none" spc="0" normalizeH="0" baseline="0" noProof="0">
              <a:ln>
                <a:noFill/>
              </a:ln>
              <a:solidFill>
                <a:srgbClr val="FFFFFF">
                  <a:lumMod val="95000"/>
                </a:srgbClr>
              </a:solidFill>
              <a:effectLst/>
              <a:uLnTx/>
              <a:uFillTx/>
              <a:latin typeface="Gill Sans MT" panose="020B0502020104020203"/>
              <a:ea typeface="华文中宋" panose="02010600040101010101" pitchFamily="2" charset="-122"/>
              <a:cs typeface="+mn-cs"/>
            </a:endParaRPr>
          </a:p>
        </p:txBody>
      </p:sp>
      <p:sp>
        <p:nvSpPr>
          <p:cNvPr id="2" name="文本框 1">
            <a:extLst>
              <a:ext uri="{FF2B5EF4-FFF2-40B4-BE49-F238E27FC236}">
                <a16:creationId xmlns:a16="http://schemas.microsoft.com/office/drawing/2014/main" id="{0EAFB170-00AA-4F54-8B7F-F455F4288A17}"/>
              </a:ext>
            </a:extLst>
          </p:cNvPr>
          <p:cNvSpPr txBox="1"/>
          <p:nvPr/>
        </p:nvSpPr>
        <p:spPr>
          <a:xfrm>
            <a:off x="6096000" y="2750636"/>
            <a:ext cx="5508310" cy="3477875"/>
          </a:xfrm>
          <a:prstGeom prst="rect">
            <a:avLst/>
          </a:prstGeom>
          <a:noFill/>
        </p:spPr>
        <p:txBody>
          <a:bodyPr wrap="square" rtlCol="0">
            <a:spAutoFit/>
          </a:bodyPr>
          <a:lstStyle/>
          <a:p>
            <a:pPr algn="just"/>
            <a:r>
              <a:rPr lang="en-US" altLang="zh-CN" sz="4000"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zh-CN" sz="4000" dirty="0">
                <a:solidFill>
                  <a:schemeClr val="bg1">
                    <a:lumMod val="95000"/>
                  </a:schemeClr>
                </a:solidFill>
                <a:latin typeface="微软雅黑 Light" panose="020B0502040204020203" pitchFamily="34" charset="-122"/>
                <a:ea typeface="微软雅黑 Light" panose="020B0502040204020203" pitchFamily="34" charset="-122"/>
              </a:rPr>
              <a:t>是指</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空气中空气动力学当量直径小于等于</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2.5</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微米的颗粒物。它能较长时间悬浮在空气中，难以沉降。</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相比较粗的大气颗粒物，粒径小，面积大，活性强，易吸附有毒有害物质，且容易进入人体呼吸道，因而对人体健康具有不可忽略的危害。</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的浓度是衡量空气质量的最重要的指标。</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2012</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年</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2</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月</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29</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日，国务院要求各地向社会公布</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的检测情况。</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2013</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年我国中东部分地区频繁陷入雾霾天气中，</a:t>
            </a:r>
            <a:r>
              <a:rPr lang="en-US" altLang="zh-CN" dirty="0">
                <a:solidFill>
                  <a:schemeClr val="bg1">
                    <a:lumMod val="95000"/>
                  </a:schemeClr>
                </a:solidFill>
                <a:latin typeface="微软雅黑 Light" panose="020B0502040204020203" pitchFamily="34" charset="-122"/>
                <a:ea typeface="微软雅黑 Light" panose="020B0502040204020203" pitchFamily="34" charset="-122"/>
              </a:rPr>
              <a:t>PM2.5</a:t>
            </a:r>
            <a:r>
              <a:rPr lang="zh-CN" altLang="zh-CN" dirty="0">
                <a:solidFill>
                  <a:schemeClr val="bg1">
                    <a:lumMod val="95000"/>
                  </a:schemeClr>
                </a:solidFill>
                <a:latin typeface="微软雅黑 Light" panose="020B0502040204020203" pitchFamily="34" charset="-122"/>
                <a:ea typeface="微软雅黑 Light" panose="020B0502040204020203" pitchFamily="34" charset="-122"/>
              </a:rPr>
              <a:t>的数值真正引起了社会各界的广泛关注。</a:t>
            </a:r>
          </a:p>
          <a:p>
            <a:endParaRPr lang="zh-CN" altLang="en-US" dirty="0"/>
          </a:p>
        </p:txBody>
      </p:sp>
      <p:graphicFrame>
        <p:nvGraphicFramePr>
          <p:cNvPr id="39" name="表格 38">
            <a:extLst>
              <a:ext uri="{FF2B5EF4-FFF2-40B4-BE49-F238E27FC236}">
                <a16:creationId xmlns:a16="http://schemas.microsoft.com/office/drawing/2014/main" id="{6ABA9201-D691-4030-A748-1EA77D1F71C5}"/>
              </a:ext>
            </a:extLst>
          </p:cNvPr>
          <p:cNvGraphicFramePr>
            <a:graphicFrameLocks noGrp="1"/>
          </p:cNvGraphicFramePr>
          <p:nvPr>
            <p:extLst>
              <p:ext uri="{D42A27DB-BD31-4B8C-83A1-F6EECF244321}">
                <p14:modId xmlns:p14="http://schemas.microsoft.com/office/powerpoint/2010/main" val="3159412104"/>
              </p:ext>
            </p:extLst>
          </p:nvPr>
        </p:nvGraphicFramePr>
        <p:xfrm>
          <a:off x="454311" y="1925055"/>
          <a:ext cx="4779897" cy="4252148"/>
        </p:xfrm>
        <a:graphic>
          <a:graphicData uri="http://schemas.openxmlformats.org/drawingml/2006/table">
            <a:tbl>
              <a:tblPr firstRow="1" firstCol="1" bandRow="1">
                <a:tableStyleId>{21E4AEA4-8DFA-4A89-87EB-49C32662AFE0}</a:tableStyleId>
              </a:tblPr>
              <a:tblGrid>
                <a:gridCol w="2057240">
                  <a:extLst>
                    <a:ext uri="{9D8B030D-6E8A-4147-A177-3AD203B41FA5}">
                      <a16:colId xmlns:a16="http://schemas.microsoft.com/office/drawing/2014/main" val="2126512486"/>
                    </a:ext>
                  </a:extLst>
                </a:gridCol>
                <a:gridCol w="2722657">
                  <a:extLst>
                    <a:ext uri="{9D8B030D-6E8A-4147-A177-3AD203B41FA5}">
                      <a16:colId xmlns:a16="http://schemas.microsoft.com/office/drawing/2014/main" val="2192618823"/>
                    </a:ext>
                  </a:extLst>
                </a:gridCol>
              </a:tblGrid>
              <a:tr h="595181">
                <a:tc>
                  <a:txBody>
                    <a:bodyPr/>
                    <a:lstStyle/>
                    <a:p>
                      <a:pPr algn="ctr">
                        <a:lnSpc>
                          <a:spcPct val="150000"/>
                        </a:lnSpc>
                        <a:spcAft>
                          <a:spcPts val="0"/>
                        </a:spcAft>
                      </a:pPr>
                      <a:r>
                        <a:rPr lang="zh-CN" sz="1700" kern="100">
                          <a:effectLst/>
                        </a:rPr>
                        <a:t>空气质量等级</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dirty="0">
                          <a:effectLst/>
                        </a:rPr>
                        <a:t>PM2.5</a:t>
                      </a:r>
                      <a:r>
                        <a:rPr lang="zh-CN" sz="1700" kern="100" dirty="0">
                          <a:effectLst/>
                        </a:rPr>
                        <a:t>浓度</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2532002556"/>
                  </a:ext>
                </a:extLst>
              </a:tr>
              <a:tr h="623808">
                <a:tc>
                  <a:txBody>
                    <a:bodyPr/>
                    <a:lstStyle/>
                    <a:p>
                      <a:pPr algn="ctr">
                        <a:lnSpc>
                          <a:spcPct val="150000"/>
                        </a:lnSpc>
                        <a:spcAft>
                          <a:spcPts val="0"/>
                        </a:spcAft>
                      </a:pPr>
                      <a:r>
                        <a:rPr lang="zh-CN" sz="1700" kern="100">
                          <a:effectLst/>
                        </a:rPr>
                        <a:t>优</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a:effectLst/>
                        </a:rPr>
                        <a:t>0-35 μg/m³</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1771111013"/>
                  </a:ext>
                </a:extLst>
              </a:tr>
              <a:tr h="595181">
                <a:tc>
                  <a:txBody>
                    <a:bodyPr/>
                    <a:lstStyle/>
                    <a:p>
                      <a:pPr algn="ctr">
                        <a:lnSpc>
                          <a:spcPct val="150000"/>
                        </a:lnSpc>
                        <a:spcAft>
                          <a:spcPts val="0"/>
                        </a:spcAft>
                      </a:pPr>
                      <a:r>
                        <a:rPr lang="zh-CN" sz="1700" kern="100" dirty="0">
                          <a:effectLst/>
                        </a:rPr>
                        <a:t>良</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dirty="0">
                          <a:effectLst/>
                        </a:rPr>
                        <a:t>35-75 </a:t>
                      </a:r>
                      <a:r>
                        <a:rPr lang="en-US" sz="1700" kern="100" dirty="0" err="1">
                          <a:effectLst/>
                        </a:rPr>
                        <a:t>μg</a:t>
                      </a:r>
                      <a:r>
                        <a:rPr lang="en-US" sz="1700" kern="100" dirty="0">
                          <a:effectLst/>
                        </a:rPr>
                        <a:t>/m³</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3669568349"/>
                  </a:ext>
                </a:extLst>
              </a:tr>
              <a:tr h="623808">
                <a:tc>
                  <a:txBody>
                    <a:bodyPr/>
                    <a:lstStyle/>
                    <a:p>
                      <a:pPr algn="ctr">
                        <a:lnSpc>
                          <a:spcPct val="150000"/>
                        </a:lnSpc>
                        <a:spcAft>
                          <a:spcPts val="0"/>
                        </a:spcAft>
                      </a:pPr>
                      <a:r>
                        <a:rPr lang="zh-CN" sz="1700" kern="100">
                          <a:effectLst/>
                        </a:rPr>
                        <a:t>轻度污染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dirty="0">
                          <a:effectLst/>
                        </a:rPr>
                        <a:t>75-115 </a:t>
                      </a:r>
                      <a:r>
                        <a:rPr lang="en-US" sz="1700" kern="100" dirty="0" err="1">
                          <a:effectLst/>
                        </a:rPr>
                        <a:t>μg</a:t>
                      </a:r>
                      <a:r>
                        <a:rPr lang="en-US" sz="1700" kern="100" dirty="0">
                          <a:effectLst/>
                        </a:rPr>
                        <a:t>/m³</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3798986043"/>
                  </a:ext>
                </a:extLst>
              </a:tr>
              <a:tr h="595181">
                <a:tc>
                  <a:txBody>
                    <a:bodyPr/>
                    <a:lstStyle/>
                    <a:p>
                      <a:pPr algn="ctr">
                        <a:lnSpc>
                          <a:spcPct val="150000"/>
                        </a:lnSpc>
                        <a:spcAft>
                          <a:spcPts val="0"/>
                        </a:spcAft>
                      </a:pPr>
                      <a:r>
                        <a:rPr lang="zh-CN" sz="1700" kern="100">
                          <a:effectLst/>
                        </a:rPr>
                        <a:t>中度污染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dirty="0">
                          <a:effectLst/>
                        </a:rPr>
                        <a:t>115-150 </a:t>
                      </a:r>
                      <a:r>
                        <a:rPr lang="en-US" sz="1700" kern="100" dirty="0" err="1">
                          <a:effectLst/>
                        </a:rPr>
                        <a:t>μg</a:t>
                      </a:r>
                      <a:r>
                        <a:rPr lang="en-US" sz="1700" kern="100" dirty="0">
                          <a:effectLst/>
                        </a:rPr>
                        <a:t>/m³</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3029146064"/>
                  </a:ext>
                </a:extLst>
              </a:tr>
              <a:tr h="623808">
                <a:tc>
                  <a:txBody>
                    <a:bodyPr/>
                    <a:lstStyle/>
                    <a:p>
                      <a:pPr algn="ctr">
                        <a:lnSpc>
                          <a:spcPct val="150000"/>
                        </a:lnSpc>
                        <a:spcAft>
                          <a:spcPts val="0"/>
                        </a:spcAft>
                      </a:pPr>
                      <a:r>
                        <a:rPr lang="zh-CN" sz="1700" kern="100">
                          <a:effectLst/>
                        </a:rPr>
                        <a:t>重度污染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dirty="0">
                          <a:effectLst/>
                        </a:rPr>
                        <a:t>150-250 </a:t>
                      </a:r>
                      <a:r>
                        <a:rPr lang="en-US" sz="1700" kern="100" dirty="0" err="1">
                          <a:effectLst/>
                        </a:rPr>
                        <a:t>μg</a:t>
                      </a:r>
                      <a:r>
                        <a:rPr lang="en-US" sz="1700" kern="100" dirty="0">
                          <a:effectLst/>
                        </a:rPr>
                        <a:t>/m³</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240865879"/>
                  </a:ext>
                </a:extLst>
              </a:tr>
              <a:tr h="595181">
                <a:tc>
                  <a:txBody>
                    <a:bodyPr/>
                    <a:lstStyle/>
                    <a:p>
                      <a:pPr algn="ctr">
                        <a:lnSpc>
                          <a:spcPct val="150000"/>
                        </a:lnSpc>
                        <a:spcAft>
                          <a:spcPts val="0"/>
                        </a:spcAft>
                      </a:pPr>
                      <a:r>
                        <a:rPr lang="zh-CN" sz="1700" kern="100">
                          <a:effectLst/>
                        </a:rPr>
                        <a:t>严重污染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tc>
                  <a:txBody>
                    <a:bodyPr/>
                    <a:lstStyle/>
                    <a:p>
                      <a:pPr algn="ctr">
                        <a:lnSpc>
                          <a:spcPct val="150000"/>
                        </a:lnSpc>
                        <a:spcAft>
                          <a:spcPts val="0"/>
                        </a:spcAft>
                      </a:pPr>
                      <a:r>
                        <a:rPr lang="en-US" sz="1700" kern="100" dirty="0">
                          <a:effectLst/>
                        </a:rPr>
                        <a:t>&gt;250 </a:t>
                      </a:r>
                      <a:r>
                        <a:rPr lang="en-US" sz="1700" kern="100" dirty="0" err="1">
                          <a:effectLst/>
                        </a:rPr>
                        <a:t>μg</a:t>
                      </a:r>
                      <a:r>
                        <a:rPr lang="en-US" sz="1700" kern="100" dirty="0">
                          <a:effectLst/>
                        </a:rPr>
                        <a:t>/m³</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1419" marR="111419" marT="0" marB="0"/>
                </a:tc>
                <a:extLst>
                  <a:ext uri="{0D108BD9-81ED-4DB2-BD59-A6C34878D82A}">
                    <a16:rowId xmlns:a16="http://schemas.microsoft.com/office/drawing/2014/main" val="3757815123"/>
                  </a:ext>
                </a:extLst>
              </a:tr>
            </a:tbl>
          </a:graphicData>
        </a:graphic>
      </p:graphicFrame>
    </p:spTree>
    <p:extLst>
      <p:ext uri="{BB962C8B-B14F-4D97-AF65-F5344CB8AC3E}">
        <p14:creationId xmlns:p14="http://schemas.microsoft.com/office/powerpoint/2010/main" val="368545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16" presetClass="entr" presetSubtype="37" fill="hold" nodeType="withEffect">
                                  <p:stCondLst>
                                    <p:cond delay="1000"/>
                                  </p:stCondLst>
                                  <p:childTnLst>
                                    <p:set>
                                      <p:cBhvr>
                                        <p:cTn id="11" dur="1" fill="hold">
                                          <p:stCondLst>
                                            <p:cond delay="0"/>
                                          </p:stCondLst>
                                        </p:cTn>
                                        <p:tgtEl>
                                          <p:spTgt spid="36"/>
                                        </p:tgtEl>
                                        <p:attrNameLst>
                                          <p:attrName>style.visibility</p:attrName>
                                        </p:attrNameLst>
                                      </p:cBhvr>
                                      <p:to>
                                        <p:strVal val="visible"/>
                                      </p:to>
                                    </p:set>
                                    <p:animEffect transition="in" filter="barn(outVertical)">
                                      <p:cBhvr>
                                        <p:cTn id="12" dur="500"/>
                                        <p:tgtEl>
                                          <p:spTgt spid="36"/>
                                        </p:tgtEl>
                                      </p:cBhvr>
                                    </p:animEffect>
                                  </p:childTnLst>
                                </p:cTn>
                              </p:par>
                              <p:par>
                                <p:cTn id="13" presetID="16" presetClass="entr" presetSubtype="37" fill="hold" nodeType="withEffect">
                                  <p:stCondLst>
                                    <p:cond delay="100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par>
                                <p:cTn id="16" presetID="16" presetClass="entr" presetSubtype="37" fill="hold" nodeType="withEffect">
                                  <p:stCondLst>
                                    <p:cond delay="1250"/>
                                  </p:stCondLst>
                                  <p:childTnLst>
                                    <p:set>
                                      <p:cBhvr>
                                        <p:cTn id="17" dur="1" fill="hold">
                                          <p:stCondLst>
                                            <p:cond delay="0"/>
                                          </p:stCondLst>
                                        </p:cTn>
                                        <p:tgtEl>
                                          <p:spTgt spid="30"/>
                                        </p:tgtEl>
                                        <p:attrNameLst>
                                          <p:attrName>style.visibility</p:attrName>
                                        </p:attrNameLst>
                                      </p:cBhvr>
                                      <p:to>
                                        <p:strVal val="visible"/>
                                      </p:to>
                                    </p:set>
                                    <p:animEffect transition="in" filter="barn(outVertical)">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0" y="2367015"/>
            <a:ext cx="5515664" cy="33438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4000" dirty="0">
                <a:latin typeface="微软雅黑 Light" panose="020B0502040204020203" pitchFamily="34" charset="-122"/>
                <a:ea typeface="微软雅黑 Light" panose="020B0502040204020203" pitchFamily="34" charset="-122"/>
              </a:rPr>
              <a:t>PM2.5</a:t>
            </a:r>
            <a:r>
              <a:rPr lang="zh-CN" altLang="zh-CN" sz="4000" dirty="0">
                <a:latin typeface="微软雅黑 Light" panose="020B0502040204020203" pitchFamily="34" charset="-122"/>
                <a:ea typeface="微软雅黑 Light" panose="020B0502040204020203" pitchFamily="34" charset="-122"/>
              </a:rPr>
              <a:t>的来源</a:t>
            </a:r>
            <a:r>
              <a:rPr lang="zh-CN" altLang="zh-CN" dirty="0">
                <a:latin typeface="微软雅黑 Light" panose="020B0502040204020203" pitchFamily="34" charset="-122"/>
                <a:ea typeface="微软雅黑 Light" panose="020B0502040204020203" pitchFamily="34" charset="-122"/>
              </a:rPr>
              <a:t>主要分为自然来源以及人为来源。自然来源主要包括火山爆发以及森林火灾，但并不是主要来源。人为来源又分为两类，固定源主要是各种工业过程中的发电，供热对燃煤燃气燃油的燃烧，而流动源主要源于机动车排放的汽车尾气。</a:t>
            </a:r>
          </a:p>
        </p:txBody>
      </p:sp>
      <p:cxnSp>
        <p:nvCxnSpPr>
          <p:cNvPr id="30" name="直接连接符 29"/>
          <p:cNvCxnSpPr/>
          <p:nvPr/>
        </p:nvCxnSpPr>
        <p:spPr>
          <a:xfrm flipH="1">
            <a:off x="5464440" y="6308238"/>
            <a:ext cx="242644" cy="24264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426618" y="5568386"/>
            <a:ext cx="1205384" cy="120538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926050" y="1549554"/>
            <a:ext cx="1205384" cy="120538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10647548" y="1995967"/>
            <a:ext cx="242644" cy="24264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9" name="图表 28">
            <a:extLst>
              <a:ext uri="{FF2B5EF4-FFF2-40B4-BE49-F238E27FC236}">
                <a16:creationId xmlns:a16="http://schemas.microsoft.com/office/drawing/2014/main" id="{C8214D15-2C34-4CA1-880F-08816B5C0CD2}"/>
              </a:ext>
            </a:extLst>
          </p:cNvPr>
          <p:cNvGraphicFramePr>
            <a:graphicFrameLocks/>
          </p:cNvGraphicFramePr>
          <p:nvPr>
            <p:extLst/>
          </p:nvPr>
        </p:nvGraphicFramePr>
        <p:xfrm>
          <a:off x="239887" y="2152246"/>
          <a:ext cx="5528331" cy="3960813"/>
        </p:xfrm>
        <a:graphic>
          <a:graphicData uri="http://schemas.openxmlformats.org/drawingml/2006/chart">
            <c:chart xmlns:c="http://schemas.openxmlformats.org/drawingml/2006/chart" xmlns:r="http://schemas.openxmlformats.org/officeDocument/2006/relationships" r:id="rId3"/>
          </a:graphicData>
        </a:graphic>
      </p:graphicFrame>
      <p:sp>
        <p:nvSpPr>
          <p:cNvPr id="3" name="灯片编号占位符 2"/>
          <p:cNvSpPr>
            <a:spLocks noGrp="1"/>
          </p:cNvSpPr>
          <p:nvPr>
            <p:ph type="sldNum" sz="quarter" idx="12"/>
          </p:nvPr>
        </p:nvSpPr>
        <p:spPr/>
        <p:txBody>
          <a:bodyPr/>
          <a:lstStyle/>
          <a:p>
            <a:fld id="{77973F99-D92E-43F1-B379-24FEF9E38722}" type="slidenum">
              <a:rPr lang="zh-CN" altLang="en-US" smtClean="0"/>
              <a:pPr/>
              <a:t>6</a:t>
            </a:fld>
            <a:endParaRPr lang="zh-CN" altLang="en-US"/>
          </a:p>
        </p:txBody>
      </p:sp>
      <p:pic>
        <p:nvPicPr>
          <p:cNvPr id="28" name="图片 27" descr="图片包含 天空, 户外, 城市, 一天&#10;&#10;已生成极高可信度的说明">
            <a:extLst>
              <a:ext uri="{FF2B5EF4-FFF2-40B4-BE49-F238E27FC236}">
                <a16:creationId xmlns:a16="http://schemas.microsoft.com/office/drawing/2014/main" id="{9D2D45E8-E598-4786-BEDD-C5813C44A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267" y="2367015"/>
            <a:ext cx="4891881" cy="2924683"/>
          </a:xfrm>
          <a:prstGeom prst="rect">
            <a:avLst/>
          </a:prstGeom>
        </p:spPr>
      </p:pic>
      <p:sp>
        <p:nvSpPr>
          <p:cNvPr id="38" name="文本框 37">
            <a:extLst>
              <a:ext uri="{FF2B5EF4-FFF2-40B4-BE49-F238E27FC236}">
                <a16:creationId xmlns:a16="http://schemas.microsoft.com/office/drawing/2014/main" id="{A3C8D808-FCC6-48A4-A171-C2C745E21942}"/>
              </a:ext>
            </a:extLst>
          </p:cNvPr>
          <p:cNvSpPr txBox="1"/>
          <p:nvPr/>
        </p:nvSpPr>
        <p:spPr>
          <a:xfrm>
            <a:off x="454310" y="5014982"/>
            <a:ext cx="5268423" cy="923330"/>
          </a:xfrm>
          <a:prstGeom prst="rect">
            <a:avLst/>
          </a:prstGeom>
          <a:noFill/>
        </p:spPr>
        <p:txBody>
          <a:bodyPr wrap="square" rtlCol="0">
            <a:spAutoFit/>
          </a:bodyPr>
          <a:lstStyle/>
          <a:p>
            <a:br>
              <a:rPr lang="en-US" altLang="zh-CN" dirty="0"/>
            </a:br>
            <a:r>
              <a:rPr lang="en-US" altLang="zh-CN" dirty="0"/>
              <a:t>A view of downtown Shanghai on 5 December 2013. Photograph: Peter Parks/AFP/Getty Images</a:t>
            </a:r>
            <a:endParaRPr lang="zh-CN" altLang="en-US" dirty="0"/>
          </a:p>
        </p:txBody>
      </p:sp>
    </p:spTree>
    <p:extLst>
      <p:ext uri="{BB962C8B-B14F-4D97-AF65-F5344CB8AC3E}">
        <p14:creationId xmlns:p14="http://schemas.microsoft.com/office/powerpoint/2010/main" val="199393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36"/>
                                        </p:tgtEl>
                                        <p:attrNameLst>
                                          <p:attrName>style.visibility</p:attrName>
                                        </p:attrNameLst>
                                      </p:cBhvr>
                                      <p:to>
                                        <p:strVal val="visible"/>
                                      </p:to>
                                    </p:set>
                                    <p:animEffect transition="in" filter="barn(outVertical)">
                                      <p:cBhvr>
                                        <p:cTn id="17" dur="500"/>
                                        <p:tgtEl>
                                          <p:spTgt spid="36"/>
                                        </p:tgtEl>
                                      </p:cBhvr>
                                    </p:animEffect>
                                  </p:childTnLst>
                                </p:cTn>
                              </p:par>
                              <p:par>
                                <p:cTn id="18" presetID="16" presetClass="entr" presetSubtype="37" fill="hold" nodeType="withEffect">
                                  <p:stCondLst>
                                    <p:cond delay="1250"/>
                                  </p:stCondLst>
                                  <p:childTnLst>
                                    <p:set>
                                      <p:cBhvr>
                                        <p:cTn id="19" dur="1" fill="hold">
                                          <p:stCondLst>
                                            <p:cond delay="0"/>
                                          </p:stCondLst>
                                        </p:cTn>
                                        <p:tgtEl>
                                          <p:spTgt spid="37"/>
                                        </p:tgtEl>
                                        <p:attrNameLst>
                                          <p:attrName>style.visibility</p:attrName>
                                        </p:attrNameLst>
                                      </p:cBhvr>
                                      <p:to>
                                        <p:strVal val="visible"/>
                                      </p:to>
                                    </p:set>
                                    <p:animEffect transition="in" filter="barn(outVertical)">
                                      <p:cBhvr>
                                        <p:cTn id="20" dur="500"/>
                                        <p:tgtEl>
                                          <p:spTgt spid="37"/>
                                        </p:tgtEl>
                                      </p:cBhvr>
                                    </p:animEffect>
                                  </p:childTnLst>
                                </p:cTn>
                              </p:par>
                              <p:par>
                                <p:cTn id="21" presetID="16" presetClass="entr" presetSubtype="37" fill="hold" nodeType="withEffect">
                                  <p:stCondLst>
                                    <p:cond delay="1000"/>
                                  </p:stCondLst>
                                  <p:childTnLst>
                                    <p:set>
                                      <p:cBhvr>
                                        <p:cTn id="22" dur="1" fill="hold">
                                          <p:stCondLst>
                                            <p:cond delay="0"/>
                                          </p:stCondLst>
                                        </p:cTn>
                                        <p:tgtEl>
                                          <p:spTgt spid="33"/>
                                        </p:tgtEl>
                                        <p:attrNameLst>
                                          <p:attrName>style.visibility</p:attrName>
                                        </p:attrNameLst>
                                      </p:cBhvr>
                                      <p:to>
                                        <p:strVal val="visible"/>
                                      </p:to>
                                    </p:set>
                                    <p:animEffect transition="in" filter="barn(outVertical)">
                                      <p:cBhvr>
                                        <p:cTn id="23" dur="500"/>
                                        <p:tgtEl>
                                          <p:spTgt spid="33"/>
                                        </p:tgtEl>
                                      </p:cBhvr>
                                    </p:animEffect>
                                  </p:childTnLst>
                                </p:cTn>
                              </p:par>
                              <p:par>
                                <p:cTn id="24" presetID="16" presetClass="entr" presetSubtype="37" fill="hold" nodeType="withEffect">
                                  <p:stCondLst>
                                    <p:cond delay="1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2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12930" y="5001351"/>
            <a:ext cx="1178542" cy="424732"/>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800" b="1" dirty="0">
                <a:solidFill>
                  <a:schemeClr val="accent6"/>
                </a:solidFill>
              </a:rPr>
              <a:t>静安区</a:t>
            </a:r>
          </a:p>
        </p:txBody>
      </p:sp>
      <p:sp>
        <p:nvSpPr>
          <p:cNvPr id="19" name="文本框 18"/>
          <p:cNvSpPr txBox="1"/>
          <p:nvPr/>
        </p:nvSpPr>
        <p:spPr>
          <a:xfrm>
            <a:off x="1839029" y="5031929"/>
            <a:ext cx="1178542" cy="424732"/>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800" b="1" dirty="0">
                <a:solidFill>
                  <a:schemeClr val="accent6"/>
                </a:solidFill>
              </a:rPr>
              <a:t>美大使馆</a:t>
            </a:r>
          </a:p>
        </p:txBody>
      </p:sp>
      <p:sp>
        <p:nvSpPr>
          <p:cNvPr id="22" name="文本框 21"/>
          <p:cNvSpPr txBox="1"/>
          <p:nvPr/>
        </p:nvSpPr>
        <p:spPr>
          <a:xfrm>
            <a:off x="3042003" y="5031929"/>
            <a:ext cx="1178542" cy="424732"/>
          </a:xfrm>
          <a:prstGeom prst="rect">
            <a:avLst/>
          </a:prstGeom>
          <a:noFill/>
        </p:spPr>
        <p:txBody>
          <a:bodyPr wrap="square" rtlCol="0">
            <a:spAutoFit/>
          </a:bodyPr>
          <a:lstStyle>
            <a:defPPr>
              <a:defRPr lang="zh-CN"/>
            </a:defPPr>
            <a:lvl1pPr>
              <a:spcBef>
                <a:spcPts val="300"/>
              </a:spcBef>
              <a:spcAft>
                <a:spcPts val="300"/>
              </a:spcAft>
              <a:defRPr sz="2000" kern="1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800" b="1" dirty="0">
                <a:solidFill>
                  <a:schemeClr val="accent6"/>
                </a:solidFill>
              </a:rPr>
              <a:t>徐汇区</a:t>
            </a:r>
          </a:p>
        </p:txBody>
      </p:sp>
      <p:sp>
        <p:nvSpPr>
          <p:cNvPr id="23" name="矩形 22"/>
          <p:cNvSpPr/>
          <p:nvPr/>
        </p:nvSpPr>
        <p:spPr>
          <a:xfrm>
            <a:off x="557277" y="2354606"/>
            <a:ext cx="4822078" cy="834074"/>
          </a:xfrm>
          <a:prstGeom prst="rect">
            <a:avLst/>
          </a:prstGeom>
        </p:spPr>
        <p:txBody>
          <a:bodyPr wrap="square">
            <a:spAutoFit/>
          </a:bodyPr>
          <a:lstStyle/>
          <a:p>
            <a:pPr latinLnBrk="1">
              <a:lnSpc>
                <a:spcPct val="120000"/>
              </a:lnSpc>
              <a:spcBef>
                <a:spcPts val="300"/>
              </a:spcBef>
              <a:spcAft>
                <a:spcPts val="300"/>
              </a:spcAft>
            </a:pPr>
            <a:r>
              <a:rPr lang="zh-CN" altLang="en-US" sz="1600" kern="100" dirty="0">
                <a:solidFill>
                  <a:schemeClr val="tx1">
                    <a:lumMod val="85000"/>
                    <a:lumOff val="15000"/>
                  </a:schemeClr>
                </a:solidFill>
                <a:latin typeface="微软雅黑" panose="020B0503020204020204" pitchFamily="34" charset="-122"/>
                <a:ea typeface="微软雅黑" panose="020B0503020204020204" pitchFamily="34" charset="-122"/>
              </a:rPr>
              <a:t>来源：</a:t>
            </a:r>
            <a:r>
              <a:rPr lang="en-US" altLang="zh-CN" dirty="0"/>
              <a:t>UCI Machine Learning Repository</a:t>
            </a:r>
          </a:p>
          <a:p>
            <a:pPr latinLnBrk="1">
              <a:lnSpc>
                <a:spcPct val="120000"/>
              </a:lnSpc>
              <a:spcBef>
                <a:spcPts val="300"/>
              </a:spcBef>
              <a:spcAft>
                <a:spcPts val="300"/>
              </a:spcAft>
            </a:pPr>
            <a:r>
              <a:rPr lang="zh-CN" altLang="en-US" sz="1600" kern="100" dirty="0">
                <a:solidFill>
                  <a:schemeClr val="tx1">
                    <a:lumMod val="85000"/>
                    <a:lumOff val="15000"/>
                  </a:schemeClr>
                </a:solidFill>
                <a:latin typeface="微软雅黑" panose="020B0503020204020204" pitchFamily="34" charset="-122"/>
                <a:ea typeface="微软雅黑" panose="020B0503020204020204" pitchFamily="34" charset="-122"/>
              </a:rPr>
              <a:t>连接：</a:t>
            </a:r>
            <a:r>
              <a:rPr lang="zh-CN" altLang="zh-CN" dirty="0"/>
              <a:t> </a:t>
            </a:r>
            <a:r>
              <a:rPr lang="en-US" altLang="zh-CN" u="sng" dirty="0">
                <a:hlinkClick r:id="rId3"/>
              </a:rPr>
              <a:t>http://archive.ics.uci.edu/ml/</a:t>
            </a:r>
            <a:endParaRPr lang="zh-CN" altLang="en-US" sz="1600" kern="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57277" y="1890175"/>
            <a:ext cx="2535842" cy="497957"/>
          </a:xfrm>
          <a:prstGeom prst="rect">
            <a:avLst/>
          </a:prstGeom>
          <a:noFill/>
        </p:spPr>
        <p:txBody>
          <a:bodyPr wrap="square" rtlCol="0">
            <a:spAutoFit/>
          </a:bodyPr>
          <a:lstStyle/>
          <a:p>
            <a:pPr lvl="0">
              <a:lnSpc>
                <a:spcPct val="120000"/>
              </a:lnSpc>
              <a:spcBef>
                <a:spcPts val="300"/>
              </a:spcBef>
              <a:spcAft>
                <a:spcPts val="300"/>
              </a:spcAft>
            </a:pPr>
            <a:r>
              <a:rPr lang="zh-CN" altLang="en-US" sz="2400" kern="100" dirty="0">
                <a:solidFill>
                  <a:schemeClr val="accent6"/>
                </a:solidFill>
                <a:latin typeface="微软雅黑" panose="020B0503020204020204" pitchFamily="34" charset="-122"/>
                <a:ea typeface="微软雅黑" panose="020B0503020204020204" pitchFamily="34" charset="-122"/>
              </a:rPr>
              <a:t>数据集介绍</a:t>
            </a:r>
            <a:endParaRPr lang="en-US" altLang="zh-CN" sz="2400" kern="100" dirty="0">
              <a:solidFill>
                <a:schemeClr val="accent6"/>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576" y="2721779"/>
            <a:ext cx="529200" cy="529200"/>
            <a:chOff x="930047" y="5413829"/>
            <a:chExt cx="856342" cy="856342"/>
          </a:xfrm>
        </p:grpSpPr>
        <p:cxnSp>
          <p:nvCxnSpPr>
            <p:cNvPr id="8" name="直接连接符 7"/>
            <p:cNvCxnSpPr/>
            <p:nvPr/>
          </p:nvCxnSpPr>
          <p:spPr>
            <a:xfrm>
              <a:off x="930047" y="5413829"/>
              <a:ext cx="0" cy="8563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1358218" y="5842000"/>
              <a:ext cx="0" cy="8563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087059" y="4426238"/>
            <a:ext cx="449302" cy="450490"/>
            <a:chOff x="598488" y="3122613"/>
            <a:chExt cx="600075" cy="601662"/>
          </a:xfrm>
          <a:solidFill>
            <a:schemeClr val="accent6"/>
          </a:solidFill>
        </p:grpSpPr>
        <p:sp>
          <p:nvSpPr>
            <p:cNvPr id="31" name="Freeform 125"/>
            <p:cNvSpPr>
              <a:spLocks/>
            </p:cNvSpPr>
            <p:nvPr/>
          </p:nvSpPr>
          <p:spPr bwMode="auto">
            <a:xfrm>
              <a:off x="912813" y="3616325"/>
              <a:ext cx="177800" cy="107950"/>
            </a:xfrm>
            <a:custGeom>
              <a:avLst/>
              <a:gdLst>
                <a:gd name="T0" fmla="*/ 0 w 33"/>
                <a:gd name="T1" fmla="*/ 10 h 20"/>
                <a:gd name="T2" fmla="*/ 0 w 33"/>
                <a:gd name="T3" fmla="*/ 20 h 20"/>
                <a:gd name="T4" fmla="*/ 33 w 33"/>
                <a:gd name="T5" fmla="*/ 7 h 20"/>
                <a:gd name="T6" fmla="*/ 26 w 33"/>
                <a:gd name="T7" fmla="*/ 0 h 20"/>
                <a:gd name="T8" fmla="*/ 0 w 33"/>
                <a:gd name="T9" fmla="*/ 10 h 20"/>
              </a:gdLst>
              <a:ahLst/>
              <a:cxnLst>
                <a:cxn ang="0">
                  <a:pos x="T0" y="T1"/>
                </a:cxn>
                <a:cxn ang="0">
                  <a:pos x="T2" y="T3"/>
                </a:cxn>
                <a:cxn ang="0">
                  <a:pos x="T4" y="T5"/>
                </a:cxn>
                <a:cxn ang="0">
                  <a:pos x="T6" y="T7"/>
                </a:cxn>
                <a:cxn ang="0">
                  <a:pos x="T8" y="T9"/>
                </a:cxn>
              </a:cxnLst>
              <a:rect l="0" t="0" r="r" b="b"/>
              <a:pathLst>
                <a:path w="33" h="20">
                  <a:moveTo>
                    <a:pt x="0" y="10"/>
                  </a:moveTo>
                  <a:cubicBezTo>
                    <a:pt x="0" y="20"/>
                    <a:pt x="0" y="20"/>
                    <a:pt x="0" y="20"/>
                  </a:cubicBezTo>
                  <a:cubicBezTo>
                    <a:pt x="13" y="19"/>
                    <a:pt x="24" y="14"/>
                    <a:pt x="33" y="7"/>
                  </a:cubicBezTo>
                  <a:cubicBezTo>
                    <a:pt x="26" y="0"/>
                    <a:pt x="26" y="0"/>
                    <a:pt x="26" y="0"/>
                  </a:cubicBezTo>
                  <a:cubicBezTo>
                    <a:pt x="19" y="6"/>
                    <a:pt x="1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6"/>
            <p:cNvSpPr>
              <a:spLocks/>
            </p:cNvSpPr>
            <p:nvPr/>
          </p:nvSpPr>
          <p:spPr bwMode="auto">
            <a:xfrm>
              <a:off x="1074738" y="3436938"/>
              <a:ext cx="123825" cy="195263"/>
            </a:xfrm>
            <a:custGeom>
              <a:avLst/>
              <a:gdLst>
                <a:gd name="T0" fmla="*/ 0 w 23"/>
                <a:gd name="T1" fmla="*/ 30 h 36"/>
                <a:gd name="T2" fmla="*/ 7 w 23"/>
                <a:gd name="T3" fmla="*/ 36 h 36"/>
                <a:gd name="T4" fmla="*/ 23 w 23"/>
                <a:gd name="T5" fmla="*/ 0 h 36"/>
                <a:gd name="T6" fmla="*/ 13 w 23"/>
                <a:gd name="T7" fmla="*/ 0 h 36"/>
                <a:gd name="T8" fmla="*/ 0 w 23"/>
                <a:gd name="T9" fmla="*/ 30 h 36"/>
              </a:gdLst>
              <a:ahLst/>
              <a:cxnLst>
                <a:cxn ang="0">
                  <a:pos x="T0" y="T1"/>
                </a:cxn>
                <a:cxn ang="0">
                  <a:pos x="T2" y="T3"/>
                </a:cxn>
                <a:cxn ang="0">
                  <a:pos x="T4" y="T5"/>
                </a:cxn>
                <a:cxn ang="0">
                  <a:pos x="T6" y="T7"/>
                </a:cxn>
                <a:cxn ang="0">
                  <a:pos x="T8" y="T9"/>
                </a:cxn>
              </a:cxnLst>
              <a:rect l="0" t="0" r="r" b="b"/>
              <a:pathLst>
                <a:path w="23" h="36">
                  <a:moveTo>
                    <a:pt x="0" y="30"/>
                  </a:moveTo>
                  <a:cubicBezTo>
                    <a:pt x="7" y="36"/>
                    <a:pt x="7" y="36"/>
                    <a:pt x="7" y="36"/>
                  </a:cubicBezTo>
                  <a:cubicBezTo>
                    <a:pt x="16" y="27"/>
                    <a:pt x="22" y="14"/>
                    <a:pt x="23" y="0"/>
                  </a:cubicBezTo>
                  <a:cubicBezTo>
                    <a:pt x="13" y="0"/>
                    <a:pt x="13" y="0"/>
                    <a:pt x="13" y="0"/>
                  </a:cubicBezTo>
                  <a:cubicBezTo>
                    <a:pt x="13" y="12"/>
                    <a:pt x="8" y="22"/>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7"/>
            <p:cNvSpPr>
              <a:spLocks/>
            </p:cNvSpPr>
            <p:nvPr/>
          </p:nvSpPr>
          <p:spPr bwMode="auto">
            <a:xfrm>
              <a:off x="912813" y="3122613"/>
              <a:ext cx="188913" cy="119063"/>
            </a:xfrm>
            <a:custGeom>
              <a:avLst/>
              <a:gdLst>
                <a:gd name="T0" fmla="*/ 35 w 35"/>
                <a:gd name="T1" fmla="*/ 15 h 22"/>
                <a:gd name="T2" fmla="*/ 0 w 35"/>
                <a:gd name="T3" fmla="*/ 0 h 22"/>
                <a:gd name="T4" fmla="*/ 0 w 35"/>
                <a:gd name="T5" fmla="*/ 9 h 22"/>
                <a:gd name="T6" fmla="*/ 29 w 35"/>
                <a:gd name="T7" fmla="*/ 22 h 22"/>
                <a:gd name="T8" fmla="*/ 35 w 35"/>
                <a:gd name="T9" fmla="*/ 15 h 22"/>
              </a:gdLst>
              <a:ahLst/>
              <a:cxnLst>
                <a:cxn ang="0">
                  <a:pos x="T0" y="T1"/>
                </a:cxn>
                <a:cxn ang="0">
                  <a:pos x="T2" y="T3"/>
                </a:cxn>
                <a:cxn ang="0">
                  <a:pos x="T4" y="T5"/>
                </a:cxn>
                <a:cxn ang="0">
                  <a:pos x="T6" y="T7"/>
                </a:cxn>
                <a:cxn ang="0">
                  <a:pos x="T8" y="T9"/>
                </a:cxn>
              </a:cxnLst>
              <a:rect l="0" t="0" r="r" b="b"/>
              <a:pathLst>
                <a:path w="35" h="22">
                  <a:moveTo>
                    <a:pt x="35" y="15"/>
                  </a:moveTo>
                  <a:cubicBezTo>
                    <a:pt x="26" y="6"/>
                    <a:pt x="14" y="1"/>
                    <a:pt x="0" y="0"/>
                  </a:cubicBezTo>
                  <a:cubicBezTo>
                    <a:pt x="0" y="9"/>
                    <a:pt x="0" y="9"/>
                    <a:pt x="0" y="9"/>
                  </a:cubicBezTo>
                  <a:cubicBezTo>
                    <a:pt x="11" y="10"/>
                    <a:pt x="21" y="15"/>
                    <a:pt x="29" y="22"/>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8"/>
            <p:cNvSpPr>
              <a:spLocks/>
            </p:cNvSpPr>
            <p:nvPr/>
          </p:nvSpPr>
          <p:spPr bwMode="auto">
            <a:xfrm>
              <a:off x="1090613" y="3225800"/>
              <a:ext cx="107950" cy="184150"/>
            </a:xfrm>
            <a:custGeom>
              <a:avLst/>
              <a:gdLst>
                <a:gd name="T0" fmla="*/ 10 w 20"/>
                <a:gd name="T1" fmla="*/ 34 h 34"/>
                <a:gd name="T2" fmla="*/ 20 w 20"/>
                <a:gd name="T3" fmla="*/ 34 h 34"/>
                <a:gd name="T4" fmla="*/ 6 w 20"/>
                <a:gd name="T5" fmla="*/ 0 h 34"/>
                <a:gd name="T6" fmla="*/ 0 w 20"/>
                <a:gd name="T7" fmla="*/ 7 h 34"/>
                <a:gd name="T8" fmla="*/ 10 w 20"/>
                <a:gd name="T9" fmla="*/ 34 h 34"/>
              </a:gdLst>
              <a:ahLst/>
              <a:cxnLst>
                <a:cxn ang="0">
                  <a:pos x="T0" y="T1"/>
                </a:cxn>
                <a:cxn ang="0">
                  <a:pos x="T2" y="T3"/>
                </a:cxn>
                <a:cxn ang="0">
                  <a:pos x="T4" y="T5"/>
                </a:cxn>
                <a:cxn ang="0">
                  <a:pos x="T6" y="T7"/>
                </a:cxn>
                <a:cxn ang="0">
                  <a:pos x="T8" y="T9"/>
                </a:cxn>
              </a:cxnLst>
              <a:rect l="0" t="0" r="r" b="b"/>
              <a:pathLst>
                <a:path w="20" h="34">
                  <a:moveTo>
                    <a:pt x="10" y="34"/>
                  </a:moveTo>
                  <a:cubicBezTo>
                    <a:pt x="20" y="34"/>
                    <a:pt x="20" y="34"/>
                    <a:pt x="20" y="34"/>
                  </a:cubicBezTo>
                  <a:cubicBezTo>
                    <a:pt x="19" y="21"/>
                    <a:pt x="14" y="9"/>
                    <a:pt x="6" y="0"/>
                  </a:cubicBezTo>
                  <a:cubicBezTo>
                    <a:pt x="0" y="7"/>
                    <a:pt x="0" y="7"/>
                    <a:pt x="0" y="7"/>
                  </a:cubicBezTo>
                  <a:cubicBezTo>
                    <a:pt x="6" y="14"/>
                    <a:pt x="10" y="23"/>
                    <a:pt x="1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9"/>
            <p:cNvSpPr>
              <a:spLocks/>
            </p:cNvSpPr>
            <p:nvPr/>
          </p:nvSpPr>
          <p:spPr bwMode="auto">
            <a:xfrm>
              <a:off x="598488" y="3436938"/>
              <a:ext cx="119063" cy="190500"/>
            </a:xfrm>
            <a:custGeom>
              <a:avLst/>
              <a:gdLst>
                <a:gd name="T0" fmla="*/ 10 w 22"/>
                <a:gd name="T1" fmla="*/ 0 h 35"/>
                <a:gd name="T2" fmla="*/ 0 w 22"/>
                <a:gd name="T3" fmla="*/ 0 h 35"/>
                <a:gd name="T4" fmla="*/ 15 w 22"/>
                <a:gd name="T5" fmla="*/ 35 h 35"/>
                <a:gd name="T6" fmla="*/ 22 w 22"/>
                <a:gd name="T7" fmla="*/ 29 h 35"/>
                <a:gd name="T8" fmla="*/ 10 w 22"/>
                <a:gd name="T9" fmla="*/ 0 h 35"/>
              </a:gdLst>
              <a:ahLst/>
              <a:cxnLst>
                <a:cxn ang="0">
                  <a:pos x="T0" y="T1"/>
                </a:cxn>
                <a:cxn ang="0">
                  <a:pos x="T2" y="T3"/>
                </a:cxn>
                <a:cxn ang="0">
                  <a:pos x="T4" y="T5"/>
                </a:cxn>
                <a:cxn ang="0">
                  <a:pos x="T6" y="T7"/>
                </a:cxn>
                <a:cxn ang="0">
                  <a:pos x="T8" y="T9"/>
                </a:cxn>
              </a:cxnLst>
              <a:rect l="0" t="0" r="r" b="b"/>
              <a:pathLst>
                <a:path w="22" h="35">
                  <a:moveTo>
                    <a:pt x="10" y="0"/>
                  </a:moveTo>
                  <a:cubicBezTo>
                    <a:pt x="0" y="0"/>
                    <a:pt x="0" y="0"/>
                    <a:pt x="0" y="0"/>
                  </a:cubicBezTo>
                  <a:cubicBezTo>
                    <a:pt x="1" y="14"/>
                    <a:pt x="6" y="26"/>
                    <a:pt x="15" y="35"/>
                  </a:cubicBezTo>
                  <a:cubicBezTo>
                    <a:pt x="22" y="29"/>
                    <a:pt x="22" y="29"/>
                    <a:pt x="22" y="29"/>
                  </a:cubicBezTo>
                  <a:cubicBezTo>
                    <a:pt x="15" y="21"/>
                    <a:pt x="10" y="11"/>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30"/>
            <p:cNvSpPr>
              <a:spLocks/>
            </p:cNvSpPr>
            <p:nvPr/>
          </p:nvSpPr>
          <p:spPr bwMode="auto">
            <a:xfrm>
              <a:off x="701676" y="3609975"/>
              <a:ext cx="184150" cy="114300"/>
            </a:xfrm>
            <a:custGeom>
              <a:avLst/>
              <a:gdLst>
                <a:gd name="T0" fmla="*/ 0 w 34"/>
                <a:gd name="T1" fmla="*/ 7 h 21"/>
                <a:gd name="T2" fmla="*/ 34 w 34"/>
                <a:gd name="T3" fmla="*/ 21 h 21"/>
                <a:gd name="T4" fmla="*/ 34 w 34"/>
                <a:gd name="T5" fmla="*/ 11 h 21"/>
                <a:gd name="T6" fmla="*/ 7 w 34"/>
                <a:gd name="T7" fmla="*/ 0 h 21"/>
                <a:gd name="T8" fmla="*/ 0 w 34"/>
                <a:gd name="T9" fmla="*/ 7 h 21"/>
              </a:gdLst>
              <a:ahLst/>
              <a:cxnLst>
                <a:cxn ang="0">
                  <a:pos x="T0" y="T1"/>
                </a:cxn>
                <a:cxn ang="0">
                  <a:pos x="T2" y="T3"/>
                </a:cxn>
                <a:cxn ang="0">
                  <a:pos x="T4" y="T5"/>
                </a:cxn>
                <a:cxn ang="0">
                  <a:pos x="T6" y="T7"/>
                </a:cxn>
                <a:cxn ang="0">
                  <a:pos x="T8" y="T9"/>
                </a:cxn>
              </a:cxnLst>
              <a:rect l="0" t="0" r="r" b="b"/>
              <a:pathLst>
                <a:path w="34" h="21">
                  <a:moveTo>
                    <a:pt x="0" y="7"/>
                  </a:moveTo>
                  <a:cubicBezTo>
                    <a:pt x="9" y="15"/>
                    <a:pt x="21" y="20"/>
                    <a:pt x="34" y="21"/>
                  </a:cubicBezTo>
                  <a:cubicBezTo>
                    <a:pt x="34" y="11"/>
                    <a:pt x="34" y="11"/>
                    <a:pt x="34" y="11"/>
                  </a:cubicBezTo>
                  <a:cubicBezTo>
                    <a:pt x="24" y="11"/>
                    <a:pt x="14" y="7"/>
                    <a:pt x="7"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31"/>
            <p:cNvSpPr>
              <a:spLocks/>
            </p:cNvSpPr>
            <p:nvPr/>
          </p:nvSpPr>
          <p:spPr bwMode="auto">
            <a:xfrm>
              <a:off x="598488" y="3230563"/>
              <a:ext cx="107950" cy="179388"/>
            </a:xfrm>
            <a:custGeom>
              <a:avLst/>
              <a:gdLst>
                <a:gd name="T0" fmla="*/ 20 w 20"/>
                <a:gd name="T1" fmla="*/ 7 h 33"/>
                <a:gd name="T2" fmla="*/ 13 w 20"/>
                <a:gd name="T3" fmla="*/ 0 h 33"/>
                <a:gd name="T4" fmla="*/ 0 w 20"/>
                <a:gd name="T5" fmla="*/ 33 h 33"/>
                <a:gd name="T6" fmla="*/ 10 w 20"/>
                <a:gd name="T7" fmla="*/ 33 h 33"/>
                <a:gd name="T8" fmla="*/ 20 w 20"/>
                <a:gd name="T9" fmla="*/ 7 h 33"/>
              </a:gdLst>
              <a:ahLst/>
              <a:cxnLst>
                <a:cxn ang="0">
                  <a:pos x="T0" y="T1"/>
                </a:cxn>
                <a:cxn ang="0">
                  <a:pos x="T2" y="T3"/>
                </a:cxn>
                <a:cxn ang="0">
                  <a:pos x="T4" y="T5"/>
                </a:cxn>
                <a:cxn ang="0">
                  <a:pos x="T6" y="T7"/>
                </a:cxn>
                <a:cxn ang="0">
                  <a:pos x="T8" y="T9"/>
                </a:cxn>
              </a:cxnLst>
              <a:rect l="0" t="0" r="r" b="b"/>
              <a:pathLst>
                <a:path w="20" h="33">
                  <a:moveTo>
                    <a:pt x="20" y="7"/>
                  </a:moveTo>
                  <a:cubicBezTo>
                    <a:pt x="13" y="0"/>
                    <a:pt x="13" y="0"/>
                    <a:pt x="13" y="0"/>
                  </a:cubicBezTo>
                  <a:cubicBezTo>
                    <a:pt x="5" y="9"/>
                    <a:pt x="1" y="20"/>
                    <a:pt x="0" y="33"/>
                  </a:cubicBezTo>
                  <a:cubicBezTo>
                    <a:pt x="10" y="33"/>
                    <a:pt x="10" y="33"/>
                    <a:pt x="10" y="33"/>
                  </a:cubicBezTo>
                  <a:cubicBezTo>
                    <a:pt x="10" y="23"/>
                    <a:pt x="14" y="14"/>
                    <a:pt x="2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32"/>
            <p:cNvSpPr>
              <a:spLocks/>
            </p:cNvSpPr>
            <p:nvPr/>
          </p:nvSpPr>
          <p:spPr bwMode="auto">
            <a:xfrm>
              <a:off x="690563" y="3122613"/>
              <a:ext cx="195263" cy="123825"/>
            </a:xfrm>
            <a:custGeom>
              <a:avLst/>
              <a:gdLst>
                <a:gd name="T0" fmla="*/ 6 w 36"/>
                <a:gd name="T1" fmla="*/ 23 h 23"/>
                <a:gd name="T2" fmla="*/ 36 w 36"/>
                <a:gd name="T3" fmla="*/ 9 h 23"/>
                <a:gd name="T4" fmla="*/ 36 w 36"/>
                <a:gd name="T5" fmla="*/ 0 h 23"/>
                <a:gd name="T6" fmla="*/ 0 w 36"/>
                <a:gd name="T7" fmla="*/ 16 h 23"/>
                <a:gd name="T8" fmla="*/ 6 w 36"/>
                <a:gd name="T9" fmla="*/ 23 h 23"/>
              </a:gdLst>
              <a:ahLst/>
              <a:cxnLst>
                <a:cxn ang="0">
                  <a:pos x="T0" y="T1"/>
                </a:cxn>
                <a:cxn ang="0">
                  <a:pos x="T2" y="T3"/>
                </a:cxn>
                <a:cxn ang="0">
                  <a:pos x="T4" y="T5"/>
                </a:cxn>
                <a:cxn ang="0">
                  <a:pos x="T6" y="T7"/>
                </a:cxn>
                <a:cxn ang="0">
                  <a:pos x="T8" y="T9"/>
                </a:cxn>
              </a:cxnLst>
              <a:rect l="0" t="0" r="r" b="b"/>
              <a:pathLst>
                <a:path w="36" h="23">
                  <a:moveTo>
                    <a:pt x="6" y="23"/>
                  </a:moveTo>
                  <a:cubicBezTo>
                    <a:pt x="14" y="15"/>
                    <a:pt x="24" y="10"/>
                    <a:pt x="36" y="9"/>
                  </a:cubicBezTo>
                  <a:cubicBezTo>
                    <a:pt x="36" y="0"/>
                    <a:pt x="36" y="0"/>
                    <a:pt x="36" y="0"/>
                  </a:cubicBezTo>
                  <a:cubicBezTo>
                    <a:pt x="22" y="1"/>
                    <a:pt x="9" y="7"/>
                    <a:pt x="0" y="16"/>
                  </a:cubicBez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3"/>
            <p:cNvSpPr>
              <a:spLocks/>
            </p:cNvSpPr>
            <p:nvPr/>
          </p:nvSpPr>
          <p:spPr bwMode="auto">
            <a:xfrm>
              <a:off x="901701" y="3225800"/>
              <a:ext cx="204788" cy="206375"/>
            </a:xfrm>
            <a:custGeom>
              <a:avLst/>
              <a:gdLst>
                <a:gd name="T0" fmla="*/ 0 w 38"/>
                <a:gd name="T1" fmla="*/ 0 h 38"/>
                <a:gd name="T2" fmla="*/ 0 w 38"/>
                <a:gd name="T3" fmla="*/ 38 h 38"/>
                <a:gd name="T4" fmla="*/ 38 w 38"/>
                <a:gd name="T5" fmla="*/ 38 h 38"/>
                <a:gd name="T6" fmla="*/ 0 w 38"/>
                <a:gd name="T7" fmla="*/ 0 h 38"/>
              </a:gdLst>
              <a:ahLst/>
              <a:cxnLst>
                <a:cxn ang="0">
                  <a:pos x="T0" y="T1"/>
                </a:cxn>
                <a:cxn ang="0">
                  <a:pos x="T2" y="T3"/>
                </a:cxn>
                <a:cxn ang="0">
                  <a:pos x="T4" y="T5"/>
                </a:cxn>
                <a:cxn ang="0">
                  <a:pos x="T6" y="T7"/>
                </a:cxn>
              </a:cxnLst>
              <a:rect l="0" t="0" r="r" b="b"/>
              <a:pathLst>
                <a:path w="38" h="38">
                  <a:moveTo>
                    <a:pt x="0" y="0"/>
                  </a:moveTo>
                  <a:cubicBezTo>
                    <a:pt x="0" y="38"/>
                    <a:pt x="0" y="38"/>
                    <a:pt x="0" y="38"/>
                  </a:cubicBezTo>
                  <a:cubicBezTo>
                    <a:pt x="38" y="38"/>
                    <a:pt x="38" y="38"/>
                    <a:pt x="38" y="38"/>
                  </a:cubicBezTo>
                  <a:cubicBezTo>
                    <a:pt x="38" y="17"/>
                    <a:pt x="2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2217913" y="4438493"/>
            <a:ext cx="449302" cy="450490"/>
            <a:chOff x="1766888" y="3122613"/>
            <a:chExt cx="600076" cy="601662"/>
          </a:xfrm>
          <a:solidFill>
            <a:schemeClr val="accent6"/>
          </a:solidFill>
        </p:grpSpPr>
        <p:sp>
          <p:nvSpPr>
            <p:cNvPr id="41" name="Freeform 134"/>
            <p:cNvSpPr>
              <a:spLocks/>
            </p:cNvSpPr>
            <p:nvPr/>
          </p:nvSpPr>
          <p:spPr bwMode="auto">
            <a:xfrm>
              <a:off x="2079626" y="3616325"/>
              <a:ext cx="177800" cy="107950"/>
            </a:xfrm>
            <a:custGeom>
              <a:avLst/>
              <a:gdLst>
                <a:gd name="T0" fmla="*/ 0 w 33"/>
                <a:gd name="T1" fmla="*/ 10 h 20"/>
                <a:gd name="T2" fmla="*/ 0 w 33"/>
                <a:gd name="T3" fmla="*/ 20 h 20"/>
                <a:gd name="T4" fmla="*/ 33 w 33"/>
                <a:gd name="T5" fmla="*/ 7 h 20"/>
                <a:gd name="T6" fmla="*/ 26 w 33"/>
                <a:gd name="T7" fmla="*/ 0 h 20"/>
                <a:gd name="T8" fmla="*/ 0 w 33"/>
                <a:gd name="T9" fmla="*/ 10 h 20"/>
              </a:gdLst>
              <a:ahLst/>
              <a:cxnLst>
                <a:cxn ang="0">
                  <a:pos x="T0" y="T1"/>
                </a:cxn>
                <a:cxn ang="0">
                  <a:pos x="T2" y="T3"/>
                </a:cxn>
                <a:cxn ang="0">
                  <a:pos x="T4" y="T5"/>
                </a:cxn>
                <a:cxn ang="0">
                  <a:pos x="T6" y="T7"/>
                </a:cxn>
                <a:cxn ang="0">
                  <a:pos x="T8" y="T9"/>
                </a:cxn>
              </a:cxnLst>
              <a:rect l="0" t="0" r="r" b="b"/>
              <a:pathLst>
                <a:path w="33" h="20">
                  <a:moveTo>
                    <a:pt x="0" y="10"/>
                  </a:moveTo>
                  <a:cubicBezTo>
                    <a:pt x="0" y="20"/>
                    <a:pt x="0" y="20"/>
                    <a:pt x="0" y="20"/>
                  </a:cubicBezTo>
                  <a:cubicBezTo>
                    <a:pt x="12" y="19"/>
                    <a:pt x="24" y="14"/>
                    <a:pt x="33" y="7"/>
                  </a:cubicBezTo>
                  <a:cubicBezTo>
                    <a:pt x="26" y="0"/>
                    <a:pt x="26" y="0"/>
                    <a:pt x="26" y="0"/>
                  </a:cubicBezTo>
                  <a:cubicBezTo>
                    <a:pt x="19" y="6"/>
                    <a:pt x="1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35"/>
            <p:cNvSpPr>
              <a:spLocks/>
            </p:cNvSpPr>
            <p:nvPr/>
          </p:nvSpPr>
          <p:spPr bwMode="auto">
            <a:xfrm>
              <a:off x="2241551" y="3436938"/>
              <a:ext cx="125413" cy="195263"/>
            </a:xfrm>
            <a:custGeom>
              <a:avLst/>
              <a:gdLst>
                <a:gd name="T0" fmla="*/ 0 w 23"/>
                <a:gd name="T1" fmla="*/ 30 h 36"/>
                <a:gd name="T2" fmla="*/ 7 w 23"/>
                <a:gd name="T3" fmla="*/ 36 h 36"/>
                <a:gd name="T4" fmla="*/ 23 w 23"/>
                <a:gd name="T5" fmla="*/ 0 h 36"/>
                <a:gd name="T6" fmla="*/ 13 w 23"/>
                <a:gd name="T7" fmla="*/ 0 h 36"/>
                <a:gd name="T8" fmla="*/ 0 w 23"/>
                <a:gd name="T9" fmla="*/ 30 h 36"/>
              </a:gdLst>
              <a:ahLst/>
              <a:cxnLst>
                <a:cxn ang="0">
                  <a:pos x="T0" y="T1"/>
                </a:cxn>
                <a:cxn ang="0">
                  <a:pos x="T2" y="T3"/>
                </a:cxn>
                <a:cxn ang="0">
                  <a:pos x="T4" y="T5"/>
                </a:cxn>
                <a:cxn ang="0">
                  <a:pos x="T6" y="T7"/>
                </a:cxn>
                <a:cxn ang="0">
                  <a:pos x="T8" y="T9"/>
                </a:cxn>
              </a:cxnLst>
              <a:rect l="0" t="0" r="r" b="b"/>
              <a:pathLst>
                <a:path w="23" h="36">
                  <a:moveTo>
                    <a:pt x="0" y="30"/>
                  </a:moveTo>
                  <a:cubicBezTo>
                    <a:pt x="7" y="36"/>
                    <a:pt x="7" y="36"/>
                    <a:pt x="7" y="36"/>
                  </a:cubicBezTo>
                  <a:cubicBezTo>
                    <a:pt x="16" y="27"/>
                    <a:pt x="22" y="14"/>
                    <a:pt x="23" y="0"/>
                  </a:cubicBezTo>
                  <a:cubicBezTo>
                    <a:pt x="13" y="0"/>
                    <a:pt x="13" y="0"/>
                    <a:pt x="13" y="0"/>
                  </a:cubicBezTo>
                  <a:cubicBezTo>
                    <a:pt x="12" y="12"/>
                    <a:pt x="8" y="22"/>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3" name="Freeform 136"/>
            <p:cNvSpPr>
              <a:spLocks/>
            </p:cNvSpPr>
            <p:nvPr/>
          </p:nvSpPr>
          <p:spPr bwMode="auto">
            <a:xfrm>
              <a:off x="2079626" y="3122613"/>
              <a:ext cx="188913" cy="119063"/>
            </a:xfrm>
            <a:custGeom>
              <a:avLst/>
              <a:gdLst>
                <a:gd name="T0" fmla="*/ 35 w 35"/>
                <a:gd name="T1" fmla="*/ 15 h 22"/>
                <a:gd name="T2" fmla="*/ 0 w 35"/>
                <a:gd name="T3" fmla="*/ 0 h 22"/>
                <a:gd name="T4" fmla="*/ 0 w 35"/>
                <a:gd name="T5" fmla="*/ 9 h 22"/>
                <a:gd name="T6" fmla="*/ 28 w 35"/>
                <a:gd name="T7" fmla="*/ 22 h 22"/>
                <a:gd name="T8" fmla="*/ 35 w 35"/>
                <a:gd name="T9" fmla="*/ 15 h 22"/>
              </a:gdLst>
              <a:ahLst/>
              <a:cxnLst>
                <a:cxn ang="0">
                  <a:pos x="T0" y="T1"/>
                </a:cxn>
                <a:cxn ang="0">
                  <a:pos x="T2" y="T3"/>
                </a:cxn>
                <a:cxn ang="0">
                  <a:pos x="T4" y="T5"/>
                </a:cxn>
                <a:cxn ang="0">
                  <a:pos x="T6" y="T7"/>
                </a:cxn>
                <a:cxn ang="0">
                  <a:pos x="T8" y="T9"/>
                </a:cxn>
              </a:cxnLst>
              <a:rect l="0" t="0" r="r" b="b"/>
              <a:pathLst>
                <a:path w="35" h="22">
                  <a:moveTo>
                    <a:pt x="35" y="15"/>
                  </a:moveTo>
                  <a:cubicBezTo>
                    <a:pt x="26" y="6"/>
                    <a:pt x="14" y="1"/>
                    <a:pt x="0" y="0"/>
                  </a:cubicBezTo>
                  <a:cubicBezTo>
                    <a:pt x="0" y="9"/>
                    <a:pt x="0" y="9"/>
                    <a:pt x="0" y="9"/>
                  </a:cubicBezTo>
                  <a:cubicBezTo>
                    <a:pt x="11" y="10"/>
                    <a:pt x="21" y="15"/>
                    <a:pt x="28" y="22"/>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37"/>
            <p:cNvSpPr>
              <a:spLocks/>
            </p:cNvSpPr>
            <p:nvPr/>
          </p:nvSpPr>
          <p:spPr bwMode="auto">
            <a:xfrm>
              <a:off x="2252663" y="3225800"/>
              <a:ext cx="114300" cy="184150"/>
            </a:xfrm>
            <a:custGeom>
              <a:avLst/>
              <a:gdLst>
                <a:gd name="T0" fmla="*/ 11 w 21"/>
                <a:gd name="T1" fmla="*/ 34 h 34"/>
                <a:gd name="T2" fmla="*/ 21 w 21"/>
                <a:gd name="T3" fmla="*/ 34 h 34"/>
                <a:gd name="T4" fmla="*/ 7 w 21"/>
                <a:gd name="T5" fmla="*/ 0 h 34"/>
                <a:gd name="T6" fmla="*/ 0 w 21"/>
                <a:gd name="T7" fmla="*/ 7 h 34"/>
                <a:gd name="T8" fmla="*/ 11 w 21"/>
                <a:gd name="T9" fmla="*/ 34 h 34"/>
              </a:gdLst>
              <a:ahLst/>
              <a:cxnLst>
                <a:cxn ang="0">
                  <a:pos x="T0" y="T1"/>
                </a:cxn>
                <a:cxn ang="0">
                  <a:pos x="T2" y="T3"/>
                </a:cxn>
                <a:cxn ang="0">
                  <a:pos x="T4" y="T5"/>
                </a:cxn>
                <a:cxn ang="0">
                  <a:pos x="T6" y="T7"/>
                </a:cxn>
                <a:cxn ang="0">
                  <a:pos x="T8" y="T9"/>
                </a:cxn>
              </a:cxnLst>
              <a:rect l="0" t="0" r="r" b="b"/>
              <a:pathLst>
                <a:path w="21" h="34">
                  <a:moveTo>
                    <a:pt x="11" y="34"/>
                  </a:moveTo>
                  <a:cubicBezTo>
                    <a:pt x="21" y="34"/>
                    <a:pt x="21" y="34"/>
                    <a:pt x="21" y="34"/>
                  </a:cubicBezTo>
                  <a:cubicBezTo>
                    <a:pt x="20" y="21"/>
                    <a:pt x="15" y="9"/>
                    <a:pt x="7" y="0"/>
                  </a:cubicBezTo>
                  <a:cubicBezTo>
                    <a:pt x="0" y="7"/>
                    <a:pt x="0" y="7"/>
                    <a:pt x="0" y="7"/>
                  </a:cubicBezTo>
                  <a:cubicBezTo>
                    <a:pt x="7" y="14"/>
                    <a:pt x="10" y="23"/>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8"/>
            <p:cNvSpPr>
              <a:spLocks/>
            </p:cNvSpPr>
            <p:nvPr/>
          </p:nvSpPr>
          <p:spPr bwMode="auto">
            <a:xfrm>
              <a:off x="1766888" y="3436938"/>
              <a:ext cx="112713" cy="190500"/>
            </a:xfrm>
            <a:custGeom>
              <a:avLst/>
              <a:gdLst>
                <a:gd name="T0" fmla="*/ 9 w 21"/>
                <a:gd name="T1" fmla="*/ 0 h 35"/>
                <a:gd name="T2" fmla="*/ 0 w 21"/>
                <a:gd name="T3" fmla="*/ 0 h 35"/>
                <a:gd name="T4" fmla="*/ 15 w 21"/>
                <a:gd name="T5" fmla="*/ 35 h 35"/>
                <a:gd name="T6" fmla="*/ 21 w 21"/>
                <a:gd name="T7" fmla="*/ 29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4"/>
                    <a:pt x="6" y="26"/>
                    <a:pt x="15" y="35"/>
                  </a:cubicBezTo>
                  <a:cubicBezTo>
                    <a:pt x="21" y="29"/>
                    <a:pt x="21" y="29"/>
                    <a:pt x="21" y="29"/>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9"/>
            <p:cNvSpPr>
              <a:spLocks/>
            </p:cNvSpPr>
            <p:nvPr/>
          </p:nvSpPr>
          <p:spPr bwMode="auto">
            <a:xfrm>
              <a:off x="1868488" y="3609975"/>
              <a:ext cx="179388" cy="114300"/>
            </a:xfrm>
            <a:custGeom>
              <a:avLst/>
              <a:gdLst>
                <a:gd name="T0" fmla="*/ 0 w 33"/>
                <a:gd name="T1" fmla="*/ 7 h 21"/>
                <a:gd name="T2" fmla="*/ 33 w 33"/>
                <a:gd name="T3" fmla="*/ 21 h 21"/>
                <a:gd name="T4" fmla="*/ 33 w 33"/>
                <a:gd name="T5" fmla="*/ 11 h 21"/>
                <a:gd name="T6" fmla="*/ 7 w 33"/>
                <a:gd name="T7" fmla="*/ 0 h 21"/>
                <a:gd name="T8" fmla="*/ 0 w 33"/>
                <a:gd name="T9" fmla="*/ 7 h 21"/>
              </a:gdLst>
              <a:ahLst/>
              <a:cxnLst>
                <a:cxn ang="0">
                  <a:pos x="T0" y="T1"/>
                </a:cxn>
                <a:cxn ang="0">
                  <a:pos x="T2" y="T3"/>
                </a:cxn>
                <a:cxn ang="0">
                  <a:pos x="T4" y="T5"/>
                </a:cxn>
                <a:cxn ang="0">
                  <a:pos x="T6" y="T7"/>
                </a:cxn>
                <a:cxn ang="0">
                  <a:pos x="T8" y="T9"/>
                </a:cxn>
              </a:cxnLst>
              <a:rect l="0" t="0" r="r" b="b"/>
              <a:pathLst>
                <a:path w="33" h="21">
                  <a:moveTo>
                    <a:pt x="0" y="7"/>
                  </a:moveTo>
                  <a:cubicBezTo>
                    <a:pt x="9" y="15"/>
                    <a:pt x="21" y="20"/>
                    <a:pt x="33" y="21"/>
                  </a:cubicBezTo>
                  <a:cubicBezTo>
                    <a:pt x="33" y="11"/>
                    <a:pt x="33" y="11"/>
                    <a:pt x="33" y="11"/>
                  </a:cubicBezTo>
                  <a:cubicBezTo>
                    <a:pt x="23" y="11"/>
                    <a:pt x="14" y="7"/>
                    <a:pt x="7"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40"/>
            <p:cNvSpPr>
              <a:spLocks/>
            </p:cNvSpPr>
            <p:nvPr/>
          </p:nvSpPr>
          <p:spPr bwMode="auto">
            <a:xfrm>
              <a:off x="1766888" y="3230563"/>
              <a:ext cx="101600" cy="179388"/>
            </a:xfrm>
            <a:custGeom>
              <a:avLst/>
              <a:gdLst>
                <a:gd name="T0" fmla="*/ 19 w 19"/>
                <a:gd name="T1" fmla="*/ 7 h 33"/>
                <a:gd name="T2" fmla="*/ 12 w 19"/>
                <a:gd name="T3" fmla="*/ 0 h 33"/>
                <a:gd name="T4" fmla="*/ 0 w 19"/>
                <a:gd name="T5" fmla="*/ 33 h 33"/>
                <a:gd name="T6" fmla="*/ 9 w 19"/>
                <a:gd name="T7" fmla="*/ 33 h 33"/>
                <a:gd name="T8" fmla="*/ 19 w 19"/>
                <a:gd name="T9" fmla="*/ 7 h 33"/>
              </a:gdLst>
              <a:ahLst/>
              <a:cxnLst>
                <a:cxn ang="0">
                  <a:pos x="T0" y="T1"/>
                </a:cxn>
                <a:cxn ang="0">
                  <a:pos x="T2" y="T3"/>
                </a:cxn>
                <a:cxn ang="0">
                  <a:pos x="T4" y="T5"/>
                </a:cxn>
                <a:cxn ang="0">
                  <a:pos x="T6" y="T7"/>
                </a:cxn>
                <a:cxn ang="0">
                  <a:pos x="T8" y="T9"/>
                </a:cxn>
              </a:cxnLst>
              <a:rect l="0" t="0" r="r" b="b"/>
              <a:pathLst>
                <a:path w="19" h="33">
                  <a:moveTo>
                    <a:pt x="19" y="7"/>
                  </a:moveTo>
                  <a:cubicBezTo>
                    <a:pt x="12" y="0"/>
                    <a:pt x="12" y="0"/>
                    <a:pt x="12" y="0"/>
                  </a:cubicBezTo>
                  <a:cubicBezTo>
                    <a:pt x="5" y="9"/>
                    <a:pt x="0" y="20"/>
                    <a:pt x="0" y="33"/>
                  </a:cubicBezTo>
                  <a:cubicBezTo>
                    <a:pt x="9" y="33"/>
                    <a:pt x="9" y="33"/>
                    <a:pt x="9" y="33"/>
                  </a:cubicBezTo>
                  <a:cubicBezTo>
                    <a:pt x="10" y="23"/>
                    <a:pt x="14" y="14"/>
                    <a:pt x="1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41"/>
            <p:cNvSpPr>
              <a:spLocks/>
            </p:cNvSpPr>
            <p:nvPr/>
          </p:nvSpPr>
          <p:spPr bwMode="auto">
            <a:xfrm>
              <a:off x="1852613" y="3122613"/>
              <a:ext cx="195263" cy="123825"/>
            </a:xfrm>
            <a:custGeom>
              <a:avLst/>
              <a:gdLst>
                <a:gd name="T0" fmla="*/ 7 w 36"/>
                <a:gd name="T1" fmla="*/ 23 h 23"/>
                <a:gd name="T2" fmla="*/ 36 w 36"/>
                <a:gd name="T3" fmla="*/ 9 h 23"/>
                <a:gd name="T4" fmla="*/ 36 w 36"/>
                <a:gd name="T5" fmla="*/ 0 h 23"/>
                <a:gd name="T6" fmla="*/ 0 w 36"/>
                <a:gd name="T7" fmla="*/ 16 h 23"/>
                <a:gd name="T8" fmla="*/ 7 w 36"/>
                <a:gd name="T9" fmla="*/ 23 h 23"/>
              </a:gdLst>
              <a:ahLst/>
              <a:cxnLst>
                <a:cxn ang="0">
                  <a:pos x="T0" y="T1"/>
                </a:cxn>
                <a:cxn ang="0">
                  <a:pos x="T2" y="T3"/>
                </a:cxn>
                <a:cxn ang="0">
                  <a:pos x="T4" y="T5"/>
                </a:cxn>
                <a:cxn ang="0">
                  <a:pos x="T6" y="T7"/>
                </a:cxn>
                <a:cxn ang="0">
                  <a:pos x="T8" y="T9"/>
                </a:cxn>
              </a:cxnLst>
              <a:rect l="0" t="0" r="r" b="b"/>
              <a:pathLst>
                <a:path w="36" h="23">
                  <a:moveTo>
                    <a:pt x="7" y="23"/>
                  </a:moveTo>
                  <a:cubicBezTo>
                    <a:pt x="15" y="15"/>
                    <a:pt x="25" y="10"/>
                    <a:pt x="36" y="9"/>
                  </a:cubicBezTo>
                  <a:cubicBezTo>
                    <a:pt x="36" y="0"/>
                    <a:pt x="36" y="0"/>
                    <a:pt x="36" y="0"/>
                  </a:cubicBezTo>
                  <a:cubicBezTo>
                    <a:pt x="22" y="1"/>
                    <a:pt x="10" y="7"/>
                    <a:pt x="0" y="16"/>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42"/>
            <p:cNvSpPr>
              <a:spLocks/>
            </p:cNvSpPr>
            <p:nvPr/>
          </p:nvSpPr>
          <p:spPr bwMode="auto">
            <a:xfrm>
              <a:off x="2063751" y="3225800"/>
              <a:ext cx="204788" cy="411163"/>
            </a:xfrm>
            <a:custGeom>
              <a:avLst/>
              <a:gdLst>
                <a:gd name="T0" fmla="*/ 38 w 38"/>
                <a:gd name="T1" fmla="*/ 38 h 76"/>
                <a:gd name="T2" fmla="*/ 38 w 38"/>
                <a:gd name="T3" fmla="*/ 38 h 76"/>
                <a:gd name="T4" fmla="*/ 38 w 38"/>
                <a:gd name="T5" fmla="*/ 38 h 76"/>
                <a:gd name="T6" fmla="*/ 38 w 38"/>
                <a:gd name="T7" fmla="*/ 38 h 76"/>
                <a:gd name="T8" fmla="*/ 38 w 38"/>
                <a:gd name="T9" fmla="*/ 38 h 76"/>
                <a:gd name="T10" fmla="*/ 0 w 38"/>
                <a:gd name="T11" fmla="*/ 0 h 76"/>
                <a:gd name="T12" fmla="*/ 0 w 38"/>
                <a:gd name="T13" fmla="*/ 38 h 76"/>
                <a:gd name="T14" fmla="*/ 0 w 38"/>
                <a:gd name="T15" fmla="*/ 38 h 76"/>
                <a:gd name="T16" fmla="*/ 0 w 38"/>
                <a:gd name="T17" fmla="*/ 76 h 76"/>
                <a:gd name="T18" fmla="*/ 38 w 38"/>
                <a:gd name="T19"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76">
                  <a:moveTo>
                    <a:pt x="38" y="38"/>
                  </a:moveTo>
                  <a:cubicBezTo>
                    <a:pt x="38" y="38"/>
                    <a:pt x="38" y="38"/>
                    <a:pt x="38" y="38"/>
                  </a:cubicBezTo>
                  <a:cubicBezTo>
                    <a:pt x="38" y="38"/>
                    <a:pt x="38" y="38"/>
                    <a:pt x="38" y="38"/>
                  </a:cubicBezTo>
                  <a:cubicBezTo>
                    <a:pt x="38" y="38"/>
                    <a:pt x="38" y="38"/>
                    <a:pt x="38" y="38"/>
                  </a:cubicBezTo>
                  <a:cubicBezTo>
                    <a:pt x="38" y="38"/>
                    <a:pt x="38" y="38"/>
                    <a:pt x="38" y="38"/>
                  </a:cubicBezTo>
                  <a:cubicBezTo>
                    <a:pt x="38" y="17"/>
                    <a:pt x="21" y="0"/>
                    <a:pt x="0" y="0"/>
                  </a:cubicBezTo>
                  <a:cubicBezTo>
                    <a:pt x="0" y="38"/>
                    <a:pt x="0" y="38"/>
                    <a:pt x="0" y="38"/>
                  </a:cubicBezTo>
                  <a:cubicBezTo>
                    <a:pt x="0" y="38"/>
                    <a:pt x="0" y="38"/>
                    <a:pt x="0" y="38"/>
                  </a:cubicBezTo>
                  <a:cubicBezTo>
                    <a:pt x="0" y="76"/>
                    <a:pt x="0" y="76"/>
                    <a:pt x="0" y="76"/>
                  </a:cubicBezTo>
                  <a:cubicBezTo>
                    <a:pt x="21" y="76"/>
                    <a:pt x="38" y="59"/>
                    <a:pt x="3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3400725" y="4426237"/>
            <a:ext cx="444549" cy="450491"/>
            <a:chOff x="2890838" y="3106738"/>
            <a:chExt cx="593726" cy="601663"/>
          </a:xfrm>
          <a:solidFill>
            <a:schemeClr val="accent5"/>
          </a:solidFill>
        </p:grpSpPr>
        <p:sp>
          <p:nvSpPr>
            <p:cNvPr id="51" name="Freeform 143"/>
            <p:cNvSpPr>
              <a:spLocks/>
            </p:cNvSpPr>
            <p:nvPr/>
          </p:nvSpPr>
          <p:spPr bwMode="auto">
            <a:xfrm>
              <a:off x="3203576" y="3598863"/>
              <a:ext cx="173038" cy="109538"/>
            </a:xfrm>
            <a:custGeom>
              <a:avLst/>
              <a:gdLst>
                <a:gd name="T0" fmla="*/ 0 w 32"/>
                <a:gd name="T1" fmla="*/ 10 h 20"/>
                <a:gd name="T2" fmla="*/ 0 w 32"/>
                <a:gd name="T3" fmla="*/ 20 h 20"/>
                <a:gd name="T4" fmla="*/ 32 w 32"/>
                <a:gd name="T5" fmla="*/ 7 h 20"/>
                <a:gd name="T6" fmla="*/ 26 w 32"/>
                <a:gd name="T7" fmla="*/ 0 h 20"/>
                <a:gd name="T8" fmla="*/ 0 w 32"/>
                <a:gd name="T9" fmla="*/ 10 h 20"/>
              </a:gdLst>
              <a:ahLst/>
              <a:cxnLst>
                <a:cxn ang="0">
                  <a:pos x="T0" y="T1"/>
                </a:cxn>
                <a:cxn ang="0">
                  <a:pos x="T2" y="T3"/>
                </a:cxn>
                <a:cxn ang="0">
                  <a:pos x="T4" y="T5"/>
                </a:cxn>
                <a:cxn ang="0">
                  <a:pos x="T6" y="T7"/>
                </a:cxn>
                <a:cxn ang="0">
                  <a:pos x="T8" y="T9"/>
                </a:cxn>
              </a:cxnLst>
              <a:rect l="0" t="0" r="r" b="b"/>
              <a:pathLst>
                <a:path w="32" h="20">
                  <a:moveTo>
                    <a:pt x="0" y="10"/>
                  </a:moveTo>
                  <a:cubicBezTo>
                    <a:pt x="0" y="20"/>
                    <a:pt x="0" y="20"/>
                    <a:pt x="0" y="20"/>
                  </a:cubicBezTo>
                  <a:cubicBezTo>
                    <a:pt x="12" y="19"/>
                    <a:pt x="24" y="15"/>
                    <a:pt x="32" y="7"/>
                  </a:cubicBezTo>
                  <a:cubicBezTo>
                    <a:pt x="26" y="0"/>
                    <a:pt x="26" y="0"/>
                    <a:pt x="26" y="0"/>
                  </a:cubicBezTo>
                  <a:cubicBezTo>
                    <a:pt x="19" y="6"/>
                    <a:pt x="1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4"/>
            <p:cNvSpPr>
              <a:spLocks/>
            </p:cNvSpPr>
            <p:nvPr/>
          </p:nvSpPr>
          <p:spPr bwMode="auto">
            <a:xfrm>
              <a:off x="3365501" y="3421063"/>
              <a:ext cx="119063" cy="195263"/>
            </a:xfrm>
            <a:custGeom>
              <a:avLst/>
              <a:gdLst>
                <a:gd name="T0" fmla="*/ 0 w 22"/>
                <a:gd name="T1" fmla="*/ 30 h 36"/>
                <a:gd name="T2" fmla="*/ 7 w 22"/>
                <a:gd name="T3" fmla="*/ 36 h 36"/>
                <a:gd name="T4" fmla="*/ 22 w 22"/>
                <a:gd name="T5" fmla="*/ 0 h 36"/>
                <a:gd name="T6" fmla="*/ 13 w 22"/>
                <a:gd name="T7" fmla="*/ 0 h 36"/>
                <a:gd name="T8" fmla="*/ 0 w 22"/>
                <a:gd name="T9" fmla="*/ 30 h 36"/>
              </a:gdLst>
              <a:ahLst/>
              <a:cxnLst>
                <a:cxn ang="0">
                  <a:pos x="T0" y="T1"/>
                </a:cxn>
                <a:cxn ang="0">
                  <a:pos x="T2" y="T3"/>
                </a:cxn>
                <a:cxn ang="0">
                  <a:pos x="T4" y="T5"/>
                </a:cxn>
                <a:cxn ang="0">
                  <a:pos x="T6" y="T7"/>
                </a:cxn>
                <a:cxn ang="0">
                  <a:pos x="T8" y="T9"/>
                </a:cxn>
              </a:cxnLst>
              <a:rect l="0" t="0" r="r" b="b"/>
              <a:pathLst>
                <a:path w="22" h="36">
                  <a:moveTo>
                    <a:pt x="0" y="30"/>
                  </a:moveTo>
                  <a:cubicBezTo>
                    <a:pt x="7" y="36"/>
                    <a:pt x="7" y="36"/>
                    <a:pt x="7" y="36"/>
                  </a:cubicBezTo>
                  <a:cubicBezTo>
                    <a:pt x="16" y="27"/>
                    <a:pt x="22" y="14"/>
                    <a:pt x="22" y="0"/>
                  </a:cubicBezTo>
                  <a:cubicBezTo>
                    <a:pt x="13" y="0"/>
                    <a:pt x="13" y="0"/>
                    <a:pt x="13" y="0"/>
                  </a:cubicBezTo>
                  <a:cubicBezTo>
                    <a:pt x="12" y="12"/>
                    <a:pt x="7" y="22"/>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45"/>
            <p:cNvSpPr>
              <a:spLocks/>
            </p:cNvSpPr>
            <p:nvPr/>
          </p:nvSpPr>
          <p:spPr bwMode="auto">
            <a:xfrm>
              <a:off x="3203576" y="3106738"/>
              <a:ext cx="190500" cy="119063"/>
            </a:xfrm>
            <a:custGeom>
              <a:avLst/>
              <a:gdLst>
                <a:gd name="T0" fmla="*/ 35 w 35"/>
                <a:gd name="T1" fmla="*/ 15 h 22"/>
                <a:gd name="T2" fmla="*/ 0 w 35"/>
                <a:gd name="T3" fmla="*/ 0 h 22"/>
                <a:gd name="T4" fmla="*/ 0 w 35"/>
                <a:gd name="T5" fmla="*/ 10 h 22"/>
                <a:gd name="T6" fmla="*/ 28 w 35"/>
                <a:gd name="T7" fmla="*/ 22 h 22"/>
                <a:gd name="T8" fmla="*/ 35 w 35"/>
                <a:gd name="T9" fmla="*/ 15 h 22"/>
              </a:gdLst>
              <a:ahLst/>
              <a:cxnLst>
                <a:cxn ang="0">
                  <a:pos x="T0" y="T1"/>
                </a:cxn>
                <a:cxn ang="0">
                  <a:pos x="T2" y="T3"/>
                </a:cxn>
                <a:cxn ang="0">
                  <a:pos x="T4" y="T5"/>
                </a:cxn>
                <a:cxn ang="0">
                  <a:pos x="T6" y="T7"/>
                </a:cxn>
                <a:cxn ang="0">
                  <a:pos x="T8" y="T9"/>
                </a:cxn>
              </a:cxnLst>
              <a:rect l="0" t="0" r="r" b="b"/>
              <a:pathLst>
                <a:path w="35" h="22">
                  <a:moveTo>
                    <a:pt x="35" y="15"/>
                  </a:moveTo>
                  <a:cubicBezTo>
                    <a:pt x="26" y="6"/>
                    <a:pt x="13" y="1"/>
                    <a:pt x="0" y="0"/>
                  </a:cubicBezTo>
                  <a:cubicBezTo>
                    <a:pt x="0" y="10"/>
                    <a:pt x="0" y="10"/>
                    <a:pt x="0" y="10"/>
                  </a:cubicBezTo>
                  <a:cubicBezTo>
                    <a:pt x="11" y="10"/>
                    <a:pt x="21" y="15"/>
                    <a:pt x="28" y="22"/>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46"/>
            <p:cNvSpPr>
              <a:spLocks/>
            </p:cNvSpPr>
            <p:nvPr/>
          </p:nvSpPr>
          <p:spPr bwMode="auto">
            <a:xfrm>
              <a:off x="3376613" y="3209925"/>
              <a:ext cx="107950" cy="184150"/>
            </a:xfrm>
            <a:custGeom>
              <a:avLst/>
              <a:gdLst>
                <a:gd name="T0" fmla="*/ 11 w 20"/>
                <a:gd name="T1" fmla="*/ 34 h 34"/>
                <a:gd name="T2" fmla="*/ 20 w 20"/>
                <a:gd name="T3" fmla="*/ 34 h 34"/>
                <a:gd name="T4" fmla="*/ 7 w 20"/>
                <a:gd name="T5" fmla="*/ 0 h 34"/>
                <a:gd name="T6" fmla="*/ 0 w 20"/>
                <a:gd name="T7" fmla="*/ 7 h 34"/>
                <a:gd name="T8" fmla="*/ 11 w 20"/>
                <a:gd name="T9" fmla="*/ 34 h 34"/>
              </a:gdLst>
              <a:ahLst/>
              <a:cxnLst>
                <a:cxn ang="0">
                  <a:pos x="T0" y="T1"/>
                </a:cxn>
                <a:cxn ang="0">
                  <a:pos x="T2" y="T3"/>
                </a:cxn>
                <a:cxn ang="0">
                  <a:pos x="T4" y="T5"/>
                </a:cxn>
                <a:cxn ang="0">
                  <a:pos x="T6" y="T7"/>
                </a:cxn>
                <a:cxn ang="0">
                  <a:pos x="T8" y="T9"/>
                </a:cxn>
              </a:cxnLst>
              <a:rect l="0" t="0" r="r" b="b"/>
              <a:pathLst>
                <a:path w="20" h="34">
                  <a:moveTo>
                    <a:pt x="11" y="34"/>
                  </a:moveTo>
                  <a:cubicBezTo>
                    <a:pt x="20" y="34"/>
                    <a:pt x="20" y="34"/>
                    <a:pt x="20" y="34"/>
                  </a:cubicBezTo>
                  <a:cubicBezTo>
                    <a:pt x="20" y="21"/>
                    <a:pt x="15" y="9"/>
                    <a:pt x="7" y="0"/>
                  </a:cubicBezTo>
                  <a:cubicBezTo>
                    <a:pt x="0" y="7"/>
                    <a:pt x="0" y="7"/>
                    <a:pt x="0" y="7"/>
                  </a:cubicBezTo>
                  <a:cubicBezTo>
                    <a:pt x="6" y="14"/>
                    <a:pt x="10" y="23"/>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47"/>
            <p:cNvSpPr>
              <a:spLocks/>
            </p:cNvSpPr>
            <p:nvPr/>
          </p:nvSpPr>
          <p:spPr bwMode="auto">
            <a:xfrm>
              <a:off x="2890838" y="3421063"/>
              <a:ext cx="112713" cy="188913"/>
            </a:xfrm>
            <a:custGeom>
              <a:avLst/>
              <a:gdLst>
                <a:gd name="T0" fmla="*/ 9 w 21"/>
                <a:gd name="T1" fmla="*/ 0 h 35"/>
                <a:gd name="T2" fmla="*/ 0 w 21"/>
                <a:gd name="T3" fmla="*/ 0 h 35"/>
                <a:gd name="T4" fmla="*/ 15 w 21"/>
                <a:gd name="T5" fmla="*/ 35 h 35"/>
                <a:gd name="T6" fmla="*/ 21 w 21"/>
                <a:gd name="T7" fmla="*/ 29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4"/>
                    <a:pt x="6" y="26"/>
                    <a:pt x="15" y="35"/>
                  </a:cubicBezTo>
                  <a:cubicBezTo>
                    <a:pt x="21" y="29"/>
                    <a:pt x="21" y="29"/>
                    <a:pt x="21" y="29"/>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48"/>
            <p:cNvSpPr>
              <a:spLocks/>
            </p:cNvSpPr>
            <p:nvPr/>
          </p:nvSpPr>
          <p:spPr bwMode="auto">
            <a:xfrm>
              <a:off x="2994026" y="3598863"/>
              <a:ext cx="177800" cy="109538"/>
            </a:xfrm>
            <a:custGeom>
              <a:avLst/>
              <a:gdLst>
                <a:gd name="T0" fmla="*/ 0 w 33"/>
                <a:gd name="T1" fmla="*/ 6 h 20"/>
                <a:gd name="T2" fmla="*/ 33 w 33"/>
                <a:gd name="T3" fmla="*/ 20 h 20"/>
                <a:gd name="T4" fmla="*/ 33 w 33"/>
                <a:gd name="T5" fmla="*/ 10 h 20"/>
                <a:gd name="T6" fmla="*/ 6 w 33"/>
                <a:gd name="T7" fmla="*/ 0 h 20"/>
                <a:gd name="T8" fmla="*/ 0 w 33"/>
                <a:gd name="T9" fmla="*/ 6 h 20"/>
              </a:gdLst>
              <a:ahLst/>
              <a:cxnLst>
                <a:cxn ang="0">
                  <a:pos x="T0" y="T1"/>
                </a:cxn>
                <a:cxn ang="0">
                  <a:pos x="T2" y="T3"/>
                </a:cxn>
                <a:cxn ang="0">
                  <a:pos x="T4" y="T5"/>
                </a:cxn>
                <a:cxn ang="0">
                  <a:pos x="T6" y="T7"/>
                </a:cxn>
                <a:cxn ang="0">
                  <a:pos x="T8" y="T9"/>
                </a:cxn>
              </a:cxnLst>
              <a:rect l="0" t="0" r="r" b="b"/>
              <a:pathLst>
                <a:path w="33" h="20">
                  <a:moveTo>
                    <a:pt x="0" y="6"/>
                  </a:moveTo>
                  <a:cubicBezTo>
                    <a:pt x="9" y="14"/>
                    <a:pt x="20" y="19"/>
                    <a:pt x="33" y="20"/>
                  </a:cubicBezTo>
                  <a:cubicBezTo>
                    <a:pt x="33" y="10"/>
                    <a:pt x="33" y="10"/>
                    <a:pt x="33" y="10"/>
                  </a:cubicBezTo>
                  <a:cubicBezTo>
                    <a:pt x="23" y="10"/>
                    <a:pt x="14" y="6"/>
                    <a:pt x="6" y="0"/>
                  </a:cubicBez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9"/>
            <p:cNvSpPr>
              <a:spLocks/>
            </p:cNvSpPr>
            <p:nvPr/>
          </p:nvSpPr>
          <p:spPr bwMode="auto">
            <a:xfrm>
              <a:off x="2890838" y="3214688"/>
              <a:ext cx="103188" cy="179388"/>
            </a:xfrm>
            <a:custGeom>
              <a:avLst/>
              <a:gdLst>
                <a:gd name="T0" fmla="*/ 19 w 19"/>
                <a:gd name="T1" fmla="*/ 7 h 33"/>
                <a:gd name="T2" fmla="*/ 12 w 19"/>
                <a:gd name="T3" fmla="*/ 0 h 33"/>
                <a:gd name="T4" fmla="*/ 0 w 19"/>
                <a:gd name="T5" fmla="*/ 33 h 33"/>
                <a:gd name="T6" fmla="*/ 9 w 19"/>
                <a:gd name="T7" fmla="*/ 33 h 33"/>
                <a:gd name="T8" fmla="*/ 19 w 19"/>
                <a:gd name="T9" fmla="*/ 7 h 33"/>
              </a:gdLst>
              <a:ahLst/>
              <a:cxnLst>
                <a:cxn ang="0">
                  <a:pos x="T0" y="T1"/>
                </a:cxn>
                <a:cxn ang="0">
                  <a:pos x="T2" y="T3"/>
                </a:cxn>
                <a:cxn ang="0">
                  <a:pos x="T4" y="T5"/>
                </a:cxn>
                <a:cxn ang="0">
                  <a:pos x="T6" y="T7"/>
                </a:cxn>
                <a:cxn ang="0">
                  <a:pos x="T8" y="T9"/>
                </a:cxn>
              </a:cxnLst>
              <a:rect l="0" t="0" r="r" b="b"/>
              <a:pathLst>
                <a:path w="19" h="33">
                  <a:moveTo>
                    <a:pt x="19" y="7"/>
                  </a:moveTo>
                  <a:cubicBezTo>
                    <a:pt x="12" y="0"/>
                    <a:pt x="12" y="0"/>
                    <a:pt x="12" y="0"/>
                  </a:cubicBezTo>
                  <a:cubicBezTo>
                    <a:pt x="5" y="9"/>
                    <a:pt x="0" y="20"/>
                    <a:pt x="0" y="33"/>
                  </a:cubicBezTo>
                  <a:cubicBezTo>
                    <a:pt x="9" y="33"/>
                    <a:pt x="9" y="33"/>
                    <a:pt x="9" y="33"/>
                  </a:cubicBezTo>
                  <a:cubicBezTo>
                    <a:pt x="10" y="23"/>
                    <a:pt x="13" y="14"/>
                    <a:pt x="1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50"/>
            <p:cNvSpPr>
              <a:spLocks/>
            </p:cNvSpPr>
            <p:nvPr/>
          </p:nvSpPr>
          <p:spPr bwMode="auto">
            <a:xfrm>
              <a:off x="2976563" y="3106738"/>
              <a:ext cx="195263" cy="123825"/>
            </a:xfrm>
            <a:custGeom>
              <a:avLst/>
              <a:gdLst>
                <a:gd name="T0" fmla="*/ 36 w 36"/>
                <a:gd name="T1" fmla="*/ 10 h 23"/>
                <a:gd name="T2" fmla="*/ 36 w 36"/>
                <a:gd name="T3" fmla="*/ 0 h 23"/>
                <a:gd name="T4" fmla="*/ 0 w 36"/>
                <a:gd name="T5" fmla="*/ 16 h 23"/>
                <a:gd name="T6" fmla="*/ 7 w 36"/>
                <a:gd name="T7" fmla="*/ 23 h 23"/>
                <a:gd name="T8" fmla="*/ 36 w 36"/>
                <a:gd name="T9" fmla="*/ 10 h 23"/>
              </a:gdLst>
              <a:ahLst/>
              <a:cxnLst>
                <a:cxn ang="0">
                  <a:pos x="T0" y="T1"/>
                </a:cxn>
                <a:cxn ang="0">
                  <a:pos x="T2" y="T3"/>
                </a:cxn>
                <a:cxn ang="0">
                  <a:pos x="T4" y="T5"/>
                </a:cxn>
                <a:cxn ang="0">
                  <a:pos x="T6" y="T7"/>
                </a:cxn>
                <a:cxn ang="0">
                  <a:pos x="T8" y="T9"/>
                </a:cxn>
              </a:cxnLst>
              <a:rect l="0" t="0" r="r" b="b"/>
              <a:pathLst>
                <a:path w="36" h="23">
                  <a:moveTo>
                    <a:pt x="36" y="10"/>
                  </a:moveTo>
                  <a:cubicBezTo>
                    <a:pt x="36" y="0"/>
                    <a:pt x="36" y="0"/>
                    <a:pt x="36" y="0"/>
                  </a:cubicBezTo>
                  <a:cubicBezTo>
                    <a:pt x="22" y="1"/>
                    <a:pt x="10" y="7"/>
                    <a:pt x="0" y="16"/>
                  </a:cubicBezTo>
                  <a:cubicBezTo>
                    <a:pt x="7" y="23"/>
                    <a:pt x="7" y="23"/>
                    <a:pt x="7" y="23"/>
                  </a:cubicBezTo>
                  <a:cubicBezTo>
                    <a:pt x="15" y="15"/>
                    <a:pt x="25" y="10"/>
                    <a:pt x="3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51"/>
            <p:cNvSpPr>
              <a:spLocks/>
            </p:cNvSpPr>
            <p:nvPr/>
          </p:nvSpPr>
          <p:spPr bwMode="auto">
            <a:xfrm>
              <a:off x="2982913" y="3209925"/>
              <a:ext cx="411163" cy="411163"/>
            </a:xfrm>
            <a:custGeom>
              <a:avLst/>
              <a:gdLst>
                <a:gd name="T0" fmla="*/ 76 w 76"/>
                <a:gd name="T1" fmla="*/ 38 h 76"/>
                <a:gd name="T2" fmla="*/ 76 w 76"/>
                <a:gd name="T3" fmla="*/ 38 h 76"/>
                <a:gd name="T4" fmla="*/ 76 w 76"/>
                <a:gd name="T5" fmla="*/ 38 h 76"/>
                <a:gd name="T6" fmla="*/ 76 w 76"/>
                <a:gd name="T7" fmla="*/ 38 h 76"/>
                <a:gd name="T8" fmla="*/ 76 w 76"/>
                <a:gd name="T9" fmla="*/ 38 h 76"/>
                <a:gd name="T10" fmla="*/ 38 w 76"/>
                <a:gd name="T11" fmla="*/ 0 h 76"/>
                <a:gd name="T12" fmla="*/ 38 w 76"/>
                <a:gd name="T13" fmla="*/ 38 h 76"/>
                <a:gd name="T14" fmla="*/ 0 w 76"/>
                <a:gd name="T15" fmla="*/ 38 h 76"/>
                <a:gd name="T16" fmla="*/ 38 w 76"/>
                <a:gd name="T17" fmla="*/ 76 h 76"/>
                <a:gd name="T18" fmla="*/ 38 w 76"/>
                <a:gd name="T19" fmla="*/ 38 h 76"/>
                <a:gd name="T20" fmla="*/ 38 w 76"/>
                <a:gd name="T21" fmla="*/ 38 h 76"/>
                <a:gd name="T22" fmla="*/ 38 w 76"/>
                <a:gd name="T23" fmla="*/ 76 h 76"/>
                <a:gd name="T24" fmla="*/ 76 w 76"/>
                <a:gd name="T2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6" y="38"/>
                  </a:moveTo>
                  <a:cubicBezTo>
                    <a:pt x="76" y="38"/>
                    <a:pt x="76" y="38"/>
                    <a:pt x="76" y="38"/>
                  </a:cubicBezTo>
                  <a:cubicBezTo>
                    <a:pt x="76" y="38"/>
                    <a:pt x="76" y="38"/>
                    <a:pt x="76" y="38"/>
                  </a:cubicBezTo>
                  <a:cubicBezTo>
                    <a:pt x="76" y="38"/>
                    <a:pt x="76" y="38"/>
                    <a:pt x="76" y="38"/>
                  </a:cubicBezTo>
                  <a:cubicBezTo>
                    <a:pt x="76" y="38"/>
                    <a:pt x="76" y="38"/>
                    <a:pt x="76" y="38"/>
                  </a:cubicBezTo>
                  <a:cubicBezTo>
                    <a:pt x="76" y="17"/>
                    <a:pt x="59" y="0"/>
                    <a:pt x="38" y="0"/>
                  </a:cubicBezTo>
                  <a:cubicBezTo>
                    <a:pt x="38" y="38"/>
                    <a:pt x="38" y="38"/>
                    <a:pt x="38" y="38"/>
                  </a:cubicBezTo>
                  <a:cubicBezTo>
                    <a:pt x="0" y="38"/>
                    <a:pt x="0" y="38"/>
                    <a:pt x="0" y="38"/>
                  </a:cubicBezTo>
                  <a:cubicBezTo>
                    <a:pt x="0" y="59"/>
                    <a:pt x="17" y="76"/>
                    <a:pt x="38" y="76"/>
                  </a:cubicBezTo>
                  <a:cubicBezTo>
                    <a:pt x="38" y="38"/>
                    <a:pt x="38" y="38"/>
                    <a:pt x="38" y="38"/>
                  </a:cubicBezTo>
                  <a:cubicBezTo>
                    <a:pt x="38" y="38"/>
                    <a:pt x="38" y="38"/>
                    <a:pt x="38" y="38"/>
                  </a:cubicBezTo>
                  <a:cubicBezTo>
                    <a:pt x="38" y="76"/>
                    <a:pt x="38" y="76"/>
                    <a:pt x="38" y="76"/>
                  </a:cubicBezTo>
                  <a:cubicBezTo>
                    <a:pt x="59" y="76"/>
                    <a:pt x="76" y="59"/>
                    <a:pt x="7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灯片编号占位符 6"/>
          <p:cNvSpPr>
            <a:spLocks noGrp="1"/>
          </p:cNvSpPr>
          <p:nvPr>
            <p:ph type="sldNum" sz="quarter" idx="12"/>
          </p:nvPr>
        </p:nvSpPr>
        <p:spPr/>
        <p:txBody>
          <a:bodyPr/>
          <a:lstStyle/>
          <a:p>
            <a:fld id="{77973F99-D92E-43F1-B379-24FEF9E38722}" type="slidenum">
              <a:rPr lang="zh-CN" altLang="en-US" smtClean="0"/>
              <a:pPr/>
              <a:t>7</a:t>
            </a:fld>
            <a:endParaRPr lang="zh-CN" altLang="en-US"/>
          </a:p>
        </p:txBody>
      </p:sp>
      <p:grpSp>
        <p:nvGrpSpPr>
          <p:cNvPr id="60" name="组合 59">
            <a:extLst>
              <a:ext uri="{FF2B5EF4-FFF2-40B4-BE49-F238E27FC236}">
                <a16:creationId xmlns:a16="http://schemas.microsoft.com/office/drawing/2014/main" id="{F6BE3135-D5BF-4CAE-9696-5D3CD8E157EE}"/>
              </a:ext>
            </a:extLst>
          </p:cNvPr>
          <p:cNvGrpSpPr/>
          <p:nvPr/>
        </p:nvGrpSpPr>
        <p:grpSpPr>
          <a:xfrm rot="10800000">
            <a:off x="3983383" y="2359522"/>
            <a:ext cx="529200" cy="529200"/>
            <a:chOff x="930047" y="5413829"/>
            <a:chExt cx="856342" cy="856342"/>
          </a:xfrm>
        </p:grpSpPr>
        <p:cxnSp>
          <p:nvCxnSpPr>
            <p:cNvPr id="61" name="直接连接符 60">
              <a:extLst>
                <a:ext uri="{FF2B5EF4-FFF2-40B4-BE49-F238E27FC236}">
                  <a16:creationId xmlns:a16="http://schemas.microsoft.com/office/drawing/2014/main" id="{F4A91D9C-409A-4E34-88A8-C863F53C3484}"/>
                </a:ext>
              </a:extLst>
            </p:cNvPr>
            <p:cNvCxnSpPr/>
            <p:nvPr/>
          </p:nvCxnSpPr>
          <p:spPr>
            <a:xfrm>
              <a:off x="930047" y="5413829"/>
              <a:ext cx="0" cy="8563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7013D3D-7073-4CC0-8F54-A8A8A659BECD}"/>
                </a:ext>
              </a:extLst>
            </p:cNvPr>
            <p:cNvCxnSpPr/>
            <p:nvPr/>
          </p:nvCxnSpPr>
          <p:spPr>
            <a:xfrm rot="5400000">
              <a:off x="1358218" y="5842000"/>
              <a:ext cx="0" cy="8563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graphicFrame>
        <p:nvGraphicFramePr>
          <p:cNvPr id="13" name="表格 12">
            <a:extLst>
              <a:ext uri="{FF2B5EF4-FFF2-40B4-BE49-F238E27FC236}">
                <a16:creationId xmlns:a16="http://schemas.microsoft.com/office/drawing/2014/main" id="{06409C2D-2947-444E-87D5-A87BA3C47BF1}"/>
              </a:ext>
            </a:extLst>
          </p:cNvPr>
          <p:cNvGraphicFramePr>
            <a:graphicFrameLocks noGrp="1"/>
          </p:cNvGraphicFramePr>
          <p:nvPr>
            <p:extLst>
              <p:ext uri="{D42A27DB-BD31-4B8C-83A1-F6EECF244321}">
                <p14:modId xmlns:p14="http://schemas.microsoft.com/office/powerpoint/2010/main" val="856262664"/>
              </p:ext>
            </p:extLst>
          </p:nvPr>
        </p:nvGraphicFramePr>
        <p:xfrm>
          <a:off x="5212609" y="274320"/>
          <a:ext cx="7027018" cy="6583680"/>
        </p:xfrm>
        <a:graphic>
          <a:graphicData uri="http://schemas.openxmlformats.org/drawingml/2006/table">
            <a:tbl>
              <a:tblPr firstCol="1" bandRow="1">
                <a:tableStyleId>{21E4AEA4-8DFA-4A89-87EB-49C32662AFE0}</a:tableStyleId>
              </a:tblPr>
              <a:tblGrid>
                <a:gridCol w="1622090">
                  <a:extLst>
                    <a:ext uri="{9D8B030D-6E8A-4147-A177-3AD203B41FA5}">
                      <a16:colId xmlns:a16="http://schemas.microsoft.com/office/drawing/2014/main" val="1307511664"/>
                    </a:ext>
                  </a:extLst>
                </a:gridCol>
                <a:gridCol w="1115910">
                  <a:extLst>
                    <a:ext uri="{9D8B030D-6E8A-4147-A177-3AD203B41FA5}">
                      <a16:colId xmlns:a16="http://schemas.microsoft.com/office/drawing/2014/main" val="300380980"/>
                    </a:ext>
                  </a:extLst>
                </a:gridCol>
                <a:gridCol w="4289018">
                  <a:extLst>
                    <a:ext uri="{9D8B030D-6E8A-4147-A177-3AD203B41FA5}">
                      <a16:colId xmlns:a16="http://schemas.microsoft.com/office/drawing/2014/main" val="315946071"/>
                    </a:ext>
                  </a:extLst>
                </a:gridCol>
              </a:tblGrid>
              <a:tr h="274562">
                <a:tc>
                  <a:txBody>
                    <a:bodyPr/>
                    <a:lstStyle/>
                    <a:p>
                      <a:pPr algn="l">
                        <a:lnSpc>
                          <a:spcPct val="150000"/>
                        </a:lnSpc>
                        <a:spcAft>
                          <a:spcPts val="0"/>
                        </a:spcAft>
                      </a:pPr>
                      <a:r>
                        <a:rPr lang="en-US" sz="1800" kern="100">
                          <a:effectLst/>
                        </a:rPr>
                        <a:t>Year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分类</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2013 2014 2015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498995157"/>
                  </a:ext>
                </a:extLst>
              </a:tr>
              <a:tr h="274562">
                <a:tc>
                  <a:txBody>
                    <a:bodyPr/>
                    <a:lstStyle/>
                    <a:p>
                      <a:pPr algn="l">
                        <a:lnSpc>
                          <a:spcPct val="150000"/>
                        </a:lnSpc>
                        <a:spcAft>
                          <a:spcPts val="0"/>
                        </a:spcAft>
                      </a:pPr>
                      <a:r>
                        <a:rPr lang="en-US" sz="1800" kern="100">
                          <a:effectLst/>
                        </a:rPr>
                        <a:t>Month</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分类</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1,2,…,12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2039418831"/>
                  </a:ext>
                </a:extLst>
              </a:tr>
              <a:tr h="274562">
                <a:tc>
                  <a:txBody>
                    <a:bodyPr/>
                    <a:lstStyle/>
                    <a:p>
                      <a:pPr algn="l">
                        <a:lnSpc>
                          <a:spcPct val="150000"/>
                        </a:lnSpc>
                        <a:spcAft>
                          <a:spcPts val="0"/>
                        </a:spcAft>
                      </a:pPr>
                      <a:r>
                        <a:rPr lang="en-US" sz="1800" kern="100">
                          <a:effectLst/>
                        </a:rPr>
                        <a:t>Day</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dirty="0">
                          <a:effectLst/>
                        </a:rPr>
                        <a:t>分类</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1,2,…,31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4226776926"/>
                  </a:ext>
                </a:extLst>
              </a:tr>
              <a:tr h="274562">
                <a:tc>
                  <a:txBody>
                    <a:bodyPr/>
                    <a:lstStyle/>
                    <a:p>
                      <a:pPr algn="l">
                        <a:lnSpc>
                          <a:spcPct val="150000"/>
                        </a:lnSpc>
                        <a:spcAft>
                          <a:spcPts val="0"/>
                        </a:spcAft>
                      </a:pPr>
                      <a:r>
                        <a:rPr lang="en-US" sz="1800" kern="100">
                          <a:effectLst/>
                        </a:rPr>
                        <a:t>Hour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分类</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0,1,2,…,23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1059369768"/>
                  </a:ext>
                </a:extLst>
              </a:tr>
              <a:tr h="274562">
                <a:tc>
                  <a:txBody>
                    <a:bodyPr/>
                    <a:lstStyle/>
                    <a:p>
                      <a:pPr algn="l">
                        <a:lnSpc>
                          <a:spcPct val="150000"/>
                        </a:lnSpc>
                        <a:spcAft>
                          <a:spcPts val="0"/>
                        </a:spcAft>
                      </a:pPr>
                      <a:r>
                        <a:rPr lang="en-US" sz="1800" kern="100">
                          <a:effectLst/>
                        </a:rPr>
                        <a:t>Season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dirty="0">
                          <a:effectLst/>
                        </a:rPr>
                        <a:t>分类</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1,2,3,4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1380736191"/>
                  </a:ext>
                </a:extLst>
              </a:tr>
              <a:tr h="274562">
                <a:tc>
                  <a:txBody>
                    <a:bodyPr/>
                    <a:lstStyle/>
                    <a:p>
                      <a:pPr algn="l">
                        <a:lnSpc>
                          <a:spcPct val="150000"/>
                        </a:lnSpc>
                        <a:spcAft>
                          <a:spcPts val="0"/>
                        </a:spcAft>
                      </a:pPr>
                      <a:r>
                        <a:rPr lang="en-US" sz="1800" kern="100">
                          <a:effectLst/>
                        </a:rPr>
                        <a:t>DEWP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-17</a:t>
                      </a:r>
                      <a:r>
                        <a:rPr lang="zh-CN" sz="1800" kern="100" dirty="0">
                          <a:effectLst/>
                        </a:rPr>
                        <a:t>到</a:t>
                      </a:r>
                      <a:r>
                        <a:rPr lang="en-US" sz="1800" kern="100" dirty="0">
                          <a:effectLst/>
                        </a:rPr>
                        <a:t>28</a:t>
                      </a:r>
                      <a:r>
                        <a:rPr lang="zh-CN" sz="1800" kern="100" dirty="0">
                          <a:effectLst/>
                        </a:rPr>
                        <a:t>之间的整数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2868918551"/>
                  </a:ext>
                </a:extLst>
              </a:tr>
              <a:tr h="274562">
                <a:tc>
                  <a:txBody>
                    <a:bodyPr/>
                    <a:lstStyle/>
                    <a:p>
                      <a:pPr algn="l">
                        <a:lnSpc>
                          <a:spcPct val="150000"/>
                        </a:lnSpc>
                        <a:spcAft>
                          <a:spcPts val="0"/>
                        </a:spcAft>
                      </a:pPr>
                      <a:r>
                        <a:rPr lang="en-US" sz="1800" kern="100">
                          <a:effectLst/>
                        </a:rPr>
                        <a:t>HUMI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13</a:t>
                      </a:r>
                      <a:r>
                        <a:rPr lang="zh-CN" sz="1800" kern="100">
                          <a:effectLst/>
                        </a:rPr>
                        <a:t>到</a:t>
                      </a:r>
                      <a:r>
                        <a:rPr lang="en-US" sz="1800" kern="100">
                          <a:effectLst/>
                        </a:rPr>
                        <a:t>100</a:t>
                      </a:r>
                      <a:r>
                        <a:rPr lang="zh-CN" sz="1800" kern="100">
                          <a:effectLst/>
                        </a:rPr>
                        <a:t>之间的浮点数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2638056556"/>
                  </a:ext>
                </a:extLst>
              </a:tr>
              <a:tr h="274562">
                <a:tc>
                  <a:txBody>
                    <a:bodyPr/>
                    <a:lstStyle/>
                    <a:p>
                      <a:pPr algn="l">
                        <a:lnSpc>
                          <a:spcPct val="150000"/>
                        </a:lnSpc>
                        <a:spcAft>
                          <a:spcPts val="0"/>
                        </a:spcAft>
                      </a:pPr>
                      <a:r>
                        <a:rPr lang="en-US" sz="1800" kern="100" dirty="0">
                          <a:effectLst/>
                        </a:rPr>
                        <a:t>PRES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990</a:t>
                      </a:r>
                      <a:r>
                        <a:rPr lang="zh-CN" sz="1800" kern="100" dirty="0">
                          <a:effectLst/>
                        </a:rPr>
                        <a:t>到</a:t>
                      </a:r>
                      <a:r>
                        <a:rPr lang="en-US" sz="1800" kern="100" dirty="0">
                          <a:effectLst/>
                        </a:rPr>
                        <a:t>1040</a:t>
                      </a:r>
                      <a:r>
                        <a:rPr lang="zh-CN" sz="1800" kern="100" dirty="0">
                          <a:effectLst/>
                        </a:rPr>
                        <a:t>之间的浮点数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287706733"/>
                  </a:ext>
                </a:extLst>
              </a:tr>
              <a:tr h="274562">
                <a:tc>
                  <a:txBody>
                    <a:bodyPr/>
                    <a:lstStyle/>
                    <a:p>
                      <a:pPr algn="l">
                        <a:lnSpc>
                          <a:spcPct val="150000"/>
                        </a:lnSpc>
                        <a:spcAft>
                          <a:spcPts val="0"/>
                        </a:spcAft>
                      </a:pPr>
                      <a:r>
                        <a:rPr lang="en-US" sz="1800" kern="100">
                          <a:effectLst/>
                        </a:rPr>
                        <a:t>TEMP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-3</a:t>
                      </a:r>
                      <a:r>
                        <a:rPr lang="zh-CN" sz="1800" kern="100">
                          <a:effectLst/>
                        </a:rPr>
                        <a:t>到</a:t>
                      </a:r>
                      <a:r>
                        <a:rPr lang="en-US" sz="1800" kern="100">
                          <a:effectLst/>
                        </a:rPr>
                        <a:t>41</a:t>
                      </a:r>
                      <a:r>
                        <a:rPr lang="zh-CN" sz="1800" kern="100">
                          <a:effectLst/>
                        </a:rPr>
                        <a:t>之间的整数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2352714873"/>
                  </a:ext>
                </a:extLst>
              </a:tr>
              <a:tr h="274562">
                <a:tc>
                  <a:txBody>
                    <a:bodyPr/>
                    <a:lstStyle/>
                    <a:p>
                      <a:pPr algn="l">
                        <a:lnSpc>
                          <a:spcPct val="150000"/>
                        </a:lnSpc>
                        <a:spcAft>
                          <a:spcPts val="0"/>
                        </a:spcAft>
                      </a:pPr>
                      <a:r>
                        <a:rPr lang="en-US" sz="1800" kern="100">
                          <a:effectLst/>
                        </a:rPr>
                        <a:t>Iws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0</a:t>
                      </a:r>
                      <a:r>
                        <a:rPr lang="zh-CN" sz="1800" kern="100">
                          <a:effectLst/>
                        </a:rPr>
                        <a:t>到</a:t>
                      </a:r>
                      <a:r>
                        <a:rPr lang="en-US" sz="1800" kern="100">
                          <a:effectLst/>
                        </a:rPr>
                        <a:t>615</a:t>
                      </a:r>
                      <a:r>
                        <a:rPr lang="zh-CN" sz="1800" kern="100">
                          <a:effectLst/>
                        </a:rPr>
                        <a:t>之间的整数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1076007608"/>
                  </a:ext>
                </a:extLst>
              </a:tr>
              <a:tr h="274562">
                <a:tc>
                  <a:txBody>
                    <a:bodyPr/>
                    <a:lstStyle/>
                    <a:p>
                      <a:pPr algn="l">
                        <a:lnSpc>
                          <a:spcPct val="150000"/>
                        </a:lnSpc>
                        <a:spcAft>
                          <a:spcPts val="0"/>
                        </a:spcAft>
                      </a:pPr>
                      <a:r>
                        <a:rPr lang="en-US" sz="1800" kern="100" dirty="0">
                          <a:effectLst/>
                        </a:rPr>
                        <a:t>CBWD</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dirty="0">
                          <a:effectLst/>
                        </a:rPr>
                        <a:t>分类</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cv SE NE SW NW</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39043249"/>
                  </a:ext>
                </a:extLst>
              </a:tr>
              <a:tr h="274562">
                <a:tc>
                  <a:txBody>
                    <a:bodyPr/>
                    <a:lstStyle/>
                    <a:p>
                      <a:pPr algn="l">
                        <a:lnSpc>
                          <a:spcPct val="150000"/>
                        </a:lnSpc>
                        <a:spcAft>
                          <a:spcPts val="0"/>
                        </a:spcAft>
                      </a:pPr>
                      <a:r>
                        <a:rPr lang="en-US" sz="1800" kern="100">
                          <a:effectLst/>
                        </a:rPr>
                        <a:t>Precipitation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0</a:t>
                      </a:r>
                      <a:r>
                        <a:rPr lang="zh-CN" sz="1800" kern="100">
                          <a:effectLst/>
                        </a:rPr>
                        <a:t>到</a:t>
                      </a:r>
                      <a:r>
                        <a:rPr lang="en-US" sz="1800" kern="100">
                          <a:effectLst/>
                        </a:rPr>
                        <a:t>62</a:t>
                      </a:r>
                      <a:r>
                        <a:rPr lang="zh-CN" sz="1800" kern="100">
                          <a:effectLst/>
                        </a:rPr>
                        <a:t>之间的浮点数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1452515094"/>
                  </a:ext>
                </a:extLst>
              </a:tr>
              <a:tr h="274562">
                <a:tc>
                  <a:txBody>
                    <a:bodyPr/>
                    <a:lstStyle/>
                    <a:p>
                      <a:pPr algn="l">
                        <a:lnSpc>
                          <a:spcPct val="150000"/>
                        </a:lnSpc>
                        <a:spcAft>
                          <a:spcPts val="0"/>
                        </a:spcAft>
                      </a:pPr>
                      <a:r>
                        <a:rPr lang="en-US" sz="1800" kern="100">
                          <a:effectLst/>
                        </a:rPr>
                        <a:t>Iprec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0</a:t>
                      </a:r>
                      <a:r>
                        <a:rPr lang="zh-CN" sz="1800" kern="100">
                          <a:effectLst/>
                        </a:rPr>
                        <a:t>到</a:t>
                      </a:r>
                      <a:r>
                        <a:rPr lang="en-US" sz="1800" kern="100">
                          <a:effectLst/>
                        </a:rPr>
                        <a:t>226</a:t>
                      </a:r>
                      <a:r>
                        <a:rPr lang="zh-CN" sz="1800" kern="100">
                          <a:effectLst/>
                        </a:rPr>
                        <a:t>之间的浮点数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3526579955"/>
                  </a:ext>
                </a:extLst>
              </a:tr>
              <a:tr h="274562">
                <a:tc>
                  <a:txBody>
                    <a:bodyPr/>
                    <a:lstStyle/>
                    <a:p>
                      <a:pPr algn="l">
                        <a:lnSpc>
                          <a:spcPct val="150000"/>
                        </a:lnSpc>
                        <a:spcAft>
                          <a:spcPts val="0"/>
                        </a:spcAft>
                      </a:pPr>
                      <a:r>
                        <a:rPr lang="en-US" sz="1800" kern="100" dirty="0" err="1">
                          <a:effectLst/>
                        </a:rPr>
                        <a:t>PM_Jingan</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a:effectLst/>
                        </a:rPr>
                        <a:t>0</a:t>
                      </a:r>
                      <a:r>
                        <a:rPr lang="zh-CN" sz="1800" kern="100">
                          <a:effectLst/>
                        </a:rPr>
                        <a:t>到</a:t>
                      </a:r>
                      <a:r>
                        <a:rPr lang="en-US" sz="1800" kern="100">
                          <a:effectLst/>
                        </a:rPr>
                        <a:t>700</a:t>
                      </a:r>
                      <a:r>
                        <a:rPr lang="zh-CN" sz="1800" kern="100">
                          <a:effectLst/>
                        </a:rPr>
                        <a:t>之间的浮点数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749785473"/>
                  </a:ext>
                </a:extLst>
              </a:tr>
              <a:tr h="0">
                <a:tc>
                  <a:txBody>
                    <a:bodyPr/>
                    <a:lstStyle/>
                    <a:p>
                      <a:pPr algn="l">
                        <a:lnSpc>
                          <a:spcPct val="150000"/>
                        </a:lnSpc>
                        <a:spcAft>
                          <a:spcPts val="0"/>
                        </a:spcAft>
                      </a:pPr>
                      <a:r>
                        <a:rPr lang="en-US" sz="1800" kern="100">
                          <a:effectLst/>
                        </a:rPr>
                        <a:t>PM_USpost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0</a:t>
                      </a:r>
                      <a:r>
                        <a:rPr lang="zh-CN" sz="1800" kern="100" dirty="0">
                          <a:effectLst/>
                        </a:rPr>
                        <a:t>到</a:t>
                      </a:r>
                      <a:r>
                        <a:rPr lang="en-US" sz="1800" kern="100" dirty="0">
                          <a:effectLst/>
                        </a:rPr>
                        <a:t>700</a:t>
                      </a:r>
                      <a:r>
                        <a:rPr lang="zh-CN" sz="1800" kern="100" dirty="0">
                          <a:effectLst/>
                        </a:rPr>
                        <a:t>之间的浮点数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1415085089"/>
                  </a:ext>
                </a:extLst>
              </a:tr>
              <a:tr h="274562">
                <a:tc>
                  <a:txBody>
                    <a:bodyPr/>
                    <a:lstStyle/>
                    <a:p>
                      <a:pPr algn="l">
                        <a:lnSpc>
                          <a:spcPct val="150000"/>
                        </a:lnSpc>
                        <a:spcAft>
                          <a:spcPts val="0"/>
                        </a:spcAft>
                      </a:pPr>
                      <a:r>
                        <a:rPr lang="en-US" sz="1800" kern="100" dirty="0" err="1">
                          <a:effectLst/>
                        </a:rPr>
                        <a:t>PM_Xuhui</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tc>
                  <a:txBody>
                    <a:bodyPr/>
                    <a:lstStyle/>
                    <a:p>
                      <a:pPr algn="l">
                        <a:lnSpc>
                          <a:spcPct val="150000"/>
                        </a:lnSpc>
                        <a:spcAft>
                          <a:spcPts val="0"/>
                        </a:spcAft>
                      </a:pPr>
                      <a:r>
                        <a:rPr lang="en-US" sz="1800" kern="100" dirty="0">
                          <a:effectLst/>
                        </a:rPr>
                        <a:t>0</a:t>
                      </a:r>
                      <a:r>
                        <a:rPr lang="zh-CN" sz="1800" kern="100" dirty="0">
                          <a:effectLst/>
                        </a:rPr>
                        <a:t>到</a:t>
                      </a:r>
                      <a:r>
                        <a:rPr lang="en-US" sz="1800" kern="100" dirty="0">
                          <a:effectLst/>
                        </a:rPr>
                        <a:t>700</a:t>
                      </a:r>
                      <a:r>
                        <a:rPr lang="zh-CN" sz="1800" kern="100" dirty="0">
                          <a:effectLst/>
                        </a:rPr>
                        <a:t>之间的浮点数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8073" marR="48073" marT="0" marB="0"/>
                </a:tc>
                <a:extLst>
                  <a:ext uri="{0D108BD9-81ED-4DB2-BD59-A6C34878D82A}">
                    <a16:rowId xmlns:a16="http://schemas.microsoft.com/office/drawing/2014/main" val="258618283"/>
                  </a:ext>
                </a:extLst>
              </a:tr>
            </a:tbl>
          </a:graphicData>
        </a:graphic>
      </p:graphicFrame>
    </p:spTree>
    <p:extLst>
      <p:ext uri="{BB962C8B-B14F-4D97-AF65-F5344CB8AC3E}">
        <p14:creationId xmlns:p14="http://schemas.microsoft.com/office/powerpoint/2010/main" val="7231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000"/>
                                        <p:tgtEl>
                                          <p:spTgt spid="60"/>
                                        </p:tgtEl>
                                      </p:cBhvr>
                                    </p:animEffect>
                                    <p:anim calcmode="lin" valueType="num">
                                      <p:cBhvr>
                                        <p:cTn id="59" dur="1000" fill="hold"/>
                                        <p:tgtEl>
                                          <p:spTgt spid="60"/>
                                        </p:tgtEl>
                                        <p:attrNameLst>
                                          <p:attrName>ppt_x</p:attrName>
                                        </p:attrNameLst>
                                      </p:cBhvr>
                                      <p:tavLst>
                                        <p:tav tm="0">
                                          <p:val>
                                            <p:strVal val="#ppt_x"/>
                                          </p:val>
                                        </p:tav>
                                        <p:tav tm="100000">
                                          <p:val>
                                            <p:strVal val="#ppt_x"/>
                                          </p:val>
                                        </p:tav>
                                      </p:tavLst>
                                    </p:anim>
                                    <p:anim calcmode="lin" valueType="num">
                                      <p:cBhvr>
                                        <p:cTn id="6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7973F99-D92E-43F1-B379-24FEF9E38722}" type="slidenum">
              <a:rPr kumimoji="0" lang="zh-CN" altLang="en-US" sz="2400" b="0" i="0" u="none" strike="noStrike" kern="1200" cap="none" spc="0" normalizeH="0" baseline="0" noProof="0" smtClean="0">
                <a:ln>
                  <a:noFill/>
                </a:ln>
                <a:solidFill>
                  <a:srgbClr val="FFFFFF">
                    <a:lumMod val="95000"/>
                  </a:srgbClr>
                </a:solidFill>
                <a:effectLst/>
                <a:uLnTx/>
                <a:uFillTx/>
                <a:latin typeface="Gill Sans MT" panose="020B0502020104020203"/>
                <a:ea typeface="华文中宋" panose="02010600040101010101" pitchFamily="2" charset="-122"/>
                <a:cs typeface="+mn-cs"/>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zh-CN" altLang="en-US" sz="2400" b="0" i="0" u="none" strike="noStrike" kern="1200" cap="none" spc="0" normalizeH="0" baseline="0" noProof="0">
              <a:ln>
                <a:noFill/>
              </a:ln>
              <a:solidFill>
                <a:srgbClr val="FFFFFF">
                  <a:lumMod val="95000"/>
                </a:srgbClr>
              </a:solidFill>
              <a:effectLst/>
              <a:uLnTx/>
              <a:uFillTx/>
              <a:latin typeface="Gill Sans MT" panose="020B0502020104020203"/>
              <a:ea typeface="华文中宋" panose="02010600040101010101" pitchFamily="2" charset="-122"/>
              <a:cs typeface="+mn-cs"/>
            </a:endParaRPr>
          </a:p>
        </p:txBody>
      </p:sp>
      <p:sp>
        <p:nvSpPr>
          <p:cNvPr id="2" name="矩形 1">
            <a:extLst>
              <a:ext uri="{FF2B5EF4-FFF2-40B4-BE49-F238E27FC236}">
                <a16:creationId xmlns:a16="http://schemas.microsoft.com/office/drawing/2014/main" id="{6054FCED-1A0D-46CC-BCBE-6D73282D0F5D}"/>
              </a:ext>
            </a:extLst>
          </p:cNvPr>
          <p:cNvSpPr/>
          <p:nvPr/>
        </p:nvSpPr>
        <p:spPr>
          <a:xfrm>
            <a:off x="0" y="2030061"/>
            <a:ext cx="4892841" cy="3970318"/>
          </a:xfrm>
          <a:prstGeom prst="rect">
            <a:avLst/>
          </a:prstGeom>
        </p:spPr>
        <p:txBody>
          <a:bodyPr wrap="square">
            <a:spAutoFit/>
          </a:bodyPr>
          <a:lstStyle/>
          <a:p>
            <a:pPr marL="742950" lvl="1" indent="-285750" algn="jus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Arial" panose="020B0604020202020204" pitchFamily="34" charset="0"/>
              </a:rPr>
              <a:t>DEWP</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Dew Point(Celsius Degree) </a:t>
            </a:r>
            <a:r>
              <a:rPr lang="zh-CN" altLang="en-US" dirty="0">
                <a:latin typeface="微软雅黑" panose="020B0503020204020204" pitchFamily="34" charset="-122"/>
                <a:ea typeface="微软雅黑" panose="020B0503020204020204" pitchFamily="34" charset="-122"/>
                <a:cs typeface="Arial" panose="020B0604020202020204" pitchFamily="34" charset="0"/>
              </a:rPr>
              <a:t>露点</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HUMI</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Humidity(%) </a:t>
            </a:r>
            <a:r>
              <a:rPr lang="zh-CN" altLang="en-US" dirty="0">
                <a:latin typeface="微软雅黑" panose="020B0503020204020204" pitchFamily="34" charset="-122"/>
                <a:ea typeface="微软雅黑" panose="020B0503020204020204" pitchFamily="34" charset="-122"/>
                <a:cs typeface="Arial" panose="020B0604020202020204" pitchFamily="34" charset="0"/>
              </a:rPr>
              <a:t>湿度</a:t>
            </a: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PRES</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Pressure(</a:t>
            </a:r>
            <a:r>
              <a:rPr lang="en-US" altLang="zh-CN" dirty="0" err="1">
                <a:latin typeface="微软雅黑" panose="020B0503020204020204" pitchFamily="34" charset="-122"/>
                <a:ea typeface="微软雅黑" panose="020B0503020204020204" pitchFamily="34" charset="-122"/>
                <a:cs typeface="Arial" panose="020B0604020202020204" pitchFamily="34" charset="0"/>
              </a:rPr>
              <a:t>hpa</a:t>
            </a:r>
            <a:r>
              <a:rPr lang="en-US" altLang="zh-CN" dirty="0">
                <a:latin typeface="微软雅黑" panose="020B0503020204020204" pitchFamily="34" charset="-122"/>
                <a:ea typeface="微软雅黑" panose="020B0503020204020204" pitchFamily="34" charset="-122"/>
                <a:cs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Arial" panose="020B0604020202020204" pitchFamily="34" charset="0"/>
              </a:rPr>
              <a:t>大气压</a:t>
            </a: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TEMP</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Temperature(Celsius Degree) </a:t>
            </a:r>
            <a:r>
              <a:rPr lang="zh-CN" altLang="en-US" dirty="0">
                <a:latin typeface="微软雅黑" panose="020B0503020204020204" pitchFamily="34" charset="-122"/>
                <a:ea typeface="微软雅黑" panose="020B0503020204020204" pitchFamily="34" charset="-122"/>
                <a:cs typeface="Arial" panose="020B0604020202020204" pitchFamily="34" charset="0"/>
              </a:rPr>
              <a:t>温度</a:t>
            </a: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IWS</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Cumulated Wind Speed(m/s) </a:t>
            </a:r>
            <a:r>
              <a:rPr lang="zh-CN" altLang="en-US" dirty="0">
                <a:latin typeface="微软雅黑" panose="020B0503020204020204" pitchFamily="34" charset="-122"/>
                <a:ea typeface="微软雅黑" panose="020B0503020204020204" pitchFamily="34" charset="-122"/>
                <a:cs typeface="Arial" panose="020B0604020202020204" pitchFamily="34" charset="0"/>
              </a:rPr>
              <a:t>累积风速</a:t>
            </a: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CBWD</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Combined Wind Direction </a:t>
            </a:r>
            <a:r>
              <a:rPr lang="zh-CN" altLang="en-US" dirty="0">
                <a:latin typeface="微软雅黑" panose="020B0503020204020204" pitchFamily="34" charset="-122"/>
                <a:ea typeface="微软雅黑" panose="020B0503020204020204" pitchFamily="34" charset="-122"/>
                <a:cs typeface="Arial" panose="020B0604020202020204" pitchFamily="34" charset="0"/>
              </a:rPr>
              <a:t>组合风向</a:t>
            </a: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PRECIPITATION</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Hourly Precipitation(mm) </a:t>
            </a:r>
            <a:r>
              <a:rPr lang="zh-CN" altLang="en-US" dirty="0">
                <a:latin typeface="微软雅黑" panose="020B0503020204020204" pitchFamily="34" charset="-122"/>
                <a:ea typeface="微软雅黑" panose="020B0503020204020204" pitchFamily="34" charset="-122"/>
                <a:cs typeface="Arial" panose="020B0604020202020204" pitchFamily="34" charset="0"/>
              </a:rPr>
              <a:t>每小时降雨量</a:t>
            </a:r>
          </a:p>
          <a:p>
            <a:pPr marL="742950" lvl="1"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a:latin typeface="微软雅黑" panose="020B0503020204020204" pitchFamily="34" charset="-122"/>
                <a:ea typeface="微软雅黑" panose="020B0503020204020204" pitchFamily="34" charset="-122"/>
                <a:cs typeface="Arial" panose="020B0604020202020204" pitchFamily="34" charset="0"/>
              </a:rPr>
              <a:t>IPREC</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Arial" panose="020B0604020202020204" pitchFamily="34" charset="0"/>
              </a:rPr>
              <a:t>Cumulated Precipitation(mm) </a:t>
            </a:r>
            <a:r>
              <a:rPr lang="zh-CN" altLang="en-US" dirty="0">
                <a:latin typeface="微软雅黑" panose="020B0503020204020204" pitchFamily="34" charset="-122"/>
                <a:ea typeface="微软雅黑" panose="020B0503020204020204" pitchFamily="34" charset="-122"/>
                <a:cs typeface="Arial" panose="020B0604020202020204" pitchFamily="34" charset="0"/>
              </a:rPr>
              <a:t>累计降雨</a:t>
            </a:r>
          </a:p>
        </p:txBody>
      </p:sp>
      <p:graphicFrame>
        <p:nvGraphicFramePr>
          <p:cNvPr id="3" name="对象 2">
            <a:extLst>
              <a:ext uri="{FF2B5EF4-FFF2-40B4-BE49-F238E27FC236}">
                <a16:creationId xmlns:a16="http://schemas.microsoft.com/office/drawing/2014/main" id="{66D92F7B-539A-4BC0-943B-7A3DFF5AABC1}"/>
              </a:ext>
            </a:extLst>
          </p:cNvPr>
          <p:cNvGraphicFramePr>
            <a:graphicFrameLocks noChangeAspect="1"/>
          </p:cNvGraphicFramePr>
          <p:nvPr>
            <p:extLst>
              <p:ext uri="{D42A27DB-BD31-4B8C-83A1-F6EECF244321}">
                <p14:modId xmlns:p14="http://schemas.microsoft.com/office/powerpoint/2010/main" val="1505073338"/>
              </p:ext>
            </p:extLst>
          </p:nvPr>
        </p:nvGraphicFramePr>
        <p:xfrm>
          <a:off x="4760913" y="-228600"/>
          <a:ext cx="650875" cy="361950"/>
        </p:xfrm>
        <a:graphic>
          <a:graphicData uri="http://schemas.openxmlformats.org/presentationml/2006/ole">
            <mc:AlternateContent xmlns:mc="http://schemas.openxmlformats.org/markup-compatibility/2006">
              <mc:Choice xmlns:v="urn:schemas-microsoft-com:vml" Requires="v">
                <p:oleObj spid="_x0000_s1063" name="包装程序外壳对象" showAsIcon="1" r:id="rId4" imgW="651600" imgH="362160" progId="Package">
                  <p:embed/>
                </p:oleObj>
              </mc:Choice>
              <mc:Fallback>
                <p:oleObj name="包装程序外壳对象" showAsIcon="1" r:id="rId4" imgW="651600" imgH="362160" progId="Package">
                  <p:embed/>
                  <p:pic>
                    <p:nvPicPr>
                      <p:cNvPr id="0" name=""/>
                      <p:cNvPicPr/>
                      <p:nvPr/>
                    </p:nvPicPr>
                    <p:blipFill>
                      <a:blip r:embed="rId5"/>
                      <a:stretch>
                        <a:fillRect/>
                      </a:stretch>
                    </p:blipFill>
                    <p:spPr>
                      <a:xfrm>
                        <a:off x="4760913" y="-228600"/>
                        <a:ext cx="650875" cy="361950"/>
                      </a:xfrm>
                      <a:prstGeom prst="rect">
                        <a:avLst/>
                      </a:prstGeom>
                    </p:spPr>
                  </p:pic>
                </p:oleObj>
              </mc:Fallback>
            </mc:AlternateContent>
          </a:graphicData>
        </a:graphic>
      </p:graphicFrame>
      <p:graphicFrame>
        <p:nvGraphicFramePr>
          <p:cNvPr id="63" name="表格 62">
            <a:extLst>
              <a:ext uri="{FF2B5EF4-FFF2-40B4-BE49-F238E27FC236}">
                <a16:creationId xmlns:a16="http://schemas.microsoft.com/office/drawing/2014/main" id="{1B7F67FF-59EF-42A2-8017-FAC6247981E6}"/>
              </a:ext>
            </a:extLst>
          </p:cNvPr>
          <p:cNvGraphicFramePr>
            <a:graphicFrameLocks noGrp="1"/>
          </p:cNvGraphicFramePr>
          <p:nvPr>
            <p:extLst>
              <p:ext uri="{D42A27DB-BD31-4B8C-83A1-F6EECF244321}">
                <p14:modId xmlns:p14="http://schemas.microsoft.com/office/powerpoint/2010/main" val="717078067"/>
              </p:ext>
            </p:extLst>
          </p:nvPr>
        </p:nvGraphicFramePr>
        <p:xfrm>
          <a:off x="5411789" y="1616481"/>
          <a:ext cx="6243010" cy="4612761"/>
        </p:xfrm>
        <a:graphic>
          <a:graphicData uri="http://schemas.openxmlformats.org/drawingml/2006/table">
            <a:tbl>
              <a:tblPr firstRow="1" firstCol="1" bandRow="1">
                <a:tableStyleId>{21E4AEA4-8DFA-4A89-87EB-49C32662AFE0}</a:tableStyleId>
              </a:tblPr>
              <a:tblGrid>
                <a:gridCol w="1746326">
                  <a:extLst>
                    <a:ext uri="{9D8B030D-6E8A-4147-A177-3AD203B41FA5}">
                      <a16:colId xmlns:a16="http://schemas.microsoft.com/office/drawing/2014/main" val="1307511664"/>
                    </a:ext>
                  </a:extLst>
                </a:gridCol>
                <a:gridCol w="686193">
                  <a:extLst>
                    <a:ext uri="{9D8B030D-6E8A-4147-A177-3AD203B41FA5}">
                      <a16:colId xmlns:a16="http://schemas.microsoft.com/office/drawing/2014/main" val="300380980"/>
                    </a:ext>
                  </a:extLst>
                </a:gridCol>
                <a:gridCol w="3810491">
                  <a:extLst>
                    <a:ext uri="{9D8B030D-6E8A-4147-A177-3AD203B41FA5}">
                      <a16:colId xmlns:a16="http://schemas.microsoft.com/office/drawing/2014/main" val="315946071"/>
                    </a:ext>
                  </a:extLst>
                </a:gridCol>
              </a:tblGrid>
              <a:tr h="512529">
                <a:tc>
                  <a:txBody>
                    <a:bodyPr/>
                    <a:lstStyle/>
                    <a:p>
                      <a:pPr algn="l">
                        <a:lnSpc>
                          <a:spcPct val="150000"/>
                        </a:lnSpc>
                        <a:spcAft>
                          <a:spcPts val="0"/>
                        </a:spcAft>
                      </a:pPr>
                      <a:r>
                        <a:rPr lang="en-US" sz="1800" kern="100">
                          <a:effectLst/>
                        </a:rPr>
                        <a:t>Variable name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dirty="0">
                          <a:effectLst/>
                        </a:rPr>
                        <a:t>Type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dirty="0">
                          <a:effectLst/>
                        </a:rPr>
                        <a:t>Values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1650330892"/>
                  </a:ext>
                </a:extLst>
              </a:tr>
              <a:tr h="512529">
                <a:tc>
                  <a:txBody>
                    <a:bodyPr/>
                    <a:lstStyle/>
                    <a:p>
                      <a:pPr algn="l">
                        <a:lnSpc>
                          <a:spcPct val="150000"/>
                        </a:lnSpc>
                        <a:spcAft>
                          <a:spcPts val="0"/>
                        </a:spcAft>
                      </a:pPr>
                      <a:r>
                        <a:rPr lang="en-US" sz="1800" kern="100">
                          <a:effectLst/>
                        </a:rPr>
                        <a:t>DEWP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dirty="0">
                          <a:effectLst/>
                        </a:rPr>
                        <a:t>-17</a:t>
                      </a:r>
                      <a:r>
                        <a:rPr lang="zh-CN" sz="1800" kern="100" dirty="0">
                          <a:effectLst/>
                        </a:rPr>
                        <a:t>到</a:t>
                      </a:r>
                      <a:r>
                        <a:rPr lang="en-US" sz="1800" kern="100" dirty="0">
                          <a:effectLst/>
                        </a:rPr>
                        <a:t>28</a:t>
                      </a:r>
                      <a:r>
                        <a:rPr lang="zh-CN" sz="1800" kern="100" dirty="0">
                          <a:effectLst/>
                        </a:rPr>
                        <a:t>之间的整数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2868918551"/>
                  </a:ext>
                </a:extLst>
              </a:tr>
              <a:tr h="512529">
                <a:tc>
                  <a:txBody>
                    <a:bodyPr/>
                    <a:lstStyle/>
                    <a:p>
                      <a:pPr algn="l">
                        <a:lnSpc>
                          <a:spcPct val="150000"/>
                        </a:lnSpc>
                        <a:spcAft>
                          <a:spcPts val="0"/>
                        </a:spcAft>
                      </a:pPr>
                      <a:r>
                        <a:rPr lang="en-US" sz="1800" kern="100" dirty="0">
                          <a:effectLst/>
                        </a:rPr>
                        <a:t>HUMI</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a:effectLst/>
                        </a:rPr>
                        <a:t>13</a:t>
                      </a:r>
                      <a:r>
                        <a:rPr lang="zh-CN" sz="1800" kern="100">
                          <a:effectLst/>
                        </a:rPr>
                        <a:t>到</a:t>
                      </a:r>
                      <a:r>
                        <a:rPr lang="en-US" sz="1800" kern="100">
                          <a:effectLst/>
                        </a:rPr>
                        <a:t>100</a:t>
                      </a:r>
                      <a:r>
                        <a:rPr lang="zh-CN" sz="1800" kern="100">
                          <a:effectLst/>
                        </a:rPr>
                        <a:t>之间的浮点数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2638056556"/>
                  </a:ext>
                </a:extLst>
              </a:tr>
              <a:tr h="512529">
                <a:tc>
                  <a:txBody>
                    <a:bodyPr/>
                    <a:lstStyle/>
                    <a:p>
                      <a:pPr algn="l">
                        <a:lnSpc>
                          <a:spcPct val="150000"/>
                        </a:lnSpc>
                        <a:spcAft>
                          <a:spcPts val="0"/>
                        </a:spcAft>
                      </a:pPr>
                      <a:r>
                        <a:rPr lang="en-US" sz="1800" kern="100">
                          <a:effectLst/>
                        </a:rPr>
                        <a:t>PRES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dirty="0">
                          <a:effectLst/>
                        </a:rPr>
                        <a:t>990</a:t>
                      </a:r>
                      <a:r>
                        <a:rPr lang="zh-CN" sz="1800" kern="100" dirty="0">
                          <a:effectLst/>
                        </a:rPr>
                        <a:t>到</a:t>
                      </a:r>
                      <a:r>
                        <a:rPr lang="en-US" sz="1800" kern="100" dirty="0">
                          <a:effectLst/>
                        </a:rPr>
                        <a:t>1040</a:t>
                      </a:r>
                      <a:r>
                        <a:rPr lang="zh-CN" sz="1800" kern="100" dirty="0">
                          <a:effectLst/>
                        </a:rPr>
                        <a:t>之间的浮点数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287706733"/>
                  </a:ext>
                </a:extLst>
              </a:tr>
              <a:tr h="512529">
                <a:tc>
                  <a:txBody>
                    <a:bodyPr/>
                    <a:lstStyle/>
                    <a:p>
                      <a:pPr algn="l">
                        <a:lnSpc>
                          <a:spcPct val="150000"/>
                        </a:lnSpc>
                        <a:spcAft>
                          <a:spcPts val="0"/>
                        </a:spcAft>
                      </a:pPr>
                      <a:r>
                        <a:rPr lang="en-US" sz="1800" kern="100" dirty="0">
                          <a:effectLst/>
                        </a:rPr>
                        <a:t>TEMP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a:effectLst/>
                        </a:rPr>
                        <a:t>-3</a:t>
                      </a:r>
                      <a:r>
                        <a:rPr lang="zh-CN" sz="1800" kern="100">
                          <a:effectLst/>
                        </a:rPr>
                        <a:t>到</a:t>
                      </a:r>
                      <a:r>
                        <a:rPr lang="en-US" sz="1800" kern="100">
                          <a:effectLst/>
                        </a:rPr>
                        <a:t>41</a:t>
                      </a:r>
                      <a:r>
                        <a:rPr lang="zh-CN" sz="1800" kern="100">
                          <a:effectLst/>
                        </a:rPr>
                        <a:t>之间的整数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2352714873"/>
                  </a:ext>
                </a:extLst>
              </a:tr>
              <a:tr h="512529">
                <a:tc>
                  <a:txBody>
                    <a:bodyPr/>
                    <a:lstStyle/>
                    <a:p>
                      <a:pPr algn="l">
                        <a:lnSpc>
                          <a:spcPct val="150000"/>
                        </a:lnSpc>
                        <a:spcAft>
                          <a:spcPts val="0"/>
                        </a:spcAft>
                      </a:pPr>
                      <a:r>
                        <a:rPr lang="en-US" sz="1800" kern="100">
                          <a:effectLst/>
                        </a:rPr>
                        <a:t>Iws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a:effectLst/>
                        </a:rPr>
                        <a:t>0</a:t>
                      </a:r>
                      <a:r>
                        <a:rPr lang="zh-CN" sz="1800" kern="100">
                          <a:effectLst/>
                        </a:rPr>
                        <a:t>到</a:t>
                      </a:r>
                      <a:r>
                        <a:rPr lang="en-US" sz="1800" kern="100">
                          <a:effectLst/>
                        </a:rPr>
                        <a:t>615</a:t>
                      </a:r>
                      <a:r>
                        <a:rPr lang="zh-CN" sz="1800" kern="100">
                          <a:effectLst/>
                        </a:rPr>
                        <a:t>之间的整数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1076007608"/>
                  </a:ext>
                </a:extLst>
              </a:tr>
              <a:tr h="512529">
                <a:tc>
                  <a:txBody>
                    <a:bodyPr/>
                    <a:lstStyle/>
                    <a:p>
                      <a:pPr algn="l">
                        <a:lnSpc>
                          <a:spcPct val="150000"/>
                        </a:lnSpc>
                        <a:spcAft>
                          <a:spcPts val="0"/>
                        </a:spcAft>
                      </a:pPr>
                      <a:r>
                        <a:rPr lang="en-US" sz="1800" kern="100">
                          <a:effectLst/>
                        </a:rPr>
                        <a:t>CBWD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分类</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dirty="0">
                          <a:effectLst/>
                        </a:rPr>
                        <a:t>cv SE NE SW NW</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39043249"/>
                  </a:ext>
                </a:extLst>
              </a:tr>
              <a:tr h="512529">
                <a:tc>
                  <a:txBody>
                    <a:bodyPr/>
                    <a:lstStyle/>
                    <a:p>
                      <a:pPr algn="l">
                        <a:lnSpc>
                          <a:spcPct val="150000"/>
                        </a:lnSpc>
                        <a:spcAft>
                          <a:spcPts val="0"/>
                        </a:spcAft>
                      </a:pPr>
                      <a:r>
                        <a:rPr lang="en-US" sz="1800" kern="100" dirty="0">
                          <a:effectLst/>
                        </a:rPr>
                        <a:t>Precipitation</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a:effectLst/>
                        </a:rPr>
                        <a:t>0</a:t>
                      </a:r>
                      <a:r>
                        <a:rPr lang="zh-CN" sz="1800" kern="100">
                          <a:effectLst/>
                        </a:rPr>
                        <a:t>到</a:t>
                      </a:r>
                      <a:r>
                        <a:rPr lang="en-US" sz="1800" kern="100">
                          <a:effectLst/>
                        </a:rPr>
                        <a:t>62</a:t>
                      </a:r>
                      <a:r>
                        <a:rPr lang="zh-CN" sz="1800" kern="100">
                          <a:effectLst/>
                        </a:rPr>
                        <a:t>之间的浮点数</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1452515094"/>
                  </a:ext>
                </a:extLst>
              </a:tr>
              <a:tr h="512529">
                <a:tc>
                  <a:txBody>
                    <a:bodyPr/>
                    <a:lstStyle/>
                    <a:p>
                      <a:pPr algn="l">
                        <a:lnSpc>
                          <a:spcPct val="150000"/>
                        </a:lnSpc>
                        <a:spcAft>
                          <a:spcPts val="0"/>
                        </a:spcAft>
                      </a:pPr>
                      <a:r>
                        <a:rPr lang="en-US" sz="1800" kern="100" dirty="0" err="1">
                          <a:effectLst/>
                        </a:rPr>
                        <a:t>Iprec</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zh-CN" sz="1800" kern="100">
                          <a:effectLst/>
                        </a:rPr>
                        <a:t>数值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tc>
                  <a:txBody>
                    <a:bodyPr/>
                    <a:lstStyle/>
                    <a:p>
                      <a:pPr algn="l">
                        <a:lnSpc>
                          <a:spcPct val="150000"/>
                        </a:lnSpc>
                        <a:spcAft>
                          <a:spcPts val="0"/>
                        </a:spcAft>
                      </a:pPr>
                      <a:r>
                        <a:rPr lang="en-US" sz="1800" kern="100" dirty="0">
                          <a:effectLst/>
                        </a:rPr>
                        <a:t>0</a:t>
                      </a:r>
                      <a:r>
                        <a:rPr lang="zh-CN" sz="1800" kern="100" dirty="0">
                          <a:effectLst/>
                        </a:rPr>
                        <a:t>到</a:t>
                      </a:r>
                      <a:r>
                        <a:rPr lang="en-US" sz="1800" kern="100" dirty="0">
                          <a:effectLst/>
                        </a:rPr>
                        <a:t>226</a:t>
                      </a:r>
                      <a:r>
                        <a:rPr lang="zh-CN" sz="1800" kern="100" dirty="0">
                          <a:effectLst/>
                        </a:rPr>
                        <a:t>之间的浮点数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2046" marR="72046" marT="0" marB="0"/>
                </a:tc>
                <a:extLst>
                  <a:ext uri="{0D108BD9-81ED-4DB2-BD59-A6C34878D82A}">
                    <a16:rowId xmlns:a16="http://schemas.microsoft.com/office/drawing/2014/main" val="3526579955"/>
                  </a:ext>
                </a:extLst>
              </a:tr>
            </a:tbl>
          </a:graphicData>
        </a:graphic>
      </p:graphicFrame>
    </p:spTree>
    <p:extLst>
      <p:ext uri="{BB962C8B-B14F-4D97-AF65-F5344CB8AC3E}">
        <p14:creationId xmlns:p14="http://schemas.microsoft.com/office/powerpoint/2010/main" val="78049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49164" y="3438525"/>
            <a:ext cx="11293672" cy="0"/>
          </a:xfrm>
          <a:prstGeom prst="line">
            <a:avLst/>
          </a:prstGeom>
          <a:ln w="2540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652075">
            <a:off x="5684667" y="2954751"/>
            <a:ext cx="965860" cy="965859"/>
          </a:xfrm>
          <a:prstGeom prst="rect">
            <a:avLst/>
          </a:prstGeom>
          <a:solidFill>
            <a:schemeClr val="accent6">
              <a:lumMod val="75000"/>
            </a:schemeClr>
          </a:solidFill>
          <a:ln>
            <a:noFill/>
          </a:ln>
          <a:effectLst>
            <a:outerShdw blurRad="76200" sx="102000" sy="102000" algn="ctr" rotWithShape="0">
              <a:schemeClr val="accent6">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16851" y="2947942"/>
            <a:ext cx="965860" cy="9658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02037" y="3027864"/>
            <a:ext cx="795489" cy="830997"/>
          </a:xfrm>
          <a:prstGeom prst="rect">
            <a:avLst/>
          </a:prstGeom>
          <a:noFill/>
        </p:spPr>
        <p:txBody>
          <a:bodyPr wrap="square" rtlCol="0">
            <a:spAutoFit/>
          </a:bodyPr>
          <a:lstStyle/>
          <a:p>
            <a:pPr algn="ctr"/>
            <a:r>
              <a:rPr lang="en-US" altLang="zh-CN" sz="4800" kern="100" dirty="0">
                <a:solidFill>
                  <a:schemeClr val="bg1">
                    <a:lumMod val="95000"/>
                  </a:schemeClr>
                </a:solidFill>
                <a:latin typeface="Agency FB" panose="020B0503020202020204" pitchFamily="34" charset="0"/>
                <a:ea typeface="微软雅黑" panose="020B0503020204020204" pitchFamily="34" charset="-122"/>
              </a:rPr>
              <a:t>02</a:t>
            </a:r>
            <a:endParaRPr lang="zh-CN" altLang="en-US" sz="4800" kern="100" dirty="0">
              <a:solidFill>
                <a:schemeClr val="bg1">
                  <a:lumMod val="95000"/>
                </a:schemeClr>
              </a:solidFill>
              <a:latin typeface="Agency FB" panose="020B0503020202020204" pitchFamily="34" charset="0"/>
              <a:ea typeface="微软雅黑" panose="020B0503020204020204" pitchFamily="34" charset="-122"/>
            </a:endParaRPr>
          </a:p>
        </p:txBody>
      </p:sp>
      <p:sp>
        <p:nvSpPr>
          <p:cNvPr id="6" name="文本框 5"/>
          <p:cNvSpPr txBox="1"/>
          <p:nvPr/>
        </p:nvSpPr>
        <p:spPr>
          <a:xfrm>
            <a:off x="4970601" y="4373757"/>
            <a:ext cx="2258360" cy="476669"/>
          </a:xfrm>
          <a:prstGeom prst="rect">
            <a:avLst/>
          </a:prstGeom>
          <a:noFill/>
        </p:spPr>
        <p:txBody>
          <a:bodyPr wrap="square" rtlCol="0">
            <a:spAutoFit/>
          </a:bodyPr>
          <a:lstStyle/>
          <a:p>
            <a:pPr algn="ctr">
              <a:lnSpc>
                <a:spcPct val="120000"/>
              </a:lnSpc>
            </a:pPr>
            <a:r>
              <a:rPr lang="zh-CN" altLang="en-US" sz="2400" b="1" kern="100" dirty="0">
                <a:solidFill>
                  <a:schemeClr val="accent6"/>
                </a:solidFill>
                <a:latin typeface="幼圆" panose="02010509060101010101" pitchFamily="49" charset="-122"/>
                <a:ea typeface="幼圆" panose="02010509060101010101" pitchFamily="49" charset="-122"/>
              </a:rPr>
              <a:t>描述性分析</a:t>
            </a:r>
          </a:p>
        </p:txBody>
      </p:sp>
      <p:sp>
        <p:nvSpPr>
          <p:cNvPr id="7" name="矩形 6"/>
          <p:cNvSpPr/>
          <p:nvPr/>
        </p:nvSpPr>
        <p:spPr>
          <a:xfrm>
            <a:off x="5015818" y="5077055"/>
            <a:ext cx="2167927" cy="362792"/>
          </a:xfrm>
          <a:prstGeom prst="rect">
            <a:avLst/>
          </a:prstGeom>
        </p:spPr>
        <p:txBody>
          <a:bodyPr wrap="square">
            <a:spAutoFit/>
          </a:bodyPr>
          <a:lstStyle/>
          <a:p>
            <a:pPr algn="ctr" latinLnBrk="1">
              <a:lnSpc>
                <a:spcPct val="120000"/>
              </a:lnSpc>
              <a:spcBef>
                <a:spcPts val="300"/>
              </a:spcBef>
              <a:spcAft>
                <a:spcPts val="300"/>
              </a:spcAft>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rPr>
              <a:t>Descriptive analysis</a:t>
            </a:r>
            <a:endParaRPr lang="zh-CN" altLang="en-US" sz="1600" kern="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660369" y="4999784"/>
            <a:ext cx="87882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0574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p:cTn id="20" dur="1500" fill="hold"/>
                                        <p:tgtEl>
                                          <p:spTgt spid="5"/>
                                        </p:tgtEl>
                                        <p:attrNameLst>
                                          <p:attrName>ppt_w</p:attrName>
                                        </p:attrNameLst>
                                      </p:cBhvr>
                                      <p:tavLst>
                                        <p:tav tm="0">
                                          <p:val>
                                            <p:strVal val="#ppt_w+.3"/>
                                          </p:val>
                                        </p:tav>
                                        <p:tav tm="100000">
                                          <p:val>
                                            <p:strVal val="#ppt_w"/>
                                          </p:val>
                                        </p:tav>
                                      </p:tavLst>
                                    </p:anim>
                                    <p:anim calcmode="lin" valueType="num">
                                      <p:cBhvr>
                                        <p:cTn id="21" dur="1500" fill="hold"/>
                                        <p:tgtEl>
                                          <p:spTgt spid="5"/>
                                        </p:tgtEl>
                                        <p:attrNameLst>
                                          <p:attrName>ppt_h</p:attrName>
                                        </p:attrNameLst>
                                      </p:cBhvr>
                                      <p:tavLst>
                                        <p:tav tm="0">
                                          <p:val>
                                            <p:strVal val="#ppt_h"/>
                                          </p:val>
                                        </p:tav>
                                        <p:tav tm="100000">
                                          <p:val>
                                            <p:strVal val="#ppt_h"/>
                                          </p:val>
                                        </p:tav>
                                      </p:tavLst>
                                    </p:anim>
                                    <p:animEffect transition="in" filter="fade">
                                      <p:cBhvr>
                                        <p:cTn id="22" dur="1500"/>
                                        <p:tgtEl>
                                          <p:spTgt spid="5"/>
                                        </p:tgtEl>
                                      </p:cBhvr>
                                    </p:animEffect>
                                  </p:childTnLst>
                                </p:cTn>
                              </p:par>
                              <p:par>
                                <p:cTn id="23" presetID="42"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5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1611</TotalTime>
  <Words>3770</Words>
  <Application>Microsoft Office PowerPoint</Application>
  <PresentationFormat>宽屏</PresentationFormat>
  <Paragraphs>1081</Paragraphs>
  <Slides>35</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8" baseType="lpstr">
      <vt:lpstr>等线</vt:lpstr>
      <vt:lpstr>华文中宋</vt:lpstr>
      <vt:lpstr>宋体</vt:lpstr>
      <vt:lpstr>微软雅黑</vt:lpstr>
      <vt:lpstr>微软雅黑 Light</vt:lpstr>
      <vt:lpstr>幼圆</vt:lpstr>
      <vt:lpstr>Agency FB</vt:lpstr>
      <vt:lpstr>Arial</vt:lpstr>
      <vt:lpstr>Arial</vt:lpstr>
      <vt:lpstr>Gill Sans MT</vt:lpstr>
      <vt:lpstr>Times New Roman</vt:lpstr>
      <vt:lpstr>包裹</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梁力</dc:creator>
  <cp:lastModifiedBy>梁力</cp:lastModifiedBy>
  <cp:revision>560</cp:revision>
  <dcterms:created xsi:type="dcterms:W3CDTF">2017-02-04T12:51:22Z</dcterms:created>
  <dcterms:modified xsi:type="dcterms:W3CDTF">2017-12-26T08:39:19Z</dcterms:modified>
</cp:coreProperties>
</file>